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256" r:id="rId2"/>
    <p:sldId id="263" r:id="rId3"/>
    <p:sldId id="304" r:id="rId4"/>
    <p:sldId id="265" r:id="rId5"/>
    <p:sldId id="282" r:id="rId6"/>
    <p:sldId id="281" r:id="rId7"/>
    <p:sldId id="271" r:id="rId8"/>
    <p:sldId id="285" r:id="rId9"/>
    <p:sldId id="292" r:id="rId10"/>
    <p:sldId id="291" r:id="rId11"/>
    <p:sldId id="293" r:id="rId12"/>
    <p:sldId id="295" r:id="rId13"/>
    <p:sldId id="276" r:id="rId14"/>
    <p:sldId id="272" r:id="rId15"/>
    <p:sldId id="279" r:id="rId16"/>
    <p:sldId id="287" r:id="rId17"/>
    <p:sldId id="280" r:id="rId18"/>
    <p:sldId id="269" r:id="rId19"/>
    <p:sldId id="258" r:id="rId20"/>
    <p:sldId id="299" r:id="rId21"/>
    <p:sldId id="300" r:id="rId22"/>
    <p:sldId id="301" r:id="rId23"/>
  </p:sldIdLst>
  <p:sldSz cx="9144000" cy="5143500" type="screen16x9"/>
  <p:notesSz cx="6858000" cy="9144000"/>
  <p:custDataLst>
    <p:tags r:id="rId28"/>
  </p:custDataLst>
  <p:defaultTextStyle>
    <a:defPPr>
      <a:defRPr lang="zh-CN"/>
    </a:defPPr>
    <a:lvl1pPr algn="l" defTabSz="685800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1pPr>
    <a:lvl2pPr marL="342900" indent="114300" algn="l" defTabSz="685800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2pPr>
    <a:lvl3pPr marL="685800" indent="228600" algn="l" defTabSz="685800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3pPr>
    <a:lvl4pPr marL="1028700" indent="342900" algn="l" defTabSz="685800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4pPr>
    <a:lvl5pPr marL="1371600" indent="457200" algn="l" defTabSz="685800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5pPr>
    <a:lvl6pPr marL="2286000" algn="l" defTabSz="914400" rtl="0" eaLnBrk="1" latinLnBrk="0" hangingPunct="1">
      <a:defRPr sz="1300"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6pPr>
    <a:lvl7pPr marL="2743200" algn="l" defTabSz="914400" rtl="0" eaLnBrk="1" latinLnBrk="0" hangingPunct="1">
      <a:defRPr sz="1300"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7pPr>
    <a:lvl8pPr marL="3200400" algn="l" defTabSz="914400" rtl="0" eaLnBrk="1" latinLnBrk="0" hangingPunct="1">
      <a:defRPr sz="1300"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8pPr>
    <a:lvl9pPr marL="3657600" algn="l" defTabSz="914400" rtl="0" eaLnBrk="1" latinLnBrk="0" hangingPunct="1">
      <a:defRPr sz="1300"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E4E7E"/>
    <a:srgbClr val="32C3FC"/>
    <a:srgbClr val="FFF2DF"/>
    <a:srgbClr val="C0EBD7"/>
    <a:srgbClr val="C93756"/>
    <a:srgbClr val="F20C00"/>
    <a:srgbClr val="00BC12"/>
    <a:srgbClr val="FFC77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524" autoAdjust="0"/>
    <p:restoredTop sz="95320" autoAdjust="0"/>
  </p:normalViewPr>
  <p:slideViewPr>
    <p:cSldViewPr snapToGrid="0" showGuides="1">
      <p:cViewPr varScale="1">
        <p:scale>
          <a:sx n="80" d="100"/>
          <a:sy n="80" d="100"/>
        </p:scale>
        <p:origin x="102" y="107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2916"/>
    </p:cViewPr>
  </p:sorterViewPr>
  <p:notesViewPr>
    <p:cSldViewPr snapToGrid="0">
      <p:cViewPr varScale="1">
        <p:scale>
          <a:sx n="65" d="100"/>
          <a:sy n="65" d="100"/>
        </p:scale>
        <p:origin x="3154" y="48"/>
      </p:cViewPr>
      <p:guideLst/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E3100EF9-99A5-42DE-8B09-0CA50C530FD1}" type="datetimeFigureOut">
              <a:rPr lang="zh-CN" altLang="en-US"/>
              <a:t>2023/12/8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>
                <a:latin typeface="等线" panose="02010600030101010101" pitchFamily="2" charset="-122"/>
                <a:ea typeface="等线" panose="02010600030101010101" pitchFamily="2" charset="-122"/>
              </a:defRPr>
            </a:lvl1pPr>
          </a:lstStyle>
          <a:p>
            <a:pPr>
              <a:defRPr/>
            </a:pPr>
            <a:fld id="{0080A7CB-70BE-4AA4-B5C7-5A7C1B2C59BE}" type="slidenum">
              <a:rPr lang="zh-CN" altLang="en-US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AF526917-2CDD-4030-8C46-D487E3E88A55}" type="datetimeFigureOut">
              <a:rPr lang="zh-CN" altLang="en-US"/>
              <a:t>2023/12/8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>
                <a:latin typeface="等线" panose="02010600030101010101" pitchFamily="2" charset="-122"/>
                <a:ea typeface="等线" panose="02010600030101010101" pitchFamily="2" charset="-122"/>
              </a:defRPr>
            </a:lvl1pPr>
          </a:lstStyle>
          <a:p>
            <a:pPr>
              <a:defRPr/>
            </a:pPr>
            <a:fld id="{C589FD36-F3E3-4C42-9B4D-9F203737E8B2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685800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video" Target="file:///\\fuwuqi\2023&#26149;&#19979;&#20809;&#30424;&#23450;&#31295;%20&#35270;&#39057;&#27719;&#24635;%202022.12.1-\2023&#26149;&#19979;&#29702;&#31185;&#20809;&#30424;+&#35270;&#39057;&#27719;&#24635;\2023&#26149;&#19979;&#29702;&#31185;&#20809;&#30424;&#23450;&#31295;2022.10.6-\&#23567;&#23398;\&#29366;&#20803;&#22823;&#35838;&#22530;\&#20154;&#25945;&#29256;\3-R&#183;&#22235;&#24180;&#32423;&#25968;&#23398;&#19979;&#20876;&#65288;&#29366;&#20803;&#22823;&#35838;&#22530;&#65289;\R&#183;&#22235;&#24180;&#32423;&#25968;&#23398;&#19979;&#20876;\&#19978;&#35838;&#35838;&#20214;\1%20&#22235;&#21017;&#36816;&#31639;\&#31532;1&#35838;&#26102;%20&#21152;&#12289;&#20943;&#27861;&#30340;&#24847;&#20041;&#21644;&#21508;&#37096;&#20998;&#38388;&#30340;&#20851;&#31995;&#12304;&#25945;&#26696;&#21305;&#37197;&#29256;&#12305;\&#38081;&#36335;1.mp4" TargetMode="External"/><Relationship Id="rId1" Type="http://schemas.microsoft.com/office/2007/relationships/media" Target="file:///\\fuwuqi\2023&#26149;&#19979;&#20809;&#30424;&#23450;&#31295;%20&#35270;&#39057;&#27719;&#24635;%202022.12.1-\2023&#26149;&#19979;&#29702;&#31185;&#20809;&#30424;+&#35270;&#39057;&#27719;&#24635;\2023&#26149;&#19979;&#29702;&#31185;&#20809;&#30424;&#23450;&#31295;2022.10.6-\&#23567;&#23398;\&#29366;&#20803;&#22823;&#35838;&#22530;\&#20154;&#25945;&#29256;\3-R&#183;&#22235;&#24180;&#32423;&#25968;&#23398;&#19979;&#20876;&#65288;&#29366;&#20803;&#22823;&#35838;&#22530;&#65289;\R&#183;&#22235;&#24180;&#32423;&#25968;&#23398;&#19979;&#20876;\&#19978;&#35838;&#35838;&#20214;\1%20&#22235;&#21017;&#36816;&#31639;\&#31532;1&#35838;&#26102;%20&#21152;&#12289;&#20943;&#27861;&#30340;&#24847;&#20041;&#21644;&#21508;&#37096;&#20998;&#38388;&#30340;&#20851;&#31995;&#12304;&#25945;&#26696;&#21305;&#37197;&#29256;&#12305;\&#38081;&#36335;1.mp4" TargetMode="External"/><Relationship Id="rId4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8" r="9290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788" y="962025"/>
            <a:ext cx="5815012" cy="321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2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30194" y="0"/>
            <a:ext cx="1273474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/>
          <p:cNvSpPr txBox="1"/>
          <p:nvPr userDrawn="1"/>
        </p:nvSpPr>
        <p:spPr>
          <a:xfrm rot="19856675">
            <a:off x="2631523" y="2303983"/>
            <a:ext cx="1723549" cy="5355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40000"/>
                  </a:schemeClr>
                </a:solidFill>
                <a:latin typeface="楷体" panose="02010609060101010101" pitchFamily="49" charset="-122"/>
              </a:rPr>
              <a:t>状元成才路</a:t>
            </a:r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04" t="15594" r="15381" b="12360"/>
          <a:stretch>
            <a:fillRect/>
          </a:stretch>
        </p:blipFill>
        <p:spPr bwMode="auto">
          <a:xfrm>
            <a:off x="92075" y="2878138"/>
            <a:ext cx="1514475" cy="1722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6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41" t="13724" r="4776" b="13293"/>
          <a:stretch>
            <a:fillRect/>
          </a:stretch>
        </p:blipFill>
        <p:spPr bwMode="auto">
          <a:xfrm>
            <a:off x="247650" y="555625"/>
            <a:ext cx="1203325" cy="9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8" r="9290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 userDrawn="1"/>
        </p:nvSpPr>
        <p:spPr>
          <a:xfrm>
            <a:off x="0" y="209550"/>
            <a:ext cx="9144000" cy="472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文本框 4"/>
          <p:cNvSpPr txBox="1"/>
          <p:nvPr userDrawn="1"/>
        </p:nvSpPr>
        <p:spPr>
          <a:xfrm rot="19856675">
            <a:off x="3710226" y="2303983"/>
            <a:ext cx="1723549" cy="5355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40000"/>
                  </a:schemeClr>
                </a:solidFill>
                <a:latin typeface="楷体" panose="02010609060101010101" pitchFamily="49" charset="-122"/>
              </a:rPr>
              <a:t>状元成才路</a:t>
            </a:r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41" t="13724" r="4776" b="13293"/>
          <a:stretch>
            <a:fillRect/>
          </a:stretch>
        </p:blipFill>
        <p:spPr bwMode="auto">
          <a:xfrm>
            <a:off x="0" y="4235450"/>
            <a:ext cx="1123950" cy="90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27">
            <a:extLst>
              <a:ext uri="{FF2B5EF4-FFF2-40B4-BE49-F238E27FC236}">
                <a16:creationId xmlns:a16="http://schemas.microsoft.com/office/drawing/2014/main" id="{E6D19D3D-E252-4EEC-AE49-1FA2EC94B19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30194" y="0"/>
            <a:ext cx="1273474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8" r="9290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2"/>
          <p:cNvGrpSpPr/>
          <p:nvPr userDrawn="1"/>
        </p:nvGrpSpPr>
        <p:grpSpPr bwMode="auto">
          <a:xfrm>
            <a:off x="114300" y="138113"/>
            <a:ext cx="8915400" cy="4867275"/>
            <a:chOff x="114300" y="138111"/>
            <a:chExt cx="8915400" cy="4867275"/>
          </a:xfrm>
        </p:grpSpPr>
        <p:sp>
          <p:nvSpPr>
            <p:cNvPr id="4" name="圆角矩形 3"/>
            <p:cNvSpPr/>
            <p:nvPr userDrawn="1"/>
          </p:nvSpPr>
          <p:spPr>
            <a:xfrm>
              <a:off x="114300" y="138111"/>
              <a:ext cx="8915400" cy="4867275"/>
            </a:xfrm>
            <a:prstGeom prst="roundRect">
              <a:avLst>
                <a:gd name="adj" fmla="val 8056"/>
              </a:avLst>
            </a:prstGeom>
            <a:solidFill>
              <a:schemeClr val="bg1"/>
            </a:solidFill>
            <a:ln w="19050">
              <a:solidFill>
                <a:srgbClr val="2E4E7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5" name="圆角矩形 4"/>
            <p:cNvSpPr/>
            <p:nvPr userDrawn="1"/>
          </p:nvSpPr>
          <p:spPr>
            <a:xfrm>
              <a:off x="198438" y="214311"/>
              <a:ext cx="8747125" cy="4714875"/>
            </a:xfrm>
            <a:prstGeom prst="roundRect">
              <a:avLst>
                <a:gd name="adj" fmla="val 8056"/>
              </a:avLst>
            </a:prstGeom>
            <a:noFill/>
            <a:ln w="15875">
              <a:solidFill>
                <a:srgbClr val="2E4E7E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sp>
        <p:nvSpPr>
          <p:cNvPr id="7" name="文本框 6"/>
          <p:cNvSpPr txBox="1"/>
          <p:nvPr userDrawn="1"/>
        </p:nvSpPr>
        <p:spPr>
          <a:xfrm rot="19856675">
            <a:off x="3710226" y="2303983"/>
            <a:ext cx="1723549" cy="5355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40000"/>
                  </a:schemeClr>
                </a:solidFill>
                <a:latin typeface="楷体" panose="02010609060101010101" pitchFamily="49" charset="-122"/>
              </a:rPr>
              <a:t>状元成才路</a:t>
            </a:r>
          </a:p>
        </p:txBody>
      </p:sp>
      <p:pic>
        <p:nvPicPr>
          <p:cNvPr id="8" name="图片 27">
            <a:extLst>
              <a:ext uri="{FF2B5EF4-FFF2-40B4-BE49-F238E27FC236}">
                <a16:creationId xmlns:a16="http://schemas.microsoft.com/office/drawing/2014/main" id="{263F3344-608D-4DF2-9EA2-77067043520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30194" y="0"/>
            <a:ext cx="1273474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铁路1.mp4">
            <a:hlinkClick r:id="" action="ppaction://media"/>
          </p:cNvPr>
          <p:cNvPicPr>
            <a:picLocks noChangeAspect="1" noChangeArrowheads="1"/>
          </p:cNvPicPr>
          <p:nvPr userDrawn="1"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743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53939CD7-12F6-4EB8-93FC-C606CD255712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file:///\\fuwuqi\2023&#26149;&#19979;&#20809;&#30424;&#23450;&#31295;%20&#35270;&#39057;&#27719;&#24635;%202022.12.1-\2023&#26149;&#19979;&#29702;&#31185;&#20809;&#30424;+&#35270;&#39057;&#27719;&#24635;\2023&#26149;&#19979;&#29702;&#31185;&#20809;&#30424;&#23450;&#31295;2022.10.6-\&#23567;&#23398;\&#29366;&#20803;&#22823;&#35838;&#22530;\&#20154;&#25945;&#29256;\3-R&#183;&#22235;&#24180;&#32423;&#25968;&#23398;&#19979;&#20876;&#65288;&#29366;&#20803;&#22823;&#35838;&#22530;&#65289;\R&#183;&#22235;&#24180;&#32423;&#25968;&#23398;&#19979;&#20876;\&#19978;&#35838;&#35838;&#20214;\1%20&#22235;&#21017;&#36816;&#31639;\&#31532;1&#35838;&#26102;%20&#21152;&#12289;&#20943;&#27861;&#30340;&#24847;&#20041;&#21644;&#21508;&#37096;&#20998;&#38388;&#30340;&#20851;&#31995;&#12304;&#25945;&#26696;&#21305;&#37197;&#29256;&#12305;\&#38081;&#36335;1.mp4" TargetMode="External"/><Relationship Id="rId1" Type="http://schemas.microsoft.com/office/2007/relationships/media" Target="file:///\\fuwuqi\2023&#26149;&#19979;&#20809;&#30424;&#23450;&#31295;%20&#35270;&#39057;&#27719;&#24635;%202022.12.1-\2023&#26149;&#19979;&#29702;&#31185;&#20809;&#30424;+&#35270;&#39057;&#27719;&#24635;\2023&#26149;&#19979;&#29702;&#31185;&#20809;&#30424;&#23450;&#31295;2022.10.6-\&#23567;&#23398;\&#29366;&#20803;&#22823;&#35838;&#22530;\&#20154;&#25945;&#29256;\3-R&#183;&#22235;&#24180;&#32423;&#25968;&#23398;&#19979;&#20876;&#65288;&#29366;&#20803;&#22823;&#35838;&#22530;&#65289;\R&#183;&#22235;&#24180;&#32423;&#25968;&#23398;&#19979;&#20876;\&#19978;&#35838;&#35838;&#20214;\1%20&#22235;&#21017;&#36816;&#31639;\&#31532;1&#35838;&#26102;%20&#21152;&#12289;&#20943;&#27861;&#30340;&#24847;&#20041;&#21644;&#21508;&#37096;&#20998;&#38388;&#30340;&#20851;&#31995;&#12304;&#25945;&#26696;&#21305;&#37197;&#29256;&#12305;\&#38081;&#36335;1.mp4" TargetMode="External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图片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278" y="1065576"/>
            <a:ext cx="869950" cy="8612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4"/>
          <p:cNvSpPr txBox="1">
            <a:spLocks noChangeArrowheads="1"/>
          </p:cNvSpPr>
          <p:nvPr/>
        </p:nvSpPr>
        <p:spPr bwMode="auto">
          <a:xfrm>
            <a:off x="788353" y="2078038"/>
            <a:ext cx="5197475" cy="12001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algn="ctr" eaLnBrk="1" hangingPunct="1">
              <a:defRPr/>
            </a:pPr>
            <a:r>
              <a:rPr lang="zh-CN" altLang="en-US" sz="3600" b="1">
                <a:latin typeface="+mj-ea"/>
                <a:ea typeface="+mj-ea"/>
                <a:cs typeface="Times New Roman" panose="02020603050405020304" pitchFamily="18" charset="0"/>
              </a:rPr>
              <a:t>加</a:t>
            </a:r>
            <a:r>
              <a:rPr lang="zh-CN" altLang="en-US" sz="3600" b="1" dirty="0">
                <a:latin typeface="+mj-ea"/>
                <a:ea typeface="+mj-ea"/>
                <a:cs typeface="Times New Roman" panose="02020603050405020304" pitchFamily="18" charset="0"/>
              </a:rPr>
              <a:t>、减法的意义和各部分间的关系</a:t>
            </a:r>
          </a:p>
        </p:txBody>
      </p:sp>
      <p:sp>
        <p:nvSpPr>
          <p:cNvPr id="10244" name="副标题 6"/>
          <p:cNvSpPr txBox="1">
            <a:spLocks noChangeArrowheads="1"/>
          </p:cNvSpPr>
          <p:nvPr/>
        </p:nvSpPr>
        <p:spPr bwMode="auto">
          <a:xfrm>
            <a:off x="2170113" y="3443288"/>
            <a:ext cx="2447925" cy="50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685800" indent="-22860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altLang="zh-CN" sz="2800" b="1">
                <a:cs typeface="Times New Roman" panose="02020603050405020304" pitchFamily="18" charset="0"/>
              </a:rPr>
              <a:t>R</a:t>
            </a:r>
            <a:r>
              <a:rPr lang="zh-CN" altLang="en-US" sz="2800" b="1">
                <a:cs typeface="Times New Roman" panose="02020603050405020304" pitchFamily="18" charset="0"/>
              </a:rPr>
              <a:t>·四年级下册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2068091" y="1081513"/>
            <a:ext cx="2651968" cy="830997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 contourW="12700">
              <a:contourClr>
                <a:srgbClr val="FDA343"/>
              </a:contourClr>
            </a:sp3d>
          </a:bodyPr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000" b="1" dirty="0">
                <a:ln w="6350">
                  <a:noFill/>
                </a:ln>
                <a:latin typeface="+mj-ea"/>
                <a:ea typeface="+mj-ea"/>
                <a:cs typeface="Times New Roman" panose="02020603050405020304" pitchFamily="18" charset="0"/>
                <a:sym typeface="+mn-lt"/>
              </a:rPr>
              <a:t>四则运算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s://timgsa.baidu.com/timg?image&amp;quality=80&amp;size=b9999_10000&amp;sec=1568886052678&amp;di=9d61be7e04a38718b2b664b10e5cd569&amp;imgtype=0&amp;src=http%3A%2F%2Fgss0.baidu.com%2F-vo3dSag_xI4khGko9WTAnF6hhy%2Fzhidao%2Fpic%2Fitem%2Faec379310a55b319e6265f3745a98226cefc179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38" b="1122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云形标注 3"/>
          <p:cNvSpPr/>
          <p:nvPr/>
        </p:nvSpPr>
        <p:spPr>
          <a:xfrm>
            <a:off x="717550" y="1106488"/>
            <a:ext cx="7505700" cy="2603500"/>
          </a:xfrm>
          <a:prstGeom prst="cloudCallout">
            <a:avLst>
              <a:gd name="adj1" fmla="val -27231"/>
              <a:gd name="adj2" fmla="val 75232"/>
            </a:avLst>
          </a:prstGeom>
          <a:solidFill>
            <a:schemeClr val="accent5">
              <a:lumMod val="20000"/>
              <a:lumOff val="80000"/>
              <a:alpha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dirty="0"/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1657922" y="1327687"/>
            <a:ext cx="5456238" cy="2011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3200" b="1" dirty="0">
                <a:solidFill>
                  <a:srgbClr val="000000"/>
                </a:solidFill>
                <a:latin typeface="楷体" panose="02010609060101010101" pitchFamily="49" charset="-122"/>
              </a:rPr>
              <a:t>    同学们，你们知道中国新世纪四大工程之一，被誉为“天路”的工程是什么吗？</a:t>
            </a:r>
          </a:p>
        </p:txBody>
      </p:sp>
      <p:grpSp>
        <p:nvGrpSpPr>
          <p:cNvPr id="11269" name="组合 1"/>
          <p:cNvGrpSpPr/>
          <p:nvPr/>
        </p:nvGrpSpPr>
        <p:grpSpPr bwMode="auto">
          <a:xfrm>
            <a:off x="141288" y="68263"/>
            <a:ext cx="5307012" cy="614362"/>
            <a:chOff x="27231" y="-775121"/>
            <a:chExt cx="5306371" cy="613437"/>
          </a:xfrm>
        </p:grpSpPr>
        <p:grpSp>
          <p:nvGrpSpPr>
            <p:cNvPr id="11270" name="组合 23"/>
            <p:cNvGrpSpPr/>
            <p:nvPr/>
          </p:nvGrpSpPr>
          <p:grpSpPr bwMode="auto">
            <a:xfrm>
              <a:off x="71902" y="-739270"/>
              <a:ext cx="968375" cy="576000"/>
              <a:chOff x="1395413" y="-949325"/>
              <a:chExt cx="1243012" cy="539750"/>
            </a:xfrm>
          </p:grpSpPr>
          <p:sp>
            <p:nvSpPr>
              <p:cNvPr id="11283" name="Freeform 63"/>
              <p:cNvSpPr/>
              <p:nvPr/>
            </p:nvSpPr>
            <p:spPr bwMode="auto">
              <a:xfrm>
                <a:off x="1404938" y="-939800"/>
                <a:ext cx="1223962" cy="520700"/>
              </a:xfrm>
              <a:custGeom>
                <a:avLst/>
                <a:gdLst>
                  <a:gd name="T0" fmla="*/ 2147483646 w 699"/>
                  <a:gd name="T1" fmla="*/ 2147483646 h 295"/>
                  <a:gd name="T2" fmla="*/ 2147483646 w 699"/>
                  <a:gd name="T3" fmla="*/ 2147483646 h 295"/>
                  <a:gd name="T4" fmla="*/ 2147483646 w 699"/>
                  <a:gd name="T5" fmla="*/ 2147483646 h 295"/>
                  <a:gd name="T6" fmla="*/ 0 w 699"/>
                  <a:gd name="T7" fmla="*/ 2147483646 h 295"/>
                  <a:gd name="T8" fmla="*/ 0 w 699"/>
                  <a:gd name="T9" fmla="*/ 2147483646 h 295"/>
                  <a:gd name="T10" fmla="*/ 2147483646 w 699"/>
                  <a:gd name="T11" fmla="*/ 0 h 295"/>
                  <a:gd name="T12" fmla="*/ 2147483646 w 699"/>
                  <a:gd name="T13" fmla="*/ 0 h 295"/>
                  <a:gd name="T14" fmla="*/ 2147483646 w 699"/>
                  <a:gd name="T15" fmla="*/ 2147483646 h 295"/>
                  <a:gd name="T16" fmla="*/ 2147483646 w 699"/>
                  <a:gd name="T17" fmla="*/ 2147483646 h 29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699" h="295">
                    <a:moveTo>
                      <a:pt x="699" y="207"/>
                    </a:moveTo>
                    <a:cubicBezTo>
                      <a:pt x="699" y="256"/>
                      <a:pt x="659" y="295"/>
                      <a:pt x="611" y="295"/>
                    </a:cubicBezTo>
                    <a:cubicBezTo>
                      <a:pt x="88" y="295"/>
                      <a:pt x="88" y="295"/>
                      <a:pt x="88" y="295"/>
                    </a:cubicBezTo>
                    <a:cubicBezTo>
                      <a:pt x="39" y="295"/>
                      <a:pt x="0" y="256"/>
                      <a:pt x="0" y="207"/>
                    </a:cubicBezTo>
                    <a:cubicBezTo>
                      <a:pt x="0" y="88"/>
                      <a:pt x="0" y="88"/>
                      <a:pt x="0" y="88"/>
                    </a:cubicBezTo>
                    <a:cubicBezTo>
                      <a:pt x="0" y="39"/>
                      <a:pt x="39" y="0"/>
                      <a:pt x="88" y="0"/>
                    </a:cubicBezTo>
                    <a:cubicBezTo>
                      <a:pt x="611" y="0"/>
                      <a:pt x="611" y="0"/>
                      <a:pt x="611" y="0"/>
                    </a:cubicBezTo>
                    <a:cubicBezTo>
                      <a:pt x="659" y="0"/>
                      <a:pt x="699" y="39"/>
                      <a:pt x="699" y="88"/>
                    </a:cubicBezTo>
                    <a:lnTo>
                      <a:pt x="699" y="207"/>
                    </a:lnTo>
                    <a:close/>
                  </a:path>
                </a:pathLst>
              </a:custGeom>
              <a:solidFill>
                <a:srgbClr val="B37F0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1284" name="Freeform 64"/>
              <p:cNvSpPr/>
              <p:nvPr/>
            </p:nvSpPr>
            <p:spPr bwMode="auto">
              <a:xfrm>
                <a:off x="1395413" y="-949325"/>
                <a:ext cx="1243012" cy="539750"/>
              </a:xfrm>
              <a:custGeom>
                <a:avLst/>
                <a:gdLst>
                  <a:gd name="T0" fmla="*/ 2147483646 w 711"/>
                  <a:gd name="T1" fmla="*/ 2147483646 h 307"/>
                  <a:gd name="T2" fmla="*/ 2147483646 w 711"/>
                  <a:gd name="T3" fmla="*/ 2147483646 h 307"/>
                  <a:gd name="T4" fmla="*/ 2147483646 w 711"/>
                  <a:gd name="T5" fmla="*/ 2147483646 h 307"/>
                  <a:gd name="T6" fmla="*/ 2147483646 w 711"/>
                  <a:gd name="T7" fmla="*/ 2147483646 h 307"/>
                  <a:gd name="T8" fmla="*/ 2147483646 w 711"/>
                  <a:gd name="T9" fmla="*/ 2147483646 h 307"/>
                  <a:gd name="T10" fmla="*/ 2147483646 w 711"/>
                  <a:gd name="T11" fmla="*/ 2147483646 h 307"/>
                  <a:gd name="T12" fmla="*/ 2147483646 w 711"/>
                  <a:gd name="T13" fmla="*/ 2147483646 h 307"/>
                  <a:gd name="T14" fmla="*/ 2147483646 w 711"/>
                  <a:gd name="T15" fmla="*/ 2147483646 h 307"/>
                  <a:gd name="T16" fmla="*/ 2147483646 w 711"/>
                  <a:gd name="T17" fmla="*/ 2147483646 h 307"/>
                  <a:gd name="T18" fmla="*/ 2147483646 w 711"/>
                  <a:gd name="T19" fmla="*/ 2147483646 h 307"/>
                  <a:gd name="T20" fmla="*/ 2147483646 w 711"/>
                  <a:gd name="T21" fmla="*/ 2147483646 h 307"/>
                  <a:gd name="T22" fmla="*/ 2147483646 w 711"/>
                  <a:gd name="T23" fmla="*/ 2147483646 h 307"/>
                  <a:gd name="T24" fmla="*/ 2147483646 w 711"/>
                  <a:gd name="T25" fmla="*/ 2147483646 h 307"/>
                  <a:gd name="T26" fmla="*/ 2147483646 w 711"/>
                  <a:gd name="T27" fmla="*/ 2147483646 h 307"/>
                  <a:gd name="T28" fmla="*/ 2147483646 w 711"/>
                  <a:gd name="T29" fmla="*/ 2147483646 h 307"/>
                  <a:gd name="T30" fmla="*/ 2147483646 w 711"/>
                  <a:gd name="T31" fmla="*/ 2147483646 h 307"/>
                  <a:gd name="T32" fmla="*/ 2147483646 w 711"/>
                  <a:gd name="T33" fmla="*/ 2147483646 h 307"/>
                  <a:gd name="T34" fmla="*/ 2147483646 w 711"/>
                  <a:gd name="T35" fmla="*/ 0 h 307"/>
                  <a:gd name="T36" fmla="*/ 2147483646 w 711"/>
                  <a:gd name="T37" fmla="*/ 0 h 307"/>
                  <a:gd name="T38" fmla="*/ 0 w 711"/>
                  <a:gd name="T39" fmla="*/ 2147483646 h 307"/>
                  <a:gd name="T40" fmla="*/ 0 w 711"/>
                  <a:gd name="T41" fmla="*/ 2147483646 h 307"/>
                  <a:gd name="T42" fmla="*/ 2147483646 w 711"/>
                  <a:gd name="T43" fmla="*/ 2147483646 h 307"/>
                  <a:gd name="T44" fmla="*/ 2147483646 w 711"/>
                  <a:gd name="T45" fmla="*/ 2147483646 h 307"/>
                  <a:gd name="T46" fmla="*/ 2147483646 w 711"/>
                  <a:gd name="T47" fmla="*/ 2147483646 h 307"/>
                  <a:gd name="T48" fmla="*/ 2147483646 w 711"/>
                  <a:gd name="T49" fmla="*/ 2147483646 h 307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711" h="307">
                    <a:moveTo>
                      <a:pt x="705" y="213"/>
                    </a:moveTo>
                    <a:cubicBezTo>
                      <a:pt x="699" y="213"/>
                      <a:pt x="699" y="213"/>
                      <a:pt x="699" y="213"/>
                    </a:cubicBezTo>
                    <a:cubicBezTo>
                      <a:pt x="699" y="236"/>
                      <a:pt x="689" y="256"/>
                      <a:pt x="675" y="271"/>
                    </a:cubicBezTo>
                    <a:cubicBezTo>
                      <a:pt x="660" y="286"/>
                      <a:pt x="639" y="295"/>
                      <a:pt x="617" y="295"/>
                    </a:cubicBezTo>
                    <a:cubicBezTo>
                      <a:pt x="94" y="295"/>
                      <a:pt x="94" y="295"/>
                      <a:pt x="94" y="295"/>
                    </a:cubicBezTo>
                    <a:cubicBezTo>
                      <a:pt x="71" y="295"/>
                      <a:pt x="51" y="286"/>
                      <a:pt x="36" y="271"/>
                    </a:cubicBezTo>
                    <a:cubicBezTo>
                      <a:pt x="21" y="256"/>
                      <a:pt x="12" y="236"/>
                      <a:pt x="12" y="213"/>
                    </a:cubicBezTo>
                    <a:cubicBezTo>
                      <a:pt x="12" y="94"/>
                      <a:pt x="12" y="94"/>
                      <a:pt x="12" y="94"/>
                    </a:cubicBezTo>
                    <a:cubicBezTo>
                      <a:pt x="12" y="71"/>
                      <a:pt x="21" y="51"/>
                      <a:pt x="36" y="36"/>
                    </a:cubicBezTo>
                    <a:cubicBezTo>
                      <a:pt x="51" y="21"/>
                      <a:pt x="71" y="12"/>
                      <a:pt x="94" y="12"/>
                    </a:cubicBezTo>
                    <a:cubicBezTo>
                      <a:pt x="617" y="12"/>
                      <a:pt x="617" y="12"/>
                      <a:pt x="617" y="12"/>
                    </a:cubicBezTo>
                    <a:cubicBezTo>
                      <a:pt x="639" y="12"/>
                      <a:pt x="660" y="21"/>
                      <a:pt x="675" y="36"/>
                    </a:cubicBezTo>
                    <a:cubicBezTo>
                      <a:pt x="689" y="51"/>
                      <a:pt x="699" y="71"/>
                      <a:pt x="699" y="94"/>
                    </a:cubicBezTo>
                    <a:cubicBezTo>
                      <a:pt x="699" y="213"/>
                      <a:pt x="699" y="213"/>
                      <a:pt x="699" y="213"/>
                    </a:cubicBezTo>
                    <a:cubicBezTo>
                      <a:pt x="705" y="213"/>
                      <a:pt x="705" y="213"/>
                      <a:pt x="705" y="213"/>
                    </a:cubicBezTo>
                    <a:cubicBezTo>
                      <a:pt x="711" y="213"/>
                      <a:pt x="711" y="213"/>
                      <a:pt x="711" y="213"/>
                    </a:cubicBezTo>
                    <a:cubicBezTo>
                      <a:pt x="711" y="94"/>
                      <a:pt x="711" y="94"/>
                      <a:pt x="711" y="94"/>
                    </a:cubicBezTo>
                    <a:cubicBezTo>
                      <a:pt x="711" y="42"/>
                      <a:pt x="669" y="0"/>
                      <a:pt x="617" y="0"/>
                    </a:cubicBezTo>
                    <a:cubicBezTo>
                      <a:pt x="94" y="0"/>
                      <a:pt x="94" y="0"/>
                      <a:pt x="94" y="0"/>
                    </a:cubicBezTo>
                    <a:cubicBezTo>
                      <a:pt x="42" y="0"/>
                      <a:pt x="0" y="42"/>
                      <a:pt x="0" y="94"/>
                    </a:cubicBezTo>
                    <a:cubicBezTo>
                      <a:pt x="0" y="213"/>
                      <a:pt x="0" y="213"/>
                      <a:pt x="0" y="213"/>
                    </a:cubicBezTo>
                    <a:cubicBezTo>
                      <a:pt x="0" y="265"/>
                      <a:pt x="42" y="307"/>
                      <a:pt x="94" y="307"/>
                    </a:cubicBezTo>
                    <a:cubicBezTo>
                      <a:pt x="617" y="307"/>
                      <a:pt x="617" y="307"/>
                      <a:pt x="617" y="307"/>
                    </a:cubicBezTo>
                    <a:cubicBezTo>
                      <a:pt x="669" y="307"/>
                      <a:pt x="711" y="265"/>
                      <a:pt x="711" y="213"/>
                    </a:cubicBezTo>
                    <a:lnTo>
                      <a:pt x="705" y="213"/>
                    </a:lnTo>
                    <a:close/>
                  </a:path>
                </a:pathLst>
              </a:custGeom>
              <a:solidFill>
                <a:srgbClr val="0309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11271" name="组合 24"/>
            <p:cNvGrpSpPr/>
            <p:nvPr/>
          </p:nvGrpSpPr>
          <p:grpSpPr bwMode="auto">
            <a:xfrm>
              <a:off x="586251" y="-681964"/>
              <a:ext cx="4747351" cy="468000"/>
              <a:chOff x="1620838" y="-805657"/>
              <a:chExt cx="4484687" cy="390525"/>
            </a:xfrm>
          </p:grpSpPr>
          <p:sp>
            <p:nvSpPr>
              <p:cNvPr id="11281" name="Freeform 65"/>
              <p:cNvSpPr/>
              <p:nvPr/>
            </p:nvSpPr>
            <p:spPr bwMode="auto">
              <a:xfrm>
                <a:off x="1631156" y="-796926"/>
                <a:ext cx="4464050" cy="373063"/>
              </a:xfrm>
              <a:custGeom>
                <a:avLst/>
                <a:gdLst>
                  <a:gd name="T0" fmla="*/ 2147483646 w 2551"/>
                  <a:gd name="T1" fmla="*/ 2147483646 h 212"/>
                  <a:gd name="T2" fmla="*/ 2147483646 w 2551"/>
                  <a:gd name="T3" fmla="*/ 2147483646 h 212"/>
                  <a:gd name="T4" fmla="*/ 2147483646 w 2551"/>
                  <a:gd name="T5" fmla="*/ 2147483646 h 212"/>
                  <a:gd name="T6" fmla="*/ 0 w 2551"/>
                  <a:gd name="T7" fmla="*/ 2147483646 h 212"/>
                  <a:gd name="T8" fmla="*/ 0 w 2551"/>
                  <a:gd name="T9" fmla="*/ 2147483646 h 212"/>
                  <a:gd name="T10" fmla="*/ 2147483646 w 2551"/>
                  <a:gd name="T11" fmla="*/ 0 h 212"/>
                  <a:gd name="T12" fmla="*/ 2147483646 w 2551"/>
                  <a:gd name="T13" fmla="*/ 0 h 212"/>
                  <a:gd name="T14" fmla="*/ 2147483646 w 2551"/>
                  <a:gd name="T15" fmla="*/ 2147483646 h 212"/>
                  <a:gd name="T16" fmla="*/ 2147483646 w 2551"/>
                  <a:gd name="T17" fmla="*/ 2147483646 h 21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551" h="212">
                    <a:moveTo>
                      <a:pt x="2551" y="140"/>
                    </a:moveTo>
                    <a:cubicBezTo>
                      <a:pt x="2551" y="180"/>
                      <a:pt x="2512" y="212"/>
                      <a:pt x="2463" y="212"/>
                    </a:cubicBezTo>
                    <a:cubicBezTo>
                      <a:pt x="88" y="212"/>
                      <a:pt x="88" y="212"/>
                      <a:pt x="88" y="212"/>
                    </a:cubicBezTo>
                    <a:cubicBezTo>
                      <a:pt x="39" y="212"/>
                      <a:pt x="0" y="180"/>
                      <a:pt x="0" y="140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0" y="32"/>
                      <a:pt x="39" y="0"/>
                      <a:pt x="88" y="0"/>
                    </a:cubicBezTo>
                    <a:cubicBezTo>
                      <a:pt x="2463" y="0"/>
                      <a:pt x="2463" y="0"/>
                      <a:pt x="2463" y="0"/>
                    </a:cubicBezTo>
                    <a:cubicBezTo>
                      <a:pt x="2512" y="0"/>
                      <a:pt x="2551" y="32"/>
                      <a:pt x="2551" y="72"/>
                    </a:cubicBezTo>
                    <a:lnTo>
                      <a:pt x="2551" y="140"/>
                    </a:lnTo>
                    <a:close/>
                  </a:path>
                </a:pathLst>
              </a:custGeom>
              <a:solidFill>
                <a:srgbClr val="FFF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1282" name="Freeform 66"/>
              <p:cNvSpPr/>
              <p:nvPr/>
            </p:nvSpPr>
            <p:spPr bwMode="auto">
              <a:xfrm>
                <a:off x="1620838" y="-805657"/>
                <a:ext cx="4484687" cy="390525"/>
              </a:xfrm>
              <a:custGeom>
                <a:avLst/>
                <a:gdLst>
                  <a:gd name="T0" fmla="*/ 2147483646 w 2563"/>
                  <a:gd name="T1" fmla="*/ 2147483646 h 222"/>
                  <a:gd name="T2" fmla="*/ 2147483646 w 2563"/>
                  <a:gd name="T3" fmla="*/ 2147483646 h 222"/>
                  <a:gd name="T4" fmla="*/ 2147483646 w 2563"/>
                  <a:gd name="T5" fmla="*/ 2147483646 h 222"/>
                  <a:gd name="T6" fmla="*/ 2147483646 w 2563"/>
                  <a:gd name="T7" fmla="*/ 2147483646 h 222"/>
                  <a:gd name="T8" fmla="*/ 2147483646 w 2563"/>
                  <a:gd name="T9" fmla="*/ 2147483646 h 222"/>
                  <a:gd name="T10" fmla="*/ 2147483646 w 2563"/>
                  <a:gd name="T11" fmla="*/ 2147483646 h 222"/>
                  <a:gd name="T12" fmla="*/ 2147483646 w 2563"/>
                  <a:gd name="T13" fmla="*/ 2147483646 h 222"/>
                  <a:gd name="T14" fmla="*/ 2147483646 w 2563"/>
                  <a:gd name="T15" fmla="*/ 2147483646 h 222"/>
                  <a:gd name="T16" fmla="*/ 2147483646 w 2563"/>
                  <a:gd name="T17" fmla="*/ 2147483646 h 222"/>
                  <a:gd name="T18" fmla="*/ 2147483646 w 2563"/>
                  <a:gd name="T19" fmla="*/ 2147483646 h 222"/>
                  <a:gd name="T20" fmla="*/ 2147483646 w 2563"/>
                  <a:gd name="T21" fmla="*/ 2147483646 h 222"/>
                  <a:gd name="T22" fmla="*/ 2147483646 w 2563"/>
                  <a:gd name="T23" fmla="*/ 2147483646 h 222"/>
                  <a:gd name="T24" fmla="*/ 2147483646 w 2563"/>
                  <a:gd name="T25" fmla="*/ 2147483646 h 222"/>
                  <a:gd name="T26" fmla="*/ 2147483646 w 2563"/>
                  <a:gd name="T27" fmla="*/ 2147483646 h 222"/>
                  <a:gd name="T28" fmla="*/ 2147483646 w 2563"/>
                  <a:gd name="T29" fmla="*/ 2147483646 h 222"/>
                  <a:gd name="T30" fmla="*/ 2147483646 w 2563"/>
                  <a:gd name="T31" fmla="*/ 2147483646 h 222"/>
                  <a:gd name="T32" fmla="*/ 2147483646 w 2563"/>
                  <a:gd name="T33" fmla="*/ 2147483646 h 222"/>
                  <a:gd name="T34" fmla="*/ 2147483646 w 2563"/>
                  <a:gd name="T35" fmla="*/ 2147483646 h 222"/>
                  <a:gd name="T36" fmla="*/ 2147483646 w 2563"/>
                  <a:gd name="T37" fmla="*/ 0 h 222"/>
                  <a:gd name="T38" fmla="*/ 2147483646 w 2563"/>
                  <a:gd name="T39" fmla="*/ 0 h 222"/>
                  <a:gd name="T40" fmla="*/ 2147483646 w 2563"/>
                  <a:gd name="T41" fmla="*/ 2147483646 h 222"/>
                  <a:gd name="T42" fmla="*/ 0 w 2563"/>
                  <a:gd name="T43" fmla="*/ 2147483646 h 222"/>
                  <a:gd name="T44" fmla="*/ 0 w 2563"/>
                  <a:gd name="T45" fmla="*/ 2147483646 h 222"/>
                  <a:gd name="T46" fmla="*/ 2147483646 w 2563"/>
                  <a:gd name="T47" fmla="*/ 2147483646 h 222"/>
                  <a:gd name="T48" fmla="*/ 2147483646 w 2563"/>
                  <a:gd name="T49" fmla="*/ 2147483646 h 222"/>
                  <a:gd name="T50" fmla="*/ 2147483646 w 2563"/>
                  <a:gd name="T51" fmla="*/ 2147483646 h 222"/>
                  <a:gd name="T52" fmla="*/ 2147483646 w 2563"/>
                  <a:gd name="T53" fmla="*/ 2147483646 h 222"/>
                  <a:gd name="T54" fmla="*/ 2147483646 w 2563"/>
                  <a:gd name="T55" fmla="*/ 2147483646 h 222"/>
                  <a:gd name="T56" fmla="*/ 2147483646 w 2563"/>
                  <a:gd name="T57" fmla="*/ 2147483646 h 222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2563" h="222">
                    <a:moveTo>
                      <a:pt x="2557" y="145"/>
                    </a:moveTo>
                    <a:cubicBezTo>
                      <a:pt x="2552" y="145"/>
                      <a:pt x="2552" y="145"/>
                      <a:pt x="2552" y="145"/>
                    </a:cubicBezTo>
                    <a:cubicBezTo>
                      <a:pt x="2552" y="163"/>
                      <a:pt x="2543" y="180"/>
                      <a:pt x="2528" y="192"/>
                    </a:cubicBezTo>
                    <a:cubicBezTo>
                      <a:pt x="2513" y="204"/>
                      <a:pt x="2492" y="212"/>
                      <a:pt x="2469" y="212"/>
                    </a:cubicBezTo>
                    <a:cubicBezTo>
                      <a:pt x="94" y="212"/>
                      <a:pt x="94" y="212"/>
                      <a:pt x="94" y="212"/>
                    </a:cubicBezTo>
                    <a:cubicBezTo>
                      <a:pt x="71" y="212"/>
                      <a:pt x="50" y="204"/>
                      <a:pt x="35" y="192"/>
                    </a:cubicBezTo>
                    <a:cubicBezTo>
                      <a:pt x="20" y="180"/>
                      <a:pt x="11" y="163"/>
                      <a:pt x="11" y="145"/>
                    </a:cubicBezTo>
                    <a:cubicBezTo>
                      <a:pt x="11" y="77"/>
                      <a:pt x="11" y="77"/>
                      <a:pt x="11" y="77"/>
                    </a:cubicBezTo>
                    <a:cubicBezTo>
                      <a:pt x="11" y="59"/>
                      <a:pt x="20" y="42"/>
                      <a:pt x="35" y="30"/>
                    </a:cubicBezTo>
                    <a:cubicBezTo>
                      <a:pt x="50" y="18"/>
                      <a:pt x="71" y="10"/>
                      <a:pt x="94" y="10"/>
                    </a:cubicBezTo>
                    <a:cubicBezTo>
                      <a:pt x="2469" y="10"/>
                      <a:pt x="2469" y="10"/>
                      <a:pt x="2469" y="10"/>
                    </a:cubicBezTo>
                    <a:cubicBezTo>
                      <a:pt x="2492" y="10"/>
                      <a:pt x="2513" y="18"/>
                      <a:pt x="2528" y="30"/>
                    </a:cubicBezTo>
                    <a:cubicBezTo>
                      <a:pt x="2543" y="42"/>
                      <a:pt x="2552" y="59"/>
                      <a:pt x="2552" y="77"/>
                    </a:cubicBezTo>
                    <a:cubicBezTo>
                      <a:pt x="2552" y="145"/>
                      <a:pt x="2552" y="145"/>
                      <a:pt x="2552" y="145"/>
                    </a:cubicBezTo>
                    <a:cubicBezTo>
                      <a:pt x="2557" y="145"/>
                      <a:pt x="2557" y="145"/>
                      <a:pt x="2557" y="145"/>
                    </a:cubicBezTo>
                    <a:cubicBezTo>
                      <a:pt x="2562" y="145"/>
                      <a:pt x="2562" y="145"/>
                      <a:pt x="2562" y="145"/>
                    </a:cubicBezTo>
                    <a:cubicBezTo>
                      <a:pt x="2562" y="77"/>
                      <a:pt x="2562" y="77"/>
                      <a:pt x="2562" y="77"/>
                    </a:cubicBezTo>
                    <a:cubicBezTo>
                      <a:pt x="2563" y="55"/>
                      <a:pt x="2552" y="36"/>
                      <a:pt x="2535" y="22"/>
                    </a:cubicBezTo>
                    <a:cubicBezTo>
                      <a:pt x="2518" y="8"/>
                      <a:pt x="2495" y="0"/>
                      <a:pt x="2469" y="0"/>
                    </a:cubicBezTo>
                    <a:cubicBezTo>
                      <a:pt x="94" y="0"/>
                      <a:pt x="94" y="0"/>
                      <a:pt x="94" y="0"/>
                    </a:cubicBezTo>
                    <a:cubicBezTo>
                      <a:pt x="68" y="0"/>
                      <a:pt x="45" y="8"/>
                      <a:pt x="28" y="22"/>
                    </a:cubicBezTo>
                    <a:cubicBezTo>
                      <a:pt x="11" y="36"/>
                      <a:pt x="0" y="55"/>
                      <a:pt x="0" y="77"/>
                    </a:cubicBezTo>
                    <a:cubicBezTo>
                      <a:pt x="0" y="145"/>
                      <a:pt x="0" y="145"/>
                      <a:pt x="0" y="145"/>
                    </a:cubicBezTo>
                    <a:cubicBezTo>
                      <a:pt x="0" y="167"/>
                      <a:pt x="11" y="186"/>
                      <a:pt x="28" y="200"/>
                    </a:cubicBezTo>
                    <a:cubicBezTo>
                      <a:pt x="45" y="214"/>
                      <a:pt x="68" y="222"/>
                      <a:pt x="94" y="222"/>
                    </a:cubicBezTo>
                    <a:cubicBezTo>
                      <a:pt x="2469" y="222"/>
                      <a:pt x="2469" y="222"/>
                      <a:pt x="2469" y="222"/>
                    </a:cubicBezTo>
                    <a:cubicBezTo>
                      <a:pt x="2495" y="222"/>
                      <a:pt x="2518" y="214"/>
                      <a:pt x="2535" y="200"/>
                    </a:cubicBezTo>
                    <a:cubicBezTo>
                      <a:pt x="2552" y="186"/>
                      <a:pt x="2563" y="167"/>
                      <a:pt x="2562" y="145"/>
                    </a:cubicBezTo>
                    <a:lnTo>
                      <a:pt x="2557" y="145"/>
                    </a:lnTo>
                    <a:close/>
                  </a:path>
                </a:pathLst>
              </a:custGeom>
              <a:solidFill>
                <a:srgbClr val="0309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11272" name="组合 25"/>
            <p:cNvGrpSpPr/>
            <p:nvPr/>
          </p:nvGrpSpPr>
          <p:grpSpPr bwMode="auto">
            <a:xfrm>
              <a:off x="27231" y="-739270"/>
              <a:ext cx="843183" cy="577586"/>
              <a:chOff x="220663" y="-947738"/>
              <a:chExt cx="1920875" cy="536575"/>
            </a:xfrm>
          </p:grpSpPr>
          <p:sp>
            <p:nvSpPr>
              <p:cNvPr id="11279" name="Freeform 67"/>
              <p:cNvSpPr/>
              <p:nvPr/>
            </p:nvSpPr>
            <p:spPr bwMode="auto">
              <a:xfrm>
                <a:off x="220663" y="-939800"/>
                <a:ext cx="1903412" cy="520700"/>
              </a:xfrm>
              <a:custGeom>
                <a:avLst/>
                <a:gdLst>
                  <a:gd name="T0" fmla="*/ 2147483646 w 1088"/>
                  <a:gd name="T1" fmla="*/ 2147483646 h 295"/>
                  <a:gd name="T2" fmla="*/ 2147483646 w 1088"/>
                  <a:gd name="T3" fmla="*/ 2147483646 h 295"/>
                  <a:gd name="T4" fmla="*/ 0 w 1088"/>
                  <a:gd name="T5" fmla="*/ 2147483646 h 295"/>
                  <a:gd name="T6" fmla="*/ 0 w 1088"/>
                  <a:gd name="T7" fmla="*/ 2147483646 h 295"/>
                  <a:gd name="T8" fmla="*/ 2147483646 w 1088"/>
                  <a:gd name="T9" fmla="*/ 0 h 295"/>
                  <a:gd name="T10" fmla="*/ 2147483646 w 1088"/>
                  <a:gd name="T11" fmla="*/ 0 h 295"/>
                  <a:gd name="T12" fmla="*/ 2147483646 w 1088"/>
                  <a:gd name="T13" fmla="*/ 2147483646 h 295"/>
                  <a:gd name="T14" fmla="*/ 2147483646 w 1088"/>
                  <a:gd name="T15" fmla="*/ 2147483646 h 295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088" h="295">
                    <a:moveTo>
                      <a:pt x="1088" y="295"/>
                    </a:moveTo>
                    <a:cubicBezTo>
                      <a:pt x="88" y="295"/>
                      <a:pt x="88" y="295"/>
                      <a:pt x="88" y="295"/>
                    </a:cubicBezTo>
                    <a:cubicBezTo>
                      <a:pt x="39" y="295"/>
                      <a:pt x="0" y="256"/>
                      <a:pt x="0" y="207"/>
                    </a:cubicBezTo>
                    <a:cubicBezTo>
                      <a:pt x="0" y="88"/>
                      <a:pt x="0" y="88"/>
                      <a:pt x="0" y="88"/>
                    </a:cubicBezTo>
                    <a:cubicBezTo>
                      <a:pt x="0" y="39"/>
                      <a:pt x="39" y="0"/>
                      <a:pt x="88" y="0"/>
                    </a:cubicBezTo>
                    <a:cubicBezTo>
                      <a:pt x="1088" y="0"/>
                      <a:pt x="1088" y="0"/>
                      <a:pt x="1088" y="0"/>
                    </a:cubicBezTo>
                    <a:cubicBezTo>
                      <a:pt x="1003" y="148"/>
                      <a:pt x="1003" y="148"/>
                      <a:pt x="1003" y="148"/>
                    </a:cubicBezTo>
                    <a:lnTo>
                      <a:pt x="1088" y="295"/>
                    </a:lnTo>
                    <a:close/>
                  </a:path>
                </a:pathLst>
              </a:custGeom>
              <a:solidFill>
                <a:srgbClr val="32C3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1280" name="Freeform 68"/>
              <p:cNvSpPr/>
              <p:nvPr/>
            </p:nvSpPr>
            <p:spPr bwMode="auto">
              <a:xfrm>
                <a:off x="220663" y="-947738"/>
                <a:ext cx="1920875" cy="536575"/>
              </a:xfrm>
              <a:custGeom>
                <a:avLst/>
                <a:gdLst>
                  <a:gd name="T0" fmla="*/ 2147483646 w 1098"/>
                  <a:gd name="T1" fmla="*/ 2147483646 h 305"/>
                  <a:gd name="T2" fmla="*/ 2147483646 w 1098"/>
                  <a:gd name="T3" fmla="*/ 2147483646 h 305"/>
                  <a:gd name="T4" fmla="*/ 2147483646 w 1098"/>
                  <a:gd name="T5" fmla="*/ 2147483646 h 305"/>
                  <a:gd name="T6" fmla="*/ 2147483646 w 1098"/>
                  <a:gd name="T7" fmla="*/ 2147483646 h 305"/>
                  <a:gd name="T8" fmla="*/ 2147483646 w 1098"/>
                  <a:gd name="T9" fmla="*/ 2147483646 h 305"/>
                  <a:gd name="T10" fmla="*/ 2147483646 w 1098"/>
                  <a:gd name="T11" fmla="*/ 2147483646 h 305"/>
                  <a:gd name="T12" fmla="*/ 2147483646 w 1098"/>
                  <a:gd name="T13" fmla="*/ 2147483646 h 305"/>
                  <a:gd name="T14" fmla="*/ 2147483646 w 1098"/>
                  <a:gd name="T15" fmla="*/ 2147483646 h 305"/>
                  <a:gd name="T16" fmla="*/ 2147483646 w 1098"/>
                  <a:gd name="T17" fmla="*/ 2147483646 h 305"/>
                  <a:gd name="T18" fmla="*/ 2147483646 w 1098"/>
                  <a:gd name="T19" fmla="*/ 2147483646 h 305"/>
                  <a:gd name="T20" fmla="*/ 2147483646 w 1098"/>
                  <a:gd name="T21" fmla="*/ 2147483646 h 305"/>
                  <a:gd name="T22" fmla="*/ 2147483646 w 1098"/>
                  <a:gd name="T23" fmla="*/ 2147483646 h 305"/>
                  <a:gd name="T24" fmla="*/ 2147483646 w 1098"/>
                  <a:gd name="T25" fmla="*/ 2147483646 h 305"/>
                  <a:gd name="T26" fmla="*/ 2147483646 w 1098"/>
                  <a:gd name="T27" fmla="*/ 2147483646 h 305"/>
                  <a:gd name="T28" fmla="*/ 2147483646 w 1098"/>
                  <a:gd name="T29" fmla="*/ 2147483646 h 305"/>
                  <a:gd name="T30" fmla="*/ 2147483646 w 1098"/>
                  <a:gd name="T31" fmla="*/ 2147483646 h 305"/>
                  <a:gd name="T32" fmla="*/ 2147483646 w 1098"/>
                  <a:gd name="T33" fmla="*/ 2147483646 h 305"/>
                  <a:gd name="T34" fmla="*/ 2147483646 w 1098"/>
                  <a:gd name="T35" fmla="*/ 2147483646 h 305"/>
                  <a:gd name="T36" fmla="*/ 2147483646 w 1098"/>
                  <a:gd name="T37" fmla="*/ 2147483646 h 305"/>
                  <a:gd name="T38" fmla="*/ 2147483646 w 1098"/>
                  <a:gd name="T39" fmla="*/ 0 h 305"/>
                  <a:gd name="T40" fmla="*/ 2147483646 w 1098"/>
                  <a:gd name="T41" fmla="*/ 0 h 305"/>
                  <a:gd name="T42" fmla="*/ 0 w 1098"/>
                  <a:gd name="T43" fmla="*/ 2147483646 h 305"/>
                  <a:gd name="T44" fmla="*/ 0 w 1098"/>
                  <a:gd name="T45" fmla="*/ 2147483646 h 305"/>
                  <a:gd name="T46" fmla="*/ 2147483646 w 1098"/>
                  <a:gd name="T47" fmla="*/ 2147483646 h 305"/>
                  <a:gd name="T48" fmla="*/ 2147483646 w 1098"/>
                  <a:gd name="T49" fmla="*/ 2147483646 h 305"/>
                  <a:gd name="T50" fmla="*/ 2147483646 w 1098"/>
                  <a:gd name="T51" fmla="*/ 2147483646 h 305"/>
                  <a:gd name="T52" fmla="*/ 2147483646 w 1098"/>
                  <a:gd name="T53" fmla="*/ 2147483646 h 305"/>
                  <a:gd name="T54" fmla="*/ 2147483646 w 1098"/>
                  <a:gd name="T55" fmla="*/ 2147483646 h 305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0" t="0" r="r" b="b"/>
                <a:pathLst>
                  <a:path w="1098" h="305">
                    <a:moveTo>
                      <a:pt x="1093" y="300"/>
                    </a:moveTo>
                    <a:cubicBezTo>
                      <a:pt x="1093" y="295"/>
                      <a:pt x="1093" y="295"/>
                      <a:pt x="1093" y="295"/>
                    </a:cubicBezTo>
                    <a:cubicBezTo>
                      <a:pt x="93" y="295"/>
                      <a:pt x="93" y="295"/>
                      <a:pt x="93" y="295"/>
                    </a:cubicBezTo>
                    <a:cubicBezTo>
                      <a:pt x="70" y="295"/>
                      <a:pt x="50" y="286"/>
                      <a:pt x="34" y="271"/>
                    </a:cubicBezTo>
                    <a:cubicBezTo>
                      <a:pt x="19" y="256"/>
                      <a:pt x="10" y="235"/>
                      <a:pt x="10" y="212"/>
                    </a:cubicBezTo>
                    <a:cubicBezTo>
                      <a:pt x="10" y="93"/>
                      <a:pt x="10" y="93"/>
                      <a:pt x="10" y="93"/>
                    </a:cubicBezTo>
                    <a:cubicBezTo>
                      <a:pt x="10" y="70"/>
                      <a:pt x="19" y="49"/>
                      <a:pt x="34" y="34"/>
                    </a:cubicBezTo>
                    <a:cubicBezTo>
                      <a:pt x="50" y="19"/>
                      <a:pt x="70" y="10"/>
                      <a:pt x="93" y="10"/>
                    </a:cubicBezTo>
                    <a:cubicBezTo>
                      <a:pt x="1084" y="10"/>
                      <a:pt x="1084" y="10"/>
                      <a:pt x="1084" y="10"/>
                    </a:cubicBezTo>
                    <a:cubicBezTo>
                      <a:pt x="1004" y="150"/>
                      <a:pt x="1004" y="150"/>
                      <a:pt x="1004" y="150"/>
                    </a:cubicBezTo>
                    <a:cubicBezTo>
                      <a:pt x="1003" y="152"/>
                      <a:pt x="1003" y="154"/>
                      <a:pt x="1004" y="155"/>
                    </a:cubicBezTo>
                    <a:cubicBezTo>
                      <a:pt x="1089" y="303"/>
                      <a:pt x="1089" y="303"/>
                      <a:pt x="1089" y="303"/>
                    </a:cubicBezTo>
                    <a:cubicBezTo>
                      <a:pt x="1093" y="300"/>
                      <a:pt x="1093" y="300"/>
                      <a:pt x="1093" y="300"/>
                    </a:cubicBezTo>
                    <a:cubicBezTo>
                      <a:pt x="1093" y="295"/>
                      <a:pt x="1093" y="295"/>
                      <a:pt x="1093" y="295"/>
                    </a:cubicBezTo>
                    <a:cubicBezTo>
                      <a:pt x="1093" y="300"/>
                      <a:pt x="1093" y="300"/>
                      <a:pt x="1093" y="300"/>
                    </a:cubicBezTo>
                    <a:cubicBezTo>
                      <a:pt x="1098" y="298"/>
                      <a:pt x="1098" y="298"/>
                      <a:pt x="1098" y="298"/>
                    </a:cubicBezTo>
                    <a:cubicBezTo>
                      <a:pt x="1014" y="153"/>
                      <a:pt x="1014" y="153"/>
                      <a:pt x="1014" y="153"/>
                    </a:cubicBezTo>
                    <a:cubicBezTo>
                      <a:pt x="1098" y="8"/>
                      <a:pt x="1098" y="8"/>
                      <a:pt x="1098" y="8"/>
                    </a:cubicBezTo>
                    <a:cubicBezTo>
                      <a:pt x="1098" y="6"/>
                      <a:pt x="1098" y="4"/>
                      <a:pt x="1098" y="2"/>
                    </a:cubicBezTo>
                    <a:cubicBezTo>
                      <a:pt x="1097" y="1"/>
                      <a:pt x="1095" y="0"/>
                      <a:pt x="1093" y="0"/>
                    </a:cubicBezTo>
                    <a:cubicBezTo>
                      <a:pt x="93" y="0"/>
                      <a:pt x="93" y="0"/>
                      <a:pt x="93" y="0"/>
                    </a:cubicBezTo>
                    <a:cubicBezTo>
                      <a:pt x="42" y="0"/>
                      <a:pt x="0" y="42"/>
                      <a:pt x="0" y="93"/>
                    </a:cubicBezTo>
                    <a:cubicBezTo>
                      <a:pt x="0" y="212"/>
                      <a:pt x="0" y="212"/>
                      <a:pt x="0" y="212"/>
                    </a:cubicBezTo>
                    <a:cubicBezTo>
                      <a:pt x="0" y="264"/>
                      <a:pt x="42" y="305"/>
                      <a:pt x="93" y="305"/>
                    </a:cubicBezTo>
                    <a:cubicBezTo>
                      <a:pt x="1093" y="305"/>
                      <a:pt x="1093" y="305"/>
                      <a:pt x="1093" y="305"/>
                    </a:cubicBezTo>
                    <a:cubicBezTo>
                      <a:pt x="1095" y="305"/>
                      <a:pt x="1097" y="304"/>
                      <a:pt x="1098" y="303"/>
                    </a:cubicBezTo>
                    <a:cubicBezTo>
                      <a:pt x="1098" y="301"/>
                      <a:pt x="1098" y="299"/>
                      <a:pt x="1098" y="298"/>
                    </a:cubicBezTo>
                    <a:lnTo>
                      <a:pt x="1093" y="300"/>
                    </a:lnTo>
                    <a:close/>
                  </a:path>
                </a:pathLst>
              </a:custGeom>
              <a:solidFill>
                <a:srgbClr val="0309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11273" name="组合 26"/>
            <p:cNvGrpSpPr/>
            <p:nvPr/>
          </p:nvGrpSpPr>
          <p:grpSpPr bwMode="auto">
            <a:xfrm>
              <a:off x="4902095" y="-597320"/>
              <a:ext cx="290512" cy="292100"/>
              <a:chOff x="5730875" y="-828675"/>
              <a:chExt cx="290512" cy="292100"/>
            </a:xfrm>
          </p:grpSpPr>
          <p:sp>
            <p:nvSpPr>
              <p:cNvPr id="11275" name="Oval 69"/>
              <p:cNvSpPr>
                <a:spLocks noChangeArrowheads="1"/>
              </p:cNvSpPr>
              <p:nvPr/>
            </p:nvSpPr>
            <p:spPr bwMode="auto">
              <a:xfrm>
                <a:off x="5737225" y="-820738"/>
                <a:ext cx="276225" cy="277813"/>
              </a:xfrm>
              <a:prstGeom prst="ellipse">
                <a:avLst/>
              </a:prstGeom>
              <a:solidFill>
                <a:srgbClr val="FF33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1276" name="Freeform 70"/>
              <p:cNvSpPr/>
              <p:nvPr/>
            </p:nvSpPr>
            <p:spPr bwMode="auto">
              <a:xfrm>
                <a:off x="5730875" y="-828675"/>
                <a:ext cx="290512" cy="292100"/>
              </a:xfrm>
              <a:custGeom>
                <a:avLst/>
                <a:gdLst>
                  <a:gd name="T0" fmla="*/ 2147483646 w 166"/>
                  <a:gd name="T1" fmla="*/ 2147483646 h 166"/>
                  <a:gd name="T2" fmla="*/ 2147483646 w 166"/>
                  <a:gd name="T3" fmla="*/ 2147483646 h 166"/>
                  <a:gd name="T4" fmla="*/ 2147483646 w 166"/>
                  <a:gd name="T5" fmla="*/ 2147483646 h 166"/>
                  <a:gd name="T6" fmla="*/ 2147483646 w 166"/>
                  <a:gd name="T7" fmla="*/ 2147483646 h 166"/>
                  <a:gd name="T8" fmla="*/ 2147483646 w 166"/>
                  <a:gd name="T9" fmla="*/ 2147483646 h 166"/>
                  <a:gd name="T10" fmla="*/ 2147483646 w 166"/>
                  <a:gd name="T11" fmla="*/ 2147483646 h 166"/>
                  <a:gd name="T12" fmla="*/ 2147483646 w 166"/>
                  <a:gd name="T13" fmla="*/ 2147483646 h 166"/>
                  <a:gd name="T14" fmla="*/ 2147483646 w 166"/>
                  <a:gd name="T15" fmla="*/ 2147483646 h 166"/>
                  <a:gd name="T16" fmla="*/ 2147483646 w 166"/>
                  <a:gd name="T17" fmla="*/ 2147483646 h 166"/>
                  <a:gd name="T18" fmla="*/ 2147483646 w 166"/>
                  <a:gd name="T19" fmla="*/ 2147483646 h 166"/>
                  <a:gd name="T20" fmla="*/ 2147483646 w 166"/>
                  <a:gd name="T21" fmla="*/ 2147483646 h 166"/>
                  <a:gd name="T22" fmla="*/ 2147483646 w 166"/>
                  <a:gd name="T23" fmla="*/ 2147483646 h 166"/>
                  <a:gd name="T24" fmla="*/ 2147483646 w 166"/>
                  <a:gd name="T25" fmla="*/ 0 h 166"/>
                  <a:gd name="T26" fmla="*/ 0 w 166"/>
                  <a:gd name="T27" fmla="*/ 2147483646 h 166"/>
                  <a:gd name="T28" fmla="*/ 2147483646 w 166"/>
                  <a:gd name="T29" fmla="*/ 2147483646 h 166"/>
                  <a:gd name="T30" fmla="*/ 2147483646 w 166"/>
                  <a:gd name="T31" fmla="*/ 2147483646 h 166"/>
                  <a:gd name="T32" fmla="*/ 2147483646 w 166"/>
                  <a:gd name="T33" fmla="*/ 2147483646 h 16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166" h="166">
                    <a:moveTo>
                      <a:pt x="162" y="83"/>
                    </a:moveTo>
                    <a:cubicBezTo>
                      <a:pt x="158" y="83"/>
                      <a:pt x="158" y="83"/>
                      <a:pt x="158" y="83"/>
                    </a:cubicBezTo>
                    <a:cubicBezTo>
                      <a:pt x="158" y="104"/>
                      <a:pt x="149" y="122"/>
                      <a:pt x="136" y="136"/>
                    </a:cubicBezTo>
                    <a:cubicBezTo>
                      <a:pt x="122" y="149"/>
                      <a:pt x="104" y="158"/>
                      <a:pt x="83" y="158"/>
                    </a:cubicBezTo>
                    <a:cubicBezTo>
                      <a:pt x="62" y="158"/>
                      <a:pt x="44" y="149"/>
                      <a:pt x="30" y="136"/>
                    </a:cubicBezTo>
                    <a:cubicBezTo>
                      <a:pt x="17" y="122"/>
                      <a:pt x="8" y="104"/>
                      <a:pt x="8" y="83"/>
                    </a:cubicBezTo>
                    <a:cubicBezTo>
                      <a:pt x="8" y="62"/>
                      <a:pt x="17" y="44"/>
                      <a:pt x="30" y="30"/>
                    </a:cubicBezTo>
                    <a:cubicBezTo>
                      <a:pt x="44" y="17"/>
                      <a:pt x="62" y="8"/>
                      <a:pt x="83" y="8"/>
                    </a:cubicBezTo>
                    <a:cubicBezTo>
                      <a:pt x="104" y="8"/>
                      <a:pt x="122" y="17"/>
                      <a:pt x="136" y="30"/>
                    </a:cubicBezTo>
                    <a:cubicBezTo>
                      <a:pt x="149" y="44"/>
                      <a:pt x="158" y="62"/>
                      <a:pt x="158" y="83"/>
                    </a:cubicBezTo>
                    <a:cubicBezTo>
                      <a:pt x="162" y="83"/>
                      <a:pt x="162" y="83"/>
                      <a:pt x="162" y="83"/>
                    </a:cubicBezTo>
                    <a:cubicBezTo>
                      <a:pt x="166" y="83"/>
                      <a:pt x="166" y="83"/>
                      <a:pt x="166" y="83"/>
                    </a:cubicBezTo>
                    <a:cubicBezTo>
                      <a:pt x="166" y="37"/>
                      <a:pt x="129" y="0"/>
                      <a:pt x="83" y="0"/>
                    </a:cubicBezTo>
                    <a:cubicBezTo>
                      <a:pt x="37" y="0"/>
                      <a:pt x="0" y="37"/>
                      <a:pt x="0" y="83"/>
                    </a:cubicBezTo>
                    <a:cubicBezTo>
                      <a:pt x="0" y="129"/>
                      <a:pt x="37" y="166"/>
                      <a:pt x="83" y="166"/>
                    </a:cubicBezTo>
                    <a:cubicBezTo>
                      <a:pt x="129" y="166"/>
                      <a:pt x="166" y="129"/>
                      <a:pt x="166" y="83"/>
                    </a:cubicBezTo>
                    <a:lnTo>
                      <a:pt x="162" y="83"/>
                    </a:lnTo>
                    <a:close/>
                  </a:path>
                </a:pathLst>
              </a:custGeom>
              <a:solidFill>
                <a:srgbClr val="0309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1277" name="Freeform 71"/>
              <p:cNvSpPr/>
              <p:nvPr/>
            </p:nvSpPr>
            <p:spPr bwMode="auto">
              <a:xfrm>
                <a:off x="5789613" y="-728663"/>
                <a:ext cx="171450" cy="141288"/>
              </a:xfrm>
              <a:custGeom>
                <a:avLst/>
                <a:gdLst>
                  <a:gd name="T0" fmla="*/ 2147483646 w 108"/>
                  <a:gd name="T1" fmla="*/ 2147483646 h 89"/>
                  <a:gd name="T2" fmla="*/ 0 w 108"/>
                  <a:gd name="T3" fmla="*/ 0 h 89"/>
                  <a:gd name="T4" fmla="*/ 2147483646 w 108"/>
                  <a:gd name="T5" fmla="*/ 0 h 89"/>
                  <a:gd name="T6" fmla="*/ 2147483646 w 108"/>
                  <a:gd name="T7" fmla="*/ 2147483646 h 8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08" h="89">
                    <a:moveTo>
                      <a:pt x="54" y="89"/>
                    </a:moveTo>
                    <a:lnTo>
                      <a:pt x="0" y="0"/>
                    </a:lnTo>
                    <a:lnTo>
                      <a:pt x="108" y="0"/>
                    </a:lnTo>
                    <a:lnTo>
                      <a:pt x="54" y="8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1278" name="Freeform 72"/>
              <p:cNvSpPr/>
              <p:nvPr/>
            </p:nvSpPr>
            <p:spPr bwMode="auto">
              <a:xfrm>
                <a:off x="5783263" y="-733425"/>
                <a:ext cx="185737" cy="153988"/>
              </a:xfrm>
              <a:custGeom>
                <a:avLst/>
                <a:gdLst>
                  <a:gd name="T0" fmla="*/ 2147483646 w 106"/>
                  <a:gd name="T1" fmla="*/ 2147483646 h 87"/>
                  <a:gd name="T2" fmla="*/ 2147483646 w 106"/>
                  <a:gd name="T3" fmla="*/ 2147483646 h 87"/>
                  <a:gd name="T4" fmla="*/ 2147483646 w 106"/>
                  <a:gd name="T5" fmla="*/ 2147483646 h 87"/>
                  <a:gd name="T6" fmla="*/ 2147483646 w 106"/>
                  <a:gd name="T7" fmla="*/ 2147483646 h 87"/>
                  <a:gd name="T8" fmla="*/ 2147483646 w 106"/>
                  <a:gd name="T9" fmla="*/ 2147483646 h 87"/>
                  <a:gd name="T10" fmla="*/ 2147483646 w 106"/>
                  <a:gd name="T11" fmla="*/ 2147483646 h 87"/>
                  <a:gd name="T12" fmla="*/ 2147483646 w 106"/>
                  <a:gd name="T13" fmla="*/ 2147483646 h 87"/>
                  <a:gd name="T14" fmla="*/ 2147483646 w 106"/>
                  <a:gd name="T15" fmla="*/ 2147483646 h 87"/>
                  <a:gd name="T16" fmla="*/ 2147483646 w 106"/>
                  <a:gd name="T17" fmla="*/ 2147483646 h 87"/>
                  <a:gd name="T18" fmla="*/ 2147483646 w 106"/>
                  <a:gd name="T19" fmla="*/ 2147483646 h 87"/>
                  <a:gd name="T20" fmla="*/ 2147483646 w 106"/>
                  <a:gd name="T21" fmla="*/ 2147483646 h 87"/>
                  <a:gd name="T22" fmla="*/ 2147483646 w 106"/>
                  <a:gd name="T23" fmla="*/ 0 h 87"/>
                  <a:gd name="T24" fmla="*/ 2147483646 w 106"/>
                  <a:gd name="T25" fmla="*/ 0 h 87"/>
                  <a:gd name="T26" fmla="*/ 2147483646 w 106"/>
                  <a:gd name="T27" fmla="*/ 2147483646 h 87"/>
                  <a:gd name="T28" fmla="*/ 2147483646 w 106"/>
                  <a:gd name="T29" fmla="*/ 2147483646 h 87"/>
                  <a:gd name="T30" fmla="*/ 2147483646 w 106"/>
                  <a:gd name="T31" fmla="*/ 2147483646 h 87"/>
                  <a:gd name="T32" fmla="*/ 2147483646 w 106"/>
                  <a:gd name="T33" fmla="*/ 2147483646 h 87"/>
                  <a:gd name="T34" fmla="*/ 2147483646 w 106"/>
                  <a:gd name="T35" fmla="*/ 2147483646 h 87"/>
                  <a:gd name="T36" fmla="*/ 2147483646 w 106"/>
                  <a:gd name="T37" fmla="*/ 2147483646 h 87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106" h="87">
                    <a:moveTo>
                      <a:pt x="53" y="83"/>
                    </a:moveTo>
                    <a:cubicBezTo>
                      <a:pt x="56" y="82"/>
                      <a:pt x="56" y="82"/>
                      <a:pt x="56" y="82"/>
                    </a:cubicBezTo>
                    <a:cubicBezTo>
                      <a:pt x="10" y="7"/>
                      <a:pt x="10" y="7"/>
                      <a:pt x="10" y="7"/>
                    </a:cubicBezTo>
                    <a:cubicBezTo>
                      <a:pt x="96" y="7"/>
                      <a:pt x="96" y="7"/>
                      <a:pt x="96" y="7"/>
                    </a:cubicBezTo>
                    <a:cubicBezTo>
                      <a:pt x="50" y="82"/>
                      <a:pt x="50" y="82"/>
                      <a:pt x="50" y="82"/>
                    </a:cubicBezTo>
                    <a:cubicBezTo>
                      <a:pt x="53" y="83"/>
                      <a:pt x="53" y="83"/>
                      <a:pt x="53" y="83"/>
                    </a:cubicBezTo>
                    <a:cubicBezTo>
                      <a:pt x="56" y="82"/>
                      <a:pt x="56" y="82"/>
                      <a:pt x="56" y="82"/>
                    </a:cubicBezTo>
                    <a:cubicBezTo>
                      <a:pt x="53" y="83"/>
                      <a:pt x="53" y="83"/>
                      <a:pt x="53" y="83"/>
                    </a:cubicBezTo>
                    <a:cubicBezTo>
                      <a:pt x="56" y="85"/>
                      <a:pt x="56" y="85"/>
                      <a:pt x="56" y="85"/>
                    </a:cubicBezTo>
                    <a:cubicBezTo>
                      <a:pt x="105" y="5"/>
                      <a:pt x="105" y="5"/>
                      <a:pt x="105" y="5"/>
                    </a:cubicBezTo>
                    <a:cubicBezTo>
                      <a:pt x="106" y="4"/>
                      <a:pt x="106" y="3"/>
                      <a:pt x="105" y="2"/>
                    </a:cubicBezTo>
                    <a:cubicBezTo>
                      <a:pt x="105" y="1"/>
                      <a:pt x="103" y="0"/>
                      <a:pt x="102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1"/>
                      <a:pt x="1" y="2"/>
                    </a:cubicBezTo>
                    <a:cubicBezTo>
                      <a:pt x="0" y="3"/>
                      <a:pt x="0" y="4"/>
                      <a:pt x="1" y="5"/>
                    </a:cubicBezTo>
                    <a:cubicBezTo>
                      <a:pt x="50" y="85"/>
                      <a:pt x="50" y="85"/>
                      <a:pt x="50" y="85"/>
                    </a:cubicBezTo>
                    <a:cubicBezTo>
                      <a:pt x="51" y="86"/>
                      <a:pt x="52" y="87"/>
                      <a:pt x="53" y="87"/>
                    </a:cubicBezTo>
                    <a:cubicBezTo>
                      <a:pt x="54" y="87"/>
                      <a:pt x="55" y="86"/>
                      <a:pt x="56" y="85"/>
                    </a:cubicBezTo>
                    <a:lnTo>
                      <a:pt x="53" y="83"/>
                    </a:lnTo>
                    <a:close/>
                  </a:path>
                </a:pathLst>
              </a:custGeom>
              <a:solidFill>
                <a:srgbClr val="0309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28" name="Rectangle 16"/>
            <p:cNvSpPr>
              <a:spLocks noChangeArrowheads="1"/>
            </p:cNvSpPr>
            <p:nvPr/>
          </p:nvSpPr>
          <p:spPr bwMode="auto">
            <a:xfrm>
              <a:off x="38100" y="-775121"/>
              <a:ext cx="4719390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3200" b="1">
                  <a:latin typeface="黑体" panose="02010609060101010101" pitchFamily="49" charset="-122"/>
                  <a:ea typeface="黑体" panose="02010609060101010101" pitchFamily="49" charset="-122"/>
                </a:rPr>
                <a:t>一、创设情境，提出问题</a:t>
              </a:r>
              <a:endPara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铁路1.mp4">
            <a:hlinkClick r:id="" action="ppaction://media"/>
          </p:cNvPr>
          <p:cNvPicPr>
            <a:picLocks noChangeAspect="1" noChangeArrowheads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747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579438" y="1171575"/>
            <a:ext cx="7991475" cy="2578100"/>
            <a:chOff x="579438" y="1171575"/>
            <a:chExt cx="7991475" cy="2578100"/>
          </a:xfrm>
        </p:grpSpPr>
        <p:sp>
          <p:nvSpPr>
            <p:cNvPr id="3" name="圆角矩形 2"/>
            <p:cNvSpPr/>
            <p:nvPr/>
          </p:nvSpPr>
          <p:spPr>
            <a:xfrm>
              <a:off x="579438" y="1171575"/>
              <a:ext cx="7991475" cy="2578100"/>
            </a:xfrm>
            <a:prstGeom prst="roundRect">
              <a:avLst/>
            </a:prstGeom>
            <a:solidFill>
              <a:srgbClr val="EEDEB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/>
            </a:p>
          </p:txBody>
        </p:sp>
        <p:sp>
          <p:nvSpPr>
            <p:cNvPr id="13315" name="TextBox 24"/>
            <p:cNvSpPr txBox="1">
              <a:spLocks noChangeArrowheads="1"/>
            </p:cNvSpPr>
            <p:nvPr/>
          </p:nvSpPr>
          <p:spPr bwMode="auto">
            <a:xfrm>
              <a:off x="885031" y="1454150"/>
              <a:ext cx="7373938" cy="2012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9pPr>
            </a:lstStyle>
            <a:p>
              <a:pPr eaLnBrk="1" hangingPunct="1">
                <a:lnSpc>
                  <a:spcPct val="130000"/>
                </a:lnSpc>
              </a:pPr>
              <a:r>
                <a:rPr lang="zh-CN" altLang="en-US" sz="3200" b="1">
                  <a:solidFill>
                    <a:srgbClr val="000000"/>
                  </a:solidFill>
                  <a:latin typeface="Arial" panose="020B0604020202020204" pitchFamily="34" charset="0"/>
                  <a:ea typeface="黑体" panose="02010609060101010101" pitchFamily="49" charset="-122"/>
                </a:rPr>
                <a:t>        青藏铁路的建设创造了很多高海拔地区铁路建设的奇迹，今天这节课我们就从数学的角度一起走近青藏铁路。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矩形 3"/>
          <p:cNvSpPr>
            <a:spLocks noChangeArrowheads="1"/>
          </p:cNvSpPr>
          <p:nvPr/>
        </p:nvSpPr>
        <p:spPr bwMode="auto">
          <a:xfrm>
            <a:off x="510382" y="915243"/>
            <a:ext cx="8123237" cy="1475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algn="just" eaLnBrk="1" hangingPunct="1">
              <a:lnSpc>
                <a:spcPct val="110000"/>
              </a:lnSpc>
            </a:pPr>
            <a:r>
              <a:rPr lang="zh-CN" altLang="en-US" sz="2800" b="1">
                <a:solidFill>
                  <a:srgbClr val="000000"/>
                </a:solidFill>
                <a:ea typeface="黑体" panose="02010609060101010101" pitchFamily="49" charset="-122"/>
              </a:rPr>
              <a:t>     </a:t>
            </a:r>
            <a:r>
              <a:rPr lang="zh-CN" altLang="en-US" sz="2800" b="1">
                <a:solidFill>
                  <a:srgbClr val="0070C0"/>
                </a:solidFill>
                <a:ea typeface="黑体" panose="02010609060101010101" pitchFamily="49" charset="-122"/>
              </a:rPr>
              <a:t>（</a:t>
            </a:r>
            <a:r>
              <a:rPr lang="en-US" altLang="zh-CN" sz="2800" b="1">
                <a:solidFill>
                  <a:srgbClr val="0070C0"/>
                </a:solidFill>
                <a:ea typeface="黑体" panose="02010609060101010101" pitchFamily="49" charset="-122"/>
              </a:rPr>
              <a:t>1</a:t>
            </a:r>
            <a:r>
              <a:rPr lang="zh-CN" altLang="en-US" sz="2800" b="1">
                <a:solidFill>
                  <a:srgbClr val="0070C0"/>
                </a:solidFill>
                <a:ea typeface="黑体" panose="02010609060101010101" pitchFamily="49" charset="-122"/>
              </a:rPr>
              <a:t>）</a:t>
            </a:r>
            <a:r>
              <a:rPr lang="zh-CN" altLang="en-US" sz="2800" b="1">
                <a:solidFill>
                  <a:srgbClr val="000000"/>
                </a:solidFill>
                <a:ea typeface="黑体" panose="02010609060101010101" pitchFamily="49" charset="-122"/>
              </a:rPr>
              <a:t>一列火车从西宁经过格尔木开往拉萨。西宁到格尔木的铁路长</a:t>
            </a:r>
            <a:r>
              <a:rPr lang="en-US" altLang="zh-CN" sz="2800" b="1">
                <a:solidFill>
                  <a:srgbClr val="000000"/>
                </a:solidFill>
                <a:ea typeface="黑体" panose="02010609060101010101" pitchFamily="49" charset="-122"/>
              </a:rPr>
              <a:t>814km</a:t>
            </a:r>
            <a:r>
              <a:rPr lang="zh-CN" altLang="en-US" sz="2800" b="1">
                <a:solidFill>
                  <a:srgbClr val="000000"/>
                </a:solidFill>
                <a:ea typeface="黑体" panose="02010609060101010101" pitchFamily="49" charset="-122"/>
              </a:rPr>
              <a:t>，格尔木到拉萨的铁路长</a:t>
            </a:r>
            <a:r>
              <a:rPr lang="en-US" altLang="zh-CN" sz="2800" b="1">
                <a:solidFill>
                  <a:srgbClr val="000000"/>
                </a:solidFill>
                <a:ea typeface="黑体" panose="02010609060101010101" pitchFamily="49" charset="-122"/>
              </a:rPr>
              <a:t>1142km</a:t>
            </a:r>
            <a:r>
              <a:rPr lang="zh-CN" altLang="en-US" sz="2800" b="1">
                <a:solidFill>
                  <a:srgbClr val="000000"/>
                </a:solidFill>
                <a:ea typeface="黑体" panose="02010609060101010101" pitchFamily="49" charset="-122"/>
              </a:rPr>
              <a:t>。西宁到拉萨的铁路长多少千米？</a:t>
            </a:r>
          </a:p>
        </p:txBody>
      </p:sp>
      <p:sp>
        <p:nvSpPr>
          <p:cNvPr id="35" name="Text Box 16"/>
          <p:cNvSpPr txBox="1">
            <a:spLocks noChangeArrowheads="1"/>
          </p:cNvSpPr>
          <p:nvPr/>
        </p:nvSpPr>
        <p:spPr bwMode="auto">
          <a:xfrm>
            <a:off x="1669734" y="3266278"/>
            <a:ext cx="950913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000" b="1">
                <a:latin typeface="楷体" panose="02010609060101010101" pitchFamily="49" charset="-122"/>
              </a:rPr>
              <a:t>西宁</a:t>
            </a:r>
          </a:p>
        </p:txBody>
      </p:sp>
      <p:sp>
        <p:nvSpPr>
          <p:cNvPr id="36" name="Text Box 16"/>
          <p:cNvSpPr txBox="1">
            <a:spLocks noChangeArrowheads="1"/>
          </p:cNvSpPr>
          <p:nvPr/>
        </p:nvSpPr>
        <p:spPr bwMode="auto">
          <a:xfrm>
            <a:off x="2904809" y="3248816"/>
            <a:ext cx="1360488" cy="411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000" b="1">
                <a:latin typeface="楷体" panose="02010609060101010101" pitchFamily="49" charset="-122"/>
              </a:rPr>
              <a:t>格尔木</a:t>
            </a:r>
          </a:p>
        </p:txBody>
      </p:sp>
      <p:grpSp>
        <p:nvGrpSpPr>
          <p:cNvPr id="38" name="组合 37"/>
          <p:cNvGrpSpPr/>
          <p:nvPr/>
        </p:nvGrpSpPr>
        <p:grpSpPr bwMode="auto">
          <a:xfrm>
            <a:off x="1920559" y="3190078"/>
            <a:ext cx="1400175" cy="127000"/>
            <a:chOff x="1930" y="2448"/>
            <a:chExt cx="4600" cy="227"/>
          </a:xfrm>
        </p:grpSpPr>
        <p:cxnSp>
          <p:nvCxnSpPr>
            <p:cNvPr id="41" name="直接连接符 40"/>
            <p:cNvCxnSpPr/>
            <p:nvPr/>
          </p:nvCxnSpPr>
          <p:spPr>
            <a:xfrm>
              <a:off x="1930" y="2459"/>
              <a:ext cx="0" cy="21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接连接符 41"/>
            <p:cNvCxnSpPr/>
            <p:nvPr/>
          </p:nvCxnSpPr>
          <p:spPr>
            <a:xfrm flipV="1">
              <a:off x="1930" y="2658"/>
              <a:ext cx="4600" cy="1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接连接符 42"/>
            <p:cNvCxnSpPr/>
            <p:nvPr/>
          </p:nvCxnSpPr>
          <p:spPr>
            <a:xfrm>
              <a:off x="6530" y="2448"/>
              <a:ext cx="0" cy="21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9" name="左大括号 38"/>
          <p:cNvSpPr/>
          <p:nvPr/>
        </p:nvSpPr>
        <p:spPr>
          <a:xfrm rot="5400000">
            <a:off x="2551591" y="2361244"/>
            <a:ext cx="157162" cy="1381125"/>
          </a:xfrm>
          <a:prstGeom prst="leftBrac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zh-CN" altLang="en-US" sz="1350" noProof="1"/>
          </a:p>
        </p:txBody>
      </p:sp>
      <p:sp>
        <p:nvSpPr>
          <p:cNvPr id="40" name="Text Box 16"/>
          <p:cNvSpPr txBox="1">
            <a:spLocks noChangeArrowheads="1"/>
          </p:cNvSpPr>
          <p:nvPr/>
        </p:nvSpPr>
        <p:spPr bwMode="auto">
          <a:xfrm>
            <a:off x="2155509" y="2482053"/>
            <a:ext cx="1360488" cy="534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400" b="1">
                <a:ea typeface="楷体_GB2312" panose="02010600030101010101" charset="-122"/>
              </a:rPr>
              <a:t>814 km</a:t>
            </a:r>
          </a:p>
        </p:txBody>
      </p:sp>
      <p:grpSp>
        <p:nvGrpSpPr>
          <p:cNvPr id="47" name="组合 46"/>
          <p:cNvGrpSpPr/>
          <p:nvPr/>
        </p:nvGrpSpPr>
        <p:grpSpPr bwMode="auto">
          <a:xfrm>
            <a:off x="3320734" y="3199603"/>
            <a:ext cx="1752600" cy="117475"/>
            <a:chOff x="2960" y="2291"/>
            <a:chExt cx="4600" cy="316"/>
          </a:xfrm>
        </p:grpSpPr>
        <p:cxnSp>
          <p:nvCxnSpPr>
            <p:cNvPr id="50" name="直接连接符 49"/>
            <p:cNvCxnSpPr/>
            <p:nvPr/>
          </p:nvCxnSpPr>
          <p:spPr>
            <a:xfrm flipH="1">
              <a:off x="2960" y="2295"/>
              <a:ext cx="4" cy="312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直接连接符 50"/>
            <p:cNvCxnSpPr/>
            <p:nvPr/>
          </p:nvCxnSpPr>
          <p:spPr>
            <a:xfrm flipV="1">
              <a:off x="2960" y="2560"/>
              <a:ext cx="4600" cy="1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接连接符 51"/>
            <p:cNvCxnSpPr/>
            <p:nvPr/>
          </p:nvCxnSpPr>
          <p:spPr>
            <a:xfrm flipH="1">
              <a:off x="7535" y="2291"/>
              <a:ext cx="4" cy="27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8" name="左大括号 47"/>
          <p:cNvSpPr/>
          <p:nvPr/>
        </p:nvSpPr>
        <p:spPr>
          <a:xfrm rot="5400000">
            <a:off x="4113690" y="2166935"/>
            <a:ext cx="166687" cy="1752600"/>
          </a:xfrm>
          <a:prstGeom prst="leftBrac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zh-CN" altLang="en-US" sz="1350" noProof="1"/>
          </a:p>
        </p:txBody>
      </p:sp>
      <p:sp>
        <p:nvSpPr>
          <p:cNvPr id="49" name="Text Box 16"/>
          <p:cNvSpPr txBox="1">
            <a:spLocks noChangeArrowheads="1"/>
          </p:cNvSpPr>
          <p:nvPr/>
        </p:nvSpPr>
        <p:spPr bwMode="auto">
          <a:xfrm>
            <a:off x="3723959" y="2491578"/>
            <a:ext cx="1873250" cy="53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400" b="1">
                <a:ea typeface="楷体_GB2312" panose="02010600030101010101" charset="-122"/>
              </a:rPr>
              <a:t>1142 km</a:t>
            </a:r>
          </a:p>
        </p:txBody>
      </p:sp>
      <p:sp>
        <p:nvSpPr>
          <p:cNvPr id="46" name="Text Box 16"/>
          <p:cNvSpPr txBox="1">
            <a:spLocks noChangeArrowheads="1"/>
          </p:cNvSpPr>
          <p:nvPr/>
        </p:nvSpPr>
        <p:spPr bwMode="auto">
          <a:xfrm>
            <a:off x="4746309" y="3242466"/>
            <a:ext cx="968375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zh-CN" sz="2000" b="1">
                <a:latin typeface="楷体" panose="02010609060101010101" pitchFamily="49" charset="-122"/>
              </a:rPr>
              <a:t>拉萨</a:t>
            </a:r>
          </a:p>
        </p:txBody>
      </p:sp>
      <p:sp>
        <p:nvSpPr>
          <p:cNvPr id="54" name="矩形 53"/>
          <p:cNvSpPr/>
          <p:nvPr/>
        </p:nvSpPr>
        <p:spPr>
          <a:xfrm>
            <a:off x="3960913" y="4069362"/>
            <a:ext cx="3481388" cy="5857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solidFill>
                  <a:srgbClr val="0070C0"/>
                </a:solidFill>
                <a:latin typeface="+mj-ea"/>
                <a:ea typeface="+mj-ea"/>
              </a:rPr>
              <a:t>用什么方法计算？</a:t>
            </a:r>
            <a:endParaRPr lang="zh-CN" altLang="en-US" sz="1350" dirty="0">
              <a:solidFill>
                <a:srgbClr val="0070C0"/>
              </a:solidFill>
              <a:latin typeface="+mj-ea"/>
              <a:ea typeface="+mj-ea"/>
            </a:endParaRPr>
          </a:p>
        </p:txBody>
      </p:sp>
      <p:sp>
        <p:nvSpPr>
          <p:cNvPr id="28" name="左大括号 27"/>
          <p:cNvSpPr/>
          <p:nvPr/>
        </p:nvSpPr>
        <p:spPr>
          <a:xfrm rot="16200000">
            <a:off x="3380902" y="2223622"/>
            <a:ext cx="236851" cy="3157537"/>
          </a:xfrm>
          <a:prstGeom prst="leftBrace">
            <a:avLst>
              <a:gd name="adj1" fmla="val 46719"/>
              <a:gd name="adj2" fmla="val 50000"/>
            </a:avLst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zh-CN" altLang="en-US" sz="1350" noProof="1"/>
          </a:p>
        </p:txBody>
      </p:sp>
      <p:sp>
        <p:nvSpPr>
          <p:cNvPr id="29" name="Text Box 16"/>
          <p:cNvSpPr txBox="1">
            <a:spLocks noChangeArrowheads="1"/>
          </p:cNvSpPr>
          <p:nvPr/>
        </p:nvSpPr>
        <p:spPr bwMode="auto">
          <a:xfrm>
            <a:off x="3074672" y="3779041"/>
            <a:ext cx="838200" cy="66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en-US" sz="3600" b="1">
                <a:solidFill>
                  <a:srgbClr val="F20C00"/>
                </a:solidFill>
                <a:latin typeface="楷体" panose="02010609060101010101" pitchFamily="49" charset="-122"/>
              </a:rPr>
              <a:t>?</a:t>
            </a:r>
          </a:p>
        </p:txBody>
      </p:sp>
      <p:grpSp>
        <p:nvGrpSpPr>
          <p:cNvPr id="14353" name="组合 101"/>
          <p:cNvGrpSpPr/>
          <p:nvPr/>
        </p:nvGrpSpPr>
        <p:grpSpPr bwMode="auto">
          <a:xfrm>
            <a:off x="26988" y="30163"/>
            <a:ext cx="5972175" cy="625475"/>
            <a:chOff x="1350742" y="-996617"/>
            <a:chExt cx="5971687" cy="624878"/>
          </a:xfrm>
        </p:grpSpPr>
        <p:grpSp>
          <p:nvGrpSpPr>
            <p:cNvPr id="14354" name="组合 100"/>
            <p:cNvGrpSpPr/>
            <p:nvPr/>
          </p:nvGrpSpPr>
          <p:grpSpPr bwMode="auto">
            <a:xfrm>
              <a:off x="1395413" y="-949325"/>
              <a:ext cx="968375" cy="576000"/>
              <a:chOff x="1395413" y="-949325"/>
              <a:chExt cx="1243012" cy="539750"/>
            </a:xfrm>
          </p:grpSpPr>
          <p:sp>
            <p:nvSpPr>
              <p:cNvPr id="14367" name="Freeform 63"/>
              <p:cNvSpPr/>
              <p:nvPr/>
            </p:nvSpPr>
            <p:spPr bwMode="auto">
              <a:xfrm>
                <a:off x="1404938" y="-939800"/>
                <a:ext cx="1223962" cy="520700"/>
              </a:xfrm>
              <a:custGeom>
                <a:avLst/>
                <a:gdLst>
                  <a:gd name="T0" fmla="*/ 2147483646 w 699"/>
                  <a:gd name="T1" fmla="*/ 2147483646 h 295"/>
                  <a:gd name="T2" fmla="*/ 2147483646 w 699"/>
                  <a:gd name="T3" fmla="*/ 2147483646 h 295"/>
                  <a:gd name="T4" fmla="*/ 2147483646 w 699"/>
                  <a:gd name="T5" fmla="*/ 2147483646 h 295"/>
                  <a:gd name="T6" fmla="*/ 0 w 699"/>
                  <a:gd name="T7" fmla="*/ 2147483646 h 295"/>
                  <a:gd name="T8" fmla="*/ 0 w 699"/>
                  <a:gd name="T9" fmla="*/ 2147483646 h 295"/>
                  <a:gd name="T10" fmla="*/ 2147483646 w 699"/>
                  <a:gd name="T11" fmla="*/ 0 h 295"/>
                  <a:gd name="T12" fmla="*/ 2147483646 w 699"/>
                  <a:gd name="T13" fmla="*/ 0 h 295"/>
                  <a:gd name="T14" fmla="*/ 2147483646 w 699"/>
                  <a:gd name="T15" fmla="*/ 2147483646 h 295"/>
                  <a:gd name="T16" fmla="*/ 2147483646 w 699"/>
                  <a:gd name="T17" fmla="*/ 2147483646 h 29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699" h="295">
                    <a:moveTo>
                      <a:pt x="699" y="207"/>
                    </a:moveTo>
                    <a:cubicBezTo>
                      <a:pt x="699" y="256"/>
                      <a:pt x="659" y="295"/>
                      <a:pt x="611" y="295"/>
                    </a:cubicBezTo>
                    <a:cubicBezTo>
                      <a:pt x="88" y="295"/>
                      <a:pt x="88" y="295"/>
                      <a:pt x="88" y="295"/>
                    </a:cubicBezTo>
                    <a:cubicBezTo>
                      <a:pt x="39" y="295"/>
                      <a:pt x="0" y="256"/>
                      <a:pt x="0" y="207"/>
                    </a:cubicBezTo>
                    <a:cubicBezTo>
                      <a:pt x="0" y="88"/>
                      <a:pt x="0" y="88"/>
                      <a:pt x="0" y="88"/>
                    </a:cubicBezTo>
                    <a:cubicBezTo>
                      <a:pt x="0" y="39"/>
                      <a:pt x="39" y="0"/>
                      <a:pt x="88" y="0"/>
                    </a:cubicBezTo>
                    <a:cubicBezTo>
                      <a:pt x="611" y="0"/>
                      <a:pt x="611" y="0"/>
                      <a:pt x="611" y="0"/>
                    </a:cubicBezTo>
                    <a:cubicBezTo>
                      <a:pt x="659" y="0"/>
                      <a:pt x="699" y="39"/>
                      <a:pt x="699" y="88"/>
                    </a:cubicBezTo>
                    <a:lnTo>
                      <a:pt x="699" y="207"/>
                    </a:lnTo>
                    <a:close/>
                  </a:path>
                </a:pathLst>
              </a:custGeom>
              <a:solidFill>
                <a:srgbClr val="B37F0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368" name="Freeform 64"/>
              <p:cNvSpPr/>
              <p:nvPr/>
            </p:nvSpPr>
            <p:spPr bwMode="auto">
              <a:xfrm>
                <a:off x="1395413" y="-949325"/>
                <a:ext cx="1243012" cy="539750"/>
              </a:xfrm>
              <a:custGeom>
                <a:avLst/>
                <a:gdLst>
                  <a:gd name="T0" fmla="*/ 2147483646 w 711"/>
                  <a:gd name="T1" fmla="*/ 2147483646 h 307"/>
                  <a:gd name="T2" fmla="*/ 2147483646 w 711"/>
                  <a:gd name="T3" fmla="*/ 2147483646 h 307"/>
                  <a:gd name="T4" fmla="*/ 2147483646 w 711"/>
                  <a:gd name="T5" fmla="*/ 2147483646 h 307"/>
                  <a:gd name="T6" fmla="*/ 2147483646 w 711"/>
                  <a:gd name="T7" fmla="*/ 2147483646 h 307"/>
                  <a:gd name="T8" fmla="*/ 2147483646 w 711"/>
                  <a:gd name="T9" fmla="*/ 2147483646 h 307"/>
                  <a:gd name="T10" fmla="*/ 2147483646 w 711"/>
                  <a:gd name="T11" fmla="*/ 2147483646 h 307"/>
                  <a:gd name="T12" fmla="*/ 2147483646 w 711"/>
                  <a:gd name="T13" fmla="*/ 2147483646 h 307"/>
                  <a:gd name="T14" fmla="*/ 2147483646 w 711"/>
                  <a:gd name="T15" fmla="*/ 2147483646 h 307"/>
                  <a:gd name="T16" fmla="*/ 2147483646 w 711"/>
                  <a:gd name="T17" fmla="*/ 2147483646 h 307"/>
                  <a:gd name="T18" fmla="*/ 2147483646 w 711"/>
                  <a:gd name="T19" fmla="*/ 2147483646 h 307"/>
                  <a:gd name="T20" fmla="*/ 2147483646 w 711"/>
                  <a:gd name="T21" fmla="*/ 2147483646 h 307"/>
                  <a:gd name="T22" fmla="*/ 2147483646 w 711"/>
                  <a:gd name="T23" fmla="*/ 2147483646 h 307"/>
                  <a:gd name="T24" fmla="*/ 2147483646 w 711"/>
                  <a:gd name="T25" fmla="*/ 2147483646 h 307"/>
                  <a:gd name="T26" fmla="*/ 2147483646 w 711"/>
                  <a:gd name="T27" fmla="*/ 2147483646 h 307"/>
                  <a:gd name="T28" fmla="*/ 2147483646 w 711"/>
                  <a:gd name="T29" fmla="*/ 2147483646 h 307"/>
                  <a:gd name="T30" fmla="*/ 2147483646 w 711"/>
                  <a:gd name="T31" fmla="*/ 2147483646 h 307"/>
                  <a:gd name="T32" fmla="*/ 2147483646 w 711"/>
                  <a:gd name="T33" fmla="*/ 2147483646 h 307"/>
                  <a:gd name="T34" fmla="*/ 2147483646 w 711"/>
                  <a:gd name="T35" fmla="*/ 0 h 307"/>
                  <a:gd name="T36" fmla="*/ 2147483646 w 711"/>
                  <a:gd name="T37" fmla="*/ 0 h 307"/>
                  <a:gd name="T38" fmla="*/ 0 w 711"/>
                  <a:gd name="T39" fmla="*/ 2147483646 h 307"/>
                  <a:gd name="T40" fmla="*/ 0 w 711"/>
                  <a:gd name="T41" fmla="*/ 2147483646 h 307"/>
                  <a:gd name="T42" fmla="*/ 2147483646 w 711"/>
                  <a:gd name="T43" fmla="*/ 2147483646 h 307"/>
                  <a:gd name="T44" fmla="*/ 2147483646 w 711"/>
                  <a:gd name="T45" fmla="*/ 2147483646 h 307"/>
                  <a:gd name="T46" fmla="*/ 2147483646 w 711"/>
                  <a:gd name="T47" fmla="*/ 2147483646 h 307"/>
                  <a:gd name="T48" fmla="*/ 2147483646 w 711"/>
                  <a:gd name="T49" fmla="*/ 2147483646 h 307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711" h="307">
                    <a:moveTo>
                      <a:pt x="705" y="213"/>
                    </a:moveTo>
                    <a:cubicBezTo>
                      <a:pt x="699" y="213"/>
                      <a:pt x="699" y="213"/>
                      <a:pt x="699" y="213"/>
                    </a:cubicBezTo>
                    <a:cubicBezTo>
                      <a:pt x="699" y="236"/>
                      <a:pt x="689" y="256"/>
                      <a:pt x="675" y="271"/>
                    </a:cubicBezTo>
                    <a:cubicBezTo>
                      <a:pt x="660" y="286"/>
                      <a:pt x="639" y="295"/>
                      <a:pt x="617" y="295"/>
                    </a:cubicBezTo>
                    <a:cubicBezTo>
                      <a:pt x="94" y="295"/>
                      <a:pt x="94" y="295"/>
                      <a:pt x="94" y="295"/>
                    </a:cubicBezTo>
                    <a:cubicBezTo>
                      <a:pt x="71" y="295"/>
                      <a:pt x="51" y="286"/>
                      <a:pt x="36" y="271"/>
                    </a:cubicBezTo>
                    <a:cubicBezTo>
                      <a:pt x="21" y="256"/>
                      <a:pt x="12" y="236"/>
                      <a:pt x="12" y="213"/>
                    </a:cubicBezTo>
                    <a:cubicBezTo>
                      <a:pt x="12" y="94"/>
                      <a:pt x="12" y="94"/>
                      <a:pt x="12" y="94"/>
                    </a:cubicBezTo>
                    <a:cubicBezTo>
                      <a:pt x="12" y="71"/>
                      <a:pt x="21" y="51"/>
                      <a:pt x="36" y="36"/>
                    </a:cubicBezTo>
                    <a:cubicBezTo>
                      <a:pt x="51" y="21"/>
                      <a:pt x="71" y="12"/>
                      <a:pt x="94" y="12"/>
                    </a:cubicBezTo>
                    <a:cubicBezTo>
                      <a:pt x="617" y="12"/>
                      <a:pt x="617" y="12"/>
                      <a:pt x="617" y="12"/>
                    </a:cubicBezTo>
                    <a:cubicBezTo>
                      <a:pt x="639" y="12"/>
                      <a:pt x="660" y="21"/>
                      <a:pt x="675" y="36"/>
                    </a:cubicBezTo>
                    <a:cubicBezTo>
                      <a:pt x="689" y="51"/>
                      <a:pt x="699" y="71"/>
                      <a:pt x="699" y="94"/>
                    </a:cubicBezTo>
                    <a:cubicBezTo>
                      <a:pt x="699" y="213"/>
                      <a:pt x="699" y="213"/>
                      <a:pt x="699" y="213"/>
                    </a:cubicBezTo>
                    <a:cubicBezTo>
                      <a:pt x="705" y="213"/>
                      <a:pt x="705" y="213"/>
                      <a:pt x="705" y="213"/>
                    </a:cubicBezTo>
                    <a:cubicBezTo>
                      <a:pt x="711" y="213"/>
                      <a:pt x="711" y="213"/>
                      <a:pt x="711" y="213"/>
                    </a:cubicBezTo>
                    <a:cubicBezTo>
                      <a:pt x="711" y="94"/>
                      <a:pt x="711" y="94"/>
                      <a:pt x="711" y="94"/>
                    </a:cubicBezTo>
                    <a:cubicBezTo>
                      <a:pt x="711" y="42"/>
                      <a:pt x="669" y="0"/>
                      <a:pt x="617" y="0"/>
                    </a:cubicBezTo>
                    <a:cubicBezTo>
                      <a:pt x="94" y="0"/>
                      <a:pt x="94" y="0"/>
                      <a:pt x="94" y="0"/>
                    </a:cubicBezTo>
                    <a:cubicBezTo>
                      <a:pt x="42" y="0"/>
                      <a:pt x="0" y="42"/>
                      <a:pt x="0" y="94"/>
                    </a:cubicBezTo>
                    <a:cubicBezTo>
                      <a:pt x="0" y="213"/>
                      <a:pt x="0" y="213"/>
                      <a:pt x="0" y="213"/>
                    </a:cubicBezTo>
                    <a:cubicBezTo>
                      <a:pt x="0" y="265"/>
                      <a:pt x="42" y="307"/>
                      <a:pt x="94" y="307"/>
                    </a:cubicBezTo>
                    <a:cubicBezTo>
                      <a:pt x="617" y="307"/>
                      <a:pt x="617" y="307"/>
                      <a:pt x="617" y="307"/>
                    </a:cubicBezTo>
                    <a:cubicBezTo>
                      <a:pt x="669" y="307"/>
                      <a:pt x="711" y="265"/>
                      <a:pt x="711" y="213"/>
                    </a:cubicBezTo>
                    <a:lnTo>
                      <a:pt x="705" y="213"/>
                    </a:lnTo>
                    <a:close/>
                  </a:path>
                </a:pathLst>
              </a:custGeom>
              <a:solidFill>
                <a:srgbClr val="0309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14355" name="组合 99"/>
            <p:cNvGrpSpPr/>
            <p:nvPr/>
          </p:nvGrpSpPr>
          <p:grpSpPr bwMode="auto">
            <a:xfrm>
              <a:off x="1909762" y="-892019"/>
              <a:ext cx="5412667" cy="468000"/>
              <a:chOff x="1620838" y="-805657"/>
              <a:chExt cx="4484687" cy="390525"/>
            </a:xfrm>
          </p:grpSpPr>
          <p:sp>
            <p:nvSpPr>
              <p:cNvPr id="14365" name="Freeform 65"/>
              <p:cNvSpPr/>
              <p:nvPr/>
            </p:nvSpPr>
            <p:spPr bwMode="auto">
              <a:xfrm>
                <a:off x="1631156" y="-796926"/>
                <a:ext cx="4464050" cy="373063"/>
              </a:xfrm>
              <a:custGeom>
                <a:avLst/>
                <a:gdLst>
                  <a:gd name="T0" fmla="*/ 2147483646 w 2551"/>
                  <a:gd name="T1" fmla="*/ 2147483646 h 212"/>
                  <a:gd name="T2" fmla="*/ 2147483646 w 2551"/>
                  <a:gd name="T3" fmla="*/ 2147483646 h 212"/>
                  <a:gd name="T4" fmla="*/ 2147483646 w 2551"/>
                  <a:gd name="T5" fmla="*/ 2147483646 h 212"/>
                  <a:gd name="T6" fmla="*/ 0 w 2551"/>
                  <a:gd name="T7" fmla="*/ 2147483646 h 212"/>
                  <a:gd name="T8" fmla="*/ 0 w 2551"/>
                  <a:gd name="T9" fmla="*/ 2147483646 h 212"/>
                  <a:gd name="T10" fmla="*/ 2147483646 w 2551"/>
                  <a:gd name="T11" fmla="*/ 0 h 212"/>
                  <a:gd name="T12" fmla="*/ 2147483646 w 2551"/>
                  <a:gd name="T13" fmla="*/ 0 h 212"/>
                  <a:gd name="T14" fmla="*/ 2147483646 w 2551"/>
                  <a:gd name="T15" fmla="*/ 2147483646 h 212"/>
                  <a:gd name="T16" fmla="*/ 2147483646 w 2551"/>
                  <a:gd name="T17" fmla="*/ 2147483646 h 21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551" h="212">
                    <a:moveTo>
                      <a:pt x="2551" y="140"/>
                    </a:moveTo>
                    <a:cubicBezTo>
                      <a:pt x="2551" y="180"/>
                      <a:pt x="2512" y="212"/>
                      <a:pt x="2463" y="212"/>
                    </a:cubicBezTo>
                    <a:cubicBezTo>
                      <a:pt x="88" y="212"/>
                      <a:pt x="88" y="212"/>
                      <a:pt x="88" y="212"/>
                    </a:cubicBezTo>
                    <a:cubicBezTo>
                      <a:pt x="39" y="212"/>
                      <a:pt x="0" y="180"/>
                      <a:pt x="0" y="140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0" y="32"/>
                      <a:pt x="39" y="0"/>
                      <a:pt x="88" y="0"/>
                    </a:cubicBezTo>
                    <a:cubicBezTo>
                      <a:pt x="2463" y="0"/>
                      <a:pt x="2463" y="0"/>
                      <a:pt x="2463" y="0"/>
                    </a:cubicBezTo>
                    <a:cubicBezTo>
                      <a:pt x="2512" y="0"/>
                      <a:pt x="2551" y="32"/>
                      <a:pt x="2551" y="72"/>
                    </a:cubicBezTo>
                    <a:lnTo>
                      <a:pt x="2551" y="140"/>
                    </a:lnTo>
                    <a:close/>
                  </a:path>
                </a:pathLst>
              </a:custGeom>
              <a:solidFill>
                <a:srgbClr val="FFF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366" name="Freeform 66"/>
              <p:cNvSpPr/>
              <p:nvPr/>
            </p:nvSpPr>
            <p:spPr bwMode="auto">
              <a:xfrm>
                <a:off x="1620838" y="-805657"/>
                <a:ext cx="4484687" cy="390525"/>
              </a:xfrm>
              <a:custGeom>
                <a:avLst/>
                <a:gdLst>
                  <a:gd name="T0" fmla="*/ 2147483646 w 2563"/>
                  <a:gd name="T1" fmla="*/ 2147483646 h 222"/>
                  <a:gd name="T2" fmla="*/ 2147483646 w 2563"/>
                  <a:gd name="T3" fmla="*/ 2147483646 h 222"/>
                  <a:gd name="T4" fmla="*/ 2147483646 w 2563"/>
                  <a:gd name="T5" fmla="*/ 2147483646 h 222"/>
                  <a:gd name="T6" fmla="*/ 2147483646 w 2563"/>
                  <a:gd name="T7" fmla="*/ 2147483646 h 222"/>
                  <a:gd name="T8" fmla="*/ 2147483646 w 2563"/>
                  <a:gd name="T9" fmla="*/ 2147483646 h 222"/>
                  <a:gd name="T10" fmla="*/ 2147483646 w 2563"/>
                  <a:gd name="T11" fmla="*/ 2147483646 h 222"/>
                  <a:gd name="T12" fmla="*/ 2147483646 w 2563"/>
                  <a:gd name="T13" fmla="*/ 2147483646 h 222"/>
                  <a:gd name="T14" fmla="*/ 2147483646 w 2563"/>
                  <a:gd name="T15" fmla="*/ 2147483646 h 222"/>
                  <a:gd name="T16" fmla="*/ 2147483646 w 2563"/>
                  <a:gd name="T17" fmla="*/ 2147483646 h 222"/>
                  <a:gd name="T18" fmla="*/ 2147483646 w 2563"/>
                  <a:gd name="T19" fmla="*/ 2147483646 h 222"/>
                  <a:gd name="T20" fmla="*/ 2147483646 w 2563"/>
                  <a:gd name="T21" fmla="*/ 2147483646 h 222"/>
                  <a:gd name="T22" fmla="*/ 2147483646 w 2563"/>
                  <a:gd name="T23" fmla="*/ 2147483646 h 222"/>
                  <a:gd name="T24" fmla="*/ 2147483646 w 2563"/>
                  <a:gd name="T25" fmla="*/ 2147483646 h 222"/>
                  <a:gd name="T26" fmla="*/ 2147483646 w 2563"/>
                  <a:gd name="T27" fmla="*/ 2147483646 h 222"/>
                  <a:gd name="T28" fmla="*/ 2147483646 w 2563"/>
                  <a:gd name="T29" fmla="*/ 2147483646 h 222"/>
                  <a:gd name="T30" fmla="*/ 2147483646 w 2563"/>
                  <a:gd name="T31" fmla="*/ 2147483646 h 222"/>
                  <a:gd name="T32" fmla="*/ 2147483646 w 2563"/>
                  <a:gd name="T33" fmla="*/ 2147483646 h 222"/>
                  <a:gd name="T34" fmla="*/ 2147483646 w 2563"/>
                  <a:gd name="T35" fmla="*/ 2147483646 h 222"/>
                  <a:gd name="T36" fmla="*/ 2147483646 w 2563"/>
                  <a:gd name="T37" fmla="*/ 0 h 222"/>
                  <a:gd name="T38" fmla="*/ 2147483646 w 2563"/>
                  <a:gd name="T39" fmla="*/ 0 h 222"/>
                  <a:gd name="T40" fmla="*/ 2147483646 w 2563"/>
                  <a:gd name="T41" fmla="*/ 2147483646 h 222"/>
                  <a:gd name="T42" fmla="*/ 0 w 2563"/>
                  <a:gd name="T43" fmla="*/ 2147483646 h 222"/>
                  <a:gd name="T44" fmla="*/ 0 w 2563"/>
                  <a:gd name="T45" fmla="*/ 2147483646 h 222"/>
                  <a:gd name="T46" fmla="*/ 2147483646 w 2563"/>
                  <a:gd name="T47" fmla="*/ 2147483646 h 222"/>
                  <a:gd name="T48" fmla="*/ 2147483646 w 2563"/>
                  <a:gd name="T49" fmla="*/ 2147483646 h 222"/>
                  <a:gd name="T50" fmla="*/ 2147483646 w 2563"/>
                  <a:gd name="T51" fmla="*/ 2147483646 h 222"/>
                  <a:gd name="T52" fmla="*/ 2147483646 w 2563"/>
                  <a:gd name="T53" fmla="*/ 2147483646 h 222"/>
                  <a:gd name="T54" fmla="*/ 2147483646 w 2563"/>
                  <a:gd name="T55" fmla="*/ 2147483646 h 222"/>
                  <a:gd name="T56" fmla="*/ 2147483646 w 2563"/>
                  <a:gd name="T57" fmla="*/ 2147483646 h 222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2563" h="222">
                    <a:moveTo>
                      <a:pt x="2557" y="145"/>
                    </a:moveTo>
                    <a:cubicBezTo>
                      <a:pt x="2552" y="145"/>
                      <a:pt x="2552" y="145"/>
                      <a:pt x="2552" y="145"/>
                    </a:cubicBezTo>
                    <a:cubicBezTo>
                      <a:pt x="2552" y="163"/>
                      <a:pt x="2543" y="180"/>
                      <a:pt x="2528" y="192"/>
                    </a:cubicBezTo>
                    <a:cubicBezTo>
                      <a:pt x="2513" y="204"/>
                      <a:pt x="2492" y="212"/>
                      <a:pt x="2469" y="212"/>
                    </a:cubicBezTo>
                    <a:cubicBezTo>
                      <a:pt x="94" y="212"/>
                      <a:pt x="94" y="212"/>
                      <a:pt x="94" y="212"/>
                    </a:cubicBezTo>
                    <a:cubicBezTo>
                      <a:pt x="71" y="212"/>
                      <a:pt x="50" y="204"/>
                      <a:pt x="35" y="192"/>
                    </a:cubicBezTo>
                    <a:cubicBezTo>
                      <a:pt x="20" y="180"/>
                      <a:pt x="11" y="163"/>
                      <a:pt x="11" y="145"/>
                    </a:cubicBezTo>
                    <a:cubicBezTo>
                      <a:pt x="11" y="77"/>
                      <a:pt x="11" y="77"/>
                      <a:pt x="11" y="77"/>
                    </a:cubicBezTo>
                    <a:cubicBezTo>
                      <a:pt x="11" y="59"/>
                      <a:pt x="20" y="42"/>
                      <a:pt x="35" y="30"/>
                    </a:cubicBezTo>
                    <a:cubicBezTo>
                      <a:pt x="50" y="18"/>
                      <a:pt x="71" y="10"/>
                      <a:pt x="94" y="10"/>
                    </a:cubicBezTo>
                    <a:cubicBezTo>
                      <a:pt x="2469" y="10"/>
                      <a:pt x="2469" y="10"/>
                      <a:pt x="2469" y="10"/>
                    </a:cubicBezTo>
                    <a:cubicBezTo>
                      <a:pt x="2492" y="10"/>
                      <a:pt x="2513" y="18"/>
                      <a:pt x="2528" y="30"/>
                    </a:cubicBezTo>
                    <a:cubicBezTo>
                      <a:pt x="2543" y="42"/>
                      <a:pt x="2552" y="59"/>
                      <a:pt x="2552" y="77"/>
                    </a:cubicBezTo>
                    <a:cubicBezTo>
                      <a:pt x="2552" y="145"/>
                      <a:pt x="2552" y="145"/>
                      <a:pt x="2552" y="145"/>
                    </a:cubicBezTo>
                    <a:cubicBezTo>
                      <a:pt x="2557" y="145"/>
                      <a:pt x="2557" y="145"/>
                      <a:pt x="2557" y="145"/>
                    </a:cubicBezTo>
                    <a:cubicBezTo>
                      <a:pt x="2562" y="145"/>
                      <a:pt x="2562" y="145"/>
                      <a:pt x="2562" y="145"/>
                    </a:cubicBezTo>
                    <a:cubicBezTo>
                      <a:pt x="2562" y="77"/>
                      <a:pt x="2562" y="77"/>
                      <a:pt x="2562" y="77"/>
                    </a:cubicBezTo>
                    <a:cubicBezTo>
                      <a:pt x="2563" y="55"/>
                      <a:pt x="2552" y="36"/>
                      <a:pt x="2535" y="22"/>
                    </a:cubicBezTo>
                    <a:cubicBezTo>
                      <a:pt x="2518" y="8"/>
                      <a:pt x="2495" y="0"/>
                      <a:pt x="2469" y="0"/>
                    </a:cubicBezTo>
                    <a:cubicBezTo>
                      <a:pt x="94" y="0"/>
                      <a:pt x="94" y="0"/>
                      <a:pt x="94" y="0"/>
                    </a:cubicBezTo>
                    <a:cubicBezTo>
                      <a:pt x="68" y="0"/>
                      <a:pt x="45" y="8"/>
                      <a:pt x="28" y="22"/>
                    </a:cubicBezTo>
                    <a:cubicBezTo>
                      <a:pt x="11" y="36"/>
                      <a:pt x="0" y="55"/>
                      <a:pt x="0" y="77"/>
                    </a:cubicBezTo>
                    <a:cubicBezTo>
                      <a:pt x="0" y="145"/>
                      <a:pt x="0" y="145"/>
                      <a:pt x="0" y="145"/>
                    </a:cubicBezTo>
                    <a:cubicBezTo>
                      <a:pt x="0" y="167"/>
                      <a:pt x="11" y="186"/>
                      <a:pt x="28" y="200"/>
                    </a:cubicBezTo>
                    <a:cubicBezTo>
                      <a:pt x="45" y="214"/>
                      <a:pt x="68" y="222"/>
                      <a:pt x="94" y="222"/>
                    </a:cubicBezTo>
                    <a:cubicBezTo>
                      <a:pt x="2469" y="222"/>
                      <a:pt x="2469" y="222"/>
                      <a:pt x="2469" y="222"/>
                    </a:cubicBezTo>
                    <a:cubicBezTo>
                      <a:pt x="2495" y="222"/>
                      <a:pt x="2518" y="214"/>
                      <a:pt x="2535" y="200"/>
                    </a:cubicBezTo>
                    <a:cubicBezTo>
                      <a:pt x="2552" y="186"/>
                      <a:pt x="2563" y="167"/>
                      <a:pt x="2562" y="145"/>
                    </a:cubicBezTo>
                    <a:lnTo>
                      <a:pt x="2557" y="145"/>
                    </a:lnTo>
                    <a:close/>
                  </a:path>
                </a:pathLst>
              </a:custGeom>
              <a:solidFill>
                <a:srgbClr val="0309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14356" name="组合 97"/>
            <p:cNvGrpSpPr/>
            <p:nvPr/>
          </p:nvGrpSpPr>
          <p:grpSpPr bwMode="auto">
            <a:xfrm>
              <a:off x="1350742" y="-947739"/>
              <a:ext cx="843183" cy="576000"/>
              <a:chOff x="220663" y="-947738"/>
              <a:chExt cx="1920875" cy="536575"/>
            </a:xfrm>
          </p:grpSpPr>
          <p:sp>
            <p:nvSpPr>
              <p:cNvPr id="14363" name="Freeform 67"/>
              <p:cNvSpPr/>
              <p:nvPr/>
            </p:nvSpPr>
            <p:spPr bwMode="auto">
              <a:xfrm>
                <a:off x="220663" y="-939800"/>
                <a:ext cx="1903412" cy="520700"/>
              </a:xfrm>
              <a:custGeom>
                <a:avLst/>
                <a:gdLst>
                  <a:gd name="T0" fmla="*/ 2147483646 w 1088"/>
                  <a:gd name="T1" fmla="*/ 2147483646 h 295"/>
                  <a:gd name="T2" fmla="*/ 2147483646 w 1088"/>
                  <a:gd name="T3" fmla="*/ 2147483646 h 295"/>
                  <a:gd name="T4" fmla="*/ 0 w 1088"/>
                  <a:gd name="T5" fmla="*/ 2147483646 h 295"/>
                  <a:gd name="T6" fmla="*/ 0 w 1088"/>
                  <a:gd name="T7" fmla="*/ 2147483646 h 295"/>
                  <a:gd name="T8" fmla="*/ 2147483646 w 1088"/>
                  <a:gd name="T9" fmla="*/ 0 h 295"/>
                  <a:gd name="T10" fmla="*/ 2147483646 w 1088"/>
                  <a:gd name="T11" fmla="*/ 0 h 295"/>
                  <a:gd name="T12" fmla="*/ 2147483646 w 1088"/>
                  <a:gd name="T13" fmla="*/ 2147483646 h 295"/>
                  <a:gd name="T14" fmla="*/ 2147483646 w 1088"/>
                  <a:gd name="T15" fmla="*/ 2147483646 h 295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088" h="295">
                    <a:moveTo>
                      <a:pt x="1088" y="295"/>
                    </a:moveTo>
                    <a:cubicBezTo>
                      <a:pt x="88" y="295"/>
                      <a:pt x="88" y="295"/>
                      <a:pt x="88" y="295"/>
                    </a:cubicBezTo>
                    <a:cubicBezTo>
                      <a:pt x="39" y="295"/>
                      <a:pt x="0" y="256"/>
                      <a:pt x="0" y="207"/>
                    </a:cubicBezTo>
                    <a:cubicBezTo>
                      <a:pt x="0" y="88"/>
                      <a:pt x="0" y="88"/>
                      <a:pt x="0" y="88"/>
                    </a:cubicBezTo>
                    <a:cubicBezTo>
                      <a:pt x="0" y="39"/>
                      <a:pt x="39" y="0"/>
                      <a:pt x="88" y="0"/>
                    </a:cubicBezTo>
                    <a:cubicBezTo>
                      <a:pt x="1088" y="0"/>
                      <a:pt x="1088" y="0"/>
                      <a:pt x="1088" y="0"/>
                    </a:cubicBezTo>
                    <a:cubicBezTo>
                      <a:pt x="1003" y="148"/>
                      <a:pt x="1003" y="148"/>
                      <a:pt x="1003" y="148"/>
                    </a:cubicBezTo>
                    <a:lnTo>
                      <a:pt x="1088" y="295"/>
                    </a:lnTo>
                    <a:close/>
                  </a:path>
                </a:pathLst>
              </a:custGeom>
              <a:solidFill>
                <a:srgbClr val="32C3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364" name="Freeform 68"/>
              <p:cNvSpPr/>
              <p:nvPr/>
            </p:nvSpPr>
            <p:spPr bwMode="auto">
              <a:xfrm>
                <a:off x="220663" y="-947738"/>
                <a:ext cx="1920875" cy="536575"/>
              </a:xfrm>
              <a:custGeom>
                <a:avLst/>
                <a:gdLst>
                  <a:gd name="T0" fmla="*/ 2147483646 w 1098"/>
                  <a:gd name="T1" fmla="*/ 2147483646 h 305"/>
                  <a:gd name="T2" fmla="*/ 2147483646 w 1098"/>
                  <a:gd name="T3" fmla="*/ 2147483646 h 305"/>
                  <a:gd name="T4" fmla="*/ 2147483646 w 1098"/>
                  <a:gd name="T5" fmla="*/ 2147483646 h 305"/>
                  <a:gd name="T6" fmla="*/ 2147483646 w 1098"/>
                  <a:gd name="T7" fmla="*/ 2147483646 h 305"/>
                  <a:gd name="T8" fmla="*/ 2147483646 w 1098"/>
                  <a:gd name="T9" fmla="*/ 2147483646 h 305"/>
                  <a:gd name="T10" fmla="*/ 2147483646 w 1098"/>
                  <a:gd name="T11" fmla="*/ 2147483646 h 305"/>
                  <a:gd name="T12" fmla="*/ 2147483646 w 1098"/>
                  <a:gd name="T13" fmla="*/ 2147483646 h 305"/>
                  <a:gd name="T14" fmla="*/ 2147483646 w 1098"/>
                  <a:gd name="T15" fmla="*/ 2147483646 h 305"/>
                  <a:gd name="T16" fmla="*/ 2147483646 w 1098"/>
                  <a:gd name="T17" fmla="*/ 2147483646 h 305"/>
                  <a:gd name="T18" fmla="*/ 2147483646 w 1098"/>
                  <a:gd name="T19" fmla="*/ 2147483646 h 305"/>
                  <a:gd name="T20" fmla="*/ 2147483646 w 1098"/>
                  <a:gd name="T21" fmla="*/ 2147483646 h 305"/>
                  <a:gd name="T22" fmla="*/ 2147483646 w 1098"/>
                  <a:gd name="T23" fmla="*/ 2147483646 h 305"/>
                  <a:gd name="T24" fmla="*/ 2147483646 w 1098"/>
                  <a:gd name="T25" fmla="*/ 2147483646 h 305"/>
                  <a:gd name="T26" fmla="*/ 2147483646 w 1098"/>
                  <a:gd name="T27" fmla="*/ 2147483646 h 305"/>
                  <a:gd name="T28" fmla="*/ 2147483646 w 1098"/>
                  <a:gd name="T29" fmla="*/ 2147483646 h 305"/>
                  <a:gd name="T30" fmla="*/ 2147483646 w 1098"/>
                  <a:gd name="T31" fmla="*/ 2147483646 h 305"/>
                  <a:gd name="T32" fmla="*/ 2147483646 w 1098"/>
                  <a:gd name="T33" fmla="*/ 2147483646 h 305"/>
                  <a:gd name="T34" fmla="*/ 2147483646 w 1098"/>
                  <a:gd name="T35" fmla="*/ 2147483646 h 305"/>
                  <a:gd name="T36" fmla="*/ 2147483646 w 1098"/>
                  <a:gd name="T37" fmla="*/ 2147483646 h 305"/>
                  <a:gd name="T38" fmla="*/ 2147483646 w 1098"/>
                  <a:gd name="T39" fmla="*/ 0 h 305"/>
                  <a:gd name="T40" fmla="*/ 2147483646 w 1098"/>
                  <a:gd name="T41" fmla="*/ 0 h 305"/>
                  <a:gd name="T42" fmla="*/ 0 w 1098"/>
                  <a:gd name="T43" fmla="*/ 2147483646 h 305"/>
                  <a:gd name="T44" fmla="*/ 0 w 1098"/>
                  <a:gd name="T45" fmla="*/ 2147483646 h 305"/>
                  <a:gd name="T46" fmla="*/ 2147483646 w 1098"/>
                  <a:gd name="T47" fmla="*/ 2147483646 h 305"/>
                  <a:gd name="T48" fmla="*/ 2147483646 w 1098"/>
                  <a:gd name="T49" fmla="*/ 2147483646 h 305"/>
                  <a:gd name="T50" fmla="*/ 2147483646 w 1098"/>
                  <a:gd name="T51" fmla="*/ 2147483646 h 305"/>
                  <a:gd name="T52" fmla="*/ 2147483646 w 1098"/>
                  <a:gd name="T53" fmla="*/ 2147483646 h 305"/>
                  <a:gd name="T54" fmla="*/ 2147483646 w 1098"/>
                  <a:gd name="T55" fmla="*/ 2147483646 h 305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0" t="0" r="r" b="b"/>
                <a:pathLst>
                  <a:path w="1098" h="305">
                    <a:moveTo>
                      <a:pt x="1093" y="300"/>
                    </a:moveTo>
                    <a:cubicBezTo>
                      <a:pt x="1093" y="295"/>
                      <a:pt x="1093" y="295"/>
                      <a:pt x="1093" y="295"/>
                    </a:cubicBezTo>
                    <a:cubicBezTo>
                      <a:pt x="93" y="295"/>
                      <a:pt x="93" y="295"/>
                      <a:pt x="93" y="295"/>
                    </a:cubicBezTo>
                    <a:cubicBezTo>
                      <a:pt x="70" y="295"/>
                      <a:pt x="50" y="286"/>
                      <a:pt x="34" y="271"/>
                    </a:cubicBezTo>
                    <a:cubicBezTo>
                      <a:pt x="19" y="256"/>
                      <a:pt x="10" y="235"/>
                      <a:pt x="10" y="212"/>
                    </a:cubicBezTo>
                    <a:cubicBezTo>
                      <a:pt x="10" y="93"/>
                      <a:pt x="10" y="93"/>
                      <a:pt x="10" y="93"/>
                    </a:cubicBezTo>
                    <a:cubicBezTo>
                      <a:pt x="10" y="70"/>
                      <a:pt x="19" y="49"/>
                      <a:pt x="34" y="34"/>
                    </a:cubicBezTo>
                    <a:cubicBezTo>
                      <a:pt x="50" y="19"/>
                      <a:pt x="70" y="10"/>
                      <a:pt x="93" y="10"/>
                    </a:cubicBezTo>
                    <a:cubicBezTo>
                      <a:pt x="1084" y="10"/>
                      <a:pt x="1084" y="10"/>
                      <a:pt x="1084" y="10"/>
                    </a:cubicBezTo>
                    <a:cubicBezTo>
                      <a:pt x="1004" y="150"/>
                      <a:pt x="1004" y="150"/>
                      <a:pt x="1004" y="150"/>
                    </a:cubicBezTo>
                    <a:cubicBezTo>
                      <a:pt x="1003" y="152"/>
                      <a:pt x="1003" y="154"/>
                      <a:pt x="1004" y="155"/>
                    </a:cubicBezTo>
                    <a:cubicBezTo>
                      <a:pt x="1089" y="303"/>
                      <a:pt x="1089" y="303"/>
                      <a:pt x="1089" y="303"/>
                    </a:cubicBezTo>
                    <a:cubicBezTo>
                      <a:pt x="1093" y="300"/>
                      <a:pt x="1093" y="300"/>
                      <a:pt x="1093" y="300"/>
                    </a:cubicBezTo>
                    <a:cubicBezTo>
                      <a:pt x="1093" y="295"/>
                      <a:pt x="1093" y="295"/>
                      <a:pt x="1093" y="295"/>
                    </a:cubicBezTo>
                    <a:cubicBezTo>
                      <a:pt x="1093" y="300"/>
                      <a:pt x="1093" y="300"/>
                      <a:pt x="1093" y="300"/>
                    </a:cubicBezTo>
                    <a:cubicBezTo>
                      <a:pt x="1098" y="298"/>
                      <a:pt x="1098" y="298"/>
                      <a:pt x="1098" y="298"/>
                    </a:cubicBezTo>
                    <a:cubicBezTo>
                      <a:pt x="1014" y="153"/>
                      <a:pt x="1014" y="153"/>
                      <a:pt x="1014" y="153"/>
                    </a:cubicBezTo>
                    <a:cubicBezTo>
                      <a:pt x="1098" y="8"/>
                      <a:pt x="1098" y="8"/>
                      <a:pt x="1098" y="8"/>
                    </a:cubicBezTo>
                    <a:cubicBezTo>
                      <a:pt x="1098" y="6"/>
                      <a:pt x="1098" y="4"/>
                      <a:pt x="1098" y="2"/>
                    </a:cubicBezTo>
                    <a:cubicBezTo>
                      <a:pt x="1097" y="1"/>
                      <a:pt x="1095" y="0"/>
                      <a:pt x="1093" y="0"/>
                    </a:cubicBezTo>
                    <a:cubicBezTo>
                      <a:pt x="93" y="0"/>
                      <a:pt x="93" y="0"/>
                      <a:pt x="93" y="0"/>
                    </a:cubicBezTo>
                    <a:cubicBezTo>
                      <a:pt x="42" y="0"/>
                      <a:pt x="0" y="42"/>
                      <a:pt x="0" y="93"/>
                    </a:cubicBezTo>
                    <a:cubicBezTo>
                      <a:pt x="0" y="212"/>
                      <a:pt x="0" y="212"/>
                      <a:pt x="0" y="212"/>
                    </a:cubicBezTo>
                    <a:cubicBezTo>
                      <a:pt x="0" y="264"/>
                      <a:pt x="42" y="305"/>
                      <a:pt x="93" y="305"/>
                    </a:cubicBezTo>
                    <a:cubicBezTo>
                      <a:pt x="1093" y="305"/>
                      <a:pt x="1093" y="305"/>
                      <a:pt x="1093" y="305"/>
                    </a:cubicBezTo>
                    <a:cubicBezTo>
                      <a:pt x="1095" y="305"/>
                      <a:pt x="1097" y="304"/>
                      <a:pt x="1098" y="303"/>
                    </a:cubicBezTo>
                    <a:cubicBezTo>
                      <a:pt x="1098" y="301"/>
                      <a:pt x="1098" y="299"/>
                      <a:pt x="1098" y="298"/>
                    </a:cubicBezTo>
                    <a:lnTo>
                      <a:pt x="1093" y="300"/>
                    </a:lnTo>
                    <a:close/>
                  </a:path>
                </a:pathLst>
              </a:custGeom>
              <a:solidFill>
                <a:srgbClr val="0309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14357" name="组合 98"/>
            <p:cNvGrpSpPr/>
            <p:nvPr/>
          </p:nvGrpSpPr>
          <p:grpSpPr bwMode="auto">
            <a:xfrm>
              <a:off x="6880434" y="-807375"/>
              <a:ext cx="290512" cy="292100"/>
              <a:chOff x="5730875" y="-828675"/>
              <a:chExt cx="290512" cy="292100"/>
            </a:xfrm>
          </p:grpSpPr>
          <p:sp>
            <p:nvSpPr>
              <p:cNvPr id="14359" name="Oval 69"/>
              <p:cNvSpPr>
                <a:spLocks noChangeArrowheads="1"/>
              </p:cNvSpPr>
              <p:nvPr/>
            </p:nvSpPr>
            <p:spPr bwMode="auto">
              <a:xfrm>
                <a:off x="5737225" y="-820738"/>
                <a:ext cx="276225" cy="277813"/>
              </a:xfrm>
              <a:prstGeom prst="ellipse">
                <a:avLst/>
              </a:prstGeom>
              <a:solidFill>
                <a:srgbClr val="FF33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360" name="Freeform 70"/>
              <p:cNvSpPr/>
              <p:nvPr/>
            </p:nvSpPr>
            <p:spPr bwMode="auto">
              <a:xfrm>
                <a:off x="5730875" y="-828675"/>
                <a:ext cx="290512" cy="292100"/>
              </a:xfrm>
              <a:custGeom>
                <a:avLst/>
                <a:gdLst>
                  <a:gd name="T0" fmla="*/ 2147483646 w 166"/>
                  <a:gd name="T1" fmla="*/ 2147483646 h 166"/>
                  <a:gd name="T2" fmla="*/ 2147483646 w 166"/>
                  <a:gd name="T3" fmla="*/ 2147483646 h 166"/>
                  <a:gd name="T4" fmla="*/ 2147483646 w 166"/>
                  <a:gd name="T5" fmla="*/ 2147483646 h 166"/>
                  <a:gd name="T6" fmla="*/ 2147483646 w 166"/>
                  <a:gd name="T7" fmla="*/ 2147483646 h 166"/>
                  <a:gd name="T8" fmla="*/ 2147483646 w 166"/>
                  <a:gd name="T9" fmla="*/ 2147483646 h 166"/>
                  <a:gd name="T10" fmla="*/ 2147483646 w 166"/>
                  <a:gd name="T11" fmla="*/ 2147483646 h 166"/>
                  <a:gd name="T12" fmla="*/ 2147483646 w 166"/>
                  <a:gd name="T13" fmla="*/ 2147483646 h 166"/>
                  <a:gd name="T14" fmla="*/ 2147483646 w 166"/>
                  <a:gd name="T15" fmla="*/ 2147483646 h 166"/>
                  <a:gd name="T16" fmla="*/ 2147483646 w 166"/>
                  <a:gd name="T17" fmla="*/ 2147483646 h 166"/>
                  <a:gd name="T18" fmla="*/ 2147483646 w 166"/>
                  <a:gd name="T19" fmla="*/ 2147483646 h 166"/>
                  <a:gd name="T20" fmla="*/ 2147483646 w 166"/>
                  <a:gd name="T21" fmla="*/ 2147483646 h 166"/>
                  <a:gd name="T22" fmla="*/ 2147483646 w 166"/>
                  <a:gd name="T23" fmla="*/ 2147483646 h 166"/>
                  <a:gd name="T24" fmla="*/ 2147483646 w 166"/>
                  <a:gd name="T25" fmla="*/ 0 h 166"/>
                  <a:gd name="T26" fmla="*/ 0 w 166"/>
                  <a:gd name="T27" fmla="*/ 2147483646 h 166"/>
                  <a:gd name="T28" fmla="*/ 2147483646 w 166"/>
                  <a:gd name="T29" fmla="*/ 2147483646 h 166"/>
                  <a:gd name="T30" fmla="*/ 2147483646 w 166"/>
                  <a:gd name="T31" fmla="*/ 2147483646 h 166"/>
                  <a:gd name="T32" fmla="*/ 2147483646 w 166"/>
                  <a:gd name="T33" fmla="*/ 2147483646 h 16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166" h="166">
                    <a:moveTo>
                      <a:pt x="162" y="83"/>
                    </a:moveTo>
                    <a:cubicBezTo>
                      <a:pt x="158" y="83"/>
                      <a:pt x="158" y="83"/>
                      <a:pt x="158" y="83"/>
                    </a:cubicBezTo>
                    <a:cubicBezTo>
                      <a:pt x="158" y="104"/>
                      <a:pt x="149" y="122"/>
                      <a:pt x="136" y="136"/>
                    </a:cubicBezTo>
                    <a:cubicBezTo>
                      <a:pt x="122" y="149"/>
                      <a:pt x="104" y="158"/>
                      <a:pt x="83" y="158"/>
                    </a:cubicBezTo>
                    <a:cubicBezTo>
                      <a:pt x="62" y="158"/>
                      <a:pt x="44" y="149"/>
                      <a:pt x="30" y="136"/>
                    </a:cubicBezTo>
                    <a:cubicBezTo>
                      <a:pt x="17" y="122"/>
                      <a:pt x="8" y="104"/>
                      <a:pt x="8" y="83"/>
                    </a:cubicBezTo>
                    <a:cubicBezTo>
                      <a:pt x="8" y="62"/>
                      <a:pt x="17" y="44"/>
                      <a:pt x="30" y="30"/>
                    </a:cubicBezTo>
                    <a:cubicBezTo>
                      <a:pt x="44" y="17"/>
                      <a:pt x="62" y="8"/>
                      <a:pt x="83" y="8"/>
                    </a:cubicBezTo>
                    <a:cubicBezTo>
                      <a:pt x="104" y="8"/>
                      <a:pt x="122" y="17"/>
                      <a:pt x="136" y="30"/>
                    </a:cubicBezTo>
                    <a:cubicBezTo>
                      <a:pt x="149" y="44"/>
                      <a:pt x="158" y="62"/>
                      <a:pt x="158" y="83"/>
                    </a:cubicBezTo>
                    <a:cubicBezTo>
                      <a:pt x="162" y="83"/>
                      <a:pt x="162" y="83"/>
                      <a:pt x="162" y="83"/>
                    </a:cubicBezTo>
                    <a:cubicBezTo>
                      <a:pt x="166" y="83"/>
                      <a:pt x="166" y="83"/>
                      <a:pt x="166" y="83"/>
                    </a:cubicBezTo>
                    <a:cubicBezTo>
                      <a:pt x="166" y="37"/>
                      <a:pt x="129" y="0"/>
                      <a:pt x="83" y="0"/>
                    </a:cubicBezTo>
                    <a:cubicBezTo>
                      <a:pt x="37" y="0"/>
                      <a:pt x="0" y="37"/>
                      <a:pt x="0" y="83"/>
                    </a:cubicBezTo>
                    <a:cubicBezTo>
                      <a:pt x="0" y="129"/>
                      <a:pt x="37" y="166"/>
                      <a:pt x="83" y="166"/>
                    </a:cubicBezTo>
                    <a:cubicBezTo>
                      <a:pt x="129" y="166"/>
                      <a:pt x="166" y="129"/>
                      <a:pt x="166" y="83"/>
                    </a:cubicBezTo>
                    <a:lnTo>
                      <a:pt x="162" y="83"/>
                    </a:lnTo>
                    <a:close/>
                  </a:path>
                </a:pathLst>
              </a:custGeom>
              <a:solidFill>
                <a:srgbClr val="0309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361" name="Freeform 71"/>
              <p:cNvSpPr/>
              <p:nvPr/>
            </p:nvSpPr>
            <p:spPr bwMode="auto">
              <a:xfrm>
                <a:off x="5789613" y="-728663"/>
                <a:ext cx="171450" cy="141288"/>
              </a:xfrm>
              <a:custGeom>
                <a:avLst/>
                <a:gdLst>
                  <a:gd name="T0" fmla="*/ 2147483646 w 108"/>
                  <a:gd name="T1" fmla="*/ 2147483646 h 89"/>
                  <a:gd name="T2" fmla="*/ 0 w 108"/>
                  <a:gd name="T3" fmla="*/ 0 h 89"/>
                  <a:gd name="T4" fmla="*/ 2147483646 w 108"/>
                  <a:gd name="T5" fmla="*/ 0 h 89"/>
                  <a:gd name="T6" fmla="*/ 2147483646 w 108"/>
                  <a:gd name="T7" fmla="*/ 2147483646 h 8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08" h="89">
                    <a:moveTo>
                      <a:pt x="54" y="89"/>
                    </a:moveTo>
                    <a:lnTo>
                      <a:pt x="0" y="0"/>
                    </a:lnTo>
                    <a:lnTo>
                      <a:pt x="108" y="0"/>
                    </a:lnTo>
                    <a:lnTo>
                      <a:pt x="54" y="8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362" name="Freeform 72"/>
              <p:cNvSpPr/>
              <p:nvPr/>
            </p:nvSpPr>
            <p:spPr bwMode="auto">
              <a:xfrm>
                <a:off x="5783263" y="-733425"/>
                <a:ext cx="185737" cy="153988"/>
              </a:xfrm>
              <a:custGeom>
                <a:avLst/>
                <a:gdLst>
                  <a:gd name="T0" fmla="*/ 2147483646 w 106"/>
                  <a:gd name="T1" fmla="*/ 2147483646 h 87"/>
                  <a:gd name="T2" fmla="*/ 2147483646 w 106"/>
                  <a:gd name="T3" fmla="*/ 2147483646 h 87"/>
                  <a:gd name="T4" fmla="*/ 2147483646 w 106"/>
                  <a:gd name="T5" fmla="*/ 2147483646 h 87"/>
                  <a:gd name="T6" fmla="*/ 2147483646 w 106"/>
                  <a:gd name="T7" fmla="*/ 2147483646 h 87"/>
                  <a:gd name="T8" fmla="*/ 2147483646 w 106"/>
                  <a:gd name="T9" fmla="*/ 2147483646 h 87"/>
                  <a:gd name="T10" fmla="*/ 2147483646 w 106"/>
                  <a:gd name="T11" fmla="*/ 2147483646 h 87"/>
                  <a:gd name="T12" fmla="*/ 2147483646 w 106"/>
                  <a:gd name="T13" fmla="*/ 2147483646 h 87"/>
                  <a:gd name="T14" fmla="*/ 2147483646 w 106"/>
                  <a:gd name="T15" fmla="*/ 2147483646 h 87"/>
                  <a:gd name="T16" fmla="*/ 2147483646 w 106"/>
                  <a:gd name="T17" fmla="*/ 2147483646 h 87"/>
                  <a:gd name="T18" fmla="*/ 2147483646 w 106"/>
                  <a:gd name="T19" fmla="*/ 2147483646 h 87"/>
                  <a:gd name="T20" fmla="*/ 2147483646 w 106"/>
                  <a:gd name="T21" fmla="*/ 2147483646 h 87"/>
                  <a:gd name="T22" fmla="*/ 2147483646 w 106"/>
                  <a:gd name="T23" fmla="*/ 0 h 87"/>
                  <a:gd name="T24" fmla="*/ 2147483646 w 106"/>
                  <a:gd name="T25" fmla="*/ 0 h 87"/>
                  <a:gd name="T26" fmla="*/ 2147483646 w 106"/>
                  <a:gd name="T27" fmla="*/ 2147483646 h 87"/>
                  <a:gd name="T28" fmla="*/ 2147483646 w 106"/>
                  <a:gd name="T29" fmla="*/ 2147483646 h 87"/>
                  <a:gd name="T30" fmla="*/ 2147483646 w 106"/>
                  <a:gd name="T31" fmla="*/ 2147483646 h 87"/>
                  <a:gd name="T32" fmla="*/ 2147483646 w 106"/>
                  <a:gd name="T33" fmla="*/ 2147483646 h 87"/>
                  <a:gd name="T34" fmla="*/ 2147483646 w 106"/>
                  <a:gd name="T35" fmla="*/ 2147483646 h 87"/>
                  <a:gd name="T36" fmla="*/ 2147483646 w 106"/>
                  <a:gd name="T37" fmla="*/ 2147483646 h 87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106" h="87">
                    <a:moveTo>
                      <a:pt x="53" y="83"/>
                    </a:moveTo>
                    <a:cubicBezTo>
                      <a:pt x="56" y="82"/>
                      <a:pt x="56" y="82"/>
                      <a:pt x="56" y="82"/>
                    </a:cubicBezTo>
                    <a:cubicBezTo>
                      <a:pt x="10" y="7"/>
                      <a:pt x="10" y="7"/>
                      <a:pt x="10" y="7"/>
                    </a:cubicBezTo>
                    <a:cubicBezTo>
                      <a:pt x="96" y="7"/>
                      <a:pt x="96" y="7"/>
                      <a:pt x="96" y="7"/>
                    </a:cubicBezTo>
                    <a:cubicBezTo>
                      <a:pt x="50" y="82"/>
                      <a:pt x="50" y="82"/>
                      <a:pt x="50" y="82"/>
                    </a:cubicBezTo>
                    <a:cubicBezTo>
                      <a:pt x="53" y="83"/>
                      <a:pt x="53" y="83"/>
                      <a:pt x="53" y="83"/>
                    </a:cubicBezTo>
                    <a:cubicBezTo>
                      <a:pt x="56" y="82"/>
                      <a:pt x="56" y="82"/>
                      <a:pt x="56" y="82"/>
                    </a:cubicBezTo>
                    <a:cubicBezTo>
                      <a:pt x="53" y="83"/>
                      <a:pt x="53" y="83"/>
                      <a:pt x="53" y="83"/>
                    </a:cubicBezTo>
                    <a:cubicBezTo>
                      <a:pt x="56" y="85"/>
                      <a:pt x="56" y="85"/>
                      <a:pt x="56" y="85"/>
                    </a:cubicBezTo>
                    <a:cubicBezTo>
                      <a:pt x="105" y="5"/>
                      <a:pt x="105" y="5"/>
                      <a:pt x="105" y="5"/>
                    </a:cubicBezTo>
                    <a:cubicBezTo>
                      <a:pt x="106" y="4"/>
                      <a:pt x="106" y="3"/>
                      <a:pt x="105" y="2"/>
                    </a:cubicBezTo>
                    <a:cubicBezTo>
                      <a:pt x="105" y="1"/>
                      <a:pt x="103" y="0"/>
                      <a:pt x="102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1"/>
                      <a:pt x="1" y="2"/>
                    </a:cubicBezTo>
                    <a:cubicBezTo>
                      <a:pt x="0" y="3"/>
                      <a:pt x="0" y="4"/>
                      <a:pt x="1" y="5"/>
                    </a:cubicBezTo>
                    <a:cubicBezTo>
                      <a:pt x="50" y="85"/>
                      <a:pt x="50" y="85"/>
                      <a:pt x="50" y="85"/>
                    </a:cubicBezTo>
                    <a:cubicBezTo>
                      <a:pt x="51" y="86"/>
                      <a:pt x="52" y="87"/>
                      <a:pt x="53" y="87"/>
                    </a:cubicBezTo>
                    <a:cubicBezTo>
                      <a:pt x="54" y="87"/>
                      <a:pt x="55" y="86"/>
                      <a:pt x="56" y="85"/>
                    </a:cubicBezTo>
                    <a:lnTo>
                      <a:pt x="53" y="83"/>
                    </a:lnTo>
                    <a:close/>
                  </a:path>
                </a:pathLst>
              </a:custGeom>
              <a:solidFill>
                <a:srgbClr val="0309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2" name="Rectangle 16"/>
            <p:cNvSpPr>
              <a:spLocks noChangeArrowheads="1"/>
            </p:cNvSpPr>
            <p:nvPr/>
          </p:nvSpPr>
          <p:spPr bwMode="auto">
            <a:xfrm>
              <a:off x="1376146" y="-996617"/>
              <a:ext cx="5544362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32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二、自主探究加、减法的意义</a:t>
              </a:r>
            </a:p>
          </p:txBody>
        </p:sp>
      </p:grpSp>
      <p:pic>
        <p:nvPicPr>
          <p:cNvPr id="3" name="图片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508" y="800102"/>
            <a:ext cx="543403" cy="5444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6" grpId="0"/>
      <p:bldP spid="39" grpId="0" bldLvl="0" animBg="1"/>
      <p:bldP spid="40" grpId="0"/>
      <p:bldP spid="48" grpId="0" animBg="1"/>
      <p:bldP spid="49" grpId="0"/>
      <p:bldP spid="46" grpId="0"/>
      <p:bldP spid="54" grpId="0"/>
      <p:bldP spid="28" grpId="0" animBg="1"/>
      <p:bldP spid="2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0163"/>
            <a:ext cx="4800600" cy="836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3" name="矩形 19"/>
          <p:cNvSpPr>
            <a:spLocks noChangeArrowheads="1"/>
          </p:cNvSpPr>
          <p:nvPr/>
        </p:nvSpPr>
        <p:spPr bwMode="auto">
          <a:xfrm>
            <a:off x="2018592" y="769144"/>
            <a:ext cx="6513513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zh-CN" altLang="en-US" sz="3000" b="1">
                <a:solidFill>
                  <a:srgbClr val="000000"/>
                </a:solidFill>
                <a:ea typeface="黑体" panose="02010609060101010101" pitchFamily="49" charset="-122"/>
              </a:rPr>
              <a:t>西宁到拉萨的铁路长多少千米？</a:t>
            </a:r>
          </a:p>
        </p:txBody>
      </p:sp>
      <p:sp>
        <p:nvSpPr>
          <p:cNvPr id="24" name="TextBox 6"/>
          <p:cNvSpPr txBox="1">
            <a:spLocks noChangeArrowheads="1"/>
          </p:cNvSpPr>
          <p:nvPr/>
        </p:nvSpPr>
        <p:spPr bwMode="auto">
          <a:xfrm>
            <a:off x="5243513" y="2133600"/>
            <a:ext cx="2746375" cy="62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 b="1">
                <a:ea typeface="楷体_GB2312" panose="02010600030101010101" charset="-122"/>
              </a:rPr>
              <a:t>814</a:t>
            </a:r>
            <a:r>
              <a:rPr lang="en-US" altLang="en-US" sz="3200" b="1">
                <a:ea typeface="楷体_GB2312" panose="02010600030101010101" charset="-122"/>
              </a:rPr>
              <a:t>＋</a:t>
            </a:r>
            <a:r>
              <a:rPr lang="en-US" altLang="zh-CN" sz="3200" b="1">
                <a:ea typeface="楷体_GB2312" panose="02010600030101010101" charset="-122"/>
              </a:rPr>
              <a:t>1142</a:t>
            </a:r>
          </a:p>
        </p:txBody>
      </p:sp>
      <p:sp>
        <p:nvSpPr>
          <p:cNvPr id="28" name="Text Box 16"/>
          <p:cNvSpPr txBox="1">
            <a:spLocks noChangeArrowheads="1"/>
          </p:cNvSpPr>
          <p:nvPr/>
        </p:nvSpPr>
        <p:spPr bwMode="auto">
          <a:xfrm>
            <a:off x="6030913" y="1470025"/>
            <a:ext cx="1200150" cy="757238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600" b="1">
                <a:solidFill>
                  <a:srgbClr val="FF0000"/>
                </a:solidFill>
                <a:latin typeface="楷体" panose="02010609060101010101" pitchFamily="49" charset="-122"/>
              </a:rPr>
              <a:t>合并</a:t>
            </a:r>
            <a:endParaRPr lang="zh-CN" altLang="zh-CN" sz="3600" b="1">
              <a:solidFill>
                <a:srgbClr val="FF0000"/>
              </a:solidFill>
              <a:latin typeface="楷体" panose="02010609060101010101" pitchFamily="49" charset="-122"/>
            </a:endParaRPr>
          </a:p>
        </p:txBody>
      </p:sp>
      <p:sp>
        <p:nvSpPr>
          <p:cNvPr id="29" name="矩形 28"/>
          <p:cNvSpPr>
            <a:spLocks noChangeArrowheads="1"/>
          </p:cNvSpPr>
          <p:nvPr/>
        </p:nvSpPr>
        <p:spPr bwMode="auto">
          <a:xfrm>
            <a:off x="7480300" y="2122488"/>
            <a:ext cx="1608138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000000"/>
                </a:solidFill>
                <a:ea typeface="宋体" panose="02010600030101010101" pitchFamily="2" charset="-122"/>
              </a:rPr>
              <a:t>=1956</a:t>
            </a:r>
            <a:endParaRPr lang="zh-CN" altLang="en-US" sz="3200" b="1">
              <a:solidFill>
                <a:srgbClr val="000000"/>
              </a:solidFill>
              <a:ea typeface="宋体" panose="02010600030101010101" pitchFamily="2" charset="-122"/>
            </a:endParaRPr>
          </a:p>
        </p:txBody>
      </p:sp>
      <p:grpSp>
        <p:nvGrpSpPr>
          <p:cNvPr id="32" name="组合 31"/>
          <p:cNvGrpSpPr/>
          <p:nvPr/>
        </p:nvGrpSpPr>
        <p:grpSpPr bwMode="auto">
          <a:xfrm>
            <a:off x="1336675" y="3046413"/>
            <a:ext cx="3233738" cy="819150"/>
            <a:chOff x="4768144" y="3269706"/>
            <a:chExt cx="3233021" cy="818874"/>
          </a:xfrm>
        </p:grpSpPr>
        <p:sp>
          <p:nvSpPr>
            <p:cNvPr id="30" name="云形标注 29"/>
            <p:cNvSpPr/>
            <p:nvPr/>
          </p:nvSpPr>
          <p:spPr>
            <a:xfrm>
              <a:off x="4768144" y="3269706"/>
              <a:ext cx="3096526" cy="818874"/>
            </a:xfrm>
            <a:prstGeom prst="cloudCallout">
              <a:avLst>
                <a:gd name="adj1" fmla="val 52267"/>
                <a:gd name="adj2" fmla="val -80226"/>
              </a:avLst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/>
            </a:p>
          </p:txBody>
        </p:sp>
        <p:sp>
          <p:nvSpPr>
            <p:cNvPr id="15396" name="文本框 30"/>
            <p:cNvSpPr txBox="1">
              <a:spLocks noChangeArrowheads="1"/>
            </p:cNvSpPr>
            <p:nvPr/>
          </p:nvSpPr>
          <p:spPr bwMode="auto">
            <a:xfrm>
              <a:off x="4768144" y="3393786"/>
              <a:ext cx="3233021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9pPr>
            </a:lstStyle>
            <a:p>
              <a:pPr eaLnBrk="1" hangingPunct="1"/>
              <a:r>
                <a:rPr lang="zh-CN" altLang="en-US" sz="3200" b="1"/>
                <a:t>什么是加法呢？</a:t>
              </a:r>
            </a:p>
          </p:txBody>
        </p:sp>
      </p:grpSp>
      <p:grpSp>
        <p:nvGrpSpPr>
          <p:cNvPr id="33" name="组合 21"/>
          <p:cNvGrpSpPr/>
          <p:nvPr/>
        </p:nvGrpSpPr>
        <p:grpSpPr bwMode="auto">
          <a:xfrm>
            <a:off x="5464175" y="2813050"/>
            <a:ext cx="2251075" cy="682625"/>
            <a:chOff x="3262303" y="4857760"/>
            <a:chExt cx="2252097" cy="682653"/>
          </a:xfrm>
        </p:grpSpPr>
        <p:sp>
          <p:nvSpPr>
            <p:cNvPr id="15393" name="矩形 19"/>
            <p:cNvSpPr>
              <a:spLocks noChangeArrowheads="1"/>
            </p:cNvSpPr>
            <p:nvPr/>
          </p:nvSpPr>
          <p:spPr bwMode="auto">
            <a:xfrm>
              <a:off x="3262303" y="4857760"/>
              <a:ext cx="1421244" cy="6826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3200" b="1">
                  <a:solidFill>
                    <a:srgbClr val="0066FF"/>
                  </a:solidFill>
                  <a:latin typeface="楷体" panose="02010609060101010101" pitchFamily="49" charset="-122"/>
                </a:rPr>
                <a:t>加数</a:t>
              </a:r>
              <a:r>
                <a:rPr lang="en-US" altLang="en-US" sz="3200" b="1">
                  <a:solidFill>
                    <a:srgbClr val="0066FF"/>
                  </a:solidFill>
                  <a:latin typeface="楷体" panose="02010609060101010101" pitchFamily="49" charset="-122"/>
                </a:rPr>
                <a:t>＋</a:t>
              </a:r>
            </a:p>
          </p:txBody>
        </p:sp>
        <p:sp>
          <p:nvSpPr>
            <p:cNvPr id="15394" name="矩形 20"/>
            <p:cNvSpPr>
              <a:spLocks noChangeArrowheads="1"/>
            </p:cNvSpPr>
            <p:nvPr/>
          </p:nvSpPr>
          <p:spPr bwMode="auto">
            <a:xfrm>
              <a:off x="4505321" y="4857760"/>
              <a:ext cx="1009079" cy="6826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3200" b="1">
                  <a:solidFill>
                    <a:srgbClr val="0066FF"/>
                  </a:solidFill>
                  <a:latin typeface="楷体" panose="02010609060101010101" pitchFamily="49" charset="-122"/>
                </a:rPr>
                <a:t>加数</a:t>
              </a:r>
            </a:p>
          </p:txBody>
        </p:sp>
      </p:grpSp>
      <p:sp>
        <p:nvSpPr>
          <p:cNvPr id="36" name="矩形 35"/>
          <p:cNvSpPr>
            <a:spLocks noChangeArrowheads="1"/>
          </p:cNvSpPr>
          <p:nvPr/>
        </p:nvSpPr>
        <p:spPr bwMode="auto">
          <a:xfrm>
            <a:off x="7626350" y="2813050"/>
            <a:ext cx="1565275" cy="68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en-US" sz="3200" b="1">
                <a:solidFill>
                  <a:srgbClr val="0066FF"/>
                </a:solidFill>
                <a:latin typeface="楷体" panose="02010609060101010101" pitchFamily="49" charset="-122"/>
              </a:rPr>
              <a:t>＝</a:t>
            </a:r>
            <a:r>
              <a:rPr lang="zh-CN" altLang="en-US" sz="3200" b="1">
                <a:solidFill>
                  <a:srgbClr val="0066FF"/>
                </a:solidFill>
                <a:latin typeface="楷体" panose="02010609060101010101" pitchFamily="49" charset="-122"/>
              </a:rPr>
              <a:t>和</a:t>
            </a:r>
          </a:p>
        </p:txBody>
      </p:sp>
      <p:sp>
        <p:nvSpPr>
          <p:cNvPr id="37" name="TextBox 6"/>
          <p:cNvSpPr txBox="1">
            <a:spLocks noChangeArrowheads="1"/>
          </p:cNvSpPr>
          <p:nvPr/>
        </p:nvSpPr>
        <p:spPr bwMode="auto">
          <a:xfrm>
            <a:off x="835025" y="4352925"/>
            <a:ext cx="4795838" cy="604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200" b="1">
                <a:latin typeface="楷体" panose="02010609060101010101" pitchFamily="49" charset="-122"/>
              </a:rPr>
              <a:t>相加的两个数叫作</a:t>
            </a:r>
            <a:r>
              <a:rPr lang="zh-CN" altLang="en-US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加数</a:t>
            </a:r>
            <a:r>
              <a:rPr lang="zh-CN" altLang="en-US" sz="3200" b="1">
                <a:latin typeface="楷体_GB2312" panose="02010600030101010101" charset="-122"/>
                <a:ea typeface="楷体_GB2312" panose="02010600030101010101" charset="-122"/>
              </a:rPr>
              <a:t>。</a:t>
            </a:r>
          </a:p>
        </p:txBody>
      </p:sp>
      <p:sp>
        <p:nvSpPr>
          <p:cNvPr id="38" name="TextBox 6"/>
          <p:cNvSpPr txBox="1">
            <a:spLocks noChangeArrowheads="1"/>
          </p:cNvSpPr>
          <p:nvPr/>
        </p:nvSpPr>
        <p:spPr bwMode="auto">
          <a:xfrm>
            <a:off x="835025" y="3857625"/>
            <a:ext cx="7715250" cy="584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sz="3600" b="1">
                <a:solidFill>
                  <a:schemeClr val="tx1"/>
                </a:solidFill>
                <a:latin typeface="Arial" panose="020B0604020202020204" pitchFamily="34" charset="0"/>
                <a:ea typeface="楷体_GB2312" panose="02010600030101010101" charset="-122"/>
              </a:defRPr>
            </a:lvl1pPr>
            <a:lvl2pPr marL="742950" indent="-285750" eaLnBrk="0" hangingPunct="0">
              <a:defRPr sz="3600" b="1">
                <a:solidFill>
                  <a:schemeClr val="tx1"/>
                </a:solidFill>
                <a:latin typeface="Arial" panose="020B0604020202020204" pitchFamily="34" charset="0"/>
                <a:ea typeface="楷体_GB2312" panose="02010600030101010101" charset="-122"/>
              </a:defRPr>
            </a:lvl2pPr>
            <a:lvl3pPr marL="1143000" indent="-228600" eaLnBrk="0" hangingPunct="0">
              <a:defRPr sz="3600" b="1">
                <a:solidFill>
                  <a:schemeClr val="tx1"/>
                </a:solidFill>
                <a:latin typeface="Arial" panose="020B0604020202020204" pitchFamily="34" charset="0"/>
                <a:ea typeface="楷体_GB2312" panose="02010600030101010101" charset="-122"/>
              </a:defRPr>
            </a:lvl3pPr>
            <a:lvl4pPr marL="1600200" indent="-228600" eaLnBrk="0" hangingPunct="0">
              <a:defRPr sz="3600" b="1">
                <a:solidFill>
                  <a:schemeClr val="tx1"/>
                </a:solidFill>
                <a:latin typeface="Arial" panose="020B0604020202020204" pitchFamily="34" charset="0"/>
                <a:ea typeface="楷体_GB2312" panose="02010600030101010101" charset="-122"/>
              </a:defRPr>
            </a:lvl4pPr>
            <a:lvl5pPr marL="2057400" indent="-228600" eaLnBrk="0" hangingPunct="0">
              <a:defRPr sz="3600" b="1">
                <a:solidFill>
                  <a:schemeClr val="tx1"/>
                </a:solidFill>
                <a:latin typeface="Arial" panose="020B0604020202020204" pitchFamily="34" charset="0"/>
                <a:ea typeface="楷体_GB2312" panose="02010600030101010101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  <a:ea typeface="楷体_GB2312" panose="02010600030101010101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  <a:ea typeface="楷体_GB2312" panose="02010600030101010101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  <a:ea typeface="楷体_GB2312" panose="02010600030101010101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  <a:ea typeface="楷体_GB2312" panose="02010600030101010101" charset="-122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dirty="0">
                <a:latin typeface="+mn-ea"/>
                <a:ea typeface="+mn-ea"/>
              </a:rPr>
              <a:t>把两个数合并成一个数的</a:t>
            </a:r>
            <a:r>
              <a:rPr lang="zh-CN" altLang="en-US" sz="3200">
                <a:latin typeface="+mn-ea"/>
                <a:ea typeface="+mn-ea"/>
              </a:rPr>
              <a:t>运算，叫作</a:t>
            </a:r>
            <a:r>
              <a:rPr lang="zh-CN" altLang="en-US" sz="32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加法</a:t>
            </a: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</a:p>
        </p:txBody>
      </p:sp>
      <p:sp>
        <p:nvSpPr>
          <p:cNvPr id="15372" name="Text Box 9"/>
          <p:cNvSpPr txBox="1">
            <a:spLocks noChangeArrowheads="1"/>
          </p:cNvSpPr>
          <p:nvPr/>
        </p:nvSpPr>
        <p:spPr bwMode="auto">
          <a:xfrm>
            <a:off x="646113" y="98425"/>
            <a:ext cx="35083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tabLst>
                <a:tab pos="1108075" algn="l"/>
              </a:tabLs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tabLst>
                <a:tab pos="1108075" algn="l"/>
              </a:tabLs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tabLst>
                <a:tab pos="1108075" algn="l"/>
              </a:tabLs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tabLst>
                <a:tab pos="1108075" algn="l"/>
              </a:tabLs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tabLst>
                <a:tab pos="1108075" algn="l"/>
              </a:tabLs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8075" algn="l"/>
              </a:tabLs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8075" algn="l"/>
              </a:tabLs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8075" algn="l"/>
              </a:tabLs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8075" algn="l"/>
              </a:tabLs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r>
              <a:rPr lang="en-US" altLang="zh-CN" sz="3200" b="1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3200" b="1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理解加法的意义</a:t>
            </a:r>
          </a:p>
        </p:txBody>
      </p:sp>
      <p:sp>
        <p:nvSpPr>
          <p:cNvPr id="15373" name="矩形 39"/>
          <p:cNvSpPr>
            <a:spLocks noChangeArrowheads="1"/>
          </p:cNvSpPr>
          <p:nvPr/>
        </p:nvSpPr>
        <p:spPr bwMode="auto">
          <a:xfrm>
            <a:off x="559680" y="789781"/>
            <a:ext cx="8462962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zh-CN" altLang="en-US" sz="3000" b="1">
                <a:solidFill>
                  <a:srgbClr val="0070C0"/>
                </a:solidFill>
                <a:ea typeface="黑体" panose="02010609060101010101" pitchFamily="49" charset="-122"/>
              </a:rPr>
              <a:t>     （</a:t>
            </a:r>
            <a:r>
              <a:rPr lang="en-US" altLang="zh-CN" sz="3000" b="1">
                <a:solidFill>
                  <a:srgbClr val="0070C0"/>
                </a:solidFill>
                <a:ea typeface="黑体" panose="02010609060101010101" pitchFamily="49" charset="-122"/>
              </a:rPr>
              <a:t>1</a:t>
            </a:r>
            <a:r>
              <a:rPr lang="zh-CN" altLang="en-US" sz="3000" b="1">
                <a:solidFill>
                  <a:srgbClr val="0070C0"/>
                </a:solidFill>
                <a:ea typeface="黑体" panose="02010609060101010101" pitchFamily="49" charset="-122"/>
              </a:rPr>
              <a:t>）</a:t>
            </a:r>
          </a:p>
        </p:txBody>
      </p:sp>
      <p:pic>
        <p:nvPicPr>
          <p:cNvPr id="2" name="图片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964" y="796945"/>
            <a:ext cx="543403" cy="5444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组合 3"/>
          <p:cNvGrpSpPr/>
          <p:nvPr/>
        </p:nvGrpSpPr>
        <p:grpSpPr>
          <a:xfrm>
            <a:off x="642938" y="1327150"/>
            <a:ext cx="4044950" cy="1863726"/>
            <a:chOff x="642938" y="1327150"/>
            <a:chExt cx="4044950" cy="1863726"/>
          </a:xfrm>
        </p:grpSpPr>
        <p:grpSp>
          <p:nvGrpSpPr>
            <p:cNvPr id="15375" name="组合 1"/>
            <p:cNvGrpSpPr/>
            <p:nvPr/>
          </p:nvGrpSpPr>
          <p:grpSpPr bwMode="auto">
            <a:xfrm>
              <a:off x="642938" y="1327150"/>
              <a:ext cx="4044950" cy="1863726"/>
              <a:chOff x="405642" y="1327603"/>
              <a:chExt cx="4045617" cy="1862778"/>
            </a:xfrm>
          </p:grpSpPr>
          <p:sp>
            <p:nvSpPr>
              <p:cNvPr id="15376" name="Text Box 16"/>
              <p:cNvSpPr txBox="1">
                <a:spLocks noChangeArrowheads="1"/>
              </p:cNvSpPr>
              <p:nvPr/>
            </p:nvSpPr>
            <p:spPr bwMode="auto">
              <a:xfrm>
                <a:off x="405642" y="2112224"/>
                <a:ext cx="950912" cy="4126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9pPr>
              </a:lstStyle>
              <a:p>
                <a:pPr eaLnBrk="1" hangingPunct="1">
                  <a:lnSpc>
                    <a:spcPct val="120000"/>
                  </a:lnSpc>
                  <a:buFont typeface="Arial" panose="020B0604020202020204" pitchFamily="34" charset="0"/>
                  <a:buNone/>
                </a:pPr>
                <a:r>
                  <a:rPr lang="zh-CN" altLang="en-US" sz="2000" b="1">
                    <a:latin typeface="楷体" panose="02010609060101010101" pitchFamily="49" charset="-122"/>
                  </a:rPr>
                  <a:t>西宁</a:t>
                </a:r>
              </a:p>
            </p:txBody>
          </p:sp>
          <p:sp>
            <p:nvSpPr>
              <p:cNvPr id="15377" name="Text Box 16"/>
              <p:cNvSpPr txBox="1">
                <a:spLocks noChangeArrowheads="1"/>
              </p:cNvSpPr>
              <p:nvPr/>
            </p:nvSpPr>
            <p:spPr bwMode="auto">
              <a:xfrm>
                <a:off x="1640281" y="2094080"/>
                <a:ext cx="1360488" cy="4126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9pPr>
              </a:lstStyle>
              <a:p>
                <a:pPr eaLnBrk="1" hangingPunct="1">
                  <a:lnSpc>
                    <a:spcPct val="120000"/>
                  </a:lnSpc>
                  <a:buFont typeface="Arial" panose="020B0604020202020204" pitchFamily="34" charset="0"/>
                  <a:buNone/>
                </a:pPr>
                <a:r>
                  <a:rPr lang="zh-CN" altLang="en-US" sz="2000" b="1">
                    <a:latin typeface="楷体" panose="02010609060101010101" pitchFamily="49" charset="-122"/>
                  </a:rPr>
                  <a:t>格尔木</a:t>
                </a:r>
              </a:p>
            </p:txBody>
          </p:sp>
          <p:grpSp>
            <p:nvGrpSpPr>
              <p:cNvPr id="15378" name="组合 44"/>
              <p:cNvGrpSpPr/>
              <p:nvPr/>
            </p:nvGrpSpPr>
            <p:grpSpPr bwMode="auto">
              <a:xfrm>
                <a:off x="657005" y="2035725"/>
                <a:ext cx="1399099" cy="127159"/>
                <a:chOff x="1930" y="2448"/>
                <a:chExt cx="4600" cy="227"/>
              </a:xfrm>
            </p:grpSpPr>
            <p:cxnSp>
              <p:nvCxnSpPr>
                <p:cNvPr id="47" name="直接连接符 46"/>
                <p:cNvCxnSpPr/>
                <p:nvPr/>
              </p:nvCxnSpPr>
              <p:spPr>
                <a:xfrm>
                  <a:off x="1928" y="2459"/>
                  <a:ext cx="0" cy="215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8" name="直接连接符 47"/>
                <p:cNvCxnSpPr/>
                <p:nvPr/>
              </p:nvCxnSpPr>
              <p:spPr>
                <a:xfrm flipV="1">
                  <a:off x="1928" y="2657"/>
                  <a:ext cx="4589" cy="17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9" name="直接连接符 48"/>
                <p:cNvCxnSpPr/>
                <p:nvPr/>
              </p:nvCxnSpPr>
              <p:spPr>
                <a:xfrm>
                  <a:off x="6517" y="2447"/>
                  <a:ext cx="0" cy="21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50" name="左大括号 49"/>
              <p:cNvSpPr/>
              <p:nvPr/>
            </p:nvSpPr>
            <p:spPr>
              <a:xfrm rot="5400000">
                <a:off x="1286903" y="1206550"/>
                <a:ext cx="157082" cy="1379764"/>
              </a:xfrm>
              <a:prstGeom prst="leftBrac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en-US" sz="1350" noProof="1"/>
              </a:p>
            </p:txBody>
          </p:sp>
          <p:sp>
            <p:nvSpPr>
              <p:cNvPr id="15380" name="Text Box 16"/>
              <p:cNvSpPr txBox="1">
                <a:spLocks noChangeArrowheads="1"/>
              </p:cNvSpPr>
              <p:nvPr/>
            </p:nvSpPr>
            <p:spPr bwMode="auto">
              <a:xfrm>
                <a:off x="891794" y="1327603"/>
                <a:ext cx="1360488" cy="5355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9pPr>
              </a:lstStyle>
              <a:p>
                <a:pPr eaLnBrk="1" hangingPunct="1">
                  <a:lnSpc>
                    <a:spcPct val="120000"/>
                  </a:lnSpc>
                  <a:buFont typeface="Arial" panose="020B0604020202020204" pitchFamily="34" charset="0"/>
                  <a:buNone/>
                </a:pPr>
                <a:r>
                  <a:rPr lang="en-US" altLang="zh-CN" sz="2400" b="1">
                    <a:ea typeface="楷体_GB2312" panose="02010600030101010101" charset="-122"/>
                  </a:rPr>
                  <a:t>814 km</a:t>
                </a:r>
              </a:p>
            </p:txBody>
          </p:sp>
          <p:grpSp>
            <p:nvGrpSpPr>
              <p:cNvPr id="15381" name="组合 51"/>
              <p:cNvGrpSpPr/>
              <p:nvPr/>
            </p:nvGrpSpPr>
            <p:grpSpPr bwMode="auto">
              <a:xfrm>
                <a:off x="2056104" y="2045449"/>
                <a:ext cx="1753125" cy="117435"/>
                <a:chOff x="2960" y="2291"/>
                <a:chExt cx="4600" cy="316"/>
              </a:xfrm>
            </p:grpSpPr>
            <p:cxnSp>
              <p:nvCxnSpPr>
                <p:cNvPr id="53" name="直接连接符 52"/>
                <p:cNvCxnSpPr/>
                <p:nvPr/>
              </p:nvCxnSpPr>
              <p:spPr>
                <a:xfrm flipH="1">
                  <a:off x="2958" y="2289"/>
                  <a:ext cx="0" cy="316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直接连接符 53"/>
                <p:cNvCxnSpPr/>
                <p:nvPr/>
              </p:nvCxnSpPr>
              <p:spPr>
                <a:xfrm flipV="1">
                  <a:off x="2958" y="2558"/>
                  <a:ext cx="4604" cy="17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直接连接符 54"/>
                <p:cNvCxnSpPr/>
                <p:nvPr/>
              </p:nvCxnSpPr>
              <p:spPr>
                <a:xfrm flipH="1">
                  <a:off x="7537" y="2289"/>
                  <a:ext cx="4" cy="269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56" name="左大括号 55"/>
              <p:cNvSpPr/>
              <p:nvPr/>
            </p:nvSpPr>
            <p:spPr>
              <a:xfrm rot="5400000">
                <a:off x="2849263" y="1012847"/>
                <a:ext cx="166603" cy="1754477"/>
              </a:xfrm>
              <a:prstGeom prst="leftBrac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en-US" sz="1350" noProof="1"/>
              </a:p>
            </p:txBody>
          </p:sp>
          <p:sp>
            <p:nvSpPr>
              <p:cNvPr id="15383" name="Text Box 16"/>
              <p:cNvSpPr txBox="1">
                <a:spLocks noChangeArrowheads="1"/>
              </p:cNvSpPr>
              <p:nvPr/>
            </p:nvSpPr>
            <p:spPr bwMode="auto">
              <a:xfrm>
                <a:off x="2459909" y="1338323"/>
                <a:ext cx="1873250" cy="5355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9pPr>
              </a:lstStyle>
              <a:p>
                <a:pPr eaLnBrk="1" hangingPunct="1">
                  <a:lnSpc>
                    <a:spcPct val="120000"/>
                  </a:lnSpc>
                  <a:buFont typeface="Arial" panose="020B0604020202020204" pitchFamily="34" charset="0"/>
                  <a:buNone/>
                </a:pPr>
                <a:r>
                  <a:rPr lang="en-US" altLang="zh-CN" sz="2400" b="1">
                    <a:ea typeface="楷体_GB2312" panose="02010600030101010101" charset="-122"/>
                  </a:rPr>
                  <a:t>1142 km</a:t>
                </a:r>
              </a:p>
            </p:txBody>
          </p:sp>
          <p:sp>
            <p:nvSpPr>
              <p:cNvPr id="15384" name="Text Box 16"/>
              <p:cNvSpPr txBox="1">
                <a:spLocks noChangeArrowheads="1"/>
              </p:cNvSpPr>
              <p:nvPr/>
            </p:nvSpPr>
            <p:spPr bwMode="auto">
              <a:xfrm>
                <a:off x="3482884" y="2089226"/>
                <a:ext cx="968375" cy="4126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9pPr>
              </a:lstStyle>
              <a:p>
                <a:pPr eaLnBrk="1" hangingPunct="1">
                  <a:lnSpc>
                    <a:spcPct val="120000"/>
                  </a:lnSpc>
                  <a:buFont typeface="Arial" panose="020B0604020202020204" pitchFamily="34" charset="0"/>
                  <a:buNone/>
                </a:pPr>
                <a:r>
                  <a:rPr lang="zh-CN" altLang="zh-CN" sz="2000" b="1">
                    <a:latin typeface="楷体" panose="02010609060101010101" pitchFamily="49" charset="-122"/>
                  </a:rPr>
                  <a:t>拉萨</a:t>
                </a:r>
              </a:p>
            </p:txBody>
          </p:sp>
          <p:sp>
            <p:nvSpPr>
              <p:cNvPr id="15386" name="Text Box 16"/>
              <p:cNvSpPr txBox="1">
                <a:spLocks noChangeArrowheads="1"/>
              </p:cNvSpPr>
              <p:nvPr/>
            </p:nvSpPr>
            <p:spPr bwMode="auto">
              <a:xfrm>
                <a:off x="1811180" y="2521544"/>
                <a:ext cx="838196" cy="6688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9pPr>
              </a:lstStyle>
              <a:p>
                <a:pPr algn="ctr" eaLnBrk="1" hangingPunct="1">
                  <a:lnSpc>
                    <a:spcPct val="120000"/>
                  </a:lnSpc>
                  <a:buFont typeface="Arial" panose="020B0604020202020204" pitchFamily="34" charset="0"/>
                  <a:buNone/>
                </a:pPr>
                <a:r>
                  <a:rPr lang="en-US" altLang="en-US" sz="3600" b="1">
                    <a:solidFill>
                      <a:srgbClr val="F20C00"/>
                    </a:solidFill>
                    <a:latin typeface="楷体" panose="02010609060101010101" pitchFamily="49" charset="-122"/>
                  </a:rPr>
                  <a:t>?</a:t>
                </a:r>
              </a:p>
            </p:txBody>
          </p:sp>
        </p:grpSp>
        <p:sp>
          <p:nvSpPr>
            <p:cNvPr id="3" name="左大括号 2"/>
            <p:cNvSpPr/>
            <p:nvPr/>
          </p:nvSpPr>
          <p:spPr>
            <a:xfrm rot="16200000">
              <a:off x="2349344" y="1021438"/>
              <a:ext cx="236851" cy="3157537"/>
            </a:xfrm>
            <a:prstGeom prst="leftBrace">
              <a:avLst>
                <a:gd name="adj1" fmla="val 46719"/>
                <a:gd name="adj2" fmla="val 50000"/>
              </a:avLst>
            </a:prstGeom>
            <a:ln w="19050"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zh-CN" altLang="en-US" sz="1350" noProof="1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8" grpId="0" animBg="1"/>
      <p:bldP spid="29" grpId="0"/>
      <p:bldP spid="36" grpId="0"/>
      <p:bldP spid="37" grpId="0"/>
      <p:bldP spid="3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0163"/>
            <a:ext cx="4800600" cy="836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392954" y="784225"/>
            <a:ext cx="8352304" cy="14755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algn="just" eaLnBrk="1" hangingPunct="1">
              <a:lnSpc>
                <a:spcPct val="110000"/>
              </a:lnSpc>
              <a:defRPr/>
            </a:pPr>
            <a:r>
              <a:rPr lang="zh-CN" altLang="en-US" sz="2800" b="1" dirty="0">
                <a:solidFill>
                  <a:srgbClr val="000000"/>
                </a:solidFill>
                <a:ea typeface="黑体" panose="02010609060101010101" pitchFamily="49" charset="-122"/>
                <a:sym typeface="宋体" panose="02010600030101010101" pitchFamily="2" charset="-122"/>
              </a:rPr>
              <a:t>   </a:t>
            </a:r>
            <a:r>
              <a:rPr lang="zh-CN" altLang="en-US" sz="2800" b="1" dirty="0">
                <a:solidFill>
                  <a:schemeClr val="accent1">
                    <a:lumMod val="75000"/>
                  </a:schemeClr>
                </a:solidFill>
                <a:ea typeface="黑体" panose="02010609060101010101" pitchFamily="49" charset="-122"/>
                <a:sym typeface="宋体" panose="02010600030101010101" pitchFamily="2" charset="-122"/>
              </a:rPr>
              <a:t> （</a:t>
            </a:r>
            <a:r>
              <a:rPr lang="en-US" altLang="zh-CN" sz="2800" b="1" dirty="0">
                <a:solidFill>
                  <a:schemeClr val="accent1">
                    <a:lumMod val="75000"/>
                  </a:schemeClr>
                </a:solidFill>
                <a:ea typeface="黑体" panose="02010609060101010101" pitchFamily="49" charset="-122"/>
                <a:sym typeface="宋体" panose="02010600030101010101" pitchFamily="2" charset="-122"/>
              </a:rPr>
              <a:t>2</a:t>
            </a:r>
            <a:r>
              <a:rPr lang="zh-CN" altLang="en-US" sz="2800" b="1" dirty="0">
                <a:solidFill>
                  <a:schemeClr val="accent1">
                    <a:lumMod val="75000"/>
                  </a:schemeClr>
                </a:solidFill>
                <a:ea typeface="黑体" panose="02010609060101010101" pitchFamily="49" charset="-122"/>
                <a:sym typeface="宋体" panose="02010600030101010101" pitchFamily="2" charset="-122"/>
              </a:rPr>
              <a:t>）</a:t>
            </a:r>
            <a:r>
              <a:rPr lang="zh-CN" altLang="en-US" sz="2800" b="1" dirty="0">
                <a:solidFill>
                  <a:srgbClr val="000000"/>
                </a:solidFill>
                <a:ea typeface="黑体" panose="02010609060101010101" pitchFamily="49" charset="-122"/>
              </a:rPr>
              <a:t>西宁到拉萨的铁路全长</a:t>
            </a:r>
            <a:r>
              <a:rPr lang="en-US" altLang="zh-CN" sz="2800" b="1" dirty="0">
                <a:solidFill>
                  <a:srgbClr val="000000"/>
                </a:solidFill>
                <a:ea typeface="黑体" panose="02010609060101010101" pitchFamily="49" charset="-122"/>
              </a:rPr>
              <a:t>1956km</a:t>
            </a:r>
            <a:r>
              <a:rPr lang="zh-CN" altLang="en-US" sz="2800" b="1" dirty="0">
                <a:solidFill>
                  <a:srgbClr val="000000"/>
                </a:solidFill>
                <a:ea typeface="黑体" panose="02010609060101010101" pitchFamily="49" charset="-122"/>
              </a:rPr>
              <a:t>，其中西宁</a:t>
            </a:r>
            <a:r>
              <a:rPr lang="zh-CN" altLang="en-US" sz="2800" b="1">
                <a:solidFill>
                  <a:srgbClr val="000000"/>
                </a:solidFill>
                <a:ea typeface="黑体" panose="02010609060101010101" pitchFamily="49" charset="-122"/>
              </a:rPr>
              <a:t>到格尔木的铁路长</a:t>
            </a:r>
            <a:r>
              <a:rPr lang="en-US" altLang="zh-CN" sz="2800" b="1" dirty="0">
                <a:solidFill>
                  <a:srgbClr val="000000"/>
                </a:solidFill>
                <a:ea typeface="黑体" panose="02010609060101010101" pitchFamily="49" charset="-122"/>
              </a:rPr>
              <a:t>814km</a:t>
            </a:r>
            <a:r>
              <a:rPr lang="zh-CN" altLang="en-US" sz="2800" b="1" dirty="0">
                <a:solidFill>
                  <a:srgbClr val="000000"/>
                </a:solidFill>
                <a:ea typeface="黑体" panose="02010609060101010101" pitchFamily="49" charset="-122"/>
              </a:rPr>
              <a:t>。格尔木到拉萨的铁路长多少千米？</a:t>
            </a:r>
          </a:p>
        </p:txBody>
      </p:sp>
      <p:sp>
        <p:nvSpPr>
          <p:cNvPr id="13316" name="矩形 5"/>
          <p:cNvSpPr>
            <a:spLocks noChangeArrowheads="1"/>
          </p:cNvSpPr>
          <p:nvPr/>
        </p:nvSpPr>
        <p:spPr bwMode="auto">
          <a:xfrm>
            <a:off x="392954" y="2301875"/>
            <a:ext cx="8352304" cy="14755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algn="just" eaLnBrk="1" hangingPunct="1">
              <a:lnSpc>
                <a:spcPct val="110000"/>
              </a:lnSpc>
              <a:defRPr/>
            </a:pPr>
            <a:r>
              <a:rPr lang="zh-CN" altLang="en-US" sz="2800" b="1" dirty="0">
                <a:solidFill>
                  <a:srgbClr val="000000"/>
                </a:solidFill>
                <a:ea typeface="黑体" panose="02010609060101010101" pitchFamily="49" charset="-122"/>
                <a:sym typeface="宋体" panose="02010600030101010101" pitchFamily="2" charset="-122"/>
              </a:rPr>
              <a:t>   </a:t>
            </a:r>
            <a:r>
              <a:rPr lang="zh-CN" altLang="en-US" sz="2800" b="1" dirty="0">
                <a:solidFill>
                  <a:schemeClr val="accent1">
                    <a:lumMod val="75000"/>
                  </a:schemeClr>
                </a:solidFill>
                <a:ea typeface="黑体" panose="02010609060101010101" pitchFamily="49" charset="-122"/>
                <a:sym typeface="宋体" panose="02010600030101010101" pitchFamily="2" charset="-122"/>
              </a:rPr>
              <a:t> （</a:t>
            </a:r>
            <a:r>
              <a:rPr lang="en-US" altLang="zh-CN" sz="2800" b="1" dirty="0">
                <a:solidFill>
                  <a:schemeClr val="accent1">
                    <a:lumMod val="75000"/>
                  </a:schemeClr>
                </a:solidFill>
                <a:ea typeface="黑体" panose="02010609060101010101" pitchFamily="49" charset="-122"/>
                <a:sym typeface="宋体" panose="02010600030101010101" pitchFamily="2" charset="-122"/>
              </a:rPr>
              <a:t>3</a:t>
            </a:r>
            <a:r>
              <a:rPr lang="zh-CN" altLang="en-US" sz="2800" b="1" dirty="0">
                <a:solidFill>
                  <a:schemeClr val="accent1">
                    <a:lumMod val="75000"/>
                  </a:schemeClr>
                </a:solidFill>
                <a:ea typeface="黑体" panose="02010609060101010101" pitchFamily="49" charset="-122"/>
                <a:sym typeface="宋体" panose="02010600030101010101" pitchFamily="2" charset="-122"/>
              </a:rPr>
              <a:t>）</a:t>
            </a:r>
            <a:r>
              <a:rPr lang="zh-CN" altLang="en-US" sz="2800" b="1" dirty="0">
                <a:solidFill>
                  <a:srgbClr val="000000"/>
                </a:solidFill>
                <a:ea typeface="黑体" panose="02010609060101010101" pitchFamily="49" charset="-122"/>
              </a:rPr>
              <a:t>西宁到拉萨的铁路全长</a:t>
            </a:r>
            <a:r>
              <a:rPr lang="en-US" altLang="zh-CN" sz="2800" b="1" dirty="0">
                <a:solidFill>
                  <a:srgbClr val="000000"/>
                </a:solidFill>
                <a:ea typeface="黑体" panose="02010609060101010101" pitchFamily="49" charset="-122"/>
              </a:rPr>
              <a:t>1956km</a:t>
            </a:r>
            <a:r>
              <a:rPr lang="zh-CN" altLang="en-US" sz="2800" b="1" dirty="0">
                <a:solidFill>
                  <a:srgbClr val="000000"/>
                </a:solidFill>
                <a:ea typeface="黑体" panose="02010609060101010101" pitchFamily="49" charset="-122"/>
              </a:rPr>
              <a:t>，其中格尔木</a:t>
            </a:r>
            <a:r>
              <a:rPr lang="zh-CN" altLang="en-US" sz="2800" b="1">
                <a:solidFill>
                  <a:srgbClr val="000000"/>
                </a:solidFill>
                <a:ea typeface="黑体" panose="02010609060101010101" pitchFamily="49" charset="-122"/>
              </a:rPr>
              <a:t>到拉萨的铁路长</a:t>
            </a:r>
            <a:r>
              <a:rPr lang="en-US" altLang="zh-CN" sz="2800" b="1" dirty="0">
                <a:solidFill>
                  <a:srgbClr val="000000"/>
                </a:solidFill>
                <a:ea typeface="黑体" panose="02010609060101010101" pitchFamily="49" charset="-122"/>
              </a:rPr>
              <a:t>1142km</a:t>
            </a:r>
            <a:r>
              <a:rPr lang="zh-CN" altLang="en-US" sz="2800" b="1" dirty="0">
                <a:solidFill>
                  <a:srgbClr val="000000"/>
                </a:solidFill>
                <a:ea typeface="黑体" panose="02010609060101010101" pitchFamily="49" charset="-122"/>
              </a:rPr>
              <a:t>。西宁到格尔木的铁路长多少千米？</a:t>
            </a: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995363" y="3819525"/>
            <a:ext cx="7759700" cy="1019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 anchor="ctr">
            <a:spAutoFit/>
          </a:bodyPr>
          <a:lstStyle>
            <a:lvl1pPr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r>
              <a:rPr lang="en-US" altLang="zh-CN" sz="3000" b="1"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    </a:t>
            </a:r>
            <a:r>
              <a:rPr lang="zh-CN" altLang="zh-CN" sz="3000" b="1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与第（</a:t>
            </a:r>
            <a:r>
              <a:rPr lang="en-US" altLang="zh-CN" sz="3000" b="1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1</a:t>
            </a:r>
            <a:r>
              <a:rPr lang="zh-CN" altLang="en-US" sz="3000" b="1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）题相比，第（</a:t>
            </a:r>
            <a:r>
              <a:rPr lang="en-US" altLang="zh-CN" sz="3000" b="1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2</a:t>
            </a:r>
            <a:r>
              <a:rPr lang="zh-CN" altLang="en-US" sz="3000" b="1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）、（</a:t>
            </a:r>
            <a:r>
              <a:rPr lang="en-US" altLang="zh-CN" sz="3000" b="1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3</a:t>
            </a:r>
            <a:r>
              <a:rPr lang="zh-CN" altLang="en-US" sz="3000" b="1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）题分别是已知什么？求什么？</a:t>
            </a:r>
          </a:p>
        </p:txBody>
      </p:sp>
      <p:sp>
        <p:nvSpPr>
          <p:cNvPr id="16390" name="Text Box 9"/>
          <p:cNvSpPr txBox="1">
            <a:spLocks noChangeArrowheads="1"/>
          </p:cNvSpPr>
          <p:nvPr/>
        </p:nvSpPr>
        <p:spPr bwMode="auto">
          <a:xfrm>
            <a:off x="646113" y="98425"/>
            <a:ext cx="35083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tabLst>
                <a:tab pos="1108075" algn="l"/>
              </a:tabLs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tabLst>
                <a:tab pos="1108075" algn="l"/>
              </a:tabLs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tabLst>
                <a:tab pos="1108075" algn="l"/>
              </a:tabLs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tabLst>
                <a:tab pos="1108075" algn="l"/>
              </a:tabLs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tabLst>
                <a:tab pos="1108075" algn="l"/>
              </a:tabLs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8075" algn="l"/>
              </a:tabLs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8075" algn="l"/>
              </a:tabLs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8075" algn="l"/>
              </a:tabLs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8075" algn="l"/>
              </a:tabLs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r>
              <a:rPr lang="en-US" altLang="zh-CN" sz="3200" b="1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en-US" sz="3200" b="1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理解减法的意义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图片 5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0163"/>
            <a:ext cx="4800600" cy="836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1" name="Text Box 9"/>
          <p:cNvSpPr txBox="1">
            <a:spLocks noChangeArrowheads="1"/>
          </p:cNvSpPr>
          <p:nvPr/>
        </p:nvSpPr>
        <p:spPr bwMode="auto">
          <a:xfrm>
            <a:off x="646113" y="98425"/>
            <a:ext cx="35083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tabLst>
                <a:tab pos="1108075" algn="l"/>
              </a:tabLs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tabLst>
                <a:tab pos="1108075" algn="l"/>
              </a:tabLs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tabLst>
                <a:tab pos="1108075" algn="l"/>
              </a:tabLs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tabLst>
                <a:tab pos="1108075" algn="l"/>
              </a:tabLs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tabLst>
                <a:tab pos="1108075" algn="l"/>
              </a:tabLs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8075" algn="l"/>
              </a:tabLs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8075" algn="l"/>
              </a:tabLs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8075" algn="l"/>
              </a:tabLs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8075" algn="l"/>
              </a:tabLs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r>
              <a:rPr lang="en-US" altLang="zh-CN" sz="3200" b="1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en-US" sz="3200" b="1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理解减法的意义</a:t>
            </a:r>
          </a:p>
        </p:txBody>
      </p:sp>
      <p:grpSp>
        <p:nvGrpSpPr>
          <p:cNvPr id="17412" name="组合 1"/>
          <p:cNvGrpSpPr/>
          <p:nvPr/>
        </p:nvGrpSpPr>
        <p:grpSpPr bwMode="auto">
          <a:xfrm>
            <a:off x="1014413" y="947738"/>
            <a:ext cx="2535237" cy="1254125"/>
            <a:chOff x="279825" y="2708405"/>
            <a:chExt cx="2535867" cy="1254655"/>
          </a:xfrm>
        </p:grpSpPr>
        <p:sp>
          <p:nvSpPr>
            <p:cNvPr id="17450" name="Text Box 16"/>
            <p:cNvSpPr txBox="1">
              <a:spLocks noChangeArrowheads="1"/>
            </p:cNvSpPr>
            <p:nvPr/>
          </p:nvSpPr>
          <p:spPr bwMode="auto">
            <a:xfrm>
              <a:off x="279825" y="3544377"/>
              <a:ext cx="950912" cy="4126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2000" b="1">
                  <a:latin typeface="楷体" panose="02010609060101010101" pitchFamily="49" charset="-122"/>
                </a:rPr>
                <a:t>西宁</a:t>
              </a:r>
            </a:p>
          </p:txBody>
        </p:sp>
        <p:sp>
          <p:nvSpPr>
            <p:cNvPr id="17451" name="Text Box 16"/>
            <p:cNvSpPr txBox="1">
              <a:spLocks noChangeArrowheads="1"/>
            </p:cNvSpPr>
            <p:nvPr/>
          </p:nvSpPr>
          <p:spPr bwMode="auto">
            <a:xfrm>
              <a:off x="1455204" y="3550447"/>
              <a:ext cx="1360488" cy="4126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2000" b="1">
                  <a:latin typeface="楷体" panose="02010609060101010101" pitchFamily="49" charset="-122"/>
                </a:rPr>
                <a:t>格尔木</a:t>
              </a:r>
            </a:p>
          </p:txBody>
        </p:sp>
        <p:grpSp>
          <p:nvGrpSpPr>
            <p:cNvPr id="17452" name="组合 4"/>
            <p:cNvGrpSpPr/>
            <p:nvPr/>
          </p:nvGrpSpPr>
          <p:grpSpPr bwMode="auto">
            <a:xfrm>
              <a:off x="471928" y="2708405"/>
              <a:ext cx="1643841" cy="910846"/>
              <a:chOff x="1427783" y="1279749"/>
              <a:chExt cx="1643841" cy="910846"/>
            </a:xfrm>
          </p:grpSpPr>
          <p:grpSp>
            <p:nvGrpSpPr>
              <p:cNvPr id="17453" name="组合 5"/>
              <p:cNvGrpSpPr/>
              <p:nvPr/>
            </p:nvGrpSpPr>
            <p:grpSpPr bwMode="auto">
              <a:xfrm>
                <a:off x="1427783" y="2063436"/>
                <a:ext cx="1399099" cy="127159"/>
                <a:chOff x="1930" y="2448"/>
                <a:chExt cx="4600" cy="227"/>
              </a:xfrm>
            </p:grpSpPr>
            <p:cxnSp>
              <p:nvCxnSpPr>
                <p:cNvPr id="9" name="直接连接符 8"/>
                <p:cNvCxnSpPr/>
                <p:nvPr/>
              </p:nvCxnSpPr>
              <p:spPr>
                <a:xfrm>
                  <a:off x="1930" y="2469"/>
                  <a:ext cx="0" cy="213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" name="直接连接符 9"/>
                <p:cNvCxnSpPr/>
                <p:nvPr/>
              </p:nvCxnSpPr>
              <p:spPr>
                <a:xfrm flipV="1">
                  <a:off x="1930" y="2659"/>
                  <a:ext cx="4599" cy="17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" name="直接连接符 10"/>
                <p:cNvCxnSpPr/>
                <p:nvPr/>
              </p:nvCxnSpPr>
              <p:spPr>
                <a:xfrm>
                  <a:off x="6530" y="2452"/>
                  <a:ext cx="0" cy="213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7" name="左大括号 6"/>
              <p:cNvSpPr/>
              <p:nvPr/>
            </p:nvSpPr>
            <p:spPr>
              <a:xfrm rot="5400000">
                <a:off x="2058195" y="1235401"/>
                <a:ext cx="157229" cy="1379880"/>
              </a:xfrm>
              <a:prstGeom prst="leftBrac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en-US" sz="1350" noProof="1"/>
              </a:p>
            </p:txBody>
          </p:sp>
          <p:sp>
            <p:nvSpPr>
              <p:cNvPr id="17455" name="Text Box 16"/>
              <p:cNvSpPr txBox="1">
                <a:spLocks noChangeArrowheads="1"/>
              </p:cNvSpPr>
              <p:nvPr/>
            </p:nvSpPr>
            <p:spPr bwMode="auto">
              <a:xfrm>
                <a:off x="1711136" y="1279749"/>
                <a:ext cx="1360488" cy="5355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9pPr>
              </a:lstStyle>
              <a:p>
                <a:pPr eaLnBrk="1" hangingPunct="1">
                  <a:lnSpc>
                    <a:spcPct val="120000"/>
                  </a:lnSpc>
                  <a:buFont typeface="Arial" panose="020B0604020202020204" pitchFamily="34" charset="0"/>
                  <a:buNone/>
                </a:pPr>
                <a:r>
                  <a:rPr lang="en-US" altLang="zh-CN" sz="2400" b="1">
                    <a:ea typeface="楷体_GB2312" panose="02010600030101010101" charset="-122"/>
                  </a:rPr>
                  <a:t>814 km</a:t>
                </a:r>
              </a:p>
            </p:txBody>
          </p:sp>
        </p:grpSp>
      </p:grpSp>
      <p:grpSp>
        <p:nvGrpSpPr>
          <p:cNvPr id="17413" name="组合 12"/>
          <p:cNvGrpSpPr/>
          <p:nvPr/>
        </p:nvGrpSpPr>
        <p:grpSpPr bwMode="auto">
          <a:xfrm>
            <a:off x="2608263" y="939800"/>
            <a:ext cx="2106612" cy="1308100"/>
            <a:chOff x="2893793" y="1184771"/>
            <a:chExt cx="2106629" cy="1308170"/>
          </a:xfrm>
        </p:grpSpPr>
        <p:grpSp>
          <p:nvGrpSpPr>
            <p:cNvPr id="17442" name="组合 14"/>
            <p:cNvGrpSpPr/>
            <p:nvPr/>
          </p:nvGrpSpPr>
          <p:grpSpPr bwMode="auto">
            <a:xfrm>
              <a:off x="2893793" y="1184771"/>
              <a:ext cx="1753126" cy="921019"/>
              <a:chOff x="3981238" y="1242987"/>
              <a:chExt cx="1753126" cy="921019"/>
            </a:xfrm>
          </p:grpSpPr>
          <p:grpSp>
            <p:nvGrpSpPr>
              <p:cNvPr id="17444" name="组合 16"/>
              <p:cNvGrpSpPr/>
              <p:nvPr/>
            </p:nvGrpSpPr>
            <p:grpSpPr bwMode="auto">
              <a:xfrm>
                <a:off x="3981239" y="2046571"/>
                <a:ext cx="1753125" cy="117435"/>
                <a:chOff x="2960" y="2291"/>
                <a:chExt cx="4600" cy="316"/>
              </a:xfrm>
            </p:grpSpPr>
            <p:cxnSp>
              <p:nvCxnSpPr>
                <p:cNvPr id="20" name="直接连接符 19"/>
                <p:cNvCxnSpPr/>
                <p:nvPr/>
              </p:nvCxnSpPr>
              <p:spPr>
                <a:xfrm flipH="1">
                  <a:off x="2960" y="2295"/>
                  <a:ext cx="4" cy="312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" name="直接连接符 20"/>
                <p:cNvCxnSpPr/>
                <p:nvPr/>
              </p:nvCxnSpPr>
              <p:spPr>
                <a:xfrm flipV="1">
                  <a:off x="2960" y="2559"/>
                  <a:ext cx="4599" cy="17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" name="直接连接符 21"/>
                <p:cNvCxnSpPr/>
                <p:nvPr/>
              </p:nvCxnSpPr>
              <p:spPr>
                <a:xfrm flipH="1">
                  <a:off x="7534" y="2290"/>
                  <a:ext cx="4" cy="273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8" name="左大括号 17"/>
              <p:cNvSpPr/>
              <p:nvPr/>
            </p:nvSpPr>
            <p:spPr>
              <a:xfrm rot="5400000">
                <a:off x="4774991" y="1014414"/>
                <a:ext cx="165109" cy="1752614"/>
              </a:xfrm>
              <a:prstGeom prst="leftBrac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en-US" sz="1350" noProof="1"/>
              </a:p>
            </p:txBody>
          </p:sp>
          <p:sp>
            <p:nvSpPr>
              <p:cNvPr id="17446" name="Text Box 16"/>
              <p:cNvSpPr txBox="1">
                <a:spLocks noChangeArrowheads="1"/>
              </p:cNvSpPr>
              <p:nvPr/>
            </p:nvSpPr>
            <p:spPr bwMode="auto">
              <a:xfrm>
                <a:off x="4642588" y="1242987"/>
                <a:ext cx="879081" cy="6832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9pPr>
              </a:lstStyle>
              <a:p>
                <a:pPr eaLnBrk="1" hangingPunct="1">
                  <a:lnSpc>
                    <a:spcPct val="120000"/>
                  </a:lnSpc>
                  <a:buFont typeface="Arial" panose="020B0604020202020204" pitchFamily="34" charset="0"/>
                  <a:buNone/>
                </a:pPr>
                <a:r>
                  <a:rPr lang="zh-CN" altLang="en-US" sz="3200" b="1">
                    <a:solidFill>
                      <a:srgbClr val="C93756"/>
                    </a:solidFill>
                    <a:ea typeface="楷体_GB2312" panose="02010600030101010101" charset="-122"/>
                  </a:rPr>
                  <a:t>？</a:t>
                </a:r>
                <a:endParaRPr lang="en-US" altLang="zh-CN" sz="3200" b="1">
                  <a:solidFill>
                    <a:srgbClr val="C93756"/>
                  </a:solidFill>
                  <a:ea typeface="楷体_GB2312" panose="02010600030101010101" charset="-122"/>
                </a:endParaRPr>
              </a:p>
            </p:txBody>
          </p:sp>
        </p:grpSp>
        <p:sp>
          <p:nvSpPr>
            <p:cNvPr id="17443" name="Text Box 16"/>
            <p:cNvSpPr txBox="1">
              <a:spLocks noChangeArrowheads="1"/>
            </p:cNvSpPr>
            <p:nvPr/>
          </p:nvSpPr>
          <p:spPr bwMode="auto">
            <a:xfrm>
              <a:off x="4258543" y="2031276"/>
              <a:ext cx="741879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zh-CN" sz="2000" b="1">
                  <a:latin typeface="楷体" panose="02010609060101010101" pitchFamily="49" charset="-122"/>
                </a:rPr>
                <a:t>拉萨</a:t>
              </a:r>
            </a:p>
          </p:txBody>
        </p:sp>
      </p:grpSp>
      <p:sp>
        <p:nvSpPr>
          <p:cNvPr id="23" name="左大括号 22"/>
          <p:cNvSpPr/>
          <p:nvPr/>
        </p:nvSpPr>
        <p:spPr>
          <a:xfrm rot="16200000">
            <a:off x="2589213" y="763588"/>
            <a:ext cx="358775" cy="3165475"/>
          </a:xfrm>
          <a:prstGeom prst="leftBrace">
            <a:avLst/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zh-CN" altLang="en-US" sz="1350" noProof="1"/>
          </a:p>
        </p:txBody>
      </p:sp>
      <p:sp>
        <p:nvSpPr>
          <p:cNvPr id="17415" name="Text Box 16"/>
          <p:cNvSpPr txBox="1">
            <a:spLocks noChangeArrowheads="1"/>
          </p:cNvSpPr>
          <p:nvPr/>
        </p:nvSpPr>
        <p:spPr bwMode="auto">
          <a:xfrm>
            <a:off x="1773238" y="2468563"/>
            <a:ext cx="2066925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en-US" sz="2400" b="1">
                <a:ea typeface="楷体_GB2312" panose="02010600030101010101" charset="-122"/>
              </a:rPr>
              <a:t>1956 km</a:t>
            </a:r>
          </a:p>
        </p:txBody>
      </p:sp>
      <p:grpSp>
        <p:nvGrpSpPr>
          <p:cNvPr id="17416" name="组合 26"/>
          <p:cNvGrpSpPr/>
          <p:nvPr/>
        </p:nvGrpSpPr>
        <p:grpSpPr bwMode="auto">
          <a:xfrm>
            <a:off x="5272088" y="1006475"/>
            <a:ext cx="3298825" cy="1230313"/>
            <a:chOff x="279825" y="2733275"/>
            <a:chExt cx="3298348" cy="1229785"/>
          </a:xfrm>
        </p:grpSpPr>
        <p:sp>
          <p:nvSpPr>
            <p:cNvPr id="17433" name="Text Box 16"/>
            <p:cNvSpPr txBox="1">
              <a:spLocks noChangeArrowheads="1"/>
            </p:cNvSpPr>
            <p:nvPr/>
          </p:nvSpPr>
          <p:spPr bwMode="auto">
            <a:xfrm>
              <a:off x="279825" y="3544377"/>
              <a:ext cx="950912" cy="4126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2000" b="1">
                  <a:latin typeface="楷体" panose="02010609060101010101" pitchFamily="49" charset="-122"/>
                </a:rPr>
                <a:t>西宁</a:t>
              </a:r>
            </a:p>
          </p:txBody>
        </p:sp>
        <p:sp>
          <p:nvSpPr>
            <p:cNvPr id="17434" name="Text Box 16"/>
            <p:cNvSpPr txBox="1">
              <a:spLocks noChangeArrowheads="1"/>
            </p:cNvSpPr>
            <p:nvPr/>
          </p:nvSpPr>
          <p:spPr bwMode="auto">
            <a:xfrm>
              <a:off x="1455204" y="3550447"/>
              <a:ext cx="1360488" cy="4126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2000" b="1">
                  <a:latin typeface="楷体" panose="02010609060101010101" pitchFamily="49" charset="-122"/>
                </a:rPr>
                <a:t>格尔木</a:t>
              </a:r>
            </a:p>
          </p:txBody>
        </p:sp>
        <p:grpSp>
          <p:nvGrpSpPr>
            <p:cNvPr id="17435" name="组合 29"/>
            <p:cNvGrpSpPr/>
            <p:nvPr/>
          </p:nvGrpSpPr>
          <p:grpSpPr bwMode="auto">
            <a:xfrm>
              <a:off x="471928" y="2733275"/>
              <a:ext cx="3106245" cy="885976"/>
              <a:chOff x="1427783" y="1304619"/>
              <a:chExt cx="3106245" cy="885976"/>
            </a:xfrm>
          </p:grpSpPr>
          <p:grpSp>
            <p:nvGrpSpPr>
              <p:cNvPr id="17436" name="组合 30"/>
              <p:cNvGrpSpPr/>
              <p:nvPr/>
            </p:nvGrpSpPr>
            <p:grpSpPr bwMode="auto">
              <a:xfrm>
                <a:off x="1427783" y="2063436"/>
                <a:ext cx="1399099" cy="127159"/>
                <a:chOff x="1930" y="2448"/>
                <a:chExt cx="4600" cy="227"/>
              </a:xfrm>
            </p:grpSpPr>
            <p:cxnSp>
              <p:nvCxnSpPr>
                <p:cNvPr id="34" name="直接连接符 33"/>
                <p:cNvCxnSpPr/>
                <p:nvPr/>
              </p:nvCxnSpPr>
              <p:spPr>
                <a:xfrm>
                  <a:off x="1930" y="2459"/>
                  <a:ext cx="0" cy="215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" name="直接连接符 34"/>
                <p:cNvCxnSpPr/>
                <p:nvPr/>
              </p:nvCxnSpPr>
              <p:spPr>
                <a:xfrm flipV="1">
                  <a:off x="1930" y="2657"/>
                  <a:ext cx="4598" cy="17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6" name="直接连接符 35"/>
                <p:cNvCxnSpPr/>
                <p:nvPr/>
              </p:nvCxnSpPr>
              <p:spPr>
                <a:xfrm>
                  <a:off x="6528" y="2447"/>
                  <a:ext cx="0" cy="21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2" name="左大括号 31"/>
              <p:cNvSpPr/>
              <p:nvPr/>
            </p:nvSpPr>
            <p:spPr>
              <a:xfrm rot="5400000">
                <a:off x="2057908" y="1234603"/>
                <a:ext cx="157095" cy="1379339"/>
              </a:xfrm>
              <a:prstGeom prst="leftBrac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en-US" sz="1350" noProof="1"/>
              </a:p>
            </p:txBody>
          </p:sp>
          <p:sp>
            <p:nvSpPr>
              <p:cNvPr id="17438" name="Text Box 16"/>
              <p:cNvSpPr txBox="1">
                <a:spLocks noChangeArrowheads="1"/>
              </p:cNvSpPr>
              <p:nvPr/>
            </p:nvSpPr>
            <p:spPr bwMode="auto">
              <a:xfrm>
                <a:off x="3173540" y="1304619"/>
                <a:ext cx="1360488" cy="5355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9pPr>
              </a:lstStyle>
              <a:p>
                <a:pPr eaLnBrk="1" hangingPunct="1">
                  <a:lnSpc>
                    <a:spcPct val="120000"/>
                  </a:lnSpc>
                  <a:buFont typeface="Arial" panose="020B0604020202020204" pitchFamily="34" charset="0"/>
                  <a:buNone/>
                </a:pPr>
                <a:r>
                  <a:rPr lang="en-US" altLang="zh-CN" sz="2400" b="1">
                    <a:ea typeface="楷体_GB2312" panose="02010600030101010101" charset="-122"/>
                  </a:rPr>
                  <a:t>1142 km</a:t>
                </a:r>
              </a:p>
            </p:txBody>
          </p:sp>
        </p:grpSp>
      </p:grpSp>
      <p:grpSp>
        <p:nvGrpSpPr>
          <p:cNvPr id="17417" name="组合 36"/>
          <p:cNvGrpSpPr/>
          <p:nvPr/>
        </p:nvGrpSpPr>
        <p:grpSpPr bwMode="auto">
          <a:xfrm>
            <a:off x="5972175" y="920750"/>
            <a:ext cx="2997200" cy="1360488"/>
            <a:chOff x="1998537" y="1131902"/>
            <a:chExt cx="2997977" cy="1361039"/>
          </a:xfrm>
        </p:grpSpPr>
        <p:grpSp>
          <p:nvGrpSpPr>
            <p:cNvPr id="17425" name="组合 37"/>
            <p:cNvGrpSpPr/>
            <p:nvPr/>
          </p:nvGrpSpPr>
          <p:grpSpPr bwMode="auto">
            <a:xfrm>
              <a:off x="1998537" y="1131902"/>
              <a:ext cx="2648382" cy="973888"/>
              <a:chOff x="3085982" y="1190118"/>
              <a:chExt cx="2648382" cy="973888"/>
            </a:xfrm>
          </p:grpSpPr>
          <p:grpSp>
            <p:nvGrpSpPr>
              <p:cNvPr id="17427" name="组合 39"/>
              <p:cNvGrpSpPr/>
              <p:nvPr/>
            </p:nvGrpSpPr>
            <p:grpSpPr bwMode="auto">
              <a:xfrm>
                <a:off x="3981239" y="2046571"/>
                <a:ext cx="1753125" cy="117435"/>
                <a:chOff x="2960" y="2291"/>
                <a:chExt cx="4600" cy="316"/>
              </a:xfrm>
            </p:grpSpPr>
            <p:cxnSp>
              <p:nvCxnSpPr>
                <p:cNvPr id="43" name="直接连接符 42"/>
                <p:cNvCxnSpPr/>
                <p:nvPr/>
              </p:nvCxnSpPr>
              <p:spPr>
                <a:xfrm flipH="1">
                  <a:off x="2961" y="2294"/>
                  <a:ext cx="4" cy="312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4" name="直接连接符 43"/>
                <p:cNvCxnSpPr/>
                <p:nvPr/>
              </p:nvCxnSpPr>
              <p:spPr>
                <a:xfrm flipV="1">
                  <a:off x="2961" y="2559"/>
                  <a:ext cx="4600" cy="17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5" name="直接连接符 44"/>
                <p:cNvCxnSpPr/>
                <p:nvPr/>
              </p:nvCxnSpPr>
              <p:spPr>
                <a:xfrm flipH="1">
                  <a:off x="7536" y="2290"/>
                  <a:ext cx="4" cy="27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1" name="左大括号 40"/>
              <p:cNvSpPr/>
              <p:nvPr/>
            </p:nvSpPr>
            <p:spPr>
              <a:xfrm rot="5400000">
                <a:off x="4775508" y="1013962"/>
                <a:ext cx="165167" cy="1753054"/>
              </a:xfrm>
              <a:prstGeom prst="leftBrac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en-US" sz="1350" noProof="1"/>
              </a:p>
            </p:txBody>
          </p:sp>
          <p:sp>
            <p:nvSpPr>
              <p:cNvPr id="17429" name="Text Box 16"/>
              <p:cNvSpPr txBox="1">
                <a:spLocks noChangeArrowheads="1"/>
              </p:cNvSpPr>
              <p:nvPr/>
            </p:nvSpPr>
            <p:spPr bwMode="auto">
              <a:xfrm>
                <a:off x="3085982" y="1190118"/>
                <a:ext cx="879081" cy="6832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9pPr>
              </a:lstStyle>
              <a:p>
                <a:pPr eaLnBrk="1" hangingPunct="1">
                  <a:lnSpc>
                    <a:spcPct val="120000"/>
                  </a:lnSpc>
                  <a:buFont typeface="Arial" panose="020B0604020202020204" pitchFamily="34" charset="0"/>
                  <a:buNone/>
                </a:pPr>
                <a:r>
                  <a:rPr lang="zh-CN" altLang="en-US" sz="3200" b="1">
                    <a:solidFill>
                      <a:srgbClr val="C93756"/>
                    </a:solidFill>
                    <a:ea typeface="楷体_GB2312" panose="02010600030101010101" charset="-122"/>
                  </a:rPr>
                  <a:t>？</a:t>
                </a:r>
                <a:endParaRPr lang="en-US" altLang="zh-CN" sz="3200" b="1">
                  <a:solidFill>
                    <a:srgbClr val="C93756"/>
                  </a:solidFill>
                  <a:ea typeface="楷体_GB2312" panose="02010600030101010101" charset="-122"/>
                </a:endParaRPr>
              </a:p>
            </p:txBody>
          </p:sp>
        </p:grpSp>
        <p:sp>
          <p:nvSpPr>
            <p:cNvPr id="17426" name="Text Box 16"/>
            <p:cNvSpPr txBox="1">
              <a:spLocks noChangeArrowheads="1"/>
            </p:cNvSpPr>
            <p:nvPr/>
          </p:nvSpPr>
          <p:spPr bwMode="auto">
            <a:xfrm>
              <a:off x="4258544" y="2031276"/>
              <a:ext cx="73797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zh-CN" sz="2000" b="1">
                  <a:latin typeface="楷体" panose="02010609060101010101" pitchFamily="49" charset="-122"/>
                </a:rPr>
                <a:t>拉萨</a:t>
              </a:r>
            </a:p>
          </p:txBody>
        </p:sp>
      </p:grpSp>
      <p:sp>
        <p:nvSpPr>
          <p:cNvPr id="46" name="左大括号 45"/>
          <p:cNvSpPr/>
          <p:nvPr/>
        </p:nvSpPr>
        <p:spPr>
          <a:xfrm rot="16200000">
            <a:off x="6847681" y="796132"/>
            <a:ext cx="358775" cy="3167062"/>
          </a:xfrm>
          <a:prstGeom prst="leftBrace">
            <a:avLst/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zh-CN" altLang="en-US" sz="1350" noProof="1"/>
          </a:p>
        </p:txBody>
      </p:sp>
      <p:sp>
        <p:nvSpPr>
          <p:cNvPr id="17419" name="Text Box 16"/>
          <p:cNvSpPr txBox="1">
            <a:spLocks noChangeArrowheads="1"/>
          </p:cNvSpPr>
          <p:nvPr/>
        </p:nvSpPr>
        <p:spPr bwMode="auto">
          <a:xfrm>
            <a:off x="6032500" y="2503488"/>
            <a:ext cx="2066925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en-US" sz="2400" b="1">
                <a:ea typeface="楷体_GB2312" panose="02010600030101010101" charset="-122"/>
              </a:rPr>
              <a:t>1956 km</a:t>
            </a:r>
          </a:p>
        </p:txBody>
      </p:sp>
      <p:sp>
        <p:nvSpPr>
          <p:cNvPr id="17420" name="矩形 35"/>
          <p:cNvSpPr>
            <a:spLocks noChangeArrowheads="1"/>
          </p:cNvSpPr>
          <p:nvPr/>
        </p:nvSpPr>
        <p:spPr bwMode="auto">
          <a:xfrm>
            <a:off x="74613" y="1633538"/>
            <a:ext cx="13541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tabLst>
                <a:tab pos="1108075" algn="l"/>
              </a:tabLs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tabLst>
                <a:tab pos="1108075" algn="l"/>
              </a:tabLs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tabLst>
                <a:tab pos="1108075" algn="l"/>
              </a:tabLs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tabLst>
                <a:tab pos="1108075" algn="l"/>
              </a:tabLs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tabLst>
                <a:tab pos="1108075" algn="l"/>
              </a:tabLs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8075" algn="l"/>
              </a:tabLs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8075" algn="l"/>
              </a:tabLs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8075" algn="l"/>
              </a:tabLs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8075" algn="l"/>
              </a:tabLs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r>
              <a:rPr lang="zh-CN" altLang="en-US" sz="3200" b="1">
                <a:solidFill>
                  <a:srgbClr val="00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>
                <a:solidFill>
                  <a:srgbClr val="00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>
                <a:solidFill>
                  <a:srgbClr val="00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</a:p>
        </p:txBody>
      </p:sp>
      <p:sp>
        <p:nvSpPr>
          <p:cNvPr id="17421" name="矩形 35"/>
          <p:cNvSpPr>
            <a:spLocks noChangeArrowheads="1"/>
          </p:cNvSpPr>
          <p:nvPr/>
        </p:nvSpPr>
        <p:spPr bwMode="auto">
          <a:xfrm>
            <a:off x="4414838" y="1697038"/>
            <a:ext cx="13557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tabLst>
                <a:tab pos="1108075" algn="l"/>
              </a:tabLs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tabLst>
                <a:tab pos="1108075" algn="l"/>
              </a:tabLs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tabLst>
                <a:tab pos="1108075" algn="l"/>
              </a:tabLs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tabLst>
                <a:tab pos="1108075" algn="l"/>
              </a:tabLs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tabLst>
                <a:tab pos="1108075" algn="l"/>
              </a:tabLs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8075" algn="l"/>
              </a:tabLs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8075" algn="l"/>
              </a:tabLs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8075" algn="l"/>
              </a:tabLs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8075" algn="l"/>
              </a:tabLs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r>
              <a:rPr lang="zh-CN" altLang="en-US" sz="3200" b="1">
                <a:solidFill>
                  <a:srgbClr val="00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>
                <a:solidFill>
                  <a:srgbClr val="00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>
                <a:solidFill>
                  <a:srgbClr val="00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</a:p>
        </p:txBody>
      </p:sp>
      <p:sp>
        <p:nvSpPr>
          <p:cNvPr id="51" name="矩形 35"/>
          <p:cNvSpPr>
            <a:spLocks noChangeArrowheads="1"/>
          </p:cNvSpPr>
          <p:nvPr/>
        </p:nvSpPr>
        <p:spPr bwMode="auto">
          <a:xfrm>
            <a:off x="1155700" y="3940175"/>
            <a:ext cx="5635625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tabLst>
                <a:tab pos="1108075" algn="l"/>
              </a:tabLs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tabLst>
                <a:tab pos="1108075" algn="l"/>
              </a:tabLs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tabLst>
                <a:tab pos="1108075" algn="l"/>
              </a:tabLs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tabLst>
                <a:tab pos="1108075" algn="l"/>
              </a:tabLs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tabLst>
                <a:tab pos="1108075" algn="l"/>
              </a:tabLs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8075" algn="l"/>
              </a:tabLs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8075" algn="l"/>
              </a:tabLs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8075" algn="l"/>
              </a:tabLs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8075" algn="l"/>
              </a:tabLs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r>
              <a:rPr lang="zh-CN" altLang="en-US"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谁来说一说你是怎样计算的？</a:t>
            </a:r>
          </a:p>
        </p:txBody>
      </p:sp>
      <p:sp>
        <p:nvSpPr>
          <p:cNvPr id="52" name="TextBox 6"/>
          <p:cNvSpPr txBox="1">
            <a:spLocks noChangeArrowheads="1"/>
          </p:cNvSpPr>
          <p:nvPr/>
        </p:nvSpPr>
        <p:spPr bwMode="auto">
          <a:xfrm>
            <a:off x="892175" y="3140075"/>
            <a:ext cx="3990975" cy="62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00"/>
                </a:solidFill>
                <a:ea typeface="宋体" panose="02010600030101010101" pitchFamily="2" charset="-122"/>
              </a:rPr>
              <a:t>1956</a:t>
            </a:r>
            <a:r>
              <a:rPr lang="en-US" altLang="en-US" sz="3200" b="1">
                <a:solidFill>
                  <a:srgbClr val="FF0000"/>
                </a:solidFill>
                <a:ea typeface="宋体" panose="02010600030101010101" pitchFamily="2" charset="-122"/>
              </a:rPr>
              <a:t>－</a:t>
            </a:r>
            <a:r>
              <a:rPr lang="en-US" altLang="zh-CN" sz="3200" b="1">
                <a:solidFill>
                  <a:srgbClr val="FF0000"/>
                </a:solidFill>
                <a:ea typeface="宋体" panose="02010600030101010101" pitchFamily="2" charset="-122"/>
              </a:rPr>
              <a:t>814</a:t>
            </a:r>
            <a:r>
              <a:rPr lang="en-US" altLang="en-US" sz="3200" b="1">
                <a:solidFill>
                  <a:srgbClr val="FF0000"/>
                </a:solidFill>
                <a:ea typeface="宋体" panose="02010600030101010101" pitchFamily="2" charset="-122"/>
              </a:rPr>
              <a:t>＝</a:t>
            </a:r>
            <a:r>
              <a:rPr lang="en-US" altLang="zh-CN" sz="3200" b="1">
                <a:solidFill>
                  <a:srgbClr val="FF0000"/>
                </a:solidFill>
                <a:ea typeface="宋体" panose="02010600030101010101" pitchFamily="2" charset="-122"/>
              </a:rPr>
              <a:t>1142</a:t>
            </a:r>
          </a:p>
        </p:txBody>
      </p:sp>
      <p:sp>
        <p:nvSpPr>
          <p:cNvPr id="53" name="TextBox 6"/>
          <p:cNvSpPr txBox="1">
            <a:spLocks noChangeArrowheads="1"/>
          </p:cNvSpPr>
          <p:nvPr/>
        </p:nvSpPr>
        <p:spPr bwMode="auto">
          <a:xfrm>
            <a:off x="5278438" y="3082925"/>
            <a:ext cx="3454400" cy="6826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</a:rPr>
              <a:t>1956</a:t>
            </a:r>
            <a:r>
              <a:rPr lang="en-US" altLang="en-US" sz="3200" b="1" dirty="0">
                <a:solidFill>
                  <a:srgbClr val="FF0000"/>
                </a:solidFill>
                <a:latin typeface="+mj-lt"/>
              </a:rPr>
              <a:t>－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</a:rPr>
              <a:t>1142</a:t>
            </a:r>
            <a:r>
              <a:rPr lang="en-US" altLang="en-US" sz="3200" b="1" dirty="0">
                <a:solidFill>
                  <a:srgbClr val="FF0000"/>
                </a:solidFill>
                <a:latin typeface="+mj-lt"/>
              </a:rPr>
              <a:t>＝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</a:rPr>
              <a:t>814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52" grpId="0"/>
      <p:bldP spid="5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矩形 35"/>
          <p:cNvSpPr>
            <a:spLocks noChangeArrowheads="1"/>
          </p:cNvSpPr>
          <p:nvPr/>
        </p:nvSpPr>
        <p:spPr bwMode="auto">
          <a:xfrm>
            <a:off x="1111250" y="3830955"/>
            <a:ext cx="4333240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tabLst>
                <a:tab pos="1108075" algn="l"/>
              </a:tabLs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tabLst>
                <a:tab pos="1108075" algn="l"/>
              </a:tabLs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tabLst>
                <a:tab pos="1108075" algn="l"/>
              </a:tabLs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tabLst>
                <a:tab pos="1108075" algn="l"/>
              </a:tabLs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tabLst>
                <a:tab pos="1108075" algn="l"/>
              </a:tabLs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8075" algn="l"/>
              </a:tabLs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8075" algn="l"/>
              </a:tabLs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8075" algn="l"/>
              </a:tabLs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8075" algn="l"/>
              </a:tabLs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r>
              <a:rPr lang="zh-CN" altLang="en-US"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为什么用减法计算？</a:t>
            </a:r>
          </a:p>
        </p:txBody>
      </p:sp>
      <p:grpSp>
        <p:nvGrpSpPr>
          <p:cNvPr id="18435" name="组合 97"/>
          <p:cNvGrpSpPr/>
          <p:nvPr/>
        </p:nvGrpSpPr>
        <p:grpSpPr bwMode="auto">
          <a:xfrm>
            <a:off x="1014413" y="947738"/>
            <a:ext cx="2535237" cy="1254125"/>
            <a:chOff x="279825" y="2708405"/>
            <a:chExt cx="2535867" cy="1254655"/>
          </a:xfrm>
        </p:grpSpPr>
        <p:sp>
          <p:nvSpPr>
            <p:cNvPr id="18474" name="Text Box 16"/>
            <p:cNvSpPr txBox="1">
              <a:spLocks noChangeArrowheads="1"/>
            </p:cNvSpPr>
            <p:nvPr/>
          </p:nvSpPr>
          <p:spPr bwMode="auto">
            <a:xfrm>
              <a:off x="279825" y="3544377"/>
              <a:ext cx="950912" cy="4126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2000" b="1">
                  <a:latin typeface="楷体" panose="02010609060101010101" pitchFamily="49" charset="-122"/>
                </a:rPr>
                <a:t>西宁</a:t>
              </a:r>
            </a:p>
          </p:txBody>
        </p:sp>
        <p:sp>
          <p:nvSpPr>
            <p:cNvPr id="18475" name="Text Box 16"/>
            <p:cNvSpPr txBox="1">
              <a:spLocks noChangeArrowheads="1"/>
            </p:cNvSpPr>
            <p:nvPr/>
          </p:nvSpPr>
          <p:spPr bwMode="auto">
            <a:xfrm>
              <a:off x="1455204" y="3550447"/>
              <a:ext cx="1360488" cy="4126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2000" b="1">
                  <a:latin typeface="楷体" panose="02010609060101010101" pitchFamily="49" charset="-122"/>
                </a:rPr>
                <a:t>格尔木</a:t>
              </a:r>
            </a:p>
          </p:txBody>
        </p:sp>
        <p:grpSp>
          <p:nvGrpSpPr>
            <p:cNvPr id="18476" name="组合 100"/>
            <p:cNvGrpSpPr/>
            <p:nvPr/>
          </p:nvGrpSpPr>
          <p:grpSpPr bwMode="auto">
            <a:xfrm>
              <a:off x="471928" y="2708405"/>
              <a:ext cx="1643841" cy="910846"/>
              <a:chOff x="1427783" y="1279749"/>
              <a:chExt cx="1643841" cy="910846"/>
            </a:xfrm>
          </p:grpSpPr>
          <p:grpSp>
            <p:nvGrpSpPr>
              <p:cNvPr id="18477" name="组合 101"/>
              <p:cNvGrpSpPr/>
              <p:nvPr/>
            </p:nvGrpSpPr>
            <p:grpSpPr bwMode="auto">
              <a:xfrm>
                <a:off x="1427783" y="2063436"/>
                <a:ext cx="1399099" cy="127159"/>
                <a:chOff x="1930" y="2448"/>
                <a:chExt cx="4600" cy="227"/>
              </a:xfrm>
            </p:grpSpPr>
            <p:cxnSp>
              <p:nvCxnSpPr>
                <p:cNvPr id="105" name="直接连接符 104"/>
                <p:cNvCxnSpPr/>
                <p:nvPr/>
              </p:nvCxnSpPr>
              <p:spPr>
                <a:xfrm>
                  <a:off x="1930" y="2469"/>
                  <a:ext cx="0" cy="213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6" name="直接连接符 105"/>
                <p:cNvCxnSpPr/>
                <p:nvPr/>
              </p:nvCxnSpPr>
              <p:spPr>
                <a:xfrm flipV="1">
                  <a:off x="1930" y="2659"/>
                  <a:ext cx="4599" cy="17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7" name="直接连接符 106"/>
                <p:cNvCxnSpPr/>
                <p:nvPr/>
              </p:nvCxnSpPr>
              <p:spPr>
                <a:xfrm>
                  <a:off x="6530" y="2452"/>
                  <a:ext cx="0" cy="213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03" name="左大括号 102"/>
              <p:cNvSpPr/>
              <p:nvPr/>
            </p:nvSpPr>
            <p:spPr>
              <a:xfrm rot="5400000">
                <a:off x="2058195" y="1235401"/>
                <a:ext cx="157229" cy="1379880"/>
              </a:xfrm>
              <a:prstGeom prst="leftBrac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en-US" sz="1350" noProof="1"/>
              </a:p>
            </p:txBody>
          </p:sp>
          <p:sp>
            <p:nvSpPr>
              <p:cNvPr id="18479" name="Text Box 16"/>
              <p:cNvSpPr txBox="1">
                <a:spLocks noChangeArrowheads="1"/>
              </p:cNvSpPr>
              <p:nvPr/>
            </p:nvSpPr>
            <p:spPr bwMode="auto">
              <a:xfrm>
                <a:off x="1711136" y="1279749"/>
                <a:ext cx="1360488" cy="5355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9pPr>
              </a:lstStyle>
              <a:p>
                <a:pPr eaLnBrk="1" hangingPunct="1">
                  <a:lnSpc>
                    <a:spcPct val="120000"/>
                  </a:lnSpc>
                  <a:buFont typeface="Arial" panose="020B0604020202020204" pitchFamily="34" charset="0"/>
                  <a:buNone/>
                </a:pPr>
                <a:r>
                  <a:rPr lang="en-US" altLang="zh-CN" sz="2400" b="1">
                    <a:ea typeface="楷体_GB2312" panose="02010600030101010101" charset="-122"/>
                  </a:rPr>
                  <a:t>814 km</a:t>
                </a:r>
              </a:p>
            </p:txBody>
          </p:sp>
        </p:grpSp>
      </p:grpSp>
      <p:grpSp>
        <p:nvGrpSpPr>
          <p:cNvPr id="18436" name="组合 107"/>
          <p:cNvGrpSpPr/>
          <p:nvPr/>
        </p:nvGrpSpPr>
        <p:grpSpPr bwMode="auto">
          <a:xfrm>
            <a:off x="2608263" y="939800"/>
            <a:ext cx="2106612" cy="1308100"/>
            <a:chOff x="2893793" y="1184771"/>
            <a:chExt cx="2106629" cy="1308170"/>
          </a:xfrm>
        </p:grpSpPr>
        <p:grpSp>
          <p:nvGrpSpPr>
            <p:cNvPr id="18466" name="组合 108"/>
            <p:cNvGrpSpPr/>
            <p:nvPr/>
          </p:nvGrpSpPr>
          <p:grpSpPr bwMode="auto">
            <a:xfrm>
              <a:off x="2893793" y="1184771"/>
              <a:ext cx="1753126" cy="921019"/>
              <a:chOff x="3981238" y="1242987"/>
              <a:chExt cx="1753126" cy="921019"/>
            </a:xfrm>
          </p:grpSpPr>
          <p:grpSp>
            <p:nvGrpSpPr>
              <p:cNvPr id="18468" name="组合 110"/>
              <p:cNvGrpSpPr/>
              <p:nvPr/>
            </p:nvGrpSpPr>
            <p:grpSpPr bwMode="auto">
              <a:xfrm>
                <a:off x="3981239" y="2046571"/>
                <a:ext cx="1753125" cy="117435"/>
                <a:chOff x="2960" y="2291"/>
                <a:chExt cx="4600" cy="316"/>
              </a:xfrm>
            </p:grpSpPr>
            <p:cxnSp>
              <p:nvCxnSpPr>
                <p:cNvPr id="114" name="直接连接符 113"/>
                <p:cNvCxnSpPr/>
                <p:nvPr/>
              </p:nvCxnSpPr>
              <p:spPr>
                <a:xfrm flipH="1">
                  <a:off x="2960" y="2295"/>
                  <a:ext cx="4" cy="312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5" name="直接连接符 114"/>
                <p:cNvCxnSpPr/>
                <p:nvPr/>
              </p:nvCxnSpPr>
              <p:spPr>
                <a:xfrm flipV="1">
                  <a:off x="2960" y="2559"/>
                  <a:ext cx="4599" cy="17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6" name="直接连接符 115"/>
                <p:cNvCxnSpPr/>
                <p:nvPr/>
              </p:nvCxnSpPr>
              <p:spPr>
                <a:xfrm flipH="1">
                  <a:off x="7534" y="2290"/>
                  <a:ext cx="4" cy="273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12" name="左大括号 111"/>
              <p:cNvSpPr/>
              <p:nvPr/>
            </p:nvSpPr>
            <p:spPr>
              <a:xfrm rot="5400000">
                <a:off x="4774991" y="1014414"/>
                <a:ext cx="165109" cy="1752614"/>
              </a:xfrm>
              <a:prstGeom prst="leftBrac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en-US" sz="1350" noProof="1"/>
              </a:p>
            </p:txBody>
          </p:sp>
          <p:sp>
            <p:nvSpPr>
              <p:cNvPr id="18470" name="Text Box 16"/>
              <p:cNvSpPr txBox="1">
                <a:spLocks noChangeArrowheads="1"/>
              </p:cNvSpPr>
              <p:nvPr/>
            </p:nvSpPr>
            <p:spPr bwMode="auto">
              <a:xfrm>
                <a:off x="4642588" y="1242987"/>
                <a:ext cx="879081" cy="6832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9pPr>
              </a:lstStyle>
              <a:p>
                <a:pPr eaLnBrk="1" hangingPunct="1">
                  <a:lnSpc>
                    <a:spcPct val="120000"/>
                  </a:lnSpc>
                  <a:buFont typeface="Arial" panose="020B0604020202020204" pitchFamily="34" charset="0"/>
                  <a:buNone/>
                </a:pPr>
                <a:r>
                  <a:rPr lang="zh-CN" altLang="en-US" sz="3200" b="1">
                    <a:solidFill>
                      <a:srgbClr val="C93756"/>
                    </a:solidFill>
                    <a:ea typeface="楷体_GB2312" panose="02010600030101010101" charset="-122"/>
                  </a:rPr>
                  <a:t>？</a:t>
                </a:r>
                <a:endParaRPr lang="en-US" altLang="zh-CN" sz="3200" b="1">
                  <a:solidFill>
                    <a:srgbClr val="C93756"/>
                  </a:solidFill>
                  <a:ea typeface="楷体_GB2312" panose="02010600030101010101" charset="-122"/>
                </a:endParaRPr>
              </a:p>
            </p:txBody>
          </p:sp>
        </p:grpSp>
        <p:sp>
          <p:nvSpPr>
            <p:cNvPr id="18467" name="Text Box 16"/>
            <p:cNvSpPr txBox="1">
              <a:spLocks noChangeArrowheads="1"/>
            </p:cNvSpPr>
            <p:nvPr/>
          </p:nvSpPr>
          <p:spPr bwMode="auto">
            <a:xfrm>
              <a:off x="4258543" y="2031276"/>
              <a:ext cx="741879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zh-CN" sz="2000" b="1">
                  <a:latin typeface="楷体" panose="02010609060101010101" pitchFamily="49" charset="-122"/>
                </a:rPr>
                <a:t>拉萨</a:t>
              </a:r>
            </a:p>
          </p:txBody>
        </p:sp>
      </p:grpSp>
      <p:sp>
        <p:nvSpPr>
          <p:cNvPr id="117" name="左大括号 116"/>
          <p:cNvSpPr/>
          <p:nvPr/>
        </p:nvSpPr>
        <p:spPr>
          <a:xfrm rot="16200000">
            <a:off x="2589213" y="763588"/>
            <a:ext cx="358775" cy="3165475"/>
          </a:xfrm>
          <a:prstGeom prst="leftBrace">
            <a:avLst/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zh-CN" altLang="en-US" sz="1350" noProof="1"/>
          </a:p>
        </p:txBody>
      </p:sp>
      <p:sp>
        <p:nvSpPr>
          <p:cNvPr id="18438" name="Text Box 16"/>
          <p:cNvSpPr txBox="1">
            <a:spLocks noChangeArrowheads="1"/>
          </p:cNvSpPr>
          <p:nvPr/>
        </p:nvSpPr>
        <p:spPr bwMode="auto">
          <a:xfrm>
            <a:off x="1773238" y="2468563"/>
            <a:ext cx="2066925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en-US" sz="2400" b="1">
                <a:ea typeface="楷体_GB2312" panose="02010600030101010101" charset="-122"/>
              </a:rPr>
              <a:t>1956 km</a:t>
            </a:r>
          </a:p>
        </p:txBody>
      </p:sp>
      <p:grpSp>
        <p:nvGrpSpPr>
          <p:cNvPr id="18439" name="组合 118"/>
          <p:cNvGrpSpPr/>
          <p:nvPr/>
        </p:nvGrpSpPr>
        <p:grpSpPr bwMode="auto">
          <a:xfrm>
            <a:off x="5272088" y="1006475"/>
            <a:ext cx="3298825" cy="1230313"/>
            <a:chOff x="279825" y="2733275"/>
            <a:chExt cx="3298348" cy="1229785"/>
          </a:xfrm>
        </p:grpSpPr>
        <p:sp>
          <p:nvSpPr>
            <p:cNvPr id="18457" name="Text Box 16"/>
            <p:cNvSpPr txBox="1">
              <a:spLocks noChangeArrowheads="1"/>
            </p:cNvSpPr>
            <p:nvPr/>
          </p:nvSpPr>
          <p:spPr bwMode="auto">
            <a:xfrm>
              <a:off x="279825" y="3544377"/>
              <a:ext cx="950912" cy="4126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2000" b="1">
                  <a:latin typeface="楷体" panose="02010609060101010101" pitchFamily="49" charset="-122"/>
                </a:rPr>
                <a:t>西宁</a:t>
              </a:r>
            </a:p>
          </p:txBody>
        </p:sp>
        <p:sp>
          <p:nvSpPr>
            <p:cNvPr id="18458" name="Text Box 16"/>
            <p:cNvSpPr txBox="1">
              <a:spLocks noChangeArrowheads="1"/>
            </p:cNvSpPr>
            <p:nvPr/>
          </p:nvSpPr>
          <p:spPr bwMode="auto">
            <a:xfrm>
              <a:off x="1455204" y="3550447"/>
              <a:ext cx="1360488" cy="4126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2000" b="1">
                  <a:latin typeface="楷体" panose="02010609060101010101" pitchFamily="49" charset="-122"/>
                </a:rPr>
                <a:t>格尔木</a:t>
              </a:r>
            </a:p>
          </p:txBody>
        </p:sp>
        <p:grpSp>
          <p:nvGrpSpPr>
            <p:cNvPr id="18459" name="组合 121"/>
            <p:cNvGrpSpPr/>
            <p:nvPr/>
          </p:nvGrpSpPr>
          <p:grpSpPr bwMode="auto">
            <a:xfrm>
              <a:off x="471928" y="2733275"/>
              <a:ext cx="3106245" cy="885976"/>
              <a:chOff x="1427783" y="1304619"/>
              <a:chExt cx="3106245" cy="885976"/>
            </a:xfrm>
          </p:grpSpPr>
          <p:grpSp>
            <p:nvGrpSpPr>
              <p:cNvPr id="18460" name="组合 122"/>
              <p:cNvGrpSpPr/>
              <p:nvPr/>
            </p:nvGrpSpPr>
            <p:grpSpPr bwMode="auto">
              <a:xfrm>
                <a:off x="1427783" y="2063436"/>
                <a:ext cx="1399099" cy="127159"/>
                <a:chOff x="1930" y="2448"/>
                <a:chExt cx="4600" cy="227"/>
              </a:xfrm>
            </p:grpSpPr>
            <p:cxnSp>
              <p:nvCxnSpPr>
                <p:cNvPr id="126" name="直接连接符 125"/>
                <p:cNvCxnSpPr/>
                <p:nvPr/>
              </p:nvCxnSpPr>
              <p:spPr>
                <a:xfrm>
                  <a:off x="1930" y="2459"/>
                  <a:ext cx="0" cy="215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7" name="直接连接符 126"/>
                <p:cNvCxnSpPr/>
                <p:nvPr/>
              </p:nvCxnSpPr>
              <p:spPr>
                <a:xfrm flipV="1">
                  <a:off x="1930" y="2657"/>
                  <a:ext cx="4598" cy="17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8" name="直接连接符 127"/>
                <p:cNvCxnSpPr/>
                <p:nvPr/>
              </p:nvCxnSpPr>
              <p:spPr>
                <a:xfrm>
                  <a:off x="6528" y="2447"/>
                  <a:ext cx="0" cy="21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24" name="左大括号 123"/>
              <p:cNvSpPr/>
              <p:nvPr/>
            </p:nvSpPr>
            <p:spPr>
              <a:xfrm rot="5400000">
                <a:off x="2057908" y="1234603"/>
                <a:ext cx="157095" cy="1379339"/>
              </a:xfrm>
              <a:prstGeom prst="leftBrac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en-US" sz="1350" noProof="1"/>
              </a:p>
            </p:txBody>
          </p:sp>
          <p:sp>
            <p:nvSpPr>
              <p:cNvPr id="18462" name="Text Box 16"/>
              <p:cNvSpPr txBox="1">
                <a:spLocks noChangeArrowheads="1"/>
              </p:cNvSpPr>
              <p:nvPr/>
            </p:nvSpPr>
            <p:spPr bwMode="auto">
              <a:xfrm>
                <a:off x="3173540" y="1304619"/>
                <a:ext cx="1360488" cy="5355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9pPr>
              </a:lstStyle>
              <a:p>
                <a:pPr eaLnBrk="1" hangingPunct="1">
                  <a:lnSpc>
                    <a:spcPct val="120000"/>
                  </a:lnSpc>
                  <a:buFont typeface="Arial" panose="020B0604020202020204" pitchFamily="34" charset="0"/>
                  <a:buNone/>
                </a:pPr>
                <a:r>
                  <a:rPr lang="en-US" altLang="zh-CN" sz="2400" b="1">
                    <a:ea typeface="楷体_GB2312" panose="02010600030101010101" charset="-122"/>
                  </a:rPr>
                  <a:t>1142 km</a:t>
                </a:r>
              </a:p>
            </p:txBody>
          </p:sp>
        </p:grpSp>
      </p:grpSp>
      <p:grpSp>
        <p:nvGrpSpPr>
          <p:cNvPr id="18440" name="组合 128"/>
          <p:cNvGrpSpPr/>
          <p:nvPr/>
        </p:nvGrpSpPr>
        <p:grpSpPr bwMode="auto">
          <a:xfrm>
            <a:off x="5972175" y="920750"/>
            <a:ext cx="2997200" cy="1360488"/>
            <a:chOff x="1998537" y="1131902"/>
            <a:chExt cx="2997977" cy="1361039"/>
          </a:xfrm>
        </p:grpSpPr>
        <p:grpSp>
          <p:nvGrpSpPr>
            <p:cNvPr id="18449" name="组合 129"/>
            <p:cNvGrpSpPr/>
            <p:nvPr/>
          </p:nvGrpSpPr>
          <p:grpSpPr bwMode="auto">
            <a:xfrm>
              <a:off x="1998537" y="1131902"/>
              <a:ext cx="2648382" cy="973888"/>
              <a:chOff x="3085982" y="1190118"/>
              <a:chExt cx="2648382" cy="973888"/>
            </a:xfrm>
          </p:grpSpPr>
          <p:grpSp>
            <p:nvGrpSpPr>
              <p:cNvPr id="18451" name="组合 131"/>
              <p:cNvGrpSpPr/>
              <p:nvPr/>
            </p:nvGrpSpPr>
            <p:grpSpPr bwMode="auto">
              <a:xfrm>
                <a:off x="3981239" y="2046571"/>
                <a:ext cx="1753125" cy="117435"/>
                <a:chOff x="2960" y="2291"/>
                <a:chExt cx="4600" cy="316"/>
              </a:xfrm>
            </p:grpSpPr>
            <p:cxnSp>
              <p:nvCxnSpPr>
                <p:cNvPr id="135" name="直接连接符 134"/>
                <p:cNvCxnSpPr/>
                <p:nvPr/>
              </p:nvCxnSpPr>
              <p:spPr>
                <a:xfrm flipH="1">
                  <a:off x="2961" y="2294"/>
                  <a:ext cx="4" cy="312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6" name="直接连接符 135"/>
                <p:cNvCxnSpPr/>
                <p:nvPr/>
              </p:nvCxnSpPr>
              <p:spPr>
                <a:xfrm flipV="1">
                  <a:off x="2961" y="2559"/>
                  <a:ext cx="4600" cy="17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7" name="直接连接符 136"/>
                <p:cNvCxnSpPr/>
                <p:nvPr/>
              </p:nvCxnSpPr>
              <p:spPr>
                <a:xfrm flipH="1">
                  <a:off x="7536" y="2290"/>
                  <a:ext cx="4" cy="27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33" name="左大括号 132"/>
              <p:cNvSpPr/>
              <p:nvPr/>
            </p:nvSpPr>
            <p:spPr>
              <a:xfrm rot="5400000">
                <a:off x="4775508" y="1013962"/>
                <a:ext cx="165167" cy="1753054"/>
              </a:xfrm>
              <a:prstGeom prst="leftBrac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en-US" sz="1350" noProof="1"/>
              </a:p>
            </p:txBody>
          </p:sp>
          <p:sp>
            <p:nvSpPr>
              <p:cNvPr id="18453" name="Text Box 16"/>
              <p:cNvSpPr txBox="1">
                <a:spLocks noChangeArrowheads="1"/>
              </p:cNvSpPr>
              <p:nvPr/>
            </p:nvSpPr>
            <p:spPr bwMode="auto">
              <a:xfrm>
                <a:off x="3085982" y="1190118"/>
                <a:ext cx="879081" cy="6832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9pPr>
              </a:lstStyle>
              <a:p>
                <a:pPr eaLnBrk="1" hangingPunct="1">
                  <a:lnSpc>
                    <a:spcPct val="120000"/>
                  </a:lnSpc>
                  <a:buFont typeface="Arial" panose="020B0604020202020204" pitchFamily="34" charset="0"/>
                  <a:buNone/>
                </a:pPr>
                <a:r>
                  <a:rPr lang="zh-CN" altLang="en-US" sz="3200" b="1">
                    <a:solidFill>
                      <a:srgbClr val="C93756"/>
                    </a:solidFill>
                    <a:ea typeface="楷体_GB2312" panose="02010600030101010101" charset="-122"/>
                  </a:rPr>
                  <a:t>？</a:t>
                </a:r>
                <a:endParaRPr lang="en-US" altLang="zh-CN" sz="3200" b="1">
                  <a:solidFill>
                    <a:srgbClr val="C93756"/>
                  </a:solidFill>
                  <a:ea typeface="楷体_GB2312" panose="02010600030101010101" charset="-122"/>
                </a:endParaRPr>
              </a:p>
            </p:txBody>
          </p:sp>
        </p:grpSp>
        <p:sp>
          <p:nvSpPr>
            <p:cNvPr id="18450" name="Text Box 16"/>
            <p:cNvSpPr txBox="1">
              <a:spLocks noChangeArrowheads="1"/>
            </p:cNvSpPr>
            <p:nvPr/>
          </p:nvSpPr>
          <p:spPr bwMode="auto">
            <a:xfrm>
              <a:off x="4258544" y="2031276"/>
              <a:ext cx="73797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zh-CN" sz="2000" b="1">
                  <a:latin typeface="楷体" panose="02010609060101010101" pitchFamily="49" charset="-122"/>
                </a:rPr>
                <a:t>拉萨</a:t>
              </a:r>
            </a:p>
          </p:txBody>
        </p:sp>
      </p:grpSp>
      <p:sp>
        <p:nvSpPr>
          <p:cNvPr id="138" name="左大括号 137"/>
          <p:cNvSpPr/>
          <p:nvPr/>
        </p:nvSpPr>
        <p:spPr>
          <a:xfrm rot="16200000">
            <a:off x="6847681" y="796132"/>
            <a:ext cx="358775" cy="3167062"/>
          </a:xfrm>
          <a:prstGeom prst="leftBrace">
            <a:avLst/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zh-CN" altLang="en-US" sz="1350" noProof="1"/>
          </a:p>
        </p:txBody>
      </p:sp>
      <p:sp>
        <p:nvSpPr>
          <p:cNvPr id="18442" name="Text Box 16"/>
          <p:cNvSpPr txBox="1">
            <a:spLocks noChangeArrowheads="1"/>
          </p:cNvSpPr>
          <p:nvPr/>
        </p:nvSpPr>
        <p:spPr bwMode="auto">
          <a:xfrm>
            <a:off x="6032500" y="2503488"/>
            <a:ext cx="2066925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en-US" sz="2400" b="1">
                <a:ea typeface="楷体_GB2312" panose="02010600030101010101" charset="-122"/>
              </a:rPr>
              <a:t>1956 km</a:t>
            </a:r>
          </a:p>
        </p:txBody>
      </p:sp>
      <p:sp>
        <p:nvSpPr>
          <p:cNvPr id="18443" name="矩形 35"/>
          <p:cNvSpPr>
            <a:spLocks noChangeArrowheads="1"/>
          </p:cNvSpPr>
          <p:nvPr/>
        </p:nvSpPr>
        <p:spPr bwMode="auto">
          <a:xfrm>
            <a:off x="74613" y="1633538"/>
            <a:ext cx="13541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tabLst>
                <a:tab pos="1108075" algn="l"/>
              </a:tabLs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tabLst>
                <a:tab pos="1108075" algn="l"/>
              </a:tabLs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tabLst>
                <a:tab pos="1108075" algn="l"/>
              </a:tabLs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tabLst>
                <a:tab pos="1108075" algn="l"/>
              </a:tabLs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tabLst>
                <a:tab pos="1108075" algn="l"/>
              </a:tabLs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8075" algn="l"/>
              </a:tabLs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8075" algn="l"/>
              </a:tabLs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8075" algn="l"/>
              </a:tabLs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8075" algn="l"/>
              </a:tabLs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r>
              <a:rPr lang="zh-CN" altLang="en-US" sz="3200" b="1">
                <a:solidFill>
                  <a:srgbClr val="00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>
                <a:solidFill>
                  <a:srgbClr val="00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>
                <a:solidFill>
                  <a:srgbClr val="00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</a:p>
        </p:txBody>
      </p:sp>
      <p:sp>
        <p:nvSpPr>
          <p:cNvPr id="18444" name="矩形 35"/>
          <p:cNvSpPr>
            <a:spLocks noChangeArrowheads="1"/>
          </p:cNvSpPr>
          <p:nvPr/>
        </p:nvSpPr>
        <p:spPr bwMode="auto">
          <a:xfrm>
            <a:off x="4414838" y="1697038"/>
            <a:ext cx="13557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tabLst>
                <a:tab pos="1108075" algn="l"/>
              </a:tabLs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tabLst>
                <a:tab pos="1108075" algn="l"/>
              </a:tabLs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tabLst>
                <a:tab pos="1108075" algn="l"/>
              </a:tabLs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tabLst>
                <a:tab pos="1108075" algn="l"/>
              </a:tabLs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tabLst>
                <a:tab pos="1108075" algn="l"/>
              </a:tabLs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8075" algn="l"/>
              </a:tabLs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8075" algn="l"/>
              </a:tabLs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8075" algn="l"/>
              </a:tabLs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8075" algn="l"/>
              </a:tabLs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r>
              <a:rPr lang="zh-CN" altLang="en-US" sz="3200" b="1">
                <a:solidFill>
                  <a:srgbClr val="00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>
                <a:solidFill>
                  <a:srgbClr val="00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>
                <a:solidFill>
                  <a:srgbClr val="00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</a:p>
        </p:txBody>
      </p:sp>
      <p:sp>
        <p:nvSpPr>
          <p:cNvPr id="18445" name="TextBox 6"/>
          <p:cNvSpPr txBox="1">
            <a:spLocks noChangeArrowheads="1"/>
          </p:cNvSpPr>
          <p:nvPr/>
        </p:nvSpPr>
        <p:spPr bwMode="auto">
          <a:xfrm>
            <a:off x="892175" y="3140075"/>
            <a:ext cx="3990975" cy="62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00"/>
                </a:solidFill>
                <a:ea typeface="宋体" panose="02010600030101010101" pitchFamily="2" charset="-122"/>
              </a:rPr>
              <a:t>1956</a:t>
            </a:r>
            <a:r>
              <a:rPr lang="en-US" altLang="en-US" sz="3200" b="1">
                <a:solidFill>
                  <a:srgbClr val="FF0000"/>
                </a:solidFill>
                <a:ea typeface="宋体" panose="02010600030101010101" pitchFamily="2" charset="-122"/>
              </a:rPr>
              <a:t>－</a:t>
            </a:r>
            <a:r>
              <a:rPr lang="en-US" altLang="zh-CN" sz="3200" b="1">
                <a:solidFill>
                  <a:srgbClr val="FF0000"/>
                </a:solidFill>
                <a:ea typeface="宋体" panose="02010600030101010101" pitchFamily="2" charset="-122"/>
              </a:rPr>
              <a:t>814</a:t>
            </a:r>
            <a:r>
              <a:rPr lang="en-US" altLang="en-US" sz="3200" b="1">
                <a:solidFill>
                  <a:srgbClr val="FF0000"/>
                </a:solidFill>
                <a:ea typeface="宋体" panose="02010600030101010101" pitchFamily="2" charset="-122"/>
              </a:rPr>
              <a:t>＝</a:t>
            </a:r>
            <a:r>
              <a:rPr lang="en-US" altLang="zh-CN" sz="3200" b="1">
                <a:solidFill>
                  <a:srgbClr val="FF0000"/>
                </a:solidFill>
                <a:ea typeface="宋体" panose="02010600030101010101" pitchFamily="2" charset="-122"/>
              </a:rPr>
              <a:t>1142</a:t>
            </a:r>
          </a:p>
        </p:txBody>
      </p:sp>
      <p:sp>
        <p:nvSpPr>
          <p:cNvPr id="143" name="TextBox 6"/>
          <p:cNvSpPr txBox="1">
            <a:spLocks noChangeArrowheads="1"/>
          </p:cNvSpPr>
          <p:nvPr/>
        </p:nvSpPr>
        <p:spPr bwMode="auto">
          <a:xfrm>
            <a:off x="5278438" y="3082925"/>
            <a:ext cx="3454400" cy="6826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</a:rPr>
              <a:t>1956</a:t>
            </a:r>
            <a:r>
              <a:rPr lang="en-US" altLang="en-US" sz="3200" b="1" dirty="0">
                <a:solidFill>
                  <a:srgbClr val="FF0000"/>
                </a:solidFill>
                <a:latin typeface="+mj-lt"/>
              </a:rPr>
              <a:t>－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</a:rPr>
              <a:t>1142</a:t>
            </a:r>
            <a:r>
              <a:rPr lang="en-US" altLang="en-US" sz="3200" b="1" dirty="0">
                <a:solidFill>
                  <a:srgbClr val="FF0000"/>
                </a:solidFill>
                <a:latin typeface="+mj-lt"/>
              </a:rPr>
              <a:t>＝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</a:rPr>
              <a:t>814</a:t>
            </a:r>
          </a:p>
        </p:txBody>
      </p:sp>
      <p:pic>
        <p:nvPicPr>
          <p:cNvPr id="18447" name="图片 5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0163"/>
            <a:ext cx="4800600" cy="836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48" name="Text Box 9"/>
          <p:cNvSpPr txBox="1">
            <a:spLocks noChangeArrowheads="1"/>
          </p:cNvSpPr>
          <p:nvPr/>
        </p:nvSpPr>
        <p:spPr bwMode="auto">
          <a:xfrm>
            <a:off x="646113" y="98425"/>
            <a:ext cx="35083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tabLst>
                <a:tab pos="1108075" algn="l"/>
              </a:tabLs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tabLst>
                <a:tab pos="1108075" algn="l"/>
              </a:tabLs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tabLst>
                <a:tab pos="1108075" algn="l"/>
              </a:tabLs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tabLst>
                <a:tab pos="1108075" algn="l"/>
              </a:tabLs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tabLst>
                <a:tab pos="1108075" algn="l"/>
              </a:tabLs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8075" algn="l"/>
              </a:tabLs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8075" algn="l"/>
              </a:tabLs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8075" algn="l"/>
              </a:tabLs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8075" algn="l"/>
              </a:tabLs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r>
              <a:rPr lang="en-US" altLang="zh-CN" sz="3200" b="1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en-US" sz="3200" b="1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理解减法的意义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TextBox 6"/>
          <p:cNvSpPr txBox="1">
            <a:spLocks noChangeArrowheads="1"/>
          </p:cNvSpPr>
          <p:nvPr/>
        </p:nvSpPr>
        <p:spPr bwMode="auto">
          <a:xfrm>
            <a:off x="427038" y="3730625"/>
            <a:ext cx="8289925" cy="1077913"/>
          </a:xfrm>
          <a:prstGeom prst="rect">
            <a:avLst/>
          </a:prstGeom>
          <a:solidFill>
            <a:srgbClr val="C0EBD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200" b="1">
                <a:latin typeface="楷体_GB2312" panose="02010600030101010101" charset="-122"/>
                <a:ea typeface="楷体_GB2312" panose="02010600030101010101" charset="-122"/>
              </a:rPr>
              <a:t>    </a:t>
            </a:r>
            <a:r>
              <a:rPr lang="zh-CN" altLang="en-US" sz="3200" b="1">
                <a:latin typeface="楷体" panose="02010609060101010101" pitchFamily="49" charset="-122"/>
              </a:rPr>
              <a:t>已知两个加数的和与其中一个加数，求另一个加数的运算，叫作</a:t>
            </a:r>
            <a:r>
              <a:rPr lang="zh-CN" altLang="en-US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减法</a:t>
            </a:r>
            <a:r>
              <a:rPr lang="zh-CN" altLang="en-US" sz="3200" b="1">
                <a:latin typeface="楷体_GB2312" panose="02010600030101010101" charset="-122"/>
                <a:ea typeface="楷体_GB2312" panose="02010600030101010101" charset="-122"/>
              </a:rPr>
              <a:t>。</a:t>
            </a:r>
          </a:p>
        </p:txBody>
      </p:sp>
      <p:grpSp>
        <p:nvGrpSpPr>
          <p:cNvPr id="19459" name="组合 53"/>
          <p:cNvGrpSpPr/>
          <p:nvPr/>
        </p:nvGrpSpPr>
        <p:grpSpPr bwMode="auto">
          <a:xfrm>
            <a:off x="1014413" y="947738"/>
            <a:ext cx="2535237" cy="1254125"/>
            <a:chOff x="279825" y="2708405"/>
            <a:chExt cx="2535867" cy="1254655"/>
          </a:xfrm>
        </p:grpSpPr>
        <p:sp>
          <p:nvSpPr>
            <p:cNvPr id="19498" name="Text Box 16"/>
            <p:cNvSpPr txBox="1">
              <a:spLocks noChangeArrowheads="1"/>
            </p:cNvSpPr>
            <p:nvPr/>
          </p:nvSpPr>
          <p:spPr bwMode="auto">
            <a:xfrm>
              <a:off x="279825" y="3544377"/>
              <a:ext cx="950912" cy="4126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2000" b="1">
                  <a:latin typeface="楷体" panose="02010609060101010101" pitchFamily="49" charset="-122"/>
                </a:rPr>
                <a:t>西宁</a:t>
              </a:r>
            </a:p>
          </p:txBody>
        </p:sp>
        <p:sp>
          <p:nvSpPr>
            <p:cNvPr id="19499" name="Text Box 16"/>
            <p:cNvSpPr txBox="1">
              <a:spLocks noChangeArrowheads="1"/>
            </p:cNvSpPr>
            <p:nvPr/>
          </p:nvSpPr>
          <p:spPr bwMode="auto">
            <a:xfrm>
              <a:off x="1455204" y="3550447"/>
              <a:ext cx="1360488" cy="4126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2000" b="1">
                  <a:latin typeface="楷体" panose="02010609060101010101" pitchFamily="49" charset="-122"/>
                </a:rPr>
                <a:t>格尔木</a:t>
              </a:r>
            </a:p>
          </p:txBody>
        </p:sp>
        <p:grpSp>
          <p:nvGrpSpPr>
            <p:cNvPr id="19500" name="组合 56"/>
            <p:cNvGrpSpPr/>
            <p:nvPr/>
          </p:nvGrpSpPr>
          <p:grpSpPr bwMode="auto">
            <a:xfrm>
              <a:off x="471928" y="2708405"/>
              <a:ext cx="1643841" cy="910846"/>
              <a:chOff x="1427783" y="1279749"/>
              <a:chExt cx="1643841" cy="910846"/>
            </a:xfrm>
          </p:grpSpPr>
          <p:grpSp>
            <p:nvGrpSpPr>
              <p:cNvPr id="19501" name="组合 57"/>
              <p:cNvGrpSpPr/>
              <p:nvPr/>
            </p:nvGrpSpPr>
            <p:grpSpPr bwMode="auto">
              <a:xfrm>
                <a:off x="1427783" y="2063436"/>
                <a:ext cx="1399099" cy="127159"/>
                <a:chOff x="1930" y="2448"/>
                <a:chExt cx="4600" cy="227"/>
              </a:xfrm>
            </p:grpSpPr>
            <p:cxnSp>
              <p:nvCxnSpPr>
                <p:cNvPr id="61" name="直接连接符 60"/>
                <p:cNvCxnSpPr/>
                <p:nvPr/>
              </p:nvCxnSpPr>
              <p:spPr>
                <a:xfrm>
                  <a:off x="1930" y="2469"/>
                  <a:ext cx="0" cy="213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2" name="直接连接符 61"/>
                <p:cNvCxnSpPr/>
                <p:nvPr/>
              </p:nvCxnSpPr>
              <p:spPr>
                <a:xfrm flipV="1">
                  <a:off x="1930" y="2659"/>
                  <a:ext cx="4599" cy="17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3" name="直接连接符 62"/>
                <p:cNvCxnSpPr/>
                <p:nvPr/>
              </p:nvCxnSpPr>
              <p:spPr>
                <a:xfrm>
                  <a:off x="6530" y="2452"/>
                  <a:ext cx="0" cy="213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59" name="左大括号 58"/>
              <p:cNvSpPr/>
              <p:nvPr/>
            </p:nvSpPr>
            <p:spPr>
              <a:xfrm rot="5400000">
                <a:off x="2058195" y="1235401"/>
                <a:ext cx="157229" cy="1379880"/>
              </a:xfrm>
              <a:prstGeom prst="leftBrac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en-US" sz="1350" noProof="1"/>
              </a:p>
            </p:txBody>
          </p:sp>
          <p:sp>
            <p:nvSpPr>
              <p:cNvPr id="19503" name="Text Box 16"/>
              <p:cNvSpPr txBox="1">
                <a:spLocks noChangeArrowheads="1"/>
              </p:cNvSpPr>
              <p:nvPr/>
            </p:nvSpPr>
            <p:spPr bwMode="auto">
              <a:xfrm>
                <a:off x="1711136" y="1279749"/>
                <a:ext cx="1360488" cy="5355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9pPr>
              </a:lstStyle>
              <a:p>
                <a:pPr eaLnBrk="1" hangingPunct="1">
                  <a:lnSpc>
                    <a:spcPct val="120000"/>
                  </a:lnSpc>
                  <a:buFont typeface="Arial" panose="020B0604020202020204" pitchFamily="34" charset="0"/>
                  <a:buNone/>
                </a:pPr>
                <a:r>
                  <a:rPr lang="en-US" altLang="zh-CN" sz="2400" b="1">
                    <a:ea typeface="楷体_GB2312" panose="02010600030101010101" charset="-122"/>
                  </a:rPr>
                  <a:t>814 km</a:t>
                </a:r>
              </a:p>
            </p:txBody>
          </p:sp>
        </p:grpSp>
      </p:grpSp>
      <p:grpSp>
        <p:nvGrpSpPr>
          <p:cNvPr id="19460" name="组合 63"/>
          <p:cNvGrpSpPr/>
          <p:nvPr/>
        </p:nvGrpSpPr>
        <p:grpSpPr bwMode="auto">
          <a:xfrm>
            <a:off x="2608263" y="939800"/>
            <a:ext cx="2106612" cy="1308100"/>
            <a:chOff x="2893793" y="1184771"/>
            <a:chExt cx="2106629" cy="1308170"/>
          </a:xfrm>
        </p:grpSpPr>
        <p:grpSp>
          <p:nvGrpSpPr>
            <p:cNvPr id="19490" name="组合 64"/>
            <p:cNvGrpSpPr/>
            <p:nvPr/>
          </p:nvGrpSpPr>
          <p:grpSpPr bwMode="auto">
            <a:xfrm>
              <a:off x="2893793" y="1184771"/>
              <a:ext cx="1753126" cy="921019"/>
              <a:chOff x="3981238" y="1242987"/>
              <a:chExt cx="1753126" cy="921019"/>
            </a:xfrm>
          </p:grpSpPr>
          <p:grpSp>
            <p:nvGrpSpPr>
              <p:cNvPr id="19492" name="组合 66"/>
              <p:cNvGrpSpPr/>
              <p:nvPr/>
            </p:nvGrpSpPr>
            <p:grpSpPr bwMode="auto">
              <a:xfrm>
                <a:off x="3981239" y="2046571"/>
                <a:ext cx="1753125" cy="117435"/>
                <a:chOff x="2960" y="2291"/>
                <a:chExt cx="4600" cy="316"/>
              </a:xfrm>
            </p:grpSpPr>
            <p:cxnSp>
              <p:nvCxnSpPr>
                <p:cNvPr id="70" name="直接连接符 69"/>
                <p:cNvCxnSpPr/>
                <p:nvPr/>
              </p:nvCxnSpPr>
              <p:spPr>
                <a:xfrm flipH="1">
                  <a:off x="2960" y="2295"/>
                  <a:ext cx="4" cy="312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1" name="直接连接符 70"/>
                <p:cNvCxnSpPr/>
                <p:nvPr/>
              </p:nvCxnSpPr>
              <p:spPr>
                <a:xfrm flipV="1">
                  <a:off x="2960" y="2559"/>
                  <a:ext cx="4599" cy="17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2" name="直接连接符 71"/>
                <p:cNvCxnSpPr/>
                <p:nvPr/>
              </p:nvCxnSpPr>
              <p:spPr>
                <a:xfrm flipH="1">
                  <a:off x="7534" y="2290"/>
                  <a:ext cx="4" cy="273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68" name="左大括号 67"/>
              <p:cNvSpPr/>
              <p:nvPr/>
            </p:nvSpPr>
            <p:spPr>
              <a:xfrm rot="5400000">
                <a:off x="4774991" y="1014414"/>
                <a:ext cx="165109" cy="1752614"/>
              </a:xfrm>
              <a:prstGeom prst="leftBrac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en-US" sz="1350" noProof="1"/>
              </a:p>
            </p:txBody>
          </p:sp>
          <p:sp>
            <p:nvSpPr>
              <p:cNvPr id="19494" name="Text Box 16"/>
              <p:cNvSpPr txBox="1">
                <a:spLocks noChangeArrowheads="1"/>
              </p:cNvSpPr>
              <p:nvPr/>
            </p:nvSpPr>
            <p:spPr bwMode="auto">
              <a:xfrm>
                <a:off x="4642588" y="1242987"/>
                <a:ext cx="879081" cy="6832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9pPr>
              </a:lstStyle>
              <a:p>
                <a:pPr eaLnBrk="1" hangingPunct="1">
                  <a:lnSpc>
                    <a:spcPct val="120000"/>
                  </a:lnSpc>
                  <a:buFont typeface="Arial" panose="020B0604020202020204" pitchFamily="34" charset="0"/>
                  <a:buNone/>
                </a:pPr>
                <a:r>
                  <a:rPr lang="zh-CN" altLang="en-US" sz="3200" b="1">
                    <a:solidFill>
                      <a:srgbClr val="C93756"/>
                    </a:solidFill>
                    <a:ea typeface="楷体_GB2312" panose="02010600030101010101" charset="-122"/>
                  </a:rPr>
                  <a:t>？</a:t>
                </a:r>
                <a:endParaRPr lang="en-US" altLang="zh-CN" sz="3200" b="1">
                  <a:solidFill>
                    <a:srgbClr val="C93756"/>
                  </a:solidFill>
                  <a:ea typeface="楷体_GB2312" panose="02010600030101010101" charset="-122"/>
                </a:endParaRPr>
              </a:p>
            </p:txBody>
          </p:sp>
        </p:grpSp>
        <p:sp>
          <p:nvSpPr>
            <p:cNvPr id="19491" name="Text Box 16"/>
            <p:cNvSpPr txBox="1">
              <a:spLocks noChangeArrowheads="1"/>
            </p:cNvSpPr>
            <p:nvPr/>
          </p:nvSpPr>
          <p:spPr bwMode="auto">
            <a:xfrm>
              <a:off x="4258543" y="2031276"/>
              <a:ext cx="741879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zh-CN" sz="2000" b="1">
                  <a:latin typeface="楷体" panose="02010609060101010101" pitchFamily="49" charset="-122"/>
                </a:rPr>
                <a:t>拉萨</a:t>
              </a:r>
            </a:p>
          </p:txBody>
        </p:sp>
      </p:grpSp>
      <p:sp>
        <p:nvSpPr>
          <p:cNvPr id="73" name="左大括号 72"/>
          <p:cNvSpPr/>
          <p:nvPr/>
        </p:nvSpPr>
        <p:spPr>
          <a:xfrm rot="16200000">
            <a:off x="2589213" y="763588"/>
            <a:ext cx="358775" cy="3165475"/>
          </a:xfrm>
          <a:prstGeom prst="leftBrace">
            <a:avLst/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zh-CN" altLang="en-US" sz="1350" noProof="1"/>
          </a:p>
        </p:txBody>
      </p:sp>
      <p:sp>
        <p:nvSpPr>
          <p:cNvPr id="19462" name="Text Box 16"/>
          <p:cNvSpPr txBox="1">
            <a:spLocks noChangeArrowheads="1"/>
          </p:cNvSpPr>
          <p:nvPr/>
        </p:nvSpPr>
        <p:spPr bwMode="auto">
          <a:xfrm>
            <a:off x="1773238" y="2468563"/>
            <a:ext cx="2066925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en-US" sz="2400" b="1">
                <a:ea typeface="楷体_GB2312" panose="02010600030101010101" charset="-122"/>
              </a:rPr>
              <a:t>1956 km</a:t>
            </a:r>
          </a:p>
        </p:txBody>
      </p:sp>
      <p:grpSp>
        <p:nvGrpSpPr>
          <p:cNvPr id="19463" name="组合 74"/>
          <p:cNvGrpSpPr/>
          <p:nvPr/>
        </p:nvGrpSpPr>
        <p:grpSpPr bwMode="auto">
          <a:xfrm>
            <a:off x="5272088" y="1006475"/>
            <a:ext cx="3298825" cy="1230313"/>
            <a:chOff x="279825" y="2733275"/>
            <a:chExt cx="3298348" cy="1229785"/>
          </a:xfrm>
        </p:grpSpPr>
        <p:sp>
          <p:nvSpPr>
            <p:cNvPr id="19481" name="Text Box 16"/>
            <p:cNvSpPr txBox="1">
              <a:spLocks noChangeArrowheads="1"/>
            </p:cNvSpPr>
            <p:nvPr/>
          </p:nvSpPr>
          <p:spPr bwMode="auto">
            <a:xfrm>
              <a:off x="279825" y="3544377"/>
              <a:ext cx="950912" cy="4126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2000" b="1">
                  <a:latin typeface="楷体" panose="02010609060101010101" pitchFamily="49" charset="-122"/>
                </a:rPr>
                <a:t>西宁</a:t>
              </a:r>
            </a:p>
          </p:txBody>
        </p:sp>
        <p:sp>
          <p:nvSpPr>
            <p:cNvPr id="19482" name="Text Box 16"/>
            <p:cNvSpPr txBox="1">
              <a:spLocks noChangeArrowheads="1"/>
            </p:cNvSpPr>
            <p:nvPr/>
          </p:nvSpPr>
          <p:spPr bwMode="auto">
            <a:xfrm>
              <a:off x="1455204" y="3550447"/>
              <a:ext cx="1360488" cy="4126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2000" b="1">
                  <a:latin typeface="楷体" panose="02010609060101010101" pitchFamily="49" charset="-122"/>
                </a:rPr>
                <a:t>格尔木</a:t>
              </a:r>
            </a:p>
          </p:txBody>
        </p:sp>
        <p:grpSp>
          <p:nvGrpSpPr>
            <p:cNvPr id="19483" name="组合 77"/>
            <p:cNvGrpSpPr/>
            <p:nvPr/>
          </p:nvGrpSpPr>
          <p:grpSpPr bwMode="auto">
            <a:xfrm>
              <a:off x="471928" y="2733275"/>
              <a:ext cx="3106245" cy="885976"/>
              <a:chOff x="1427783" y="1304619"/>
              <a:chExt cx="3106245" cy="885976"/>
            </a:xfrm>
          </p:grpSpPr>
          <p:grpSp>
            <p:nvGrpSpPr>
              <p:cNvPr id="19484" name="组合 78"/>
              <p:cNvGrpSpPr/>
              <p:nvPr/>
            </p:nvGrpSpPr>
            <p:grpSpPr bwMode="auto">
              <a:xfrm>
                <a:off x="1427783" y="2063436"/>
                <a:ext cx="1399099" cy="127159"/>
                <a:chOff x="1930" y="2448"/>
                <a:chExt cx="4600" cy="227"/>
              </a:xfrm>
            </p:grpSpPr>
            <p:cxnSp>
              <p:nvCxnSpPr>
                <p:cNvPr id="82" name="直接连接符 81"/>
                <p:cNvCxnSpPr/>
                <p:nvPr/>
              </p:nvCxnSpPr>
              <p:spPr>
                <a:xfrm>
                  <a:off x="1930" y="2459"/>
                  <a:ext cx="0" cy="215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3" name="直接连接符 82"/>
                <p:cNvCxnSpPr/>
                <p:nvPr/>
              </p:nvCxnSpPr>
              <p:spPr>
                <a:xfrm flipV="1">
                  <a:off x="1930" y="2657"/>
                  <a:ext cx="4598" cy="17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4" name="直接连接符 83"/>
                <p:cNvCxnSpPr/>
                <p:nvPr/>
              </p:nvCxnSpPr>
              <p:spPr>
                <a:xfrm>
                  <a:off x="6528" y="2447"/>
                  <a:ext cx="0" cy="21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80" name="左大括号 79"/>
              <p:cNvSpPr/>
              <p:nvPr/>
            </p:nvSpPr>
            <p:spPr>
              <a:xfrm rot="5400000">
                <a:off x="2057908" y="1234603"/>
                <a:ext cx="157095" cy="1379339"/>
              </a:xfrm>
              <a:prstGeom prst="leftBrac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en-US" sz="1350" noProof="1"/>
              </a:p>
            </p:txBody>
          </p:sp>
          <p:sp>
            <p:nvSpPr>
              <p:cNvPr id="19486" name="Text Box 16"/>
              <p:cNvSpPr txBox="1">
                <a:spLocks noChangeArrowheads="1"/>
              </p:cNvSpPr>
              <p:nvPr/>
            </p:nvSpPr>
            <p:spPr bwMode="auto">
              <a:xfrm>
                <a:off x="3173540" y="1304619"/>
                <a:ext cx="1360488" cy="5355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9pPr>
              </a:lstStyle>
              <a:p>
                <a:pPr eaLnBrk="1" hangingPunct="1">
                  <a:lnSpc>
                    <a:spcPct val="120000"/>
                  </a:lnSpc>
                  <a:buFont typeface="Arial" panose="020B0604020202020204" pitchFamily="34" charset="0"/>
                  <a:buNone/>
                </a:pPr>
                <a:r>
                  <a:rPr lang="en-US" altLang="zh-CN" sz="2400" b="1">
                    <a:ea typeface="楷体_GB2312" panose="02010600030101010101" charset="-122"/>
                  </a:rPr>
                  <a:t>1142 km</a:t>
                </a:r>
              </a:p>
            </p:txBody>
          </p:sp>
        </p:grpSp>
      </p:grpSp>
      <p:grpSp>
        <p:nvGrpSpPr>
          <p:cNvPr id="19464" name="组合 84"/>
          <p:cNvGrpSpPr/>
          <p:nvPr/>
        </p:nvGrpSpPr>
        <p:grpSpPr bwMode="auto">
          <a:xfrm>
            <a:off x="5972175" y="920750"/>
            <a:ext cx="2997200" cy="1360488"/>
            <a:chOff x="1998537" y="1131902"/>
            <a:chExt cx="2997977" cy="1361039"/>
          </a:xfrm>
        </p:grpSpPr>
        <p:grpSp>
          <p:nvGrpSpPr>
            <p:cNvPr id="19473" name="组合 85"/>
            <p:cNvGrpSpPr/>
            <p:nvPr/>
          </p:nvGrpSpPr>
          <p:grpSpPr bwMode="auto">
            <a:xfrm>
              <a:off x="1998537" y="1131902"/>
              <a:ext cx="2648382" cy="973888"/>
              <a:chOff x="3085982" y="1190118"/>
              <a:chExt cx="2648382" cy="973888"/>
            </a:xfrm>
          </p:grpSpPr>
          <p:grpSp>
            <p:nvGrpSpPr>
              <p:cNvPr id="19475" name="组合 87"/>
              <p:cNvGrpSpPr/>
              <p:nvPr/>
            </p:nvGrpSpPr>
            <p:grpSpPr bwMode="auto">
              <a:xfrm>
                <a:off x="3981239" y="2046571"/>
                <a:ext cx="1753125" cy="117435"/>
                <a:chOff x="2960" y="2291"/>
                <a:chExt cx="4600" cy="316"/>
              </a:xfrm>
            </p:grpSpPr>
            <p:cxnSp>
              <p:nvCxnSpPr>
                <p:cNvPr id="91" name="直接连接符 90"/>
                <p:cNvCxnSpPr/>
                <p:nvPr/>
              </p:nvCxnSpPr>
              <p:spPr>
                <a:xfrm flipH="1">
                  <a:off x="2961" y="2294"/>
                  <a:ext cx="4" cy="312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2" name="直接连接符 91"/>
                <p:cNvCxnSpPr/>
                <p:nvPr/>
              </p:nvCxnSpPr>
              <p:spPr>
                <a:xfrm flipV="1">
                  <a:off x="2961" y="2559"/>
                  <a:ext cx="4600" cy="17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3" name="直接连接符 92"/>
                <p:cNvCxnSpPr/>
                <p:nvPr/>
              </p:nvCxnSpPr>
              <p:spPr>
                <a:xfrm flipH="1">
                  <a:off x="7536" y="2290"/>
                  <a:ext cx="4" cy="27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89" name="左大括号 88"/>
              <p:cNvSpPr/>
              <p:nvPr/>
            </p:nvSpPr>
            <p:spPr>
              <a:xfrm rot="5400000">
                <a:off x="4775508" y="1013962"/>
                <a:ext cx="165167" cy="1753054"/>
              </a:xfrm>
              <a:prstGeom prst="leftBrac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en-US" sz="1350" noProof="1"/>
              </a:p>
            </p:txBody>
          </p:sp>
          <p:sp>
            <p:nvSpPr>
              <p:cNvPr id="19477" name="Text Box 16"/>
              <p:cNvSpPr txBox="1">
                <a:spLocks noChangeArrowheads="1"/>
              </p:cNvSpPr>
              <p:nvPr/>
            </p:nvSpPr>
            <p:spPr bwMode="auto">
              <a:xfrm>
                <a:off x="3085982" y="1190118"/>
                <a:ext cx="879081" cy="6832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9pPr>
              </a:lstStyle>
              <a:p>
                <a:pPr eaLnBrk="1" hangingPunct="1">
                  <a:lnSpc>
                    <a:spcPct val="120000"/>
                  </a:lnSpc>
                  <a:buFont typeface="Arial" panose="020B0604020202020204" pitchFamily="34" charset="0"/>
                  <a:buNone/>
                </a:pPr>
                <a:r>
                  <a:rPr lang="zh-CN" altLang="en-US" sz="3200" b="1">
                    <a:solidFill>
                      <a:srgbClr val="C93756"/>
                    </a:solidFill>
                    <a:ea typeface="楷体_GB2312" panose="02010600030101010101" charset="-122"/>
                  </a:rPr>
                  <a:t>？</a:t>
                </a:r>
                <a:endParaRPr lang="en-US" altLang="zh-CN" sz="3200" b="1">
                  <a:solidFill>
                    <a:srgbClr val="C93756"/>
                  </a:solidFill>
                  <a:ea typeface="楷体_GB2312" panose="02010600030101010101" charset="-122"/>
                </a:endParaRPr>
              </a:p>
            </p:txBody>
          </p:sp>
        </p:grpSp>
        <p:sp>
          <p:nvSpPr>
            <p:cNvPr id="19474" name="Text Box 16"/>
            <p:cNvSpPr txBox="1">
              <a:spLocks noChangeArrowheads="1"/>
            </p:cNvSpPr>
            <p:nvPr/>
          </p:nvSpPr>
          <p:spPr bwMode="auto">
            <a:xfrm>
              <a:off x="4258544" y="2031276"/>
              <a:ext cx="73797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zh-CN" sz="2000" b="1">
                  <a:latin typeface="楷体" panose="02010609060101010101" pitchFamily="49" charset="-122"/>
                </a:rPr>
                <a:t>拉萨</a:t>
              </a:r>
            </a:p>
          </p:txBody>
        </p:sp>
      </p:grpSp>
      <p:sp>
        <p:nvSpPr>
          <p:cNvPr id="94" name="左大括号 93"/>
          <p:cNvSpPr/>
          <p:nvPr/>
        </p:nvSpPr>
        <p:spPr>
          <a:xfrm rot="16200000">
            <a:off x="6847681" y="796132"/>
            <a:ext cx="358775" cy="3167062"/>
          </a:xfrm>
          <a:prstGeom prst="leftBrace">
            <a:avLst/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zh-CN" altLang="en-US" sz="1350" noProof="1"/>
          </a:p>
        </p:txBody>
      </p:sp>
      <p:sp>
        <p:nvSpPr>
          <p:cNvPr id="19466" name="Text Box 16"/>
          <p:cNvSpPr txBox="1">
            <a:spLocks noChangeArrowheads="1"/>
          </p:cNvSpPr>
          <p:nvPr/>
        </p:nvSpPr>
        <p:spPr bwMode="auto">
          <a:xfrm>
            <a:off x="6032500" y="2503488"/>
            <a:ext cx="2066925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en-US" sz="2400" b="1">
                <a:ea typeface="楷体_GB2312" panose="02010600030101010101" charset="-122"/>
              </a:rPr>
              <a:t>1956 km</a:t>
            </a:r>
          </a:p>
        </p:txBody>
      </p:sp>
      <p:sp>
        <p:nvSpPr>
          <p:cNvPr id="19467" name="矩形 35"/>
          <p:cNvSpPr>
            <a:spLocks noChangeArrowheads="1"/>
          </p:cNvSpPr>
          <p:nvPr/>
        </p:nvSpPr>
        <p:spPr bwMode="auto">
          <a:xfrm>
            <a:off x="74613" y="1633538"/>
            <a:ext cx="13541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tabLst>
                <a:tab pos="1108075" algn="l"/>
              </a:tabLs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tabLst>
                <a:tab pos="1108075" algn="l"/>
              </a:tabLs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tabLst>
                <a:tab pos="1108075" algn="l"/>
              </a:tabLs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tabLst>
                <a:tab pos="1108075" algn="l"/>
              </a:tabLs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tabLst>
                <a:tab pos="1108075" algn="l"/>
              </a:tabLs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8075" algn="l"/>
              </a:tabLs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8075" algn="l"/>
              </a:tabLs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8075" algn="l"/>
              </a:tabLs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8075" algn="l"/>
              </a:tabLs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r>
              <a:rPr lang="zh-CN" altLang="en-US" sz="3200" b="1">
                <a:solidFill>
                  <a:srgbClr val="00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>
                <a:solidFill>
                  <a:srgbClr val="00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>
                <a:solidFill>
                  <a:srgbClr val="00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</a:p>
        </p:txBody>
      </p:sp>
      <p:sp>
        <p:nvSpPr>
          <p:cNvPr id="19468" name="矩形 35"/>
          <p:cNvSpPr>
            <a:spLocks noChangeArrowheads="1"/>
          </p:cNvSpPr>
          <p:nvPr/>
        </p:nvSpPr>
        <p:spPr bwMode="auto">
          <a:xfrm>
            <a:off x="4414838" y="1697038"/>
            <a:ext cx="13557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tabLst>
                <a:tab pos="1108075" algn="l"/>
              </a:tabLs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tabLst>
                <a:tab pos="1108075" algn="l"/>
              </a:tabLs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tabLst>
                <a:tab pos="1108075" algn="l"/>
              </a:tabLs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tabLst>
                <a:tab pos="1108075" algn="l"/>
              </a:tabLs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tabLst>
                <a:tab pos="1108075" algn="l"/>
              </a:tabLs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8075" algn="l"/>
              </a:tabLs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8075" algn="l"/>
              </a:tabLs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8075" algn="l"/>
              </a:tabLs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8075" algn="l"/>
              </a:tabLs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r>
              <a:rPr lang="zh-CN" altLang="en-US" sz="3200" b="1">
                <a:solidFill>
                  <a:srgbClr val="00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>
                <a:solidFill>
                  <a:srgbClr val="00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>
                <a:solidFill>
                  <a:srgbClr val="00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</a:p>
        </p:txBody>
      </p:sp>
      <p:sp>
        <p:nvSpPr>
          <p:cNvPr id="19469" name="TextBox 6"/>
          <p:cNvSpPr txBox="1">
            <a:spLocks noChangeArrowheads="1"/>
          </p:cNvSpPr>
          <p:nvPr/>
        </p:nvSpPr>
        <p:spPr bwMode="auto">
          <a:xfrm>
            <a:off x="892175" y="3140075"/>
            <a:ext cx="3990975" cy="62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00"/>
                </a:solidFill>
                <a:ea typeface="宋体" panose="02010600030101010101" pitchFamily="2" charset="-122"/>
              </a:rPr>
              <a:t>1956</a:t>
            </a:r>
            <a:r>
              <a:rPr lang="en-US" altLang="en-US" sz="3200" b="1">
                <a:solidFill>
                  <a:srgbClr val="FF0000"/>
                </a:solidFill>
                <a:ea typeface="宋体" panose="02010600030101010101" pitchFamily="2" charset="-122"/>
              </a:rPr>
              <a:t>－</a:t>
            </a:r>
            <a:r>
              <a:rPr lang="en-US" altLang="zh-CN" sz="3200" b="1">
                <a:solidFill>
                  <a:srgbClr val="FF0000"/>
                </a:solidFill>
                <a:ea typeface="宋体" panose="02010600030101010101" pitchFamily="2" charset="-122"/>
              </a:rPr>
              <a:t>814</a:t>
            </a:r>
            <a:r>
              <a:rPr lang="en-US" altLang="en-US" sz="3200" b="1">
                <a:solidFill>
                  <a:srgbClr val="FF0000"/>
                </a:solidFill>
                <a:ea typeface="宋体" panose="02010600030101010101" pitchFamily="2" charset="-122"/>
              </a:rPr>
              <a:t>＝</a:t>
            </a:r>
            <a:r>
              <a:rPr lang="en-US" altLang="zh-CN" sz="3200" b="1">
                <a:solidFill>
                  <a:srgbClr val="FF0000"/>
                </a:solidFill>
                <a:ea typeface="宋体" panose="02010600030101010101" pitchFamily="2" charset="-122"/>
              </a:rPr>
              <a:t>1142</a:t>
            </a:r>
          </a:p>
        </p:txBody>
      </p:sp>
      <p:sp>
        <p:nvSpPr>
          <p:cNvPr id="99" name="TextBox 6"/>
          <p:cNvSpPr txBox="1">
            <a:spLocks noChangeArrowheads="1"/>
          </p:cNvSpPr>
          <p:nvPr/>
        </p:nvSpPr>
        <p:spPr bwMode="auto">
          <a:xfrm>
            <a:off x="5278438" y="3082925"/>
            <a:ext cx="3454400" cy="6826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</a:rPr>
              <a:t>1956</a:t>
            </a:r>
            <a:r>
              <a:rPr lang="en-US" altLang="en-US" sz="3200" b="1" dirty="0">
                <a:solidFill>
                  <a:srgbClr val="FF0000"/>
                </a:solidFill>
                <a:latin typeface="+mj-lt"/>
              </a:rPr>
              <a:t>－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</a:rPr>
              <a:t>1142</a:t>
            </a:r>
            <a:r>
              <a:rPr lang="en-US" altLang="en-US" sz="3200" b="1" dirty="0">
                <a:solidFill>
                  <a:srgbClr val="FF0000"/>
                </a:solidFill>
                <a:latin typeface="+mj-lt"/>
              </a:rPr>
              <a:t>＝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</a:rPr>
              <a:t>814</a:t>
            </a:r>
          </a:p>
        </p:txBody>
      </p:sp>
      <p:pic>
        <p:nvPicPr>
          <p:cNvPr id="19471" name="图片 5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0163"/>
            <a:ext cx="4800600" cy="836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72" name="Text Box 9"/>
          <p:cNvSpPr txBox="1">
            <a:spLocks noChangeArrowheads="1"/>
          </p:cNvSpPr>
          <p:nvPr/>
        </p:nvSpPr>
        <p:spPr bwMode="auto">
          <a:xfrm>
            <a:off x="646113" y="98425"/>
            <a:ext cx="35083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tabLst>
                <a:tab pos="1108075" algn="l"/>
              </a:tabLs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tabLst>
                <a:tab pos="1108075" algn="l"/>
              </a:tabLs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tabLst>
                <a:tab pos="1108075" algn="l"/>
              </a:tabLs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tabLst>
                <a:tab pos="1108075" algn="l"/>
              </a:tabLs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tabLst>
                <a:tab pos="1108075" algn="l"/>
              </a:tabLs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8075" algn="l"/>
              </a:tabLs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8075" algn="l"/>
              </a:tabLs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8075" algn="l"/>
              </a:tabLs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8075" algn="l"/>
              </a:tabLs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r>
              <a:rPr lang="en-US" altLang="zh-CN" sz="3200" b="1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en-US" sz="3200" b="1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理解减法的意义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extBox 15"/>
          <p:cNvSpPr txBox="1">
            <a:spLocks noChangeArrowheads="1"/>
          </p:cNvSpPr>
          <p:nvPr/>
        </p:nvSpPr>
        <p:spPr bwMode="auto">
          <a:xfrm>
            <a:off x="1060450" y="3811588"/>
            <a:ext cx="7307263" cy="604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你知道减法算式中这些数叫什么名称吗？</a:t>
            </a:r>
          </a:p>
        </p:txBody>
      </p:sp>
      <p:grpSp>
        <p:nvGrpSpPr>
          <p:cNvPr id="20483" name="组合 53"/>
          <p:cNvGrpSpPr/>
          <p:nvPr/>
        </p:nvGrpSpPr>
        <p:grpSpPr bwMode="auto">
          <a:xfrm>
            <a:off x="1014413" y="947738"/>
            <a:ext cx="2535237" cy="1254125"/>
            <a:chOff x="279825" y="2708405"/>
            <a:chExt cx="2535867" cy="1254655"/>
          </a:xfrm>
        </p:grpSpPr>
        <p:sp>
          <p:nvSpPr>
            <p:cNvPr id="20522" name="Text Box 16"/>
            <p:cNvSpPr txBox="1">
              <a:spLocks noChangeArrowheads="1"/>
            </p:cNvSpPr>
            <p:nvPr/>
          </p:nvSpPr>
          <p:spPr bwMode="auto">
            <a:xfrm>
              <a:off x="279825" y="3544377"/>
              <a:ext cx="950912" cy="4126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2000" b="1">
                  <a:latin typeface="楷体" panose="02010609060101010101" pitchFamily="49" charset="-122"/>
                </a:rPr>
                <a:t>西宁</a:t>
              </a:r>
            </a:p>
          </p:txBody>
        </p:sp>
        <p:sp>
          <p:nvSpPr>
            <p:cNvPr id="20523" name="Text Box 16"/>
            <p:cNvSpPr txBox="1">
              <a:spLocks noChangeArrowheads="1"/>
            </p:cNvSpPr>
            <p:nvPr/>
          </p:nvSpPr>
          <p:spPr bwMode="auto">
            <a:xfrm>
              <a:off x="1455204" y="3550447"/>
              <a:ext cx="1360488" cy="4126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2000" b="1">
                  <a:latin typeface="楷体" panose="02010609060101010101" pitchFamily="49" charset="-122"/>
                </a:rPr>
                <a:t>格尔木</a:t>
              </a:r>
            </a:p>
          </p:txBody>
        </p:sp>
        <p:grpSp>
          <p:nvGrpSpPr>
            <p:cNvPr id="20524" name="组合 56"/>
            <p:cNvGrpSpPr/>
            <p:nvPr/>
          </p:nvGrpSpPr>
          <p:grpSpPr bwMode="auto">
            <a:xfrm>
              <a:off x="471928" y="2708405"/>
              <a:ext cx="1643841" cy="910846"/>
              <a:chOff x="1427783" y="1279749"/>
              <a:chExt cx="1643841" cy="910846"/>
            </a:xfrm>
          </p:grpSpPr>
          <p:grpSp>
            <p:nvGrpSpPr>
              <p:cNvPr id="20525" name="组合 57"/>
              <p:cNvGrpSpPr/>
              <p:nvPr/>
            </p:nvGrpSpPr>
            <p:grpSpPr bwMode="auto">
              <a:xfrm>
                <a:off x="1427783" y="2063436"/>
                <a:ext cx="1399099" cy="127159"/>
                <a:chOff x="1930" y="2448"/>
                <a:chExt cx="4600" cy="227"/>
              </a:xfrm>
            </p:grpSpPr>
            <p:cxnSp>
              <p:nvCxnSpPr>
                <p:cNvPr id="61" name="直接连接符 60"/>
                <p:cNvCxnSpPr/>
                <p:nvPr/>
              </p:nvCxnSpPr>
              <p:spPr>
                <a:xfrm>
                  <a:off x="1930" y="2469"/>
                  <a:ext cx="0" cy="213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2" name="直接连接符 61"/>
                <p:cNvCxnSpPr/>
                <p:nvPr/>
              </p:nvCxnSpPr>
              <p:spPr>
                <a:xfrm flipV="1">
                  <a:off x="1930" y="2659"/>
                  <a:ext cx="4599" cy="17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3" name="直接连接符 62"/>
                <p:cNvCxnSpPr/>
                <p:nvPr/>
              </p:nvCxnSpPr>
              <p:spPr>
                <a:xfrm>
                  <a:off x="6530" y="2452"/>
                  <a:ext cx="0" cy="213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59" name="左大括号 58"/>
              <p:cNvSpPr/>
              <p:nvPr/>
            </p:nvSpPr>
            <p:spPr>
              <a:xfrm rot="5400000">
                <a:off x="2058195" y="1235401"/>
                <a:ext cx="157229" cy="1379880"/>
              </a:xfrm>
              <a:prstGeom prst="leftBrac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en-US" sz="1350" noProof="1"/>
              </a:p>
            </p:txBody>
          </p:sp>
          <p:sp>
            <p:nvSpPr>
              <p:cNvPr id="20527" name="Text Box 16"/>
              <p:cNvSpPr txBox="1">
                <a:spLocks noChangeArrowheads="1"/>
              </p:cNvSpPr>
              <p:nvPr/>
            </p:nvSpPr>
            <p:spPr bwMode="auto">
              <a:xfrm>
                <a:off x="1711136" y="1279749"/>
                <a:ext cx="1360488" cy="5355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9pPr>
              </a:lstStyle>
              <a:p>
                <a:pPr eaLnBrk="1" hangingPunct="1">
                  <a:lnSpc>
                    <a:spcPct val="120000"/>
                  </a:lnSpc>
                  <a:buFont typeface="Arial" panose="020B0604020202020204" pitchFamily="34" charset="0"/>
                  <a:buNone/>
                </a:pPr>
                <a:r>
                  <a:rPr lang="en-US" altLang="zh-CN" sz="2400" b="1">
                    <a:ea typeface="楷体_GB2312" panose="02010600030101010101" charset="-122"/>
                  </a:rPr>
                  <a:t>814 km</a:t>
                </a:r>
              </a:p>
            </p:txBody>
          </p:sp>
        </p:grpSp>
      </p:grpSp>
      <p:grpSp>
        <p:nvGrpSpPr>
          <p:cNvPr id="20484" name="组合 63"/>
          <p:cNvGrpSpPr/>
          <p:nvPr/>
        </p:nvGrpSpPr>
        <p:grpSpPr bwMode="auto">
          <a:xfrm>
            <a:off x="2608263" y="939800"/>
            <a:ext cx="2106612" cy="1308100"/>
            <a:chOff x="2893793" y="1184771"/>
            <a:chExt cx="2106629" cy="1308170"/>
          </a:xfrm>
        </p:grpSpPr>
        <p:grpSp>
          <p:nvGrpSpPr>
            <p:cNvPr id="20514" name="组合 64"/>
            <p:cNvGrpSpPr/>
            <p:nvPr/>
          </p:nvGrpSpPr>
          <p:grpSpPr bwMode="auto">
            <a:xfrm>
              <a:off x="2893793" y="1184771"/>
              <a:ext cx="1753126" cy="921019"/>
              <a:chOff x="3981238" y="1242987"/>
              <a:chExt cx="1753126" cy="921019"/>
            </a:xfrm>
          </p:grpSpPr>
          <p:grpSp>
            <p:nvGrpSpPr>
              <p:cNvPr id="20516" name="组合 66"/>
              <p:cNvGrpSpPr/>
              <p:nvPr/>
            </p:nvGrpSpPr>
            <p:grpSpPr bwMode="auto">
              <a:xfrm>
                <a:off x="3981239" y="2046571"/>
                <a:ext cx="1753125" cy="117435"/>
                <a:chOff x="2960" y="2291"/>
                <a:chExt cx="4600" cy="316"/>
              </a:xfrm>
            </p:grpSpPr>
            <p:cxnSp>
              <p:nvCxnSpPr>
                <p:cNvPr id="70" name="直接连接符 69"/>
                <p:cNvCxnSpPr/>
                <p:nvPr/>
              </p:nvCxnSpPr>
              <p:spPr>
                <a:xfrm flipH="1">
                  <a:off x="2960" y="2295"/>
                  <a:ext cx="4" cy="312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1" name="直接连接符 70"/>
                <p:cNvCxnSpPr/>
                <p:nvPr/>
              </p:nvCxnSpPr>
              <p:spPr>
                <a:xfrm flipV="1">
                  <a:off x="2960" y="2559"/>
                  <a:ext cx="4599" cy="17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2" name="直接连接符 71"/>
                <p:cNvCxnSpPr/>
                <p:nvPr/>
              </p:nvCxnSpPr>
              <p:spPr>
                <a:xfrm flipH="1">
                  <a:off x="7534" y="2290"/>
                  <a:ext cx="4" cy="273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68" name="左大括号 67"/>
              <p:cNvSpPr/>
              <p:nvPr/>
            </p:nvSpPr>
            <p:spPr>
              <a:xfrm rot="5400000">
                <a:off x="4774991" y="1014414"/>
                <a:ext cx="165109" cy="1752614"/>
              </a:xfrm>
              <a:prstGeom prst="leftBrac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en-US" sz="1350" noProof="1"/>
              </a:p>
            </p:txBody>
          </p:sp>
          <p:sp>
            <p:nvSpPr>
              <p:cNvPr id="20518" name="Text Box 16"/>
              <p:cNvSpPr txBox="1">
                <a:spLocks noChangeArrowheads="1"/>
              </p:cNvSpPr>
              <p:nvPr/>
            </p:nvSpPr>
            <p:spPr bwMode="auto">
              <a:xfrm>
                <a:off x="4642588" y="1242987"/>
                <a:ext cx="879081" cy="6832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9pPr>
              </a:lstStyle>
              <a:p>
                <a:pPr eaLnBrk="1" hangingPunct="1">
                  <a:lnSpc>
                    <a:spcPct val="120000"/>
                  </a:lnSpc>
                  <a:buFont typeface="Arial" panose="020B0604020202020204" pitchFamily="34" charset="0"/>
                  <a:buNone/>
                </a:pPr>
                <a:r>
                  <a:rPr lang="zh-CN" altLang="en-US" sz="3200" b="1">
                    <a:solidFill>
                      <a:srgbClr val="C93756"/>
                    </a:solidFill>
                    <a:ea typeface="楷体_GB2312" panose="02010600030101010101" charset="-122"/>
                  </a:rPr>
                  <a:t>？</a:t>
                </a:r>
                <a:endParaRPr lang="en-US" altLang="zh-CN" sz="3200" b="1">
                  <a:solidFill>
                    <a:srgbClr val="C93756"/>
                  </a:solidFill>
                  <a:ea typeface="楷体_GB2312" panose="02010600030101010101" charset="-122"/>
                </a:endParaRPr>
              </a:p>
            </p:txBody>
          </p:sp>
        </p:grpSp>
        <p:sp>
          <p:nvSpPr>
            <p:cNvPr id="20515" name="Text Box 16"/>
            <p:cNvSpPr txBox="1">
              <a:spLocks noChangeArrowheads="1"/>
            </p:cNvSpPr>
            <p:nvPr/>
          </p:nvSpPr>
          <p:spPr bwMode="auto">
            <a:xfrm>
              <a:off x="4258543" y="2031276"/>
              <a:ext cx="741879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zh-CN" sz="2000" b="1">
                  <a:latin typeface="楷体" panose="02010609060101010101" pitchFamily="49" charset="-122"/>
                </a:rPr>
                <a:t>拉萨</a:t>
              </a:r>
            </a:p>
          </p:txBody>
        </p:sp>
      </p:grpSp>
      <p:sp>
        <p:nvSpPr>
          <p:cNvPr id="73" name="左大括号 72"/>
          <p:cNvSpPr/>
          <p:nvPr/>
        </p:nvSpPr>
        <p:spPr>
          <a:xfrm rot="16200000">
            <a:off x="2589213" y="763588"/>
            <a:ext cx="358775" cy="3165475"/>
          </a:xfrm>
          <a:prstGeom prst="leftBrace">
            <a:avLst/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zh-CN" altLang="en-US" sz="1350" noProof="1"/>
          </a:p>
        </p:txBody>
      </p:sp>
      <p:sp>
        <p:nvSpPr>
          <p:cNvPr id="20486" name="Text Box 16"/>
          <p:cNvSpPr txBox="1">
            <a:spLocks noChangeArrowheads="1"/>
          </p:cNvSpPr>
          <p:nvPr/>
        </p:nvSpPr>
        <p:spPr bwMode="auto">
          <a:xfrm>
            <a:off x="1773238" y="2468563"/>
            <a:ext cx="2066925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en-US" sz="2400" b="1">
                <a:ea typeface="楷体_GB2312" panose="02010600030101010101" charset="-122"/>
              </a:rPr>
              <a:t>1956 km</a:t>
            </a:r>
          </a:p>
        </p:txBody>
      </p:sp>
      <p:grpSp>
        <p:nvGrpSpPr>
          <p:cNvPr id="20487" name="组合 74"/>
          <p:cNvGrpSpPr/>
          <p:nvPr/>
        </p:nvGrpSpPr>
        <p:grpSpPr bwMode="auto">
          <a:xfrm>
            <a:off x="5272088" y="1006475"/>
            <a:ext cx="3298825" cy="1230313"/>
            <a:chOff x="279825" y="2733275"/>
            <a:chExt cx="3298348" cy="1229785"/>
          </a:xfrm>
        </p:grpSpPr>
        <p:sp>
          <p:nvSpPr>
            <p:cNvPr id="20505" name="Text Box 16"/>
            <p:cNvSpPr txBox="1">
              <a:spLocks noChangeArrowheads="1"/>
            </p:cNvSpPr>
            <p:nvPr/>
          </p:nvSpPr>
          <p:spPr bwMode="auto">
            <a:xfrm>
              <a:off x="279825" y="3544377"/>
              <a:ext cx="950912" cy="4126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2000" b="1">
                  <a:latin typeface="楷体" panose="02010609060101010101" pitchFamily="49" charset="-122"/>
                </a:rPr>
                <a:t>西宁</a:t>
              </a:r>
            </a:p>
          </p:txBody>
        </p:sp>
        <p:sp>
          <p:nvSpPr>
            <p:cNvPr id="20506" name="Text Box 16"/>
            <p:cNvSpPr txBox="1">
              <a:spLocks noChangeArrowheads="1"/>
            </p:cNvSpPr>
            <p:nvPr/>
          </p:nvSpPr>
          <p:spPr bwMode="auto">
            <a:xfrm>
              <a:off x="1455204" y="3550447"/>
              <a:ext cx="1360488" cy="4126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2000" b="1">
                  <a:latin typeface="楷体" panose="02010609060101010101" pitchFamily="49" charset="-122"/>
                </a:rPr>
                <a:t>格尔木</a:t>
              </a:r>
            </a:p>
          </p:txBody>
        </p:sp>
        <p:grpSp>
          <p:nvGrpSpPr>
            <p:cNvPr id="20507" name="组合 77"/>
            <p:cNvGrpSpPr/>
            <p:nvPr/>
          </p:nvGrpSpPr>
          <p:grpSpPr bwMode="auto">
            <a:xfrm>
              <a:off x="471928" y="2733275"/>
              <a:ext cx="3106245" cy="885976"/>
              <a:chOff x="1427783" y="1304619"/>
              <a:chExt cx="3106245" cy="885976"/>
            </a:xfrm>
          </p:grpSpPr>
          <p:grpSp>
            <p:nvGrpSpPr>
              <p:cNvPr id="20508" name="组合 78"/>
              <p:cNvGrpSpPr/>
              <p:nvPr/>
            </p:nvGrpSpPr>
            <p:grpSpPr bwMode="auto">
              <a:xfrm>
                <a:off x="1427783" y="2063436"/>
                <a:ext cx="1399099" cy="127159"/>
                <a:chOff x="1930" y="2448"/>
                <a:chExt cx="4600" cy="227"/>
              </a:xfrm>
            </p:grpSpPr>
            <p:cxnSp>
              <p:nvCxnSpPr>
                <p:cNvPr id="82" name="直接连接符 81"/>
                <p:cNvCxnSpPr/>
                <p:nvPr/>
              </p:nvCxnSpPr>
              <p:spPr>
                <a:xfrm>
                  <a:off x="1930" y="2459"/>
                  <a:ext cx="0" cy="215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3" name="直接连接符 82"/>
                <p:cNvCxnSpPr/>
                <p:nvPr/>
              </p:nvCxnSpPr>
              <p:spPr>
                <a:xfrm flipV="1">
                  <a:off x="1930" y="2657"/>
                  <a:ext cx="4598" cy="17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4" name="直接连接符 83"/>
                <p:cNvCxnSpPr/>
                <p:nvPr/>
              </p:nvCxnSpPr>
              <p:spPr>
                <a:xfrm>
                  <a:off x="6528" y="2447"/>
                  <a:ext cx="0" cy="21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80" name="左大括号 79"/>
              <p:cNvSpPr/>
              <p:nvPr/>
            </p:nvSpPr>
            <p:spPr>
              <a:xfrm rot="5400000">
                <a:off x="2057908" y="1234603"/>
                <a:ext cx="157095" cy="1379339"/>
              </a:xfrm>
              <a:prstGeom prst="leftBrac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en-US" sz="1350" noProof="1"/>
              </a:p>
            </p:txBody>
          </p:sp>
          <p:sp>
            <p:nvSpPr>
              <p:cNvPr id="20510" name="Text Box 16"/>
              <p:cNvSpPr txBox="1">
                <a:spLocks noChangeArrowheads="1"/>
              </p:cNvSpPr>
              <p:nvPr/>
            </p:nvSpPr>
            <p:spPr bwMode="auto">
              <a:xfrm>
                <a:off x="3173540" y="1304619"/>
                <a:ext cx="1360488" cy="5355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9pPr>
              </a:lstStyle>
              <a:p>
                <a:pPr eaLnBrk="1" hangingPunct="1">
                  <a:lnSpc>
                    <a:spcPct val="120000"/>
                  </a:lnSpc>
                  <a:buFont typeface="Arial" panose="020B0604020202020204" pitchFamily="34" charset="0"/>
                  <a:buNone/>
                </a:pPr>
                <a:r>
                  <a:rPr lang="en-US" altLang="zh-CN" sz="2400" b="1">
                    <a:ea typeface="楷体_GB2312" panose="02010600030101010101" charset="-122"/>
                  </a:rPr>
                  <a:t>1142 km</a:t>
                </a:r>
              </a:p>
            </p:txBody>
          </p:sp>
        </p:grpSp>
      </p:grpSp>
      <p:grpSp>
        <p:nvGrpSpPr>
          <p:cNvPr id="20488" name="组合 84"/>
          <p:cNvGrpSpPr/>
          <p:nvPr/>
        </p:nvGrpSpPr>
        <p:grpSpPr bwMode="auto">
          <a:xfrm>
            <a:off x="5972175" y="920750"/>
            <a:ext cx="2997200" cy="1360488"/>
            <a:chOff x="1998537" y="1131902"/>
            <a:chExt cx="2997977" cy="1361039"/>
          </a:xfrm>
        </p:grpSpPr>
        <p:grpSp>
          <p:nvGrpSpPr>
            <p:cNvPr id="20497" name="组合 85"/>
            <p:cNvGrpSpPr/>
            <p:nvPr/>
          </p:nvGrpSpPr>
          <p:grpSpPr bwMode="auto">
            <a:xfrm>
              <a:off x="1998537" y="1131902"/>
              <a:ext cx="2648382" cy="973888"/>
              <a:chOff x="3085982" y="1190118"/>
              <a:chExt cx="2648382" cy="973888"/>
            </a:xfrm>
          </p:grpSpPr>
          <p:grpSp>
            <p:nvGrpSpPr>
              <p:cNvPr id="20499" name="组合 87"/>
              <p:cNvGrpSpPr/>
              <p:nvPr/>
            </p:nvGrpSpPr>
            <p:grpSpPr bwMode="auto">
              <a:xfrm>
                <a:off x="3981239" y="2046571"/>
                <a:ext cx="1753125" cy="117435"/>
                <a:chOff x="2960" y="2291"/>
                <a:chExt cx="4600" cy="316"/>
              </a:xfrm>
            </p:grpSpPr>
            <p:cxnSp>
              <p:nvCxnSpPr>
                <p:cNvPr id="91" name="直接连接符 90"/>
                <p:cNvCxnSpPr/>
                <p:nvPr/>
              </p:nvCxnSpPr>
              <p:spPr>
                <a:xfrm flipH="1">
                  <a:off x="2961" y="2294"/>
                  <a:ext cx="4" cy="312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2" name="直接连接符 91"/>
                <p:cNvCxnSpPr/>
                <p:nvPr/>
              </p:nvCxnSpPr>
              <p:spPr>
                <a:xfrm flipV="1">
                  <a:off x="2961" y="2559"/>
                  <a:ext cx="4600" cy="17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3" name="直接连接符 92"/>
                <p:cNvCxnSpPr/>
                <p:nvPr/>
              </p:nvCxnSpPr>
              <p:spPr>
                <a:xfrm flipH="1">
                  <a:off x="7536" y="2290"/>
                  <a:ext cx="4" cy="27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89" name="左大括号 88"/>
              <p:cNvSpPr/>
              <p:nvPr/>
            </p:nvSpPr>
            <p:spPr>
              <a:xfrm rot="5400000">
                <a:off x="4775508" y="1013962"/>
                <a:ext cx="165167" cy="1753054"/>
              </a:xfrm>
              <a:prstGeom prst="leftBrac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en-US" sz="1350" noProof="1"/>
              </a:p>
            </p:txBody>
          </p:sp>
          <p:sp>
            <p:nvSpPr>
              <p:cNvPr id="20501" name="Text Box 16"/>
              <p:cNvSpPr txBox="1">
                <a:spLocks noChangeArrowheads="1"/>
              </p:cNvSpPr>
              <p:nvPr/>
            </p:nvSpPr>
            <p:spPr bwMode="auto">
              <a:xfrm>
                <a:off x="3085982" y="1190118"/>
                <a:ext cx="879081" cy="6832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9pPr>
              </a:lstStyle>
              <a:p>
                <a:pPr eaLnBrk="1" hangingPunct="1">
                  <a:lnSpc>
                    <a:spcPct val="120000"/>
                  </a:lnSpc>
                  <a:buFont typeface="Arial" panose="020B0604020202020204" pitchFamily="34" charset="0"/>
                  <a:buNone/>
                </a:pPr>
                <a:r>
                  <a:rPr lang="zh-CN" altLang="en-US" sz="3200" b="1">
                    <a:solidFill>
                      <a:srgbClr val="C93756"/>
                    </a:solidFill>
                    <a:ea typeface="楷体_GB2312" panose="02010600030101010101" charset="-122"/>
                  </a:rPr>
                  <a:t>？</a:t>
                </a:r>
                <a:endParaRPr lang="en-US" altLang="zh-CN" sz="3200" b="1">
                  <a:solidFill>
                    <a:srgbClr val="C93756"/>
                  </a:solidFill>
                  <a:ea typeface="楷体_GB2312" panose="02010600030101010101" charset="-122"/>
                </a:endParaRPr>
              </a:p>
            </p:txBody>
          </p:sp>
        </p:grpSp>
        <p:sp>
          <p:nvSpPr>
            <p:cNvPr id="20498" name="Text Box 16"/>
            <p:cNvSpPr txBox="1">
              <a:spLocks noChangeArrowheads="1"/>
            </p:cNvSpPr>
            <p:nvPr/>
          </p:nvSpPr>
          <p:spPr bwMode="auto">
            <a:xfrm>
              <a:off x="4258544" y="2031276"/>
              <a:ext cx="73797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zh-CN" sz="2000" b="1">
                  <a:latin typeface="楷体" panose="02010609060101010101" pitchFamily="49" charset="-122"/>
                </a:rPr>
                <a:t>拉萨</a:t>
              </a:r>
            </a:p>
          </p:txBody>
        </p:sp>
      </p:grpSp>
      <p:sp>
        <p:nvSpPr>
          <p:cNvPr id="94" name="左大括号 93"/>
          <p:cNvSpPr/>
          <p:nvPr/>
        </p:nvSpPr>
        <p:spPr>
          <a:xfrm rot="16200000">
            <a:off x="6847681" y="796132"/>
            <a:ext cx="358775" cy="3167062"/>
          </a:xfrm>
          <a:prstGeom prst="leftBrace">
            <a:avLst/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zh-CN" altLang="en-US" sz="1350" noProof="1"/>
          </a:p>
        </p:txBody>
      </p:sp>
      <p:sp>
        <p:nvSpPr>
          <p:cNvPr id="20490" name="Text Box 16"/>
          <p:cNvSpPr txBox="1">
            <a:spLocks noChangeArrowheads="1"/>
          </p:cNvSpPr>
          <p:nvPr/>
        </p:nvSpPr>
        <p:spPr bwMode="auto">
          <a:xfrm>
            <a:off x="6032500" y="2503488"/>
            <a:ext cx="2066925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en-US" sz="2400" b="1">
                <a:ea typeface="楷体_GB2312" panose="02010600030101010101" charset="-122"/>
              </a:rPr>
              <a:t>1956 km</a:t>
            </a:r>
          </a:p>
        </p:txBody>
      </p:sp>
      <p:sp>
        <p:nvSpPr>
          <p:cNvPr id="20491" name="矩形 35"/>
          <p:cNvSpPr>
            <a:spLocks noChangeArrowheads="1"/>
          </p:cNvSpPr>
          <p:nvPr/>
        </p:nvSpPr>
        <p:spPr bwMode="auto">
          <a:xfrm>
            <a:off x="74613" y="1633538"/>
            <a:ext cx="13541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tabLst>
                <a:tab pos="1108075" algn="l"/>
              </a:tabLs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tabLst>
                <a:tab pos="1108075" algn="l"/>
              </a:tabLs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tabLst>
                <a:tab pos="1108075" algn="l"/>
              </a:tabLs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tabLst>
                <a:tab pos="1108075" algn="l"/>
              </a:tabLs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tabLst>
                <a:tab pos="1108075" algn="l"/>
              </a:tabLs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8075" algn="l"/>
              </a:tabLs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8075" algn="l"/>
              </a:tabLs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8075" algn="l"/>
              </a:tabLs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8075" algn="l"/>
              </a:tabLs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r>
              <a:rPr lang="zh-CN" altLang="en-US" sz="3200" b="1">
                <a:solidFill>
                  <a:srgbClr val="00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>
                <a:solidFill>
                  <a:srgbClr val="00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>
                <a:solidFill>
                  <a:srgbClr val="00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</a:p>
        </p:txBody>
      </p:sp>
      <p:sp>
        <p:nvSpPr>
          <p:cNvPr id="20492" name="矩形 35"/>
          <p:cNvSpPr>
            <a:spLocks noChangeArrowheads="1"/>
          </p:cNvSpPr>
          <p:nvPr/>
        </p:nvSpPr>
        <p:spPr bwMode="auto">
          <a:xfrm>
            <a:off x="4414838" y="1697038"/>
            <a:ext cx="13557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tabLst>
                <a:tab pos="1108075" algn="l"/>
              </a:tabLs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tabLst>
                <a:tab pos="1108075" algn="l"/>
              </a:tabLs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tabLst>
                <a:tab pos="1108075" algn="l"/>
              </a:tabLs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tabLst>
                <a:tab pos="1108075" algn="l"/>
              </a:tabLs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tabLst>
                <a:tab pos="1108075" algn="l"/>
              </a:tabLs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8075" algn="l"/>
              </a:tabLs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8075" algn="l"/>
              </a:tabLs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8075" algn="l"/>
              </a:tabLs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8075" algn="l"/>
              </a:tabLs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r>
              <a:rPr lang="zh-CN" altLang="en-US" sz="3200" b="1">
                <a:solidFill>
                  <a:srgbClr val="00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>
                <a:solidFill>
                  <a:srgbClr val="00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>
                <a:solidFill>
                  <a:srgbClr val="00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</a:p>
        </p:txBody>
      </p:sp>
      <p:sp>
        <p:nvSpPr>
          <p:cNvPr id="20493" name="TextBox 6"/>
          <p:cNvSpPr txBox="1">
            <a:spLocks noChangeArrowheads="1"/>
          </p:cNvSpPr>
          <p:nvPr/>
        </p:nvSpPr>
        <p:spPr bwMode="auto">
          <a:xfrm>
            <a:off x="892175" y="3140075"/>
            <a:ext cx="3990975" cy="62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00"/>
                </a:solidFill>
                <a:ea typeface="宋体" panose="02010600030101010101" pitchFamily="2" charset="-122"/>
              </a:rPr>
              <a:t>1956</a:t>
            </a:r>
            <a:r>
              <a:rPr lang="en-US" altLang="en-US" sz="3200" b="1">
                <a:solidFill>
                  <a:srgbClr val="FF0000"/>
                </a:solidFill>
                <a:ea typeface="宋体" panose="02010600030101010101" pitchFamily="2" charset="-122"/>
              </a:rPr>
              <a:t>－</a:t>
            </a:r>
            <a:r>
              <a:rPr lang="en-US" altLang="zh-CN" sz="3200" b="1">
                <a:solidFill>
                  <a:srgbClr val="FF0000"/>
                </a:solidFill>
                <a:ea typeface="宋体" panose="02010600030101010101" pitchFamily="2" charset="-122"/>
              </a:rPr>
              <a:t>814</a:t>
            </a:r>
            <a:r>
              <a:rPr lang="en-US" altLang="en-US" sz="3200" b="1">
                <a:solidFill>
                  <a:srgbClr val="FF0000"/>
                </a:solidFill>
                <a:ea typeface="宋体" panose="02010600030101010101" pitchFamily="2" charset="-122"/>
              </a:rPr>
              <a:t>＝</a:t>
            </a:r>
            <a:r>
              <a:rPr lang="en-US" altLang="zh-CN" sz="3200" b="1">
                <a:solidFill>
                  <a:srgbClr val="FF0000"/>
                </a:solidFill>
                <a:ea typeface="宋体" panose="02010600030101010101" pitchFamily="2" charset="-122"/>
              </a:rPr>
              <a:t>1142</a:t>
            </a:r>
          </a:p>
        </p:txBody>
      </p:sp>
      <p:sp>
        <p:nvSpPr>
          <p:cNvPr id="99" name="TextBox 6"/>
          <p:cNvSpPr txBox="1">
            <a:spLocks noChangeArrowheads="1"/>
          </p:cNvSpPr>
          <p:nvPr/>
        </p:nvSpPr>
        <p:spPr bwMode="auto">
          <a:xfrm>
            <a:off x="5278438" y="3082925"/>
            <a:ext cx="3454400" cy="6826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</a:rPr>
              <a:t>1956</a:t>
            </a:r>
            <a:r>
              <a:rPr lang="en-US" altLang="en-US" sz="3200" b="1" dirty="0">
                <a:solidFill>
                  <a:srgbClr val="FF0000"/>
                </a:solidFill>
                <a:latin typeface="+mj-lt"/>
              </a:rPr>
              <a:t>－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</a:rPr>
              <a:t>1142</a:t>
            </a:r>
            <a:r>
              <a:rPr lang="en-US" altLang="en-US" sz="3200" b="1" dirty="0">
                <a:solidFill>
                  <a:srgbClr val="FF0000"/>
                </a:solidFill>
                <a:latin typeface="+mj-lt"/>
              </a:rPr>
              <a:t>＝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</a:rPr>
              <a:t>814</a:t>
            </a:r>
          </a:p>
        </p:txBody>
      </p:sp>
      <p:pic>
        <p:nvPicPr>
          <p:cNvPr id="20495" name="图片 5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0163"/>
            <a:ext cx="4800600" cy="836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96" name="Text Box 9"/>
          <p:cNvSpPr txBox="1">
            <a:spLocks noChangeArrowheads="1"/>
          </p:cNvSpPr>
          <p:nvPr/>
        </p:nvSpPr>
        <p:spPr bwMode="auto">
          <a:xfrm>
            <a:off x="646113" y="98425"/>
            <a:ext cx="35083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tabLst>
                <a:tab pos="1108075" algn="l"/>
              </a:tabLs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tabLst>
                <a:tab pos="1108075" algn="l"/>
              </a:tabLs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tabLst>
                <a:tab pos="1108075" algn="l"/>
              </a:tabLs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tabLst>
                <a:tab pos="1108075" algn="l"/>
              </a:tabLs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tabLst>
                <a:tab pos="1108075" algn="l"/>
              </a:tabLs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8075" algn="l"/>
              </a:tabLs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8075" algn="l"/>
              </a:tabLs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8075" algn="l"/>
              </a:tabLs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8075" algn="l"/>
              </a:tabLs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r>
              <a:rPr lang="en-US" altLang="zh-CN" sz="3200" b="1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en-US" sz="3200" b="1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理解减法的意义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TextBox 16"/>
          <p:cNvSpPr txBox="1">
            <a:spLocks noChangeArrowheads="1"/>
          </p:cNvSpPr>
          <p:nvPr/>
        </p:nvSpPr>
        <p:spPr bwMode="auto">
          <a:xfrm>
            <a:off x="471488" y="4129088"/>
            <a:ext cx="34829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eaLnBrk="1" hangingPunct="1"/>
            <a:r>
              <a:rPr lang="zh-CN" altLang="en-US" sz="3200" b="1">
                <a:solidFill>
                  <a:srgbClr val="2E4E7E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被减数  减数  差</a:t>
            </a:r>
          </a:p>
        </p:txBody>
      </p:sp>
      <p:sp>
        <p:nvSpPr>
          <p:cNvPr id="55" name="TextBox 16"/>
          <p:cNvSpPr txBox="1">
            <a:spLocks noChangeArrowheads="1"/>
          </p:cNvSpPr>
          <p:nvPr/>
        </p:nvSpPr>
        <p:spPr bwMode="auto">
          <a:xfrm>
            <a:off x="1473200" y="4122738"/>
            <a:ext cx="20415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eaLnBrk="1" hangingPunct="1"/>
            <a:r>
              <a:rPr lang="zh-CN" altLang="en-US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－    ＝</a:t>
            </a:r>
          </a:p>
        </p:txBody>
      </p:sp>
      <p:sp>
        <p:nvSpPr>
          <p:cNvPr id="12" name="下箭头 11"/>
          <p:cNvSpPr/>
          <p:nvPr/>
        </p:nvSpPr>
        <p:spPr>
          <a:xfrm>
            <a:off x="1333500" y="3697288"/>
            <a:ext cx="177800" cy="330200"/>
          </a:xfrm>
          <a:prstGeom prst="downArrow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/>
          </a:p>
        </p:txBody>
      </p:sp>
      <p:sp>
        <p:nvSpPr>
          <p:cNvPr id="56" name="下箭头 55"/>
          <p:cNvSpPr/>
          <p:nvPr/>
        </p:nvSpPr>
        <p:spPr>
          <a:xfrm>
            <a:off x="2443163" y="3697288"/>
            <a:ext cx="176212" cy="330200"/>
          </a:xfrm>
          <a:prstGeom prst="downArrow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/>
          </a:p>
        </p:txBody>
      </p:sp>
      <p:sp>
        <p:nvSpPr>
          <p:cNvPr id="57" name="下箭头 56"/>
          <p:cNvSpPr/>
          <p:nvPr/>
        </p:nvSpPr>
        <p:spPr>
          <a:xfrm>
            <a:off x="3552825" y="3697288"/>
            <a:ext cx="176213" cy="330200"/>
          </a:xfrm>
          <a:prstGeom prst="downArrow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/>
          </a:p>
        </p:txBody>
      </p:sp>
      <p:grpSp>
        <p:nvGrpSpPr>
          <p:cNvPr id="21511" name="组合 57"/>
          <p:cNvGrpSpPr/>
          <p:nvPr/>
        </p:nvGrpSpPr>
        <p:grpSpPr bwMode="auto">
          <a:xfrm>
            <a:off x="1014413" y="947738"/>
            <a:ext cx="2535237" cy="1254125"/>
            <a:chOff x="279825" y="2708405"/>
            <a:chExt cx="2535867" cy="1254655"/>
          </a:xfrm>
        </p:grpSpPr>
        <p:sp>
          <p:nvSpPr>
            <p:cNvPr id="21550" name="Text Box 16"/>
            <p:cNvSpPr txBox="1">
              <a:spLocks noChangeArrowheads="1"/>
            </p:cNvSpPr>
            <p:nvPr/>
          </p:nvSpPr>
          <p:spPr bwMode="auto">
            <a:xfrm>
              <a:off x="279825" y="3544377"/>
              <a:ext cx="950912" cy="4126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2000" b="1">
                  <a:latin typeface="楷体" panose="02010609060101010101" pitchFamily="49" charset="-122"/>
                </a:rPr>
                <a:t>西宁</a:t>
              </a:r>
            </a:p>
          </p:txBody>
        </p:sp>
        <p:sp>
          <p:nvSpPr>
            <p:cNvPr id="21551" name="Text Box 16"/>
            <p:cNvSpPr txBox="1">
              <a:spLocks noChangeArrowheads="1"/>
            </p:cNvSpPr>
            <p:nvPr/>
          </p:nvSpPr>
          <p:spPr bwMode="auto">
            <a:xfrm>
              <a:off x="1455204" y="3550447"/>
              <a:ext cx="1360488" cy="4126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2000" b="1">
                  <a:latin typeface="楷体" panose="02010609060101010101" pitchFamily="49" charset="-122"/>
                </a:rPr>
                <a:t>格尔木</a:t>
              </a:r>
            </a:p>
          </p:txBody>
        </p:sp>
        <p:grpSp>
          <p:nvGrpSpPr>
            <p:cNvPr id="21552" name="组合 60"/>
            <p:cNvGrpSpPr/>
            <p:nvPr/>
          </p:nvGrpSpPr>
          <p:grpSpPr bwMode="auto">
            <a:xfrm>
              <a:off x="471928" y="2708405"/>
              <a:ext cx="1643841" cy="910846"/>
              <a:chOff x="1427783" y="1279749"/>
              <a:chExt cx="1643841" cy="910846"/>
            </a:xfrm>
          </p:grpSpPr>
          <p:grpSp>
            <p:nvGrpSpPr>
              <p:cNvPr id="21553" name="组合 61"/>
              <p:cNvGrpSpPr/>
              <p:nvPr/>
            </p:nvGrpSpPr>
            <p:grpSpPr bwMode="auto">
              <a:xfrm>
                <a:off x="1427783" y="2063436"/>
                <a:ext cx="1399099" cy="127159"/>
                <a:chOff x="1930" y="2448"/>
                <a:chExt cx="4600" cy="227"/>
              </a:xfrm>
            </p:grpSpPr>
            <p:cxnSp>
              <p:nvCxnSpPr>
                <p:cNvPr id="65" name="直接连接符 64"/>
                <p:cNvCxnSpPr/>
                <p:nvPr/>
              </p:nvCxnSpPr>
              <p:spPr>
                <a:xfrm>
                  <a:off x="1930" y="2469"/>
                  <a:ext cx="0" cy="213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6" name="直接连接符 65"/>
                <p:cNvCxnSpPr/>
                <p:nvPr/>
              </p:nvCxnSpPr>
              <p:spPr>
                <a:xfrm flipV="1">
                  <a:off x="1930" y="2659"/>
                  <a:ext cx="4599" cy="17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7" name="直接连接符 66"/>
                <p:cNvCxnSpPr/>
                <p:nvPr/>
              </p:nvCxnSpPr>
              <p:spPr>
                <a:xfrm>
                  <a:off x="6530" y="2452"/>
                  <a:ext cx="0" cy="213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63" name="左大括号 62"/>
              <p:cNvSpPr/>
              <p:nvPr/>
            </p:nvSpPr>
            <p:spPr>
              <a:xfrm rot="5400000">
                <a:off x="2058195" y="1235401"/>
                <a:ext cx="157229" cy="1379880"/>
              </a:xfrm>
              <a:prstGeom prst="leftBrac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en-US" sz="1350" noProof="1"/>
              </a:p>
            </p:txBody>
          </p:sp>
          <p:sp>
            <p:nvSpPr>
              <p:cNvPr id="21555" name="Text Box 16"/>
              <p:cNvSpPr txBox="1">
                <a:spLocks noChangeArrowheads="1"/>
              </p:cNvSpPr>
              <p:nvPr/>
            </p:nvSpPr>
            <p:spPr bwMode="auto">
              <a:xfrm>
                <a:off x="1711136" y="1279749"/>
                <a:ext cx="1360488" cy="5355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9pPr>
              </a:lstStyle>
              <a:p>
                <a:pPr eaLnBrk="1" hangingPunct="1">
                  <a:lnSpc>
                    <a:spcPct val="120000"/>
                  </a:lnSpc>
                  <a:buFont typeface="Arial" panose="020B0604020202020204" pitchFamily="34" charset="0"/>
                  <a:buNone/>
                </a:pPr>
                <a:r>
                  <a:rPr lang="en-US" altLang="zh-CN" sz="2400" b="1">
                    <a:ea typeface="楷体_GB2312" panose="02010600030101010101" charset="-122"/>
                  </a:rPr>
                  <a:t>814 km</a:t>
                </a:r>
              </a:p>
            </p:txBody>
          </p:sp>
        </p:grpSp>
      </p:grpSp>
      <p:grpSp>
        <p:nvGrpSpPr>
          <p:cNvPr id="21512" name="组合 67"/>
          <p:cNvGrpSpPr/>
          <p:nvPr/>
        </p:nvGrpSpPr>
        <p:grpSpPr bwMode="auto">
          <a:xfrm>
            <a:off x="2608263" y="939800"/>
            <a:ext cx="2106612" cy="1308100"/>
            <a:chOff x="2893793" y="1184771"/>
            <a:chExt cx="2106629" cy="1308170"/>
          </a:xfrm>
        </p:grpSpPr>
        <p:grpSp>
          <p:nvGrpSpPr>
            <p:cNvPr id="21542" name="组合 68"/>
            <p:cNvGrpSpPr/>
            <p:nvPr/>
          </p:nvGrpSpPr>
          <p:grpSpPr bwMode="auto">
            <a:xfrm>
              <a:off x="2893793" y="1184771"/>
              <a:ext cx="1753126" cy="921019"/>
              <a:chOff x="3981238" y="1242987"/>
              <a:chExt cx="1753126" cy="921019"/>
            </a:xfrm>
          </p:grpSpPr>
          <p:grpSp>
            <p:nvGrpSpPr>
              <p:cNvPr id="21544" name="组合 70"/>
              <p:cNvGrpSpPr/>
              <p:nvPr/>
            </p:nvGrpSpPr>
            <p:grpSpPr bwMode="auto">
              <a:xfrm>
                <a:off x="3981239" y="2046571"/>
                <a:ext cx="1753125" cy="117435"/>
                <a:chOff x="2960" y="2291"/>
                <a:chExt cx="4600" cy="316"/>
              </a:xfrm>
            </p:grpSpPr>
            <p:cxnSp>
              <p:nvCxnSpPr>
                <p:cNvPr id="74" name="直接连接符 73"/>
                <p:cNvCxnSpPr/>
                <p:nvPr/>
              </p:nvCxnSpPr>
              <p:spPr>
                <a:xfrm flipH="1">
                  <a:off x="2960" y="2295"/>
                  <a:ext cx="4" cy="312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5" name="直接连接符 74"/>
                <p:cNvCxnSpPr/>
                <p:nvPr/>
              </p:nvCxnSpPr>
              <p:spPr>
                <a:xfrm flipV="1">
                  <a:off x="2960" y="2559"/>
                  <a:ext cx="4599" cy="17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6" name="直接连接符 75"/>
                <p:cNvCxnSpPr/>
                <p:nvPr/>
              </p:nvCxnSpPr>
              <p:spPr>
                <a:xfrm flipH="1">
                  <a:off x="7534" y="2290"/>
                  <a:ext cx="4" cy="273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72" name="左大括号 71"/>
              <p:cNvSpPr/>
              <p:nvPr/>
            </p:nvSpPr>
            <p:spPr>
              <a:xfrm rot="5400000">
                <a:off x="4774991" y="1014414"/>
                <a:ext cx="165109" cy="1752614"/>
              </a:xfrm>
              <a:prstGeom prst="leftBrac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en-US" sz="1350" noProof="1"/>
              </a:p>
            </p:txBody>
          </p:sp>
          <p:sp>
            <p:nvSpPr>
              <p:cNvPr id="21546" name="Text Box 16"/>
              <p:cNvSpPr txBox="1">
                <a:spLocks noChangeArrowheads="1"/>
              </p:cNvSpPr>
              <p:nvPr/>
            </p:nvSpPr>
            <p:spPr bwMode="auto">
              <a:xfrm>
                <a:off x="4642588" y="1242987"/>
                <a:ext cx="879081" cy="6832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9pPr>
              </a:lstStyle>
              <a:p>
                <a:pPr eaLnBrk="1" hangingPunct="1">
                  <a:lnSpc>
                    <a:spcPct val="120000"/>
                  </a:lnSpc>
                  <a:buFont typeface="Arial" panose="020B0604020202020204" pitchFamily="34" charset="0"/>
                  <a:buNone/>
                </a:pPr>
                <a:r>
                  <a:rPr lang="zh-CN" altLang="en-US" sz="3200" b="1">
                    <a:solidFill>
                      <a:srgbClr val="C93756"/>
                    </a:solidFill>
                    <a:ea typeface="楷体_GB2312" panose="02010600030101010101" charset="-122"/>
                  </a:rPr>
                  <a:t>？</a:t>
                </a:r>
                <a:endParaRPr lang="en-US" altLang="zh-CN" sz="3200" b="1">
                  <a:solidFill>
                    <a:srgbClr val="C93756"/>
                  </a:solidFill>
                  <a:ea typeface="楷体_GB2312" panose="02010600030101010101" charset="-122"/>
                </a:endParaRPr>
              </a:p>
            </p:txBody>
          </p:sp>
        </p:grpSp>
        <p:sp>
          <p:nvSpPr>
            <p:cNvPr id="21543" name="Text Box 16"/>
            <p:cNvSpPr txBox="1">
              <a:spLocks noChangeArrowheads="1"/>
            </p:cNvSpPr>
            <p:nvPr/>
          </p:nvSpPr>
          <p:spPr bwMode="auto">
            <a:xfrm>
              <a:off x="4258543" y="2031276"/>
              <a:ext cx="741879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zh-CN" sz="2000" b="1">
                  <a:latin typeface="楷体" panose="02010609060101010101" pitchFamily="49" charset="-122"/>
                </a:rPr>
                <a:t>拉萨</a:t>
              </a:r>
            </a:p>
          </p:txBody>
        </p:sp>
      </p:grpSp>
      <p:sp>
        <p:nvSpPr>
          <p:cNvPr id="77" name="左大括号 76"/>
          <p:cNvSpPr/>
          <p:nvPr/>
        </p:nvSpPr>
        <p:spPr>
          <a:xfrm rot="16200000">
            <a:off x="2589213" y="763588"/>
            <a:ext cx="358775" cy="3165475"/>
          </a:xfrm>
          <a:prstGeom prst="leftBrace">
            <a:avLst/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zh-CN" altLang="en-US" sz="1350" noProof="1"/>
          </a:p>
        </p:txBody>
      </p:sp>
      <p:sp>
        <p:nvSpPr>
          <p:cNvPr id="21514" name="Text Box 16"/>
          <p:cNvSpPr txBox="1">
            <a:spLocks noChangeArrowheads="1"/>
          </p:cNvSpPr>
          <p:nvPr/>
        </p:nvSpPr>
        <p:spPr bwMode="auto">
          <a:xfrm>
            <a:off x="1773238" y="2468563"/>
            <a:ext cx="2066925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en-US" sz="2400" b="1">
                <a:ea typeface="楷体_GB2312" panose="02010600030101010101" charset="-122"/>
              </a:rPr>
              <a:t>1956 km</a:t>
            </a:r>
          </a:p>
        </p:txBody>
      </p:sp>
      <p:grpSp>
        <p:nvGrpSpPr>
          <p:cNvPr id="21515" name="组合 78"/>
          <p:cNvGrpSpPr/>
          <p:nvPr/>
        </p:nvGrpSpPr>
        <p:grpSpPr bwMode="auto">
          <a:xfrm>
            <a:off x="5272088" y="1006475"/>
            <a:ext cx="3298825" cy="1230313"/>
            <a:chOff x="279825" y="2733275"/>
            <a:chExt cx="3298348" cy="1229785"/>
          </a:xfrm>
        </p:grpSpPr>
        <p:sp>
          <p:nvSpPr>
            <p:cNvPr id="21533" name="Text Box 16"/>
            <p:cNvSpPr txBox="1">
              <a:spLocks noChangeArrowheads="1"/>
            </p:cNvSpPr>
            <p:nvPr/>
          </p:nvSpPr>
          <p:spPr bwMode="auto">
            <a:xfrm>
              <a:off x="279825" y="3544377"/>
              <a:ext cx="950912" cy="4126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2000" b="1">
                  <a:latin typeface="楷体" panose="02010609060101010101" pitchFamily="49" charset="-122"/>
                </a:rPr>
                <a:t>西宁</a:t>
              </a:r>
            </a:p>
          </p:txBody>
        </p:sp>
        <p:sp>
          <p:nvSpPr>
            <p:cNvPr id="21534" name="Text Box 16"/>
            <p:cNvSpPr txBox="1">
              <a:spLocks noChangeArrowheads="1"/>
            </p:cNvSpPr>
            <p:nvPr/>
          </p:nvSpPr>
          <p:spPr bwMode="auto">
            <a:xfrm>
              <a:off x="1455204" y="3550447"/>
              <a:ext cx="1360488" cy="4126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2000" b="1">
                  <a:latin typeface="楷体" panose="02010609060101010101" pitchFamily="49" charset="-122"/>
                </a:rPr>
                <a:t>格尔木</a:t>
              </a:r>
            </a:p>
          </p:txBody>
        </p:sp>
        <p:grpSp>
          <p:nvGrpSpPr>
            <p:cNvPr id="21535" name="组合 81"/>
            <p:cNvGrpSpPr/>
            <p:nvPr/>
          </p:nvGrpSpPr>
          <p:grpSpPr bwMode="auto">
            <a:xfrm>
              <a:off x="471928" y="2733275"/>
              <a:ext cx="3106245" cy="885976"/>
              <a:chOff x="1427783" y="1304619"/>
              <a:chExt cx="3106245" cy="885976"/>
            </a:xfrm>
          </p:grpSpPr>
          <p:grpSp>
            <p:nvGrpSpPr>
              <p:cNvPr id="21536" name="组合 82"/>
              <p:cNvGrpSpPr/>
              <p:nvPr/>
            </p:nvGrpSpPr>
            <p:grpSpPr bwMode="auto">
              <a:xfrm>
                <a:off x="1427783" y="2063436"/>
                <a:ext cx="1399099" cy="127159"/>
                <a:chOff x="1930" y="2448"/>
                <a:chExt cx="4600" cy="227"/>
              </a:xfrm>
            </p:grpSpPr>
            <p:cxnSp>
              <p:nvCxnSpPr>
                <p:cNvPr id="86" name="直接连接符 85"/>
                <p:cNvCxnSpPr/>
                <p:nvPr/>
              </p:nvCxnSpPr>
              <p:spPr>
                <a:xfrm>
                  <a:off x="1930" y="2459"/>
                  <a:ext cx="0" cy="215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7" name="直接连接符 86"/>
                <p:cNvCxnSpPr/>
                <p:nvPr/>
              </p:nvCxnSpPr>
              <p:spPr>
                <a:xfrm flipV="1">
                  <a:off x="1930" y="2657"/>
                  <a:ext cx="4598" cy="17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8" name="直接连接符 87"/>
                <p:cNvCxnSpPr/>
                <p:nvPr/>
              </p:nvCxnSpPr>
              <p:spPr>
                <a:xfrm>
                  <a:off x="6528" y="2447"/>
                  <a:ext cx="0" cy="21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84" name="左大括号 83"/>
              <p:cNvSpPr/>
              <p:nvPr/>
            </p:nvSpPr>
            <p:spPr>
              <a:xfrm rot="5400000">
                <a:off x="2057908" y="1234603"/>
                <a:ext cx="157095" cy="1379339"/>
              </a:xfrm>
              <a:prstGeom prst="leftBrac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en-US" sz="1350" noProof="1"/>
              </a:p>
            </p:txBody>
          </p:sp>
          <p:sp>
            <p:nvSpPr>
              <p:cNvPr id="21538" name="Text Box 16"/>
              <p:cNvSpPr txBox="1">
                <a:spLocks noChangeArrowheads="1"/>
              </p:cNvSpPr>
              <p:nvPr/>
            </p:nvSpPr>
            <p:spPr bwMode="auto">
              <a:xfrm>
                <a:off x="3173540" y="1304619"/>
                <a:ext cx="1360488" cy="5355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9pPr>
              </a:lstStyle>
              <a:p>
                <a:pPr eaLnBrk="1" hangingPunct="1">
                  <a:lnSpc>
                    <a:spcPct val="120000"/>
                  </a:lnSpc>
                  <a:buFont typeface="Arial" panose="020B0604020202020204" pitchFamily="34" charset="0"/>
                  <a:buNone/>
                </a:pPr>
                <a:r>
                  <a:rPr lang="en-US" altLang="zh-CN" sz="2400" b="1">
                    <a:ea typeface="楷体_GB2312" panose="02010600030101010101" charset="-122"/>
                  </a:rPr>
                  <a:t>1142 km</a:t>
                </a:r>
              </a:p>
            </p:txBody>
          </p:sp>
        </p:grpSp>
      </p:grpSp>
      <p:grpSp>
        <p:nvGrpSpPr>
          <p:cNvPr id="21516" name="组合 88"/>
          <p:cNvGrpSpPr/>
          <p:nvPr/>
        </p:nvGrpSpPr>
        <p:grpSpPr bwMode="auto">
          <a:xfrm>
            <a:off x="5972175" y="920750"/>
            <a:ext cx="2997200" cy="1360488"/>
            <a:chOff x="1998537" y="1131902"/>
            <a:chExt cx="2997977" cy="1361039"/>
          </a:xfrm>
        </p:grpSpPr>
        <p:grpSp>
          <p:nvGrpSpPr>
            <p:cNvPr id="21525" name="组合 89"/>
            <p:cNvGrpSpPr/>
            <p:nvPr/>
          </p:nvGrpSpPr>
          <p:grpSpPr bwMode="auto">
            <a:xfrm>
              <a:off x="1998537" y="1131902"/>
              <a:ext cx="2648382" cy="973888"/>
              <a:chOff x="3085982" y="1190118"/>
              <a:chExt cx="2648382" cy="973888"/>
            </a:xfrm>
          </p:grpSpPr>
          <p:grpSp>
            <p:nvGrpSpPr>
              <p:cNvPr id="21527" name="组合 91"/>
              <p:cNvGrpSpPr/>
              <p:nvPr/>
            </p:nvGrpSpPr>
            <p:grpSpPr bwMode="auto">
              <a:xfrm>
                <a:off x="3981239" y="2046571"/>
                <a:ext cx="1753125" cy="117435"/>
                <a:chOff x="2960" y="2291"/>
                <a:chExt cx="4600" cy="316"/>
              </a:xfrm>
            </p:grpSpPr>
            <p:cxnSp>
              <p:nvCxnSpPr>
                <p:cNvPr id="95" name="直接连接符 94"/>
                <p:cNvCxnSpPr/>
                <p:nvPr/>
              </p:nvCxnSpPr>
              <p:spPr>
                <a:xfrm flipH="1">
                  <a:off x="2961" y="2294"/>
                  <a:ext cx="4" cy="312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6" name="直接连接符 95"/>
                <p:cNvCxnSpPr/>
                <p:nvPr/>
              </p:nvCxnSpPr>
              <p:spPr>
                <a:xfrm flipV="1">
                  <a:off x="2961" y="2559"/>
                  <a:ext cx="4600" cy="17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7" name="直接连接符 96"/>
                <p:cNvCxnSpPr/>
                <p:nvPr/>
              </p:nvCxnSpPr>
              <p:spPr>
                <a:xfrm flipH="1">
                  <a:off x="7536" y="2290"/>
                  <a:ext cx="4" cy="274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93" name="左大括号 92"/>
              <p:cNvSpPr/>
              <p:nvPr/>
            </p:nvSpPr>
            <p:spPr>
              <a:xfrm rot="5400000">
                <a:off x="4775508" y="1013962"/>
                <a:ext cx="165167" cy="1753054"/>
              </a:xfrm>
              <a:prstGeom prst="leftBrac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en-US" sz="1350" noProof="1"/>
              </a:p>
            </p:txBody>
          </p:sp>
          <p:sp>
            <p:nvSpPr>
              <p:cNvPr id="21529" name="Text Box 16"/>
              <p:cNvSpPr txBox="1">
                <a:spLocks noChangeArrowheads="1"/>
              </p:cNvSpPr>
              <p:nvPr/>
            </p:nvSpPr>
            <p:spPr bwMode="auto">
              <a:xfrm>
                <a:off x="3085982" y="1190118"/>
                <a:ext cx="879081" cy="6832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9pPr>
              </a:lstStyle>
              <a:p>
                <a:pPr eaLnBrk="1" hangingPunct="1">
                  <a:lnSpc>
                    <a:spcPct val="120000"/>
                  </a:lnSpc>
                  <a:buFont typeface="Arial" panose="020B0604020202020204" pitchFamily="34" charset="0"/>
                  <a:buNone/>
                </a:pPr>
                <a:r>
                  <a:rPr lang="zh-CN" altLang="en-US" sz="3200" b="1">
                    <a:solidFill>
                      <a:srgbClr val="C93756"/>
                    </a:solidFill>
                    <a:ea typeface="楷体_GB2312" panose="02010600030101010101" charset="-122"/>
                  </a:rPr>
                  <a:t>？</a:t>
                </a:r>
                <a:endParaRPr lang="en-US" altLang="zh-CN" sz="3200" b="1">
                  <a:solidFill>
                    <a:srgbClr val="C93756"/>
                  </a:solidFill>
                  <a:ea typeface="楷体_GB2312" panose="02010600030101010101" charset="-122"/>
                </a:endParaRPr>
              </a:p>
            </p:txBody>
          </p:sp>
        </p:grpSp>
        <p:sp>
          <p:nvSpPr>
            <p:cNvPr id="21526" name="Text Box 16"/>
            <p:cNvSpPr txBox="1">
              <a:spLocks noChangeArrowheads="1"/>
            </p:cNvSpPr>
            <p:nvPr/>
          </p:nvSpPr>
          <p:spPr bwMode="auto">
            <a:xfrm>
              <a:off x="4258544" y="2031276"/>
              <a:ext cx="73797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zh-CN" sz="2000" b="1">
                  <a:latin typeface="楷体" panose="02010609060101010101" pitchFamily="49" charset="-122"/>
                </a:rPr>
                <a:t>拉萨</a:t>
              </a:r>
            </a:p>
          </p:txBody>
        </p:sp>
      </p:grpSp>
      <p:sp>
        <p:nvSpPr>
          <p:cNvPr id="98" name="左大括号 97"/>
          <p:cNvSpPr/>
          <p:nvPr/>
        </p:nvSpPr>
        <p:spPr>
          <a:xfrm rot="16200000">
            <a:off x="6847681" y="796132"/>
            <a:ext cx="358775" cy="3167062"/>
          </a:xfrm>
          <a:prstGeom prst="leftBrace">
            <a:avLst/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zh-CN" altLang="en-US" sz="1350" noProof="1"/>
          </a:p>
        </p:txBody>
      </p:sp>
      <p:sp>
        <p:nvSpPr>
          <p:cNvPr id="21518" name="Text Box 16"/>
          <p:cNvSpPr txBox="1">
            <a:spLocks noChangeArrowheads="1"/>
          </p:cNvSpPr>
          <p:nvPr/>
        </p:nvSpPr>
        <p:spPr bwMode="auto">
          <a:xfrm>
            <a:off x="6032500" y="2503488"/>
            <a:ext cx="2066925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en-US" sz="2400" b="1">
                <a:ea typeface="楷体_GB2312" panose="02010600030101010101" charset="-122"/>
              </a:rPr>
              <a:t>1956 km</a:t>
            </a:r>
          </a:p>
        </p:txBody>
      </p:sp>
      <p:sp>
        <p:nvSpPr>
          <p:cNvPr id="21519" name="矩形 35"/>
          <p:cNvSpPr>
            <a:spLocks noChangeArrowheads="1"/>
          </p:cNvSpPr>
          <p:nvPr/>
        </p:nvSpPr>
        <p:spPr bwMode="auto">
          <a:xfrm>
            <a:off x="74613" y="1633538"/>
            <a:ext cx="13541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tabLst>
                <a:tab pos="1108075" algn="l"/>
              </a:tabLs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tabLst>
                <a:tab pos="1108075" algn="l"/>
              </a:tabLs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tabLst>
                <a:tab pos="1108075" algn="l"/>
              </a:tabLs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tabLst>
                <a:tab pos="1108075" algn="l"/>
              </a:tabLs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tabLst>
                <a:tab pos="1108075" algn="l"/>
              </a:tabLs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8075" algn="l"/>
              </a:tabLs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8075" algn="l"/>
              </a:tabLs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8075" algn="l"/>
              </a:tabLs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8075" algn="l"/>
              </a:tabLs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r>
              <a:rPr lang="zh-CN" altLang="en-US" sz="3200" b="1">
                <a:solidFill>
                  <a:srgbClr val="00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>
                <a:solidFill>
                  <a:srgbClr val="00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>
                <a:solidFill>
                  <a:srgbClr val="00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</a:p>
        </p:txBody>
      </p:sp>
      <p:sp>
        <p:nvSpPr>
          <p:cNvPr id="21520" name="矩形 35"/>
          <p:cNvSpPr>
            <a:spLocks noChangeArrowheads="1"/>
          </p:cNvSpPr>
          <p:nvPr/>
        </p:nvSpPr>
        <p:spPr bwMode="auto">
          <a:xfrm>
            <a:off x="4414838" y="1697038"/>
            <a:ext cx="13557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tabLst>
                <a:tab pos="1108075" algn="l"/>
              </a:tabLs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tabLst>
                <a:tab pos="1108075" algn="l"/>
              </a:tabLs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tabLst>
                <a:tab pos="1108075" algn="l"/>
              </a:tabLs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tabLst>
                <a:tab pos="1108075" algn="l"/>
              </a:tabLs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tabLst>
                <a:tab pos="1108075" algn="l"/>
              </a:tabLs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8075" algn="l"/>
              </a:tabLs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8075" algn="l"/>
              </a:tabLs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8075" algn="l"/>
              </a:tabLs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8075" algn="l"/>
              </a:tabLs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r>
              <a:rPr lang="zh-CN" altLang="en-US" sz="3200" b="1">
                <a:solidFill>
                  <a:srgbClr val="00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>
                <a:solidFill>
                  <a:srgbClr val="00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>
                <a:solidFill>
                  <a:srgbClr val="00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</a:p>
        </p:txBody>
      </p:sp>
      <p:sp>
        <p:nvSpPr>
          <p:cNvPr id="21521" name="TextBox 6"/>
          <p:cNvSpPr txBox="1">
            <a:spLocks noChangeArrowheads="1"/>
          </p:cNvSpPr>
          <p:nvPr/>
        </p:nvSpPr>
        <p:spPr bwMode="auto">
          <a:xfrm>
            <a:off x="892175" y="3140075"/>
            <a:ext cx="3990975" cy="62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00"/>
                </a:solidFill>
                <a:ea typeface="宋体" panose="02010600030101010101" pitchFamily="2" charset="-122"/>
              </a:rPr>
              <a:t>1956</a:t>
            </a:r>
            <a:r>
              <a:rPr lang="en-US" altLang="en-US" sz="3200" b="1">
                <a:solidFill>
                  <a:srgbClr val="FF0000"/>
                </a:solidFill>
                <a:ea typeface="宋体" panose="02010600030101010101" pitchFamily="2" charset="-122"/>
              </a:rPr>
              <a:t>－</a:t>
            </a:r>
            <a:r>
              <a:rPr lang="en-US" altLang="zh-CN" sz="3200" b="1">
                <a:solidFill>
                  <a:srgbClr val="FF0000"/>
                </a:solidFill>
                <a:ea typeface="宋体" panose="02010600030101010101" pitchFamily="2" charset="-122"/>
              </a:rPr>
              <a:t>814</a:t>
            </a:r>
            <a:r>
              <a:rPr lang="en-US" altLang="en-US" sz="3200" b="1">
                <a:solidFill>
                  <a:srgbClr val="FF0000"/>
                </a:solidFill>
                <a:ea typeface="宋体" panose="02010600030101010101" pitchFamily="2" charset="-122"/>
              </a:rPr>
              <a:t>＝</a:t>
            </a:r>
            <a:r>
              <a:rPr lang="en-US" altLang="zh-CN" sz="3200" b="1">
                <a:solidFill>
                  <a:srgbClr val="FF0000"/>
                </a:solidFill>
                <a:ea typeface="宋体" panose="02010600030101010101" pitchFamily="2" charset="-122"/>
              </a:rPr>
              <a:t>1142</a:t>
            </a:r>
          </a:p>
        </p:txBody>
      </p:sp>
      <p:sp>
        <p:nvSpPr>
          <p:cNvPr id="103" name="TextBox 6"/>
          <p:cNvSpPr txBox="1">
            <a:spLocks noChangeArrowheads="1"/>
          </p:cNvSpPr>
          <p:nvPr/>
        </p:nvSpPr>
        <p:spPr bwMode="auto">
          <a:xfrm>
            <a:off x="5278438" y="3082925"/>
            <a:ext cx="3454400" cy="6826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</a:rPr>
              <a:t>1956</a:t>
            </a:r>
            <a:r>
              <a:rPr lang="en-US" altLang="en-US" sz="3200" b="1" dirty="0">
                <a:solidFill>
                  <a:srgbClr val="FF0000"/>
                </a:solidFill>
                <a:latin typeface="+mj-lt"/>
              </a:rPr>
              <a:t>－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</a:rPr>
              <a:t>1142</a:t>
            </a:r>
            <a:r>
              <a:rPr lang="en-US" altLang="en-US" sz="3200" b="1" dirty="0">
                <a:solidFill>
                  <a:srgbClr val="FF0000"/>
                </a:solidFill>
                <a:latin typeface="+mj-lt"/>
              </a:rPr>
              <a:t>＝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</a:rPr>
              <a:t>814</a:t>
            </a:r>
          </a:p>
        </p:txBody>
      </p:sp>
      <p:pic>
        <p:nvPicPr>
          <p:cNvPr id="21523" name="图片 5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0163"/>
            <a:ext cx="4800600" cy="836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24" name="Text Box 9"/>
          <p:cNvSpPr txBox="1">
            <a:spLocks noChangeArrowheads="1"/>
          </p:cNvSpPr>
          <p:nvPr/>
        </p:nvSpPr>
        <p:spPr bwMode="auto">
          <a:xfrm>
            <a:off x="646113" y="98425"/>
            <a:ext cx="35083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tabLst>
                <a:tab pos="1108075" algn="l"/>
              </a:tabLs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tabLst>
                <a:tab pos="1108075" algn="l"/>
              </a:tabLs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tabLst>
                <a:tab pos="1108075" algn="l"/>
              </a:tabLs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tabLst>
                <a:tab pos="1108075" algn="l"/>
              </a:tabLs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tabLst>
                <a:tab pos="1108075" algn="l"/>
              </a:tabLs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8075" algn="l"/>
              </a:tabLs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8075" algn="l"/>
              </a:tabLs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8075" algn="l"/>
              </a:tabLs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8075" algn="l"/>
              </a:tabLs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r>
              <a:rPr lang="en-US" altLang="zh-CN" sz="3200" b="1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en-US" sz="3200" b="1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理解减法的意义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55" grpId="0"/>
      <p:bldP spid="12" grpId="0" animBg="1"/>
      <p:bldP spid="56" grpId="0" animBg="1"/>
      <p:bldP spid="5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30" name="组合 6"/>
          <p:cNvGrpSpPr/>
          <p:nvPr/>
        </p:nvGrpSpPr>
        <p:grpSpPr bwMode="auto">
          <a:xfrm>
            <a:off x="65088" y="628650"/>
            <a:ext cx="5232400" cy="865188"/>
            <a:chOff x="130639" y="655946"/>
            <a:chExt cx="5232947" cy="864000"/>
          </a:xfrm>
        </p:grpSpPr>
        <p:pic>
          <p:nvPicPr>
            <p:cNvPr id="22556" name="图片 3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0639" y="655946"/>
              <a:ext cx="5232947" cy="864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557" name="Text Box 9"/>
            <p:cNvSpPr txBox="1">
              <a:spLocks noChangeArrowheads="1"/>
            </p:cNvSpPr>
            <p:nvPr/>
          </p:nvSpPr>
          <p:spPr bwMode="auto">
            <a:xfrm>
              <a:off x="849090" y="798616"/>
              <a:ext cx="3776885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tabLst>
                  <a:tab pos="1108075" algn="l"/>
                </a:tabLs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1pPr>
              <a:lvl2pPr marL="742950" indent="-285750">
                <a:tabLst>
                  <a:tab pos="1108075" algn="l"/>
                </a:tabLs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2pPr>
              <a:lvl3pPr marL="1143000" indent="-228600">
                <a:tabLst>
                  <a:tab pos="1108075" algn="l"/>
                </a:tabLs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3pPr>
              <a:lvl4pPr marL="1600200" indent="-228600">
                <a:tabLst>
                  <a:tab pos="1108075" algn="l"/>
                </a:tabLs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4pPr>
              <a:lvl5pPr marL="2057400" indent="-228600">
                <a:tabLst>
                  <a:tab pos="1108075" algn="l"/>
                </a:tabLs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108075" algn="l"/>
                </a:tabLs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108075" algn="l"/>
                </a:tabLs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108075" algn="l"/>
                </a:tabLs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108075" algn="l"/>
                </a:tabLs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9pPr>
            </a:lstStyle>
            <a:p>
              <a:r>
                <a:rPr lang="en-US" altLang="zh-CN" sz="2800" b="1" dirty="0">
                  <a:solidFill>
                    <a:srgbClr val="002060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1.</a:t>
              </a:r>
              <a:r>
                <a:rPr lang="zh-CN" altLang="en-US" sz="2800" b="1" dirty="0">
                  <a:solidFill>
                    <a:srgbClr val="002060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加法与减法间的关系</a:t>
              </a:r>
            </a:p>
          </p:txBody>
        </p:sp>
      </p:grpSp>
      <p:sp>
        <p:nvSpPr>
          <p:cNvPr id="22531" name="TextBox 6"/>
          <p:cNvSpPr txBox="1">
            <a:spLocks noChangeArrowheads="1"/>
          </p:cNvSpPr>
          <p:nvPr/>
        </p:nvSpPr>
        <p:spPr bwMode="auto">
          <a:xfrm>
            <a:off x="276225" y="1651000"/>
            <a:ext cx="4476750" cy="68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algn="ctr" eaLnBrk="1" hangingPunct="1">
              <a:lnSpc>
                <a:spcPct val="120000"/>
              </a:lnSpc>
            </a:pPr>
            <a:r>
              <a:rPr lang="zh-CN" altLang="en-US" sz="3200" b="1">
                <a:ea typeface="楷体_GB2312" panose="02010600030101010101" charset="-122"/>
              </a:rPr>
              <a:t>（</a:t>
            </a:r>
            <a:r>
              <a:rPr lang="en-US" altLang="zh-CN" sz="3200" b="1">
                <a:ea typeface="楷体_GB2312" panose="02010600030101010101" charset="-122"/>
              </a:rPr>
              <a:t>1</a:t>
            </a:r>
            <a:r>
              <a:rPr lang="zh-CN" altLang="en-US" sz="3200" b="1">
                <a:ea typeface="楷体_GB2312" panose="02010600030101010101" charset="-122"/>
              </a:rPr>
              <a:t>）</a:t>
            </a:r>
            <a:r>
              <a:rPr lang="en-US" altLang="zh-CN" sz="3200" b="1">
                <a:ea typeface="楷体_GB2312" panose="02010600030101010101" charset="-122"/>
              </a:rPr>
              <a:t>814</a:t>
            </a:r>
            <a:r>
              <a:rPr lang="en-US" altLang="en-US" sz="3200" b="1">
                <a:ea typeface="楷体_GB2312" panose="02010600030101010101" charset="-122"/>
              </a:rPr>
              <a:t>＋</a:t>
            </a:r>
            <a:r>
              <a:rPr lang="en-US" altLang="zh-CN" sz="3200" b="1">
                <a:ea typeface="楷体_GB2312" panose="02010600030101010101" charset="-122"/>
              </a:rPr>
              <a:t>1142=1956</a:t>
            </a:r>
          </a:p>
        </p:txBody>
      </p:sp>
      <p:sp>
        <p:nvSpPr>
          <p:cNvPr id="4" name="TextBox 6"/>
          <p:cNvSpPr txBox="1">
            <a:spLocks noChangeArrowheads="1"/>
          </p:cNvSpPr>
          <p:nvPr/>
        </p:nvSpPr>
        <p:spPr bwMode="auto">
          <a:xfrm>
            <a:off x="469900" y="3063875"/>
            <a:ext cx="4586288" cy="6826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楷体_GB2312" panose="02010600030101010101" charset="-122"/>
              </a:rPr>
              <a:t>（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楷体_GB2312" panose="02010600030101010101" charset="-122"/>
              </a:rPr>
              <a:t>3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楷体_GB2312" panose="02010600030101010101" charset="-122"/>
              </a:rPr>
              <a:t>）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楷体_GB2312" panose="02010600030101010101" charset="-122"/>
              </a:rPr>
              <a:t>1956</a:t>
            </a:r>
            <a:r>
              <a:rPr lang="en-US" altLang="en-US" sz="3200" b="1" dirty="0">
                <a:solidFill>
                  <a:srgbClr val="FF0000"/>
                </a:solidFill>
                <a:latin typeface="+mn-lt"/>
                <a:ea typeface="楷体_GB2312" panose="02010600030101010101" charset="-122"/>
              </a:rPr>
              <a:t>－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楷体_GB2312" panose="02010600030101010101" charset="-122"/>
              </a:rPr>
              <a:t>1142</a:t>
            </a:r>
            <a:r>
              <a:rPr lang="en-US" altLang="en-US" sz="3200" b="1" dirty="0">
                <a:solidFill>
                  <a:srgbClr val="FF0000"/>
                </a:solidFill>
                <a:latin typeface="+mn-lt"/>
                <a:ea typeface="楷体_GB2312" panose="02010600030101010101" charset="-122"/>
              </a:rPr>
              <a:t>＝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楷体_GB2312" panose="02010600030101010101" charset="-122"/>
              </a:rPr>
              <a:t>814</a:t>
            </a:r>
          </a:p>
        </p:txBody>
      </p:sp>
      <p:sp>
        <p:nvSpPr>
          <p:cNvPr id="5" name="TextBox 6"/>
          <p:cNvSpPr txBox="1">
            <a:spLocks noChangeArrowheads="1"/>
          </p:cNvSpPr>
          <p:nvPr/>
        </p:nvSpPr>
        <p:spPr bwMode="auto">
          <a:xfrm>
            <a:off x="469900" y="2384425"/>
            <a:ext cx="4632325" cy="6826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楷体_GB2312" panose="02010600030101010101" charset="-122"/>
              </a:rPr>
              <a:t>（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楷体_GB2312" panose="02010600030101010101" charset="-122"/>
              </a:rPr>
              <a:t>2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楷体_GB2312" panose="02010600030101010101" charset="-122"/>
              </a:rPr>
              <a:t>）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楷体_GB2312" panose="02010600030101010101" charset="-122"/>
              </a:rPr>
              <a:t>1956</a:t>
            </a:r>
            <a:r>
              <a:rPr lang="en-US" altLang="en-US" sz="3200" b="1" dirty="0">
                <a:solidFill>
                  <a:srgbClr val="FF0000"/>
                </a:solidFill>
                <a:latin typeface="+mn-lt"/>
                <a:ea typeface="楷体_GB2312" panose="02010600030101010101" charset="-122"/>
              </a:rPr>
              <a:t>－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楷体_GB2312" panose="02010600030101010101" charset="-122"/>
              </a:rPr>
              <a:t>814</a:t>
            </a:r>
            <a:r>
              <a:rPr lang="en-US" altLang="en-US" sz="3200" b="1" dirty="0">
                <a:solidFill>
                  <a:srgbClr val="FF0000"/>
                </a:solidFill>
                <a:latin typeface="+mn-lt"/>
                <a:ea typeface="楷体_GB2312" panose="02010600030101010101" charset="-122"/>
              </a:rPr>
              <a:t>＝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楷体_GB2312" panose="02010600030101010101" charset="-122"/>
              </a:rPr>
              <a:t>1142</a:t>
            </a:r>
          </a:p>
        </p:txBody>
      </p:sp>
      <p:sp>
        <p:nvSpPr>
          <p:cNvPr id="8" name="TextBox 6"/>
          <p:cNvSpPr txBox="1">
            <a:spLocks noChangeArrowheads="1"/>
          </p:cNvSpPr>
          <p:nvPr/>
        </p:nvSpPr>
        <p:spPr bwMode="auto">
          <a:xfrm>
            <a:off x="1141413" y="3963988"/>
            <a:ext cx="4225925" cy="585787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>
            <a:spAutoFit/>
          </a:bodyPr>
          <a:lstStyle>
            <a:lvl1pPr eaLnBrk="0" hangingPunct="0">
              <a:defRPr sz="3600" b="1">
                <a:solidFill>
                  <a:schemeClr val="tx1"/>
                </a:solidFill>
                <a:latin typeface="Arial" panose="020B0604020202020204" pitchFamily="34" charset="0"/>
                <a:ea typeface="楷体_GB2312" panose="02010600030101010101" charset="-122"/>
              </a:defRPr>
            </a:lvl1pPr>
            <a:lvl2pPr marL="742950" indent="-285750" eaLnBrk="0" hangingPunct="0">
              <a:defRPr sz="3600" b="1">
                <a:solidFill>
                  <a:schemeClr val="tx1"/>
                </a:solidFill>
                <a:latin typeface="Arial" panose="020B0604020202020204" pitchFamily="34" charset="0"/>
                <a:ea typeface="楷体_GB2312" panose="02010600030101010101" charset="-122"/>
              </a:defRPr>
            </a:lvl2pPr>
            <a:lvl3pPr marL="1143000" indent="-228600" eaLnBrk="0" hangingPunct="0">
              <a:defRPr sz="3600" b="1">
                <a:solidFill>
                  <a:schemeClr val="tx1"/>
                </a:solidFill>
                <a:latin typeface="Arial" panose="020B0604020202020204" pitchFamily="34" charset="0"/>
                <a:ea typeface="楷体_GB2312" panose="02010600030101010101" charset="-122"/>
              </a:defRPr>
            </a:lvl3pPr>
            <a:lvl4pPr marL="1600200" indent="-228600" eaLnBrk="0" hangingPunct="0">
              <a:defRPr sz="3600" b="1">
                <a:solidFill>
                  <a:schemeClr val="tx1"/>
                </a:solidFill>
                <a:latin typeface="Arial" panose="020B0604020202020204" pitchFamily="34" charset="0"/>
                <a:ea typeface="楷体_GB2312" panose="02010600030101010101" charset="-122"/>
              </a:defRPr>
            </a:lvl4pPr>
            <a:lvl5pPr marL="2057400" indent="-228600" eaLnBrk="0" hangingPunct="0">
              <a:defRPr sz="3600" b="1">
                <a:solidFill>
                  <a:schemeClr val="tx1"/>
                </a:solidFill>
                <a:latin typeface="Arial" panose="020B0604020202020204" pitchFamily="34" charset="0"/>
                <a:ea typeface="楷体_GB2312" panose="02010600030101010101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  <a:ea typeface="楷体_GB2312" panose="02010600030101010101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  <a:ea typeface="楷体_GB2312" panose="02010600030101010101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  <a:ea typeface="楷体_GB2312" panose="02010600030101010101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  <a:ea typeface="楷体_GB2312" panose="02010600030101010101" charset="-122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dirty="0">
                <a:solidFill>
                  <a:srgbClr val="2E4E7E"/>
                </a:solidFill>
                <a:latin typeface="+mn-ea"/>
                <a:ea typeface="+mn-ea"/>
              </a:rPr>
              <a:t>减法是加法的逆运算。 </a:t>
            </a:r>
          </a:p>
        </p:txBody>
      </p:sp>
      <p:sp>
        <p:nvSpPr>
          <p:cNvPr id="3" name="右箭头 2"/>
          <p:cNvSpPr/>
          <p:nvPr/>
        </p:nvSpPr>
        <p:spPr>
          <a:xfrm>
            <a:off x="4583113" y="1878013"/>
            <a:ext cx="1114425" cy="242887"/>
          </a:xfrm>
          <a:prstGeom prst="rightArrow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/>
          </a:p>
        </p:txBody>
      </p:sp>
      <p:sp>
        <p:nvSpPr>
          <p:cNvPr id="9" name="TextBox 6"/>
          <p:cNvSpPr txBox="1">
            <a:spLocks noChangeArrowheads="1"/>
          </p:cNvSpPr>
          <p:nvPr/>
        </p:nvSpPr>
        <p:spPr bwMode="auto">
          <a:xfrm>
            <a:off x="5799138" y="1460500"/>
            <a:ext cx="3179762" cy="107791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sz="3600" b="1">
                <a:solidFill>
                  <a:schemeClr val="tx1"/>
                </a:solidFill>
                <a:latin typeface="Arial" panose="020B0604020202020204" pitchFamily="34" charset="0"/>
                <a:ea typeface="楷体_GB2312" panose="02010600030101010101" charset="-122"/>
              </a:defRPr>
            </a:lvl1pPr>
            <a:lvl2pPr marL="742950" indent="-285750" eaLnBrk="0" hangingPunct="0">
              <a:defRPr sz="3600" b="1">
                <a:solidFill>
                  <a:schemeClr val="tx1"/>
                </a:solidFill>
                <a:latin typeface="Arial" panose="020B0604020202020204" pitchFamily="34" charset="0"/>
                <a:ea typeface="楷体_GB2312" panose="02010600030101010101" charset="-122"/>
              </a:defRPr>
            </a:lvl2pPr>
            <a:lvl3pPr marL="1143000" indent="-228600" eaLnBrk="0" hangingPunct="0">
              <a:defRPr sz="3600" b="1">
                <a:solidFill>
                  <a:schemeClr val="tx1"/>
                </a:solidFill>
                <a:latin typeface="Arial" panose="020B0604020202020204" pitchFamily="34" charset="0"/>
                <a:ea typeface="楷体_GB2312" panose="02010600030101010101" charset="-122"/>
              </a:defRPr>
            </a:lvl3pPr>
            <a:lvl4pPr marL="1600200" indent="-228600" eaLnBrk="0" hangingPunct="0">
              <a:defRPr sz="3600" b="1">
                <a:solidFill>
                  <a:schemeClr val="tx1"/>
                </a:solidFill>
                <a:latin typeface="Arial" panose="020B0604020202020204" pitchFamily="34" charset="0"/>
                <a:ea typeface="楷体_GB2312" panose="02010600030101010101" charset="-122"/>
              </a:defRPr>
            </a:lvl4pPr>
            <a:lvl5pPr marL="2057400" indent="-228600" eaLnBrk="0" hangingPunct="0">
              <a:defRPr sz="3600" b="1">
                <a:solidFill>
                  <a:schemeClr val="tx1"/>
                </a:solidFill>
                <a:latin typeface="Arial" panose="020B0604020202020204" pitchFamily="34" charset="0"/>
                <a:ea typeface="楷体_GB2312" panose="02010600030101010101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  <a:ea typeface="楷体_GB2312" panose="02010600030101010101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  <a:ea typeface="楷体_GB2312" panose="02010600030101010101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  <a:ea typeface="楷体_GB2312" panose="02010600030101010101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  <a:ea typeface="楷体_GB2312" panose="02010600030101010101" charset="-122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dirty="0">
                <a:solidFill>
                  <a:srgbClr val="C00000"/>
                </a:solidFill>
                <a:latin typeface="+mn-ea"/>
                <a:ea typeface="+mn-ea"/>
              </a:rPr>
              <a:t>已知两个加数，求和用加法。</a:t>
            </a:r>
          </a:p>
        </p:txBody>
      </p:sp>
      <p:sp>
        <p:nvSpPr>
          <p:cNvPr id="6" name="右大括号 5"/>
          <p:cNvSpPr/>
          <p:nvPr/>
        </p:nvSpPr>
        <p:spPr>
          <a:xfrm>
            <a:off x="4625975" y="2641600"/>
            <a:ext cx="254000" cy="854075"/>
          </a:xfrm>
          <a:prstGeom prst="rightBrac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/>
          </a:p>
        </p:txBody>
      </p:sp>
      <p:sp>
        <p:nvSpPr>
          <p:cNvPr id="10" name="右箭头 9"/>
          <p:cNvSpPr/>
          <p:nvPr/>
        </p:nvSpPr>
        <p:spPr>
          <a:xfrm>
            <a:off x="5038725" y="2949575"/>
            <a:ext cx="658813" cy="244475"/>
          </a:xfrm>
          <a:prstGeom prst="rightArrow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/>
          </a:p>
        </p:txBody>
      </p:sp>
      <p:sp>
        <p:nvSpPr>
          <p:cNvPr id="11" name="TextBox 6"/>
          <p:cNvSpPr txBox="1">
            <a:spLocks noChangeArrowheads="1"/>
          </p:cNvSpPr>
          <p:nvPr/>
        </p:nvSpPr>
        <p:spPr bwMode="auto">
          <a:xfrm>
            <a:off x="5765800" y="2649538"/>
            <a:ext cx="3179763" cy="206216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sz="3600" b="1">
                <a:solidFill>
                  <a:schemeClr val="tx1"/>
                </a:solidFill>
                <a:latin typeface="Arial" panose="020B0604020202020204" pitchFamily="34" charset="0"/>
                <a:ea typeface="楷体_GB2312" panose="02010600030101010101" charset="-122"/>
              </a:defRPr>
            </a:lvl1pPr>
            <a:lvl2pPr marL="742950" indent="-285750" eaLnBrk="0" hangingPunct="0">
              <a:defRPr sz="3600" b="1">
                <a:solidFill>
                  <a:schemeClr val="tx1"/>
                </a:solidFill>
                <a:latin typeface="Arial" panose="020B0604020202020204" pitchFamily="34" charset="0"/>
                <a:ea typeface="楷体_GB2312" panose="02010600030101010101" charset="-122"/>
              </a:defRPr>
            </a:lvl2pPr>
            <a:lvl3pPr marL="1143000" indent="-228600" eaLnBrk="0" hangingPunct="0">
              <a:defRPr sz="3600" b="1">
                <a:solidFill>
                  <a:schemeClr val="tx1"/>
                </a:solidFill>
                <a:latin typeface="Arial" panose="020B0604020202020204" pitchFamily="34" charset="0"/>
                <a:ea typeface="楷体_GB2312" panose="02010600030101010101" charset="-122"/>
              </a:defRPr>
            </a:lvl3pPr>
            <a:lvl4pPr marL="1600200" indent="-228600" eaLnBrk="0" hangingPunct="0">
              <a:defRPr sz="3600" b="1">
                <a:solidFill>
                  <a:schemeClr val="tx1"/>
                </a:solidFill>
                <a:latin typeface="Arial" panose="020B0604020202020204" pitchFamily="34" charset="0"/>
                <a:ea typeface="楷体_GB2312" panose="02010600030101010101" charset="-122"/>
              </a:defRPr>
            </a:lvl4pPr>
            <a:lvl5pPr marL="2057400" indent="-228600" eaLnBrk="0" hangingPunct="0">
              <a:defRPr sz="3600" b="1">
                <a:solidFill>
                  <a:schemeClr val="tx1"/>
                </a:solidFill>
                <a:latin typeface="Arial" panose="020B0604020202020204" pitchFamily="34" charset="0"/>
                <a:ea typeface="楷体_GB2312" panose="02010600030101010101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  <a:ea typeface="楷体_GB2312" panose="02010600030101010101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  <a:ea typeface="楷体_GB2312" panose="02010600030101010101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  <a:ea typeface="楷体_GB2312" panose="02010600030101010101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  <a:ea typeface="楷体_GB2312" panose="02010600030101010101" charset="-122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dirty="0">
                <a:solidFill>
                  <a:srgbClr val="C00000"/>
                </a:solidFill>
                <a:latin typeface="+mn-ea"/>
                <a:ea typeface="+mn-ea"/>
              </a:rPr>
              <a:t>已知两个数的和与其中一个加数，求另一个加数，用减法。</a:t>
            </a:r>
          </a:p>
        </p:txBody>
      </p:sp>
      <p:grpSp>
        <p:nvGrpSpPr>
          <p:cNvPr id="22540" name="组合 1"/>
          <p:cNvGrpSpPr/>
          <p:nvPr/>
        </p:nvGrpSpPr>
        <p:grpSpPr bwMode="auto">
          <a:xfrm>
            <a:off x="26988" y="69850"/>
            <a:ext cx="7831137" cy="585788"/>
            <a:chOff x="27231" y="69851"/>
            <a:chExt cx="7830895" cy="585787"/>
          </a:xfrm>
        </p:grpSpPr>
        <p:grpSp>
          <p:nvGrpSpPr>
            <p:cNvPr id="22541" name="组合 15"/>
            <p:cNvGrpSpPr/>
            <p:nvPr/>
          </p:nvGrpSpPr>
          <p:grpSpPr bwMode="auto">
            <a:xfrm>
              <a:off x="71902" y="78052"/>
              <a:ext cx="968375" cy="576000"/>
              <a:chOff x="1395413" y="-949325"/>
              <a:chExt cx="1243012" cy="539750"/>
            </a:xfrm>
          </p:grpSpPr>
          <p:sp>
            <p:nvSpPr>
              <p:cNvPr id="22554" name="Freeform 63"/>
              <p:cNvSpPr/>
              <p:nvPr/>
            </p:nvSpPr>
            <p:spPr bwMode="auto">
              <a:xfrm>
                <a:off x="1404938" y="-939800"/>
                <a:ext cx="1223962" cy="520700"/>
              </a:xfrm>
              <a:custGeom>
                <a:avLst/>
                <a:gdLst>
                  <a:gd name="T0" fmla="*/ 2147483646 w 699"/>
                  <a:gd name="T1" fmla="*/ 2147483646 h 295"/>
                  <a:gd name="T2" fmla="*/ 2147483646 w 699"/>
                  <a:gd name="T3" fmla="*/ 2147483646 h 295"/>
                  <a:gd name="T4" fmla="*/ 2147483646 w 699"/>
                  <a:gd name="T5" fmla="*/ 2147483646 h 295"/>
                  <a:gd name="T6" fmla="*/ 0 w 699"/>
                  <a:gd name="T7" fmla="*/ 2147483646 h 295"/>
                  <a:gd name="T8" fmla="*/ 0 w 699"/>
                  <a:gd name="T9" fmla="*/ 2147483646 h 295"/>
                  <a:gd name="T10" fmla="*/ 2147483646 w 699"/>
                  <a:gd name="T11" fmla="*/ 0 h 295"/>
                  <a:gd name="T12" fmla="*/ 2147483646 w 699"/>
                  <a:gd name="T13" fmla="*/ 0 h 295"/>
                  <a:gd name="T14" fmla="*/ 2147483646 w 699"/>
                  <a:gd name="T15" fmla="*/ 2147483646 h 295"/>
                  <a:gd name="T16" fmla="*/ 2147483646 w 699"/>
                  <a:gd name="T17" fmla="*/ 2147483646 h 29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699" h="295">
                    <a:moveTo>
                      <a:pt x="699" y="207"/>
                    </a:moveTo>
                    <a:cubicBezTo>
                      <a:pt x="699" y="256"/>
                      <a:pt x="659" y="295"/>
                      <a:pt x="611" y="295"/>
                    </a:cubicBezTo>
                    <a:cubicBezTo>
                      <a:pt x="88" y="295"/>
                      <a:pt x="88" y="295"/>
                      <a:pt x="88" y="295"/>
                    </a:cubicBezTo>
                    <a:cubicBezTo>
                      <a:pt x="39" y="295"/>
                      <a:pt x="0" y="256"/>
                      <a:pt x="0" y="207"/>
                    </a:cubicBezTo>
                    <a:cubicBezTo>
                      <a:pt x="0" y="88"/>
                      <a:pt x="0" y="88"/>
                      <a:pt x="0" y="88"/>
                    </a:cubicBezTo>
                    <a:cubicBezTo>
                      <a:pt x="0" y="39"/>
                      <a:pt x="39" y="0"/>
                      <a:pt x="88" y="0"/>
                    </a:cubicBezTo>
                    <a:cubicBezTo>
                      <a:pt x="611" y="0"/>
                      <a:pt x="611" y="0"/>
                      <a:pt x="611" y="0"/>
                    </a:cubicBezTo>
                    <a:cubicBezTo>
                      <a:pt x="659" y="0"/>
                      <a:pt x="699" y="39"/>
                      <a:pt x="699" y="88"/>
                    </a:cubicBezTo>
                    <a:lnTo>
                      <a:pt x="699" y="207"/>
                    </a:lnTo>
                    <a:close/>
                  </a:path>
                </a:pathLst>
              </a:custGeom>
              <a:solidFill>
                <a:srgbClr val="B37F0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2555" name="Freeform 64"/>
              <p:cNvSpPr/>
              <p:nvPr/>
            </p:nvSpPr>
            <p:spPr bwMode="auto">
              <a:xfrm>
                <a:off x="1395413" y="-949325"/>
                <a:ext cx="1243012" cy="539750"/>
              </a:xfrm>
              <a:custGeom>
                <a:avLst/>
                <a:gdLst>
                  <a:gd name="T0" fmla="*/ 2147483646 w 711"/>
                  <a:gd name="T1" fmla="*/ 2147483646 h 307"/>
                  <a:gd name="T2" fmla="*/ 2147483646 w 711"/>
                  <a:gd name="T3" fmla="*/ 2147483646 h 307"/>
                  <a:gd name="T4" fmla="*/ 2147483646 w 711"/>
                  <a:gd name="T5" fmla="*/ 2147483646 h 307"/>
                  <a:gd name="T6" fmla="*/ 2147483646 w 711"/>
                  <a:gd name="T7" fmla="*/ 2147483646 h 307"/>
                  <a:gd name="T8" fmla="*/ 2147483646 w 711"/>
                  <a:gd name="T9" fmla="*/ 2147483646 h 307"/>
                  <a:gd name="T10" fmla="*/ 2147483646 w 711"/>
                  <a:gd name="T11" fmla="*/ 2147483646 h 307"/>
                  <a:gd name="T12" fmla="*/ 2147483646 w 711"/>
                  <a:gd name="T13" fmla="*/ 2147483646 h 307"/>
                  <a:gd name="T14" fmla="*/ 2147483646 w 711"/>
                  <a:gd name="T15" fmla="*/ 2147483646 h 307"/>
                  <a:gd name="T16" fmla="*/ 2147483646 w 711"/>
                  <a:gd name="T17" fmla="*/ 2147483646 h 307"/>
                  <a:gd name="T18" fmla="*/ 2147483646 w 711"/>
                  <a:gd name="T19" fmla="*/ 2147483646 h 307"/>
                  <a:gd name="T20" fmla="*/ 2147483646 w 711"/>
                  <a:gd name="T21" fmla="*/ 2147483646 h 307"/>
                  <a:gd name="T22" fmla="*/ 2147483646 w 711"/>
                  <a:gd name="T23" fmla="*/ 2147483646 h 307"/>
                  <a:gd name="T24" fmla="*/ 2147483646 w 711"/>
                  <a:gd name="T25" fmla="*/ 2147483646 h 307"/>
                  <a:gd name="T26" fmla="*/ 2147483646 w 711"/>
                  <a:gd name="T27" fmla="*/ 2147483646 h 307"/>
                  <a:gd name="T28" fmla="*/ 2147483646 w 711"/>
                  <a:gd name="T29" fmla="*/ 2147483646 h 307"/>
                  <a:gd name="T30" fmla="*/ 2147483646 w 711"/>
                  <a:gd name="T31" fmla="*/ 2147483646 h 307"/>
                  <a:gd name="T32" fmla="*/ 2147483646 w 711"/>
                  <a:gd name="T33" fmla="*/ 2147483646 h 307"/>
                  <a:gd name="T34" fmla="*/ 2147483646 w 711"/>
                  <a:gd name="T35" fmla="*/ 0 h 307"/>
                  <a:gd name="T36" fmla="*/ 2147483646 w 711"/>
                  <a:gd name="T37" fmla="*/ 0 h 307"/>
                  <a:gd name="T38" fmla="*/ 0 w 711"/>
                  <a:gd name="T39" fmla="*/ 2147483646 h 307"/>
                  <a:gd name="T40" fmla="*/ 0 w 711"/>
                  <a:gd name="T41" fmla="*/ 2147483646 h 307"/>
                  <a:gd name="T42" fmla="*/ 2147483646 w 711"/>
                  <a:gd name="T43" fmla="*/ 2147483646 h 307"/>
                  <a:gd name="T44" fmla="*/ 2147483646 w 711"/>
                  <a:gd name="T45" fmla="*/ 2147483646 h 307"/>
                  <a:gd name="T46" fmla="*/ 2147483646 w 711"/>
                  <a:gd name="T47" fmla="*/ 2147483646 h 307"/>
                  <a:gd name="T48" fmla="*/ 2147483646 w 711"/>
                  <a:gd name="T49" fmla="*/ 2147483646 h 307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711" h="307">
                    <a:moveTo>
                      <a:pt x="705" y="213"/>
                    </a:moveTo>
                    <a:cubicBezTo>
                      <a:pt x="699" y="213"/>
                      <a:pt x="699" y="213"/>
                      <a:pt x="699" y="213"/>
                    </a:cubicBezTo>
                    <a:cubicBezTo>
                      <a:pt x="699" y="236"/>
                      <a:pt x="689" y="256"/>
                      <a:pt x="675" y="271"/>
                    </a:cubicBezTo>
                    <a:cubicBezTo>
                      <a:pt x="660" y="286"/>
                      <a:pt x="639" y="295"/>
                      <a:pt x="617" y="295"/>
                    </a:cubicBezTo>
                    <a:cubicBezTo>
                      <a:pt x="94" y="295"/>
                      <a:pt x="94" y="295"/>
                      <a:pt x="94" y="295"/>
                    </a:cubicBezTo>
                    <a:cubicBezTo>
                      <a:pt x="71" y="295"/>
                      <a:pt x="51" y="286"/>
                      <a:pt x="36" y="271"/>
                    </a:cubicBezTo>
                    <a:cubicBezTo>
                      <a:pt x="21" y="256"/>
                      <a:pt x="12" y="236"/>
                      <a:pt x="12" y="213"/>
                    </a:cubicBezTo>
                    <a:cubicBezTo>
                      <a:pt x="12" y="94"/>
                      <a:pt x="12" y="94"/>
                      <a:pt x="12" y="94"/>
                    </a:cubicBezTo>
                    <a:cubicBezTo>
                      <a:pt x="12" y="71"/>
                      <a:pt x="21" y="51"/>
                      <a:pt x="36" y="36"/>
                    </a:cubicBezTo>
                    <a:cubicBezTo>
                      <a:pt x="51" y="21"/>
                      <a:pt x="71" y="12"/>
                      <a:pt x="94" y="12"/>
                    </a:cubicBezTo>
                    <a:cubicBezTo>
                      <a:pt x="617" y="12"/>
                      <a:pt x="617" y="12"/>
                      <a:pt x="617" y="12"/>
                    </a:cubicBezTo>
                    <a:cubicBezTo>
                      <a:pt x="639" y="12"/>
                      <a:pt x="660" y="21"/>
                      <a:pt x="675" y="36"/>
                    </a:cubicBezTo>
                    <a:cubicBezTo>
                      <a:pt x="689" y="51"/>
                      <a:pt x="699" y="71"/>
                      <a:pt x="699" y="94"/>
                    </a:cubicBezTo>
                    <a:cubicBezTo>
                      <a:pt x="699" y="213"/>
                      <a:pt x="699" y="213"/>
                      <a:pt x="699" y="213"/>
                    </a:cubicBezTo>
                    <a:cubicBezTo>
                      <a:pt x="705" y="213"/>
                      <a:pt x="705" y="213"/>
                      <a:pt x="705" y="213"/>
                    </a:cubicBezTo>
                    <a:cubicBezTo>
                      <a:pt x="711" y="213"/>
                      <a:pt x="711" y="213"/>
                      <a:pt x="711" y="213"/>
                    </a:cubicBezTo>
                    <a:cubicBezTo>
                      <a:pt x="711" y="94"/>
                      <a:pt x="711" y="94"/>
                      <a:pt x="711" y="94"/>
                    </a:cubicBezTo>
                    <a:cubicBezTo>
                      <a:pt x="711" y="42"/>
                      <a:pt x="669" y="0"/>
                      <a:pt x="617" y="0"/>
                    </a:cubicBezTo>
                    <a:cubicBezTo>
                      <a:pt x="94" y="0"/>
                      <a:pt x="94" y="0"/>
                      <a:pt x="94" y="0"/>
                    </a:cubicBezTo>
                    <a:cubicBezTo>
                      <a:pt x="42" y="0"/>
                      <a:pt x="0" y="42"/>
                      <a:pt x="0" y="94"/>
                    </a:cubicBezTo>
                    <a:cubicBezTo>
                      <a:pt x="0" y="213"/>
                      <a:pt x="0" y="213"/>
                      <a:pt x="0" y="213"/>
                    </a:cubicBezTo>
                    <a:cubicBezTo>
                      <a:pt x="0" y="265"/>
                      <a:pt x="42" y="307"/>
                      <a:pt x="94" y="307"/>
                    </a:cubicBezTo>
                    <a:cubicBezTo>
                      <a:pt x="617" y="307"/>
                      <a:pt x="617" y="307"/>
                      <a:pt x="617" y="307"/>
                    </a:cubicBezTo>
                    <a:cubicBezTo>
                      <a:pt x="669" y="307"/>
                      <a:pt x="711" y="265"/>
                      <a:pt x="711" y="213"/>
                    </a:cubicBezTo>
                    <a:lnTo>
                      <a:pt x="705" y="213"/>
                    </a:lnTo>
                    <a:close/>
                  </a:path>
                </a:pathLst>
              </a:custGeom>
              <a:solidFill>
                <a:srgbClr val="0309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22542" name="组合 16"/>
            <p:cNvGrpSpPr/>
            <p:nvPr/>
          </p:nvGrpSpPr>
          <p:grpSpPr bwMode="auto">
            <a:xfrm>
              <a:off x="586252" y="135358"/>
              <a:ext cx="7271874" cy="468000"/>
              <a:chOff x="1620838" y="-805657"/>
              <a:chExt cx="4484687" cy="390525"/>
            </a:xfrm>
          </p:grpSpPr>
          <p:sp>
            <p:nvSpPr>
              <p:cNvPr id="22552" name="Freeform 65"/>
              <p:cNvSpPr/>
              <p:nvPr/>
            </p:nvSpPr>
            <p:spPr bwMode="auto">
              <a:xfrm>
                <a:off x="1631156" y="-796926"/>
                <a:ext cx="4464050" cy="373063"/>
              </a:xfrm>
              <a:custGeom>
                <a:avLst/>
                <a:gdLst>
                  <a:gd name="T0" fmla="*/ 2147483646 w 2551"/>
                  <a:gd name="T1" fmla="*/ 2147483646 h 212"/>
                  <a:gd name="T2" fmla="*/ 2147483646 w 2551"/>
                  <a:gd name="T3" fmla="*/ 2147483646 h 212"/>
                  <a:gd name="T4" fmla="*/ 2147483646 w 2551"/>
                  <a:gd name="T5" fmla="*/ 2147483646 h 212"/>
                  <a:gd name="T6" fmla="*/ 0 w 2551"/>
                  <a:gd name="T7" fmla="*/ 2147483646 h 212"/>
                  <a:gd name="T8" fmla="*/ 0 w 2551"/>
                  <a:gd name="T9" fmla="*/ 2147483646 h 212"/>
                  <a:gd name="T10" fmla="*/ 2147483646 w 2551"/>
                  <a:gd name="T11" fmla="*/ 0 h 212"/>
                  <a:gd name="T12" fmla="*/ 2147483646 w 2551"/>
                  <a:gd name="T13" fmla="*/ 0 h 212"/>
                  <a:gd name="T14" fmla="*/ 2147483646 w 2551"/>
                  <a:gd name="T15" fmla="*/ 2147483646 h 212"/>
                  <a:gd name="T16" fmla="*/ 2147483646 w 2551"/>
                  <a:gd name="T17" fmla="*/ 2147483646 h 21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551" h="212">
                    <a:moveTo>
                      <a:pt x="2551" y="140"/>
                    </a:moveTo>
                    <a:cubicBezTo>
                      <a:pt x="2551" y="180"/>
                      <a:pt x="2512" y="212"/>
                      <a:pt x="2463" y="212"/>
                    </a:cubicBezTo>
                    <a:cubicBezTo>
                      <a:pt x="88" y="212"/>
                      <a:pt x="88" y="212"/>
                      <a:pt x="88" y="212"/>
                    </a:cubicBezTo>
                    <a:cubicBezTo>
                      <a:pt x="39" y="212"/>
                      <a:pt x="0" y="180"/>
                      <a:pt x="0" y="140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0" y="32"/>
                      <a:pt x="39" y="0"/>
                      <a:pt x="88" y="0"/>
                    </a:cubicBezTo>
                    <a:cubicBezTo>
                      <a:pt x="2463" y="0"/>
                      <a:pt x="2463" y="0"/>
                      <a:pt x="2463" y="0"/>
                    </a:cubicBezTo>
                    <a:cubicBezTo>
                      <a:pt x="2512" y="0"/>
                      <a:pt x="2551" y="32"/>
                      <a:pt x="2551" y="72"/>
                    </a:cubicBezTo>
                    <a:lnTo>
                      <a:pt x="2551" y="140"/>
                    </a:lnTo>
                    <a:close/>
                  </a:path>
                </a:pathLst>
              </a:custGeom>
              <a:solidFill>
                <a:srgbClr val="FFF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2553" name="Freeform 66"/>
              <p:cNvSpPr/>
              <p:nvPr/>
            </p:nvSpPr>
            <p:spPr bwMode="auto">
              <a:xfrm>
                <a:off x="1620838" y="-805657"/>
                <a:ext cx="4484687" cy="390525"/>
              </a:xfrm>
              <a:custGeom>
                <a:avLst/>
                <a:gdLst>
                  <a:gd name="T0" fmla="*/ 2147483646 w 2563"/>
                  <a:gd name="T1" fmla="*/ 2147483646 h 222"/>
                  <a:gd name="T2" fmla="*/ 2147483646 w 2563"/>
                  <a:gd name="T3" fmla="*/ 2147483646 h 222"/>
                  <a:gd name="T4" fmla="*/ 2147483646 w 2563"/>
                  <a:gd name="T5" fmla="*/ 2147483646 h 222"/>
                  <a:gd name="T6" fmla="*/ 2147483646 w 2563"/>
                  <a:gd name="T7" fmla="*/ 2147483646 h 222"/>
                  <a:gd name="T8" fmla="*/ 2147483646 w 2563"/>
                  <a:gd name="T9" fmla="*/ 2147483646 h 222"/>
                  <a:gd name="T10" fmla="*/ 2147483646 w 2563"/>
                  <a:gd name="T11" fmla="*/ 2147483646 h 222"/>
                  <a:gd name="T12" fmla="*/ 2147483646 w 2563"/>
                  <a:gd name="T13" fmla="*/ 2147483646 h 222"/>
                  <a:gd name="T14" fmla="*/ 2147483646 w 2563"/>
                  <a:gd name="T15" fmla="*/ 2147483646 h 222"/>
                  <a:gd name="T16" fmla="*/ 2147483646 w 2563"/>
                  <a:gd name="T17" fmla="*/ 2147483646 h 222"/>
                  <a:gd name="T18" fmla="*/ 2147483646 w 2563"/>
                  <a:gd name="T19" fmla="*/ 2147483646 h 222"/>
                  <a:gd name="T20" fmla="*/ 2147483646 w 2563"/>
                  <a:gd name="T21" fmla="*/ 2147483646 h 222"/>
                  <a:gd name="T22" fmla="*/ 2147483646 w 2563"/>
                  <a:gd name="T23" fmla="*/ 2147483646 h 222"/>
                  <a:gd name="T24" fmla="*/ 2147483646 w 2563"/>
                  <a:gd name="T25" fmla="*/ 2147483646 h 222"/>
                  <a:gd name="T26" fmla="*/ 2147483646 w 2563"/>
                  <a:gd name="T27" fmla="*/ 2147483646 h 222"/>
                  <a:gd name="T28" fmla="*/ 2147483646 w 2563"/>
                  <a:gd name="T29" fmla="*/ 2147483646 h 222"/>
                  <a:gd name="T30" fmla="*/ 2147483646 w 2563"/>
                  <a:gd name="T31" fmla="*/ 2147483646 h 222"/>
                  <a:gd name="T32" fmla="*/ 2147483646 w 2563"/>
                  <a:gd name="T33" fmla="*/ 2147483646 h 222"/>
                  <a:gd name="T34" fmla="*/ 2147483646 w 2563"/>
                  <a:gd name="T35" fmla="*/ 2147483646 h 222"/>
                  <a:gd name="T36" fmla="*/ 2147483646 w 2563"/>
                  <a:gd name="T37" fmla="*/ 0 h 222"/>
                  <a:gd name="T38" fmla="*/ 2147483646 w 2563"/>
                  <a:gd name="T39" fmla="*/ 0 h 222"/>
                  <a:gd name="T40" fmla="*/ 2147483646 w 2563"/>
                  <a:gd name="T41" fmla="*/ 2147483646 h 222"/>
                  <a:gd name="T42" fmla="*/ 0 w 2563"/>
                  <a:gd name="T43" fmla="*/ 2147483646 h 222"/>
                  <a:gd name="T44" fmla="*/ 0 w 2563"/>
                  <a:gd name="T45" fmla="*/ 2147483646 h 222"/>
                  <a:gd name="T46" fmla="*/ 2147483646 w 2563"/>
                  <a:gd name="T47" fmla="*/ 2147483646 h 222"/>
                  <a:gd name="T48" fmla="*/ 2147483646 w 2563"/>
                  <a:gd name="T49" fmla="*/ 2147483646 h 222"/>
                  <a:gd name="T50" fmla="*/ 2147483646 w 2563"/>
                  <a:gd name="T51" fmla="*/ 2147483646 h 222"/>
                  <a:gd name="T52" fmla="*/ 2147483646 w 2563"/>
                  <a:gd name="T53" fmla="*/ 2147483646 h 222"/>
                  <a:gd name="T54" fmla="*/ 2147483646 w 2563"/>
                  <a:gd name="T55" fmla="*/ 2147483646 h 222"/>
                  <a:gd name="T56" fmla="*/ 2147483646 w 2563"/>
                  <a:gd name="T57" fmla="*/ 2147483646 h 222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2563" h="222">
                    <a:moveTo>
                      <a:pt x="2557" y="145"/>
                    </a:moveTo>
                    <a:cubicBezTo>
                      <a:pt x="2552" y="145"/>
                      <a:pt x="2552" y="145"/>
                      <a:pt x="2552" y="145"/>
                    </a:cubicBezTo>
                    <a:cubicBezTo>
                      <a:pt x="2552" y="163"/>
                      <a:pt x="2543" y="180"/>
                      <a:pt x="2528" y="192"/>
                    </a:cubicBezTo>
                    <a:cubicBezTo>
                      <a:pt x="2513" y="204"/>
                      <a:pt x="2492" y="212"/>
                      <a:pt x="2469" y="212"/>
                    </a:cubicBezTo>
                    <a:cubicBezTo>
                      <a:pt x="94" y="212"/>
                      <a:pt x="94" y="212"/>
                      <a:pt x="94" y="212"/>
                    </a:cubicBezTo>
                    <a:cubicBezTo>
                      <a:pt x="71" y="212"/>
                      <a:pt x="50" y="204"/>
                      <a:pt x="35" y="192"/>
                    </a:cubicBezTo>
                    <a:cubicBezTo>
                      <a:pt x="20" y="180"/>
                      <a:pt x="11" y="163"/>
                      <a:pt x="11" y="145"/>
                    </a:cubicBezTo>
                    <a:cubicBezTo>
                      <a:pt x="11" y="77"/>
                      <a:pt x="11" y="77"/>
                      <a:pt x="11" y="77"/>
                    </a:cubicBezTo>
                    <a:cubicBezTo>
                      <a:pt x="11" y="59"/>
                      <a:pt x="20" y="42"/>
                      <a:pt x="35" y="30"/>
                    </a:cubicBezTo>
                    <a:cubicBezTo>
                      <a:pt x="50" y="18"/>
                      <a:pt x="71" y="10"/>
                      <a:pt x="94" y="10"/>
                    </a:cubicBezTo>
                    <a:cubicBezTo>
                      <a:pt x="2469" y="10"/>
                      <a:pt x="2469" y="10"/>
                      <a:pt x="2469" y="10"/>
                    </a:cubicBezTo>
                    <a:cubicBezTo>
                      <a:pt x="2492" y="10"/>
                      <a:pt x="2513" y="18"/>
                      <a:pt x="2528" y="30"/>
                    </a:cubicBezTo>
                    <a:cubicBezTo>
                      <a:pt x="2543" y="42"/>
                      <a:pt x="2552" y="59"/>
                      <a:pt x="2552" y="77"/>
                    </a:cubicBezTo>
                    <a:cubicBezTo>
                      <a:pt x="2552" y="145"/>
                      <a:pt x="2552" y="145"/>
                      <a:pt x="2552" y="145"/>
                    </a:cubicBezTo>
                    <a:cubicBezTo>
                      <a:pt x="2557" y="145"/>
                      <a:pt x="2557" y="145"/>
                      <a:pt x="2557" y="145"/>
                    </a:cubicBezTo>
                    <a:cubicBezTo>
                      <a:pt x="2562" y="145"/>
                      <a:pt x="2562" y="145"/>
                      <a:pt x="2562" y="145"/>
                    </a:cubicBezTo>
                    <a:cubicBezTo>
                      <a:pt x="2562" y="77"/>
                      <a:pt x="2562" y="77"/>
                      <a:pt x="2562" y="77"/>
                    </a:cubicBezTo>
                    <a:cubicBezTo>
                      <a:pt x="2563" y="55"/>
                      <a:pt x="2552" y="36"/>
                      <a:pt x="2535" y="22"/>
                    </a:cubicBezTo>
                    <a:cubicBezTo>
                      <a:pt x="2518" y="8"/>
                      <a:pt x="2495" y="0"/>
                      <a:pt x="2469" y="0"/>
                    </a:cubicBezTo>
                    <a:cubicBezTo>
                      <a:pt x="94" y="0"/>
                      <a:pt x="94" y="0"/>
                      <a:pt x="94" y="0"/>
                    </a:cubicBezTo>
                    <a:cubicBezTo>
                      <a:pt x="68" y="0"/>
                      <a:pt x="45" y="8"/>
                      <a:pt x="28" y="22"/>
                    </a:cubicBezTo>
                    <a:cubicBezTo>
                      <a:pt x="11" y="36"/>
                      <a:pt x="0" y="55"/>
                      <a:pt x="0" y="77"/>
                    </a:cubicBezTo>
                    <a:cubicBezTo>
                      <a:pt x="0" y="145"/>
                      <a:pt x="0" y="145"/>
                      <a:pt x="0" y="145"/>
                    </a:cubicBezTo>
                    <a:cubicBezTo>
                      <a:pt x="0" y="167"/>
                      <a:pt x="11" y="186"/>
                      <a:pt x="28" y="200"/>
                    </a:cubicBezTo>
                    <a:cubicBezTo>
                      <a:pt x="45" y="214"/>
                      <a:pt x="68" y="222"/>
                      <a:pt x="94" y="222"/>
                    </a:cubicBezTo>
                    <a:cubicBezTo>
                      <a:pt x="2469" y="222"/>
                      <a:pt x="2469" y="222"/>
                      <a:pt x="2469" y="222"/>
                    </a:cubicBezTo>
                    <a:cubicBezTo>
                      <a:pt x="2495" y="222"/>
                      <a:pt x="2518" y="214"/>
                      <a:pt x="2535" y="200"/>
                    </a:cubicBezTo>
                    <a:cubicBezTo>
                      <a:pt x="2552" y="186"/>
                      <a:pt x="2563" y="167"/>
                      <a:pt x="2562" y="145"/>
                    </a:cubicBezTo>
                    <a:lnTo>
                      <a:pt x="2557" y="145"/>
                    </a:lnTo>
                    <a:close/>
                  </a:path>
                </a:pathLst>
              </a:custGeom>
              <a:solidFill>
                <a:srgbClr val="0309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22543" name="组合 17"/>
            <p:cNvGrpSpPr/>
            <p:nvPr/>
          </p:nvGrpSpPr>
          <p:grpSpPr bwMode="auto">
            <a:xfrm>
              <a:off x="27231" y="79638"/>
              <a:ext cx="843183" cy="576000"/>
              <a:chOff x="220663" y="-947738"/>
              <a:chExt cx="1920875" cy="536575"/>
            </a:xfrm>
          </p:grpSpPr>
          <p:sp>
            <p:nvSpPr>
              <p:cNvPr id="22550" name="Freeform 67"/>
              <p:cNvSpPr/>
              <p:nvPr/>
            </p:nvSpPr>
            <p:spPr bwMode="auto">
              <a:xfrm>
                <a:off x="220663" y="-939800"/>
                <a:ext cx="1903412" cy="520700"/>
              </a:xfrm>
              <a:custGeom>
                <a:avLst/>
                <a:gdLst>
                  <a:gd name="T0" fmla="*/ 2147483646 w 1088"/>
                  <a:gd name="T1" fmla="*/ 2147483646 h 295"/>
                  <a:gd name="T2" fmla="*/ 2147483646 w 1088"/>
                  <a:gd name="T3" fmla="*/ 2147483646 h 295"/>
                  <a:gd name="T4" fmla="*/ 0 w 1088"/>
                  <a:gd name="T5" fmla="*/ 2147483646 h 295"/>
                  <a:gd name="T6" fmla="*/ 0 w 1088"/>
                  <a:gd name="T7" fmla="*/ 2147483646 h 295"/>
                  <a:gd name="T8" fmla="*/ 2147483646 w 1088"/>
                  <a:gd name="T9" fmla="*/ 0 h 295"/>
                  <a:gd name="T10" fmla="*/ 2147483646 w 1088"/>
                  <a:gd name="T11" fmla="*/ 0 h 295"/>
                  <a:gd name="T12" fmla="*/ 2147483646 w 1088"/>
                  <a:gd name="T13" fmla="*/ 2147483646 h 295"/>
                  <a:gd name="T14" fmla="*/ 2147483646 w 1088"/>
                  <a:gd name="T15" fmla="*/ 2147483646 h 295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088" h="295">
                    <a:moveTo>
                      <a:pt x="1088" y="295"/>
                    </a:moveTo>
                    <a:cubicBezTo>
                      <a:pt x="88" y="295"/>
                      <a:pt x="88" y="295"/>
                      <a:pt x="88" y="295"/>
                    </a:cubicBezTo>
                    <a:cubicBezTo>
                      <a:pt x="39" y="295"/>
                      <a:pt x="0" y="256"/>
                      <a:pt x="0" y="207"/>
                    </a:cubicBezTo>
                    <a:cubicBezTo>
                      <a:pt x="0" y="88"/>
                      <a:pt x="0" y="88"/>
                      <a:pt x="0" y="88"/>
                    </a:cubicBezTo>
                    <a:cubicBezTo>
                      <a:pt x="0" y="39"/>
                      <a:pt x="39" y="0"/>
                      <a:pt x="88" y="0"/>
                    </a:cubicBezTo>
                    <a:cubicBezTo>
                      <a:pt x="1088" y="0"/>
                      <a:pt x="1088" y="0"/>
                      <a:pt x="1088" y="0"/>
                    </a:cubicBezTo>
                    <a:cubicBezTo>
                      <a:pt x="1003" y="148"/>
                      <a:pt x="1003" y="148"/>
                      <a:pt x="1003" y="148"/>
                    </a:cubicBezTo>
                    <a:lnTo>
                      <a:pt x="1088" y="295"/>
                    </a:lnTo>
                    <a:close/>
                  </a:path>
                </a:pathLst>
              </a:custGeom>
              <a:solidFill>
                <a:srgbClr val="32C3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2551" name="Freeform 68"/>
              <p:cNvSpPr/>
              <p:nvPr/>
            </p:nvSpPr>
            <p:spPr bwMode="auto">
              <a:xfrm>
                <a:off x="220663" y="-947738"/>
                <a:ext cx="1920875" cy="536575"/>
              </a:xfrm>
              <a:custGeom>
                <a:avLst/>
                <a:gdLst>
                  <a:gd name="T0" fmla="*/ 2147483646 w 1098"/>
                  <a:gd name="T1" fmla="*/ 2147483646 h 305"/>
                  <a:gd name="T2" fmla="*/ 2147483646 w 1098"/>
                  <a:gd name="T3" fmla="*/ 2147483646 h 305"/>
                  <a:gd name="T4" fmla="*/ 2147483646 w 1098"/>
                  <a:gd name="T5" fmla="*/ 2147483646 h 305"/>
                  <a:gd name="T6" fmla="*/ 2147483646 w 1098"/>
                  <a:gd name="T7" fmla="*/ 2147483646 h 305"/>
                  <a:gd name="T8" fmla="*/ 2147483646 w 1098"/>
                  <a:gd name="T9" fmla="*/ 2147483646 h 305"/>
                  <a:gd name="T10" fmla="*/ 2147483646 w 1098"/>
                  <a:gd name="T11" fmla="*/ 2147483646 h 305"/>
                  <a:gd name="T12" fmla="*/ 2147483646 w 1098"/>
                  <a:gd name="T13" fmla="*/ 2147483646 h 305"/>
                  <a:gd name="T14" fmla="*/ 2147483646 w 1098"/>
                  <a:gd name="T15" fmla="*/ 2147483646 h 305"/>
                  <a:gd name="T16" fmla="*/ 2147483646 w 1098"/>
                  <a:gd name="T17" fmla="*/ 2147483646 h 305"/>
                  <a:gd name="T18" fmla="*/ 2147483646 w 1098"/>
                  <a:gd name="T19" fmla="*/ 2147483646 h 305"/>
                  <a:gd name="T20" fmla="*/ 2147483646 w 1098"/>
                  <a:gd name="T21" fmla="*/ 2147483646 h 305"/>
                  <a:gd name="T22" fmla="*/ 2147483646 w 1098"/>
                  <a:gd name="T23" fmla="*/ 2147483646 h 305"/>
                  <a:gd name="T24" fmla="*/ 2147483646 w 1098"/>
                  <a:gd name="T25" fmla="*/ 2147483646 h 305"/>
                  <a:gd name="T26" fmla="*/ 2147483646 w 1098"/>
                  <a:gd name="T27" fmla="*/ 2147483646 h 305"/>
                  <a:gd name="T28" fmla="*/ 2147483646 w 1098"/>
                  <a:gd name="T29" fmla="*/ 2147483646 h 305"/>
                  <a:gd name="T30" fmla="*/ 2147483646 w 1098"/>
                  <a:gd name="T31" fmla="*/ 2147483646 h 305"/>
                  <a:gd name="T32" fmla="*/ 2147483646 w 1098"/>
                  <a:gd name="T33" fmla="*/ 2147483646 h 305"/>
                  <a:gd name="T34" fmla="*/ 2147483646 w 1098"/>
                  <a:gd name="T35" fmla="*/ 2147483646 h 305"/>
                  <a:gd name="T36" fmla="*/ 2147483646 w 1098"/>
                  <a:gd name="T37" fmla="*/ 2147483646 h 305"/>
                  <a:gd name="T38" fmla="*/ 2147483646 w 1098"/>
                  <a:gd name="T39" fmla="*/ 0 h 305"/>
                  <a:gd name="T40" fmla="*/ 2147483646 w 1098"/>
                  <a:gd name="T41" fmla="*/ 0 h 305"/>
                  <a:gd name="T42" fmla="*/ 0 w 1098"/>
                  <a:gd name="T43" fmla="*/ 2147483646 h 305"/>
                  <a:gd name="T44" fmla="*/ 0 w 1098"/>
                  <a:gd name="T45" fmla="*/ 2147483646 h 305"/>
                  <a:gd name="T46" fmla="*/ 2147483646 w 1098"/>
                  <a:gd name="T47" fmla="*/ 2147483646 h 305"/>
                  <a:gd name="T48" fmla="*/ 2147483646 w 1098"/>
                  <a:gd name="T49" fmla="*/ 2147483646 h 305"/>
                  <a:gd name="T50" fmla="*/ 2147483646 w 1098"/>
                  <a:gd name="T51" fmla="*/ 2147483646 h 305"/>
                  <a:gd name="T52" fmla="*/ 2147483646 w 1098"/>
                  <a:gd name="T53" fmla="*/ 2147483646 h 305"/>
                  <a:gd name="T54" fmla="*/ 2147483646 w 1098"/>
                  <a:gd name="T55" fmla="*/ 2147483646 h 305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0" t="0" r="r" b="b"/>
                <a:pathLst>
                  <a:path w="1098" h="305">
                    <a:moveTo>
                      <a:pt x="1093" y="300"/>
                    </a:moveTo>
                    <a:cubicBezTo>
                      <a:pt x="1093" y="295"/>
                      <a:pt x="1093" y="295"/>
                      <a:pt x="1093" y="295"/>
                    </a:cubicBezTo>
                    <a:cubicBezTo>
                      <a:pt x="93" y="295"/>
                      <a:pt x="93" y="295"/>
                      <a:pt x="93" y="295"/>
                    </a:cubicBezTo>
                    <a:cubicBezTo>
                      <a:pt x="70" y="295"/>
                      <a:pt x="50" y="286"/>
                      <a:pt x="34" y="271"/>
                    </a:cubicBezTo>
                    <a:cubicBezTo>
                      <a:pt x="19" y="256"/>
                      <a:pt x="10" y="235"/>
                      <a:pt x="10" y="212"/>
                    </a:cubicBezTo>
                    <a:cubicBezTo>
                      <a:pt x="10" y="93"/>
                      <a:pt x="10" y="93"/>
                      <a:pt x="10" y="93"/>
                    </a:cubicBezTo>
                    <a:cubicBezTo>
                      <a:pt x="10" y="70"/>
                      <a:pt x="19" y="49"/>
                      <a:pt x="34" y="34"/>
                    </a:cubicBezTo>
                    <a:cubicBezTo>
                      <a:pt x="50" y="19"/>
                      <a:pt x="70" y="10"/>
                      <a:pt x="93" y="10"/>
                    </a:cubicBezTo>
                    <a:cubicBezTo>
                      <a:pt x="1084" y="10"/>
                      <a:pt x="1084" y="10"/>
                      <a:pt x="1084" y="10"/>
                    </a:cubicBezTo>
                    <a:cubicBezTo>
                      <a:pt x="1004" y="150"/>
                      <a:pt x="1004" y="150"/>
                      <a:pt x="1004" y="150"/>
                    </a:cubicBezTo>
                    <a:cubicBezTo>
                      <a:pt x="1003" y="152"/>
                      <a:pt x="1003" y="154"/>
                      <a:pt x="1004" y="155"/>
                    </a:cubicBezTo>
                    <a:cubicBezTo>
                      <a:pt x="1089" y="303"/>
                      <a:pt x="1089" y="303"/>
                      <a:pt x="1089" y="303"/>
                    </a:cubicBezTo>
                    <a:cubicBezTo>
                      <a:pt x="1093" y="300"/>
                      <a:pt x="1093" y="300"/>
                      <a:pt x="1093" y="300"/>
                    </a:cubicBezTo>
                    <a:cubicBezTo>
                      <a:pt x="1093" y="295"/>
                      <a:pt x="1093" y="295"/>
                      <a:pt x="1093" y="295"/>
                    </a:cubicBezTo>
                    <a:cubicBezTo>
                      <a:pt x="1093" y="300"/>
                      <a:pt x="1093" y="300"/>
                      <a:pt x="1093" y="300"/>
                    </a:cubicBezTo>
                    <a:cubicBezTo>
                      <a:pt x="1098" y="298"/>
                      <a:pt x="1098" y="298"/>
                      <a:pt x="1098" y="298"/>
                    </a:cubicBezTo>
                    <a:cubicBezTo>
                      <a:pt x="1014" y="153"/>
                      <a:pt x="1014" y="153"/>
                      <a:pt x="1014" y="153"/>
                    </a:cubicBezTo>
                    <a:cubicBezTo>
                      <a:pt x="1098" y="8"/>
                      <a:pt x="1098" y="8"/>
                      <a:pt x="1098" y="8"/>
                    </a:cubicBezTo>
                    <a:cubicBezTo>
                      <a:pt x="1098" y="6"/>
                      <a:pt x="1098" y="4"/>
                      <a:pt x="1098" y="2"/>
                    </a:cubicBezTo>
                    <a:cubicBezTo>
                      <a:pt x="1097" y="1"/>
                      <a:pt x="1095" y="0"/>
                      <a:pt x="1093" y="0"/>
                    </a:cubicBezTo>
                    <a:cubicBezTo>
                      <a:pt x="93" y="0"/>
                      <a:pt x="93" y="0"/>
                      <a:pt x="93" y="0"/>
                    </a:cubicBezTo>
                    <a:cubicBezTo>
                      <a:pt x="42" y="0"/>
                      <a:pt x="0" y="42"/>
                      <a:pt x="0" y="93"/>
                    </a:cubicBezTo>
                    <a:cubicBezTo>
                      <a:pt x="0" y="212"/>
                      <a:pt x="0" y="212"/>
                      <a:pt x="0" y="212"/>
                    </a:cubicBezTo>
                    <a:cubicBezTo>
                      <a:pt x="0" y="264"/>
                      <a:pt x="42" y="305"/>
                      <a:pt x="93" y="305"/>
                    </a:cubicBezTo>
                    <a:cubicBezTo>
                      <a:pt x="1093" y="305"/>
                      <a:pt x="1093" y="305"/>
                      <a:pt x="1093" y="305"/>
                    </a:cubicBezTo>
                    <a:cubicBezTo>
                      <a:pt x="1095" y="305"/>
                      <a:pt x="1097" y="304"/>
                      <a:pt x="1098" y="303"/>
                    </a:cubicBezTo>
                    <a:cubicBezTo>
                      <a:pt x="1098" y="301"/>
                      <a:pt x="1098" y="299"/>
                      <a:pt x="1098" y="298"/>
                    </a:cubicBezTo>
                    <a:lnTo>
                      <a:pt x="1093" y="300"/>
                    </a:lnTo>
                    <a:close/>
                  </a:path>
                </a:pathLst>
              </a:custGeom>
              <a:solidFill>
                <a:srgbClr val="0309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22544" name="组合 18"/>
            <p:cNvGrpSpPr/>
            <p:nvPr/>
          </p:nvGrpSpPr>
          <p:grpSpPr bwMode="auto">
            <a:xfrm>
              <a:off x="7355681" y="220002"/>
              <a:ext cx="290512" cy="292100"/>
              <a:chOff x="5730875" y="-828675"/>
              <a:chExt cx="290512" cy="292100"/>
            </a:xfrm>
          </p:grpSpPr>
          <p:sp>
            <p:nvSpPr>
              <p:cNvPr id="22546" name="Oval 69"/>
              <p:cNvSpPr>
                <a:spLocks noChangeArrowheads="1"/>
              </p:cNvSpPr>
              <p:nvPr/>
            </p:nvSpPr>
            <p:spPr bwMode="auto">
              <a:xfrm>
                <a:off x="5737225" y="-820738"/>
                <a:ext cx="276225" cy="277813"/>
              </a:xfrm>
              <a:prstGeom prst="ellipse">
                <a:avLst/>
              </a:prstGeom>
              <a:solidFill>
                <a:srgbClr val="FF33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2547" name="Freeform 70"/>
              <p:cNvSpPr/>
              <p:nvPr/>
            </p:nvSpPr>
            <p:spPr bwMode="auto">
              <a:xfrm>
                <a:off x="5730875" y="-828675"/>
                <a:ext cx="290512" cy="292100"/>
              </a:xfrm>
              <a:custGeom>
                <a:avLst/>
                <a:gdLst>
                  <a:gd name="T0" fmla="*/ 2147483646 w 166"/>
                  <a:gd name="T1" fmla="*/ 2147483646 h 166"/>
                  <a:gd name="T2" fmla="*/ 2147483646 w 166"/>
                  <a:gd name="T3" fmla="*/ 2147483646 h 166"/>
                  <a:gd name="T4" fmla="*/ 2147483646 w 166"/>
                  <a:gd name="T5" fmla="*/ 2147483646 h 166"/>
                  <a:gd name="T6" fmla="*/ 2147483646 w 166"/>
                  <a:gd name="T7" fmla="*/ 2147483646 h 166"/>
                  <a:gd name="T8" fmla="*/ 2147483646 w 166"/>
                  <a:gd name="T9" fmla="*/ 2147483646 h 166"/>
                  <a:gd name="T10" fmla="*/ 2147483646 w 166"/>
                  <a:gd name="T11" fmla="*/ 2147483646 h 166"/>
                  <a:gd name="T12" fmla="*/ 2147483646 w 166"/>
                  <a:gd name="T13" fmla="*/ 2147483646 h 166"/>
                  <a:gd name="T14" fmla="*/ 2147483646 w 166"/>
                  <a:gd name="T15" fmla="*/ 2147483646 h 166"/>
                  <a:gd name="T16" fmla="*/ 2147483646 w 166"/>
                  <a:gd name="T17" fmla="*/ 2147483646 h 166"/>
                  <a:gd name="T18" fmla="*/ 2147483646 w 166"/>
                  <a:gd name="T19" fmla="*/ 2147483646 h 166"/>
                  <a:gd name="T20" fmla="*/ 2147483646 w 166"/>
                  <a:gd name="T21" fmla="*/ 2147483646 h 166"/>
                  <a:gd name="T22" fmla="*/ 2147483646 w 166"/>
                  <a:gd name="T23" fmla="*/ 2147483646 h 166"/>
                  <a:gd name="T24" fmla="*/ 2147483646 w 166"/>
                  <a:gd name="T25" fmla="*/ 0 h 166"/>
                  <a:gd name="T26" fmla="*/ 0 w 166"/>
                  <a:gd name="T27" fmla="*/ 2147483646 h 166"/>
                  <a:gd name="T28" fmla="*/ 2147483646 w 166"/>
                  <a:gd name="T29" fmla="*/ 2147483646 h 166"/>
                  <a:gd name="T30" fmla="*/ 2147483646 w 166"/>
                  <a:gd name="T31" fmla="*/ 2147483646 h 166"/>
                  <a:gd name="T32" fmla="*/ 2147483646 w 166"/>
                  <a:gd name="T33" fmla="*/ 2147483646 h 16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166" h="166">
                    <a:moveTo>
                      <a:pt x="162" y="83"/>
                    </a:moveTo>
                    <a:cubicBezTo>
                      <a:pt x="158" y="83"/>
                      <a:pt x="158" y="83"/>
                      <a:pt x="158" y="83"/>
                    </a:cubicBezTo>
                    <a:cubicBezTo>
                      <a:pt x="158" y="104"/>
                      <a:pt x="149" y="122"/>
                      <a:pt x="136" y="136"/>
                    </a:cubicBezTo>
                    <a:cubicBezTo>
                      <a:pt x="122" y="149"/>
                      <a:pt x="104" y="158"/>
                      <a:pt x="83" y="158"/>
                    </a:cubicBezTo>
                    <a:cubicBezTo>
                      <a:pt x="62" y="158"/>
                      <a:pt x="44" y="149"/>
                      <a:pt x="30" y="136"/>
                    </a:cubicBezTo>
                    <a:cubicBezTo>
                      <a:pt x="17" y="122"/>
                      <a:pt x="8" y="104"/>
                      <a:pt x="8" y="83"/>
                    </a:cubicBezTo>
                    <a:cubicBezTo>
                      <a:pt x="8" y="62"/>
                      <a:pt x="17" y="44"/>
                      <a:pt x="30" y="30"/>
                    </a:cubicBezTo>
                    <a:cubicBezTo>
                      <a:pt x="44" y="17"/>
                      <a:pt x="62" y="8"/>
                      <a:pt x="83" y="8"/>
                    </a:cubicBezTo>
                    <a:cubicBezTo>
                      <a:pt x="104" y="8"/>
                      <a:pt x="122" y="17"/>
                      <a:pt x="136" y="30"/>
                    </a:cubicBezTo>
                    <a:cubicBezTo>
                      <a:pt x="149" y="44"/>
                      <a:pt x="158" y="62"/>
                      <a:pt x="158" y="83"/>
                    </a:cubicBezTo>
                    <a:cubicBezTo>
                      <a:pt x="162" y="83"/>
                      <a:pt x="162" y="83"/>
                      <a:pt x="162" y="83"/>
                    </a:cubicBezTo>
                    <a:cubicBezTo>
                      <a:pt x="166" y="83"/>
                      <a:pt x="166" y="83"/>
                      <a:pt x="166" y="83"/>
                    </a:cubicBezTo>
                    <a:cubicBezTo>
                      <a:pt x="166" y="37"/>
                      <a:pt x="129" y="0"/>
                      <a:pt x="83" y="0"/>
                    </a:cubicBezTo>
                    <a:cubicBezTo>
                      <a:pt x="37" y="0"/>
                      <a:pt x="0" y="37"/>
                      <a:pt x="0" y="83"/>
                    </a:cubicBezTo>
                    <a:cubicBezTo>
                      <a:pt x="0" y="129"/>
                      <a:pt x="37" y="166"/>
                      <a:pt x="83" y="166"/>
                    </a:cubicBezTo>
                    <a:cubicBezTo>
                      <a:pt x="129" y="166"/>
                      <a:pt x="166" y="129"/>
                      <a:pt x="166" y="83"/>
                    </a:cubicBezTo>
                    <a:lnTo>
                      <a:pt x="162" y="83"/>
                    </a:lnTo>
                    <a:close/>
                  </a:path>
                </a:pathLst>
              </a:custGeom>
              <a:solidFill>
                <a:srgbClr val="0309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2548" name="Freeform 71"/>
              <p:cNvSpPr/>
              <p:nvPr/>
            </p:nvSpPr>
            <p:spPr bwMode="auto">
              <a:xfrm>
                <a:off x="5789613" y="-728663"/>
                <a:ext cx="171450" cy="141288"/>
              </a:xfrm>
              <a:custGeom>
                <a:avLst/>
                <a:gdLst>
                  <a:gd name="T0" fmla="*/ 2147483646 w 108"/>
                  <a:gd name="T1" fmla="*/ 2147483646 h 89"/>
                  <a:gd name="T2" fmla="*/ 0 w 108"/>
                  <a:gd name="T3" fmla="*/ 0 h 89"/>
                  <a:gd name="T4" fmla="*/ 2147483646 w 108"/>
                  <a:gd name="T5" fmla="*/ 0 h 89"/>
                  <a:gd name="T6" fmla="*/ 2147483646 w 108"/>
                  <a:gd name="T7" fmla="*/ 2147483646 h 8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08" h="89">
                    <a:moveTo>
                      <a:pt x="54" y="89"/>
                    </a:moveTo>
                    <a:lnTo>
                      <a:pt x="0" y="0"/>
                    </a:lnTo>
                    <a:lnTo>
                      <a:pt x="108" y="0"/>
                    </a:lnTo>
                    <a:lnTo>
                      <a:pt x="54" y="8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2549" name="Freeform 72"/>
              <p:cNvSpPr/>
              <p:nvPr/>
            </p:nvSpPr>
            <p:spPr bwMode="auto">
              <a:xfrm>
                <a:off x="5783263" y="-733425"/>
                <a:ext cx="185737" cy="153988"/>
              </a:xfrm>
              <a:custGeom>
                <a:avLst/>
                <a:gdLst>
                  <a:gd name="T0" fmla="*/ 2147483646 w 106"/>
                  <a:gd name="T1" fmla="*/ 2147483646 h 87"/>
                  <a:gd name="T2" fmla="*/ 2147483646 w 106"/>
                  <a:gd name="T3" fmla="*/ 2147483646 h 87"/>
                  <a:gd name="T4" fmla="*/ 2147483646 w 106"/>
                  <a:gd name="T5" fmla="*/ 2147483646 h 87"/>
                  <a:gd name="T6" fmla="*/ 2147483646 w 106"/>
                  <a:gd name="T7" fmla="*/ 2147483646 h 87"/>
                  <a:gd name="T8" fmla="*/ 2147483646 w 106"/>
                  <a:gd name="T9" fmla="*/ 2147483646 h 87"/>
                  <a:gd name="T10" fmla="*/ 2147483646 w 106"/>
                  <a:gd name="T11" fmla="*/ 2147483646 h 87"/>
                  <a:gd name="T12" fmla="*/ 2147483646 w 106"/>
                  <a:gd name="T13" fmla="*/ 2147483646 h 87"/>
                  <a:gd name="T14" fmla="*/ 2147483646 w 106"/>
                  <a:gd name="T15" fmla="*/ 2147483646 h 87"/>
                  <a:gd name="T16" fmla="*/ 2147483646 w 106"/>
                  <a:gd name="T17" fmla="*/ 2147483646 h 87"/>
                  <a:gd name="T18" fmla="*/ 2147483646 w 106"/>
                  <a:gd name="T19" fmla="*/ 2147483646 h 87"/>
                  <a:gd name="T20" fmla="*/ 2147483646 w 106"/>
                  <a:gd name="T21" fmla="*/ 2147483646 h 87"/>
                  <a:gd name="T22" fmla="*/ 2147483646 w 106"/>
                  <a:gd name="T23" fmla="*/ 0 h 87"/>
                  <a:gd name="T24" fmla="*/ 2147483646 w 106"/>
                  <a:gd name="T25" fmla="*/ 0 h 87"/>
                  <a:gd name="T26" fmla="*/ 2147483646 w 106"/>
                  <a:gd name="T27" fmla="*/ 2147483646 h 87"/>
                  <a:gd name="T28" fmla="*/ 2147483646 w 106"/>
                  <a:gd name="T29" fmla="*/ 2147483646 h 87"/>
                  <a:gd name="T30" fmla="*/ 2147483646 w 106"/>
                  <a:gd name="T31" fmla="*/ 2147483646 h 87"/>
                  <a:gd name="T32" fmla="*/ 2147483646 w 106"/>
                  <a:gd name="T33" fmla="*/ 2147483646 h 87"/>
                  <a:gd name="T34" fmla="*/ 2147483646 w 106"/>
                  <a:gd name="T35" fmla="*/ 2147483646 h 87"/>
                  <a:gd name="T36" fmla="*/ 2147483646 w 106"/>
                  <a:gd name="T37" fmla="*/ 2147483646 h 87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106" h="87">
                    <a:moveTo>
                      <a:pt x="53" y="83"/>
                    </a:moveTo>
                    <a:cubicBezTo>
                      <a:pt x="56" y="82"/>
                      <a:pt x="56" y="82"/>
                      <a:pt x="56" y="82"/>
                    </a:cubicBezTo>
                    <a:cubicBezTo>
                      <a:pt x="10" y="7"/>
                      <a:pt x="10" y="7"/>
                      <a:pt x="10" y="7"/>
                    </a:cubicBezTo>
                    <a:cubicBezTo>
                      <a:pt x="96" y="7"/>
                      <a:pt x="96" y="7"/>
                      <a:pt x="96" y="7"/>
                    </a:cubicBezTo>
                    <a:cubicBezTo>
                      <a:pt x="50" y="82"/>
                      <a:pt x="50" y="82"/>
                      <a:pt x="50" y="82"/>
                    </a:cubicBezTo>
                    <a:cubicBezTo>
                      <a:pt x="53" y="83"/>
                      <a:pt x="53" y="83"/>
                      <a:pt x="53" y="83"/>
                    </a:cubicBezTo>
                    <a:cubicBezTo>
                      <a:pt x="56" y="82"/>
                      <a:pt x="56" y="82"/>
                      <a:pt x="56" y="82"/>
                    </a:cubicBezTo>
                    <a:cubicBezTo>
                      <a:pt x="53" y="83"/>
                      <a:pt x="53" y="83"/>
                      <a:pt x="53" y="83"/>
                    </a:cubicBezTo>
                    <a:cubicBezTo>
                      <a:pt x="56" y="85"/>
                      <a:pt x="56" y="85"/>
                      <a:pt x="56" y="85"/>
                    </a:cubicBezTo>
                    <a:cubicBezTo>
                      <a:pt x="105" y="5"/>
                      <a:pt x="105" y="5"/>
                      <a:pt x="105" y="5"/>
                    </a:cubicBezTo>
                    <a:cubicBezTo>
                      <a:pt x="106" y="4"/>
                      <a:pt x="106" y="3"/>
                      <a:pt x="105" y="2"/>
                    </a:cubicBezTo>
                    <a:cubicBezTo>
                      <a:pt x="105" y="1"/>
                      <a:pt x="103" y="0"/>
                      <a:pt x="102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1"/>
                      <a:pt x="1" y="2"/>
                    </a:cubicBezTo>
                    <a:cubicBezTo>
                      <a:pt x="0" y="3"/>
                      <a:pt x="0" y="4"/>
                      <a:pt x="1" y="5"/>
                    </a:cubicBezTo>
                    <a:cubicBezTo>
                      <a:pt x="50" y="85"/>
                      <a:pt x="50" y="85"/>
                      <a:pt x="50" y="85"/>
                    </a:cubicBezTo>
                    <a:cubicBezTo>
                      <a:pt x="51" y="86"/>
                      <a:pt x="52" y="87"/>
                      <a:pt x="53" y="87"/>
                    </a:cubicBezTo>
                    <a:cubicBezTo>
                      <a:pt x="54" y="87"/>
                      <a:pt x="55" y="86"/>
                      <a:pt x="56" y="85"/>
                    </a:cubicBezTo>
                    <a:lnTo>
                      <a:pt x="53" y="83"/>
                    </a:lnTo>
                    <a:close/>
                  </a:path>
                </a:pathLst>
              </a:custGeom>
              <a:solidFill>
                <a:srgbClr val="0309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20" name="Rectangle 16"/>
            <p:cNvSpPr>
              <a:spLocks noChangeArrowheads="1"/>
            </p:cNvSpPr>
            <p:nvPr/>
          </p:nvSpPr>
          <p:spPr bwMode="auto">
            <a:xfrm>
              <a:off x="52634" y="69851"/>
              <a:ext cx="7398297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800" b="1">
                  <a:latin typeface="黑体" panose="02010609060101010101" pitchFamily="49" charset="-122"/>
                  <a:ea typeface="黑体" panose="02010609060101010101" pitchFamily="49" charset="-122"/>
                </a:rPr>
                <a:t>三、小组交流，明确加、减法各部分间的关系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3" grpId="0" animBg="1"/>
      <p:bldP spid="9" grpId="0"/>
      <p:bldP spid="6" grpId="0" animBg="1"/>
      <p:bldP spid="10" grpId="0" animBg="1"/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Box 6"/>
          <p:cNvSpPr txBox="1">
            <a:spLocks noChangeArrowheads="1"/>
          </p:cNvSpPr>
          <p:nvPr/>
        </p:nvSpPr>
        <p:spPr bwMode="auto">
          <a:xfrm>
            <a:off x="1966913" y="1203325"/>
            <a:ext cx="3065462" cy="5857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sz="3600" b="1">
                <a:solidFill>
                  <a:schemeClr val="tx1"/>
                </a:solidFill>
                <a:latin typeface="Arial" panose="020B0604020202020204" pitchFamily="34" charset="0"/>
                <a:ea typeface="楷体_GB2312" panose="02010600030101010101" charset="-122"/>
              </a:defRPr>
            </a:lvl1pPr>
            <a:lvl2pPr marL="742950" indent="-285750" eaLnBrk="0" hangingPunct="0">
              <a:defRPr sz="3600" b="1">
                <a:solidFill>
                  <a:schemeClr val="tx1"/>
                </a:solidFill>
                <a:latin typeface="Arial" panose="020B0604020202020204" pitchFamily="34" charset="0"/>
                <a:ea typeface="楷体_GB2312" panose="02010600030101010101" charset="-122"/>
              </a:defRPr>
            </a:lvl2pPr>
            <a:lvl3pPr marL="1143000" indent="-228600" eaLnBrk="0" hangingPunct="0">
              <a:defRPr sz="3600" b="1">
                <a:solidFill>
                  <a:schemeClr val="tx1"/>
                </a:solidFill>
                <a:latin typeface="Arial" panose="020B0604020202020204" pitchFamily="34" charset="0"/>
                <a:ea typeface="楷体_GB2312" panose="02010600030101010101" charset="-122"/>
              </a:defRPr>
            </a:lvl3pPr>
            <a:lvl4pPr marL="1600200" indent="-228600" eaLnBrk="0" hangingPunct="0">
              <a:defRPr sz="3600" b="1">
                <a:solidFill>
                  <a:schemeClr val="tx1"/>
                </a:solidFill>
                <a:latin typeface="Arial" panose="020B0604020202020204" pitchFamily="34" charset="0"/>
                <a:ea typeface="楷体_GB2312" panose="02010600030101010101" charset="-122"/>
              </a:defRPr>
            </a:lvl4pPr>
            <a:lvl5pPr marL="2057400" indent="-228600" eaLnBrk="0" hangingPunct="0">
              <a:defRPr sz="3600" b="1">
                <a:solidFill>
                  <a:schemeClr val="tx1"/>
                </a:solidFill>
                <a:latin typeface="Arial" panose="020B0604020202020204" pitchFamily="34" charset="0"/>
                <a:ea typeface="楷体_GB2312" panose="02010600030101010101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  <a:ea typeface="楷体_GB2312" panose="02010600030101010101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  <a:ea typeface="楷体_GB2312" panose="02010600030101010101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  <a:ea typeface="楷体_GB2312" panose="02010600030101010101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  <a:ea typeface="楷体_GB2312" panose="02010600030101010101" charset="-122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dirty="0">
                <a:solidFill>
                  <a:srgbClr val="FF0000"/>
                </a:solidFill>
                <a:latin typeface="+mn-ea"/>
                <a:ea typeface="+mn-ea"/>
              </a:rPr>
              <a:t>和</a:t>
            </a:r>
            <a:r>
              <a:rPr lang="en-US" altLang="en-US" sz="3200" dirty="0">
                <a:solidFill>
                  <a:srgbClr val="FF0000"/>
                </a:solidFill>
                <a:latin typeface="+mn-ea"/>
                <a:ea typeface="+mn-ea"/>
              </a:rPr>
              <a:t>＝</a:t>
            </a:r>
            <a:r>
              <a:rPr lang="zh-CN" altLang="en-US" sz="3200" dirty="0">
                <a:solidFill>
                  <a:srgbClr val="FF0000"/>
                </a:solidFill>
                <a:latin typeface="+mn-ea"/>
                <a:ea typeface="+mn-ea"/>
              </a:rPr>
              <a:t>加数</a:t>
            </a:r>
            <a:r>
              <a:rPr lang="en-US" altLang="en-US" sz="3200" dirty="0">
                <a:solidFill>
                  <a:srgbClr val="FF0000"/>
                </a:solidFill>
                <a:latin typeface="+mn-ea"/>
                <a:ea typeface="+mn-ea"/>
              </a:rPr>
              <a:t>＋</a:t>
            </a:r>
            <a:r>
              <a:rPr lang="zh-CN" altLang="en-US" sz="3200" dirty="0">
                <a:solidFill>
                  <a:srgbClr val="FF0000"/>
                </a:solidFill>
                <a:latin typeface="+mn-ea"/>
                <a:ea typeface="+mn-ea"/>
              </a:rPr>
              <a:t>加数</a:t>
            </a:r>
          </a:p>
        </p:txBody>
      </p:sp>
      <p:sp>
        <p:nvSpPr>
          <p:cNvPr id="31" name="TextBox 6"/>
          <p:cNvSpPr txBox="1">
            <a:spLocks noChangeArrowheads="1"/>
          </p:cNvSpPr>
          <p:nvPr/>
        </p:nvSpPr>
        <p:spPr bwMode="auto">
          <a:xfrm>
            <a:off x="1966913" y="3548063"/>
            <a:ext cx="4421187" cy="584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sz="3600" b="1">
                <a:solidFill>
                  <a:schemeClr val="tx1"/>
                </a:solidFill>
                <a:latin typeface="Arial" panose="020B0604020202020204" pitchFamily="34" charset="0"/>
                <a:ea typeface="楷体_GB2312" panose="02010600030101010101" charset="-122"/>
              </a:defRPr>
            </a:lvl1pPr>
            <a:lvl2pPr marL="742950" indent="-285750" eaLnBrk="0" hangingPunct="0">
              <a:defRPr sz="3600" b="1">
                <a:solidFill>
                  <a:schemeClr val="tx1"/>
                </a:solidFill>
                <a:latin typeface="Arial" panose="020B0604020202020204" pitchFamily="34" charset="0"/>
                <a:ea typeface="楷体_GB2312" panose="02010600030101010101" charset="-122"/>
              </a:defRPr>
            </a:lvl2pPr>
            <a:lvl3pPr marL="1143000" indent="-228600" eaLnBrk="0" hangingPunct="0">
              <a:defRPr sz="3600" b="1">
                <a:solidFill>
                  <a:schemeClr val="tx1"/>
                </a:solidFill>
                <a:latin typeface="Arial" panose="020B0604020202020204" pitchFamily="34" charset="0"/>
                <a:ea typeface="楷体_GB2312" panose="02010600030101010101" charset="-122"/>
              </a:defRPr>
            </a:lvl3pPr>
            <a:lvl4pPr marL="1600200" indent="-228600" eaLnBrk="0" hangingPunct="0">
              <a:defRPr sz="3600" b="1">
                <a:solidFill>
                  <a:schemeClr val="tx1"/>
                </a:solidFill>
                <a:latin typeface="Arial" panose="020B0604020202020204" pitchFamily="34" charset="0"/>
                <a:ea typeface="楷体_GB2312" panose="02010600030101010101" charset="-122"/>
              </a:defRPr>
            </a:lvl4pPr>
            <a:lvl5pPr marL="2057400" indent="-228600" eaLnBrk="0" hangingPunct="0">
              <a:defRPr sz="3600" b="1">
                <a:solidFill>
                  <a:schemeClr val="tx1"/>
                </a:solidFill>
                <a:latin typeface="Arial" panose="020B0604020202020204" pitchFamily="34" charset="0"/>
                <a:ea typeface="楷体_GB2312" panose="02010600030101010101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  <a:ea typeface="楷体_GB2312" panose="02010600030101010101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  <a:ea typeface="楷体_GB2312" panose="02010600030101010101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  <a:ea typeface="楷体_GB2312" panose="02010600030101010101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  <a:ea typeface="楷体_GB2312" panose="02010600030101010101" charset="-122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dirty="0">
                <a:solidFill>
                  <a:srgbClr val="FF0000"/>
                </a:solidFill>
                <a:latin typeface="+mn-ea"/>
                <a:ea typeface="+mn-ea"/>
              </a:rPr>
              <a:t>加数</a:t>
            </a:r>
            <a:r>
              <a:rPr lang="en-US" altLang="en-US" sz="3200" dirty="0">
                <a:solidFill>
                  <a:srgbClr val="FF0000"/>
                </a:solidFill>
                <a:latin typeface="+mn-ea"/>
                <a:ea typeface="+mn-ea"/>
              </a:rPr>
              <a:t>＝</a:t>
            </a:r>
            <a:r>
              <a:rPr lang="zh-CN" altLang="en-US" sz="3200" dirty="0">
                <a:solidFill>
                  <a:srgbClr val="FF0000"/>
                </a:solidFill>
                <a:latin typeface="+mn-ea"/>
                <a:ea typeface="+mn-ea"/>
              </a:rPr>
              <a:t>和</a:t>
            </a:r>
            <a:r>
              <a:rPr lang="en-US" altLang="en-US" sz="3200" dirty="0">
                <a:solidFill>
                  <a:srgbClr val="FF0000"/>
                </a:solidFill>
                <a:latin typeface="+mn-ea"/>
                <a:ea typeface="+mn-ea"/>
              </a:rPr>
              <a:t>－</a:t>
            </a:r>
            <a:r>
              <a:rPr lang="zh-CN" altLang="en-US" sz="3200" dirty="0">
                <a:solidFill>
                  <a:srgbClr val="FF0000"/>
                </a:solidFill>
                <a:latin typeface="+mn-ea"/>
                <a:ea typeface="+mn-ea"/>
              </a:rPr>
              <a:t>另一个加数</a:t>
            </a:r>
          </a:p>
        </p:txBody>
      </p:sp>
      <p:sp>
        <p:nvSpPr>
          <p:cNvPr id="32" name="矩形 31"/>
          <p:cNvSpPr>
            <a:spLocks noChangeArrowheads="1"/>
          </p:cNvSpPr>
          <p:nvPr/>
        </p:nvSpPr>
        <p:spPr bwMode="auto">
          <a:xfrm>
            <a:off x="722313" y="1973263"/>
            <a:ext cx="7329487" cy="1373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问题：如果知道和与一个加数，能求出另一个加数吗？</a:t>
            </a:r>
          </a:p>
        </p:txBody>
      </p:sp>
      <p:grpSp>
        <p:nvGrpSpPr>
          <p:cNvPr id="23557" name="组合 9"/>
          <p:cNvGrpSpPr/>
          <p:nvPr/>
        </p:nvGrpSpPr>
        <p:grpSpPr bwMode="auto">
          <a:xfrm>
            <a:off x="0" y="238125"/>
            <a:ext cx="5232400" cy="865188"/>
            <a:chOff x="130639" y="655946"/>
            <a:chExt cx="5232947" cy="864000"/>
          </a:xfrm>
        </p:grpSpPr>
        <p:pic>
          <p:nvPicPr>
            <p:cNvPr id="23558" name="图片 10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0639" y="655946"/>
              <a:ext cx="5232947" cy="864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559" name="Text Box 9"/>
            <p:cNvSpPr txBox="1">
              <a:spLocks noChangeArrowheads="1"/>
            </p:cNvSpPr>
            <p:nvPr/>
          </p:nvSpPr>
          <p:spPr bwMode="auto">
            <a:xfrm>
              <a:off x="849090" y="798616"/>
              <a:ext cx="3776885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tabLst>
                  <a:tab pos="1108075" algn="l"/>
                </a:tabLs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1pPr>
              <a:lvl2pPr marL="742950" indent="-285750">
                <a:tabLst>
                  <a:tab pos="1108075" algn="l"/>
                </a:tabLs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2pPr>
              <a:lvl3pPr marL="1143000" indent="-228600">
                <a:tabLst>
                  <a:tab pos="1108075" algn="l"/>
                </a:tabLs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3pPr>
              <a:lvl4pPr marL="1600200" indent="-228600">
                <a:tabLst>
                  <a:tab pos="1108075" algn="l"/>
                </a:tabLs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4pPr>
              <a:lvl5pPr marL="2057400" indent="-228600">
                <a:tabLst>
                  <a:tab pos="1108075" algn="l"/>
                </a:tabLs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108075" algn="l"/>
                </a:tabLs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108075" algn="l"/>
                </a:tabLs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108075" algn="l"/>
                </a:tabLs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108075" algn="l"/>
                </a:tabLs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9pPr>
            </a:lstStyle>
            <a:p>
              <a:r>
                <a:rPr lang="en-US" altLang="zh-CN" sz="2800" b="1">
                  <a:solidFill>
                    <a:srgbClr val="002060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2.</a:t>
              </a:r>
              <a:r>
                <a:rPr lang="zh-CN" altLang="en-US" sz="2800" b="1">
                  <a:solidFill>
                    <a:srgbClr val="002060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加法各部分间的关系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3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6"/>
          <p:cNvSpPr txBox="1">
            <a:spLocks noChangeArrowheads="1"/>
          </p:cNvSpPr>
          <p:nvPr/>
        </p:nvSpPr>
        <p:spPr bwMode="auto">
          <a:xfrm>
            <a:off x="1674813" y="1171575"/>
            <a:ext cx="4002087" cy="584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sz="3600" b="1">
                <a:solidFill>
                  <a:schemeClr val="tx1"/>
                </a:solidFill>
                <a:latin typeface="Arial" panose="020B0604020202020204" pitchFamily="34" charset="0"/>
                <a:ea typeface="楷体_GB2312" panose="02010600030101010101" charset="-122"/>
              </a:defRPr>
            </a:lvl1pPr>
            <a:lvl2pPr marL="742950" indent="-285750" eaLnBrk="0" hangingPunct="0">
              <a:defRPr sz="3600" b="1">
                <a:solidFill>
                  <a:schemeClr val="tx1"/>
                </a:solidFill>
                <a:latin typeface="Arial" panose="020B0604020202020204" pitchFamily="34" charset="0"/>
                <a:ea typeface="楷体_GB2312" panose="02010600030101010101" charset="-122"/>
              </a:defRPr>
            </a:lvl2pPr>
            <a:lvl3pPr marL="1143000" indent="-228600" eaLnBrk="0" hangingPunct="0">
              <a:defRPr sz="3600" b="1">
                <a:solidFill>
                  <a:schemeClr val="tx1"/>
                </a:solidFill>
                <a:latin typeface="Arial" panose="020B0604020202020204" pitchFamily="34" charset="0"/>
                <a:ea typeface="楷体_GB2312" panose="02010600030101010101" charset="-122"/>
              </a:defRPr>
            </a:lvl3pPr>
            <a:lvl4pPr marL="1600200" indent="-228600" eaLnBrk="0" hangingPunct="0">
              <a:defRPr sz="3600" b="1">
                <a:solidFill>
                  <a:schemeClr val="tx1"/>
                </a:solidFill>
                <a:latin typeface="Arial" panose="020B0604020202020204" pitchFamily="34" charset="0"/>
                <a:ea typeface="楷体_GB2312" panose="02010600030101010101" charset="-122"/>
              </a:defRPr>
            </a:lvl4pPr>
            <a:lvl5pPr marL="2057400" indent="-228600" eaLnBrk="0" hangingPunct="0">
              <a:defRPr sz="3600" b="1">
                <a:solidFill>
                  <a:schemeClr val="tx1"/>
                </a:solidFill>
                <a:latin typeface="Arial" panose="020B0604020202020204" pitchFamily="34" charset="0"/>
                <a:ea typeface="楷体_GB2312" panose="02010600030101010101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  <a:ea typeface="楷体_GB2312" panose="02010600030101010101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  <a:ea typeface="楷体_GB2312" panose="02010600030101010101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  <a:ea typeface="楷体_GB2312" panose="02010600030101010101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  <a:ea typeface="楷体_GB2312" panose="02010600030101010101" charset="-122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dirty="0">
                <a:solidFill>
                  <a:srgbClr val="FF0000"/>
                </a:solidFill>
                <a:latin typeface="+mn-ea"/>
                <a:ea typeface="+mn-ea"/>
              </a:rPr>
              <a:t>差</a:t>
            </a:r>
            <a:r>
              <a:rPr lang="en-US" altLang="en-US" sz="3200" dirty="0">
                <a:solidFill>
                  <a:srgbClr val="FF0000"/>
                </a:solidFill>
                <a:latin typeface="+mn-ea"/>
                <a:ea typeface="+mn-ea"/>
              </a:rPr>
              <a:t>＝</a:t>
            </a:r>
            <a:r>
              <a:rPr lang="zh-CN" altLang="en-US" sz="3200" dirty="0">
                <a:solidFill>
                  <a:srgbClr val="FF0000"/>
                </a:solidFill>
                <a:latin typeface="+mn-ea"/>
                <a:ea typeface="+mn-ea"/>
              </a:rPr>
              <a:t>被减数</a:t>
            </a:r>
            <a:r>
              <a:rPr lang="en-US" altLang="en-US" sz="3200" dirty="0">
                <a:solidFill>
                  <a:srgbClr val="FF0000"/>
                </a:solidFill>
                <a:latin typeface="+mn-ea"/>
                <a:ea typeface="+mn-ea"/>
              </a:rPr>
              <a:t>－</a:t>
            </a:r>
            <a:r>
              <a:rPr lang="zh-CN" altLang="en-US" sz="3200" dirty="0">
                <a:solidFill>
                  <a:srgbClr val="FF0000"/>
                </a:solidFill>
                <a:latin typeface="+mn-ea"/>
                <a:ea typeface="+mn-ea"/>
              </a:rPr>
              <a:t>减数</a:t>
            </a:r>
          </a:p>
        </p:txBody>
      </p:sp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444500" y="1887538"/>
            <a:ext cx="837723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eaLnBrk="1" hangingPunct="1"/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问题：如果知道被减数和差，能求出减数吗？</a:t>
            </a:r>
          </a:p>
        </p:txBody>
      </p:sp>
      <p:sp>
        <p:nvSpPr>
          <p:cNvPr id="8" name="TextBox 6"/>
          <p:cNvSpPr txBox="1">
            <a:spLocks noChangeArrowheads="1"/>
          </p:cNvSpPr>
          <p:nvPr/>
        </p:nvSpPr>
        <p:spPr bwMode="auto">
          <a:xfrm>
            <a:off x="1674813" y="2605088"/>
            <a:ext cx="4887912" cy="58578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sz="3600" b="1">
                <a:solidFill>
                  <a:schemeClr val="tx1"/>
                </a:solidFill>
                <a:latin typeface="Arial" panose="020B0604020202020204" pitchFamily="34" charset="0"/>
                <a:ea typeface="楷体_GB2312" panose="02010600030101010101" charset="-122"/>
              </a:defRPr>
            </a:lvl1pPr>
            <a:lvl2pPr marL="742950" indent="-285750" eaLnBrk="0" hangingPunct="0">
              <a:defRPr sz="3600" b="1">
                <a:solidFill>
                  <a:schemeClr val="tx1"/>
                </a:solidFill>
                <a:latin typeface="Arial" panose="020B0604020202020204" pitchFamily="34" charset="0"/>
                <a:ea typeface="楷体_GB2312" panose="02010600030101010101" charset="-122"/>
              </a:defRPr>
            </a:lvl2pPr>
            <a:lvl3pPr marL="1143000" indent="-228600" eaLnBrk="0" hangingPunct="0">
              <a:defRPr sz="3600" b="1">
                <a:solidFill>
                  <a:schemeClr val="tx1"/>
                </a:solidFill>
                <a:latin typeface="Arial" panose="020B0604020202020204" pitchFamily="34" charset="0"/>
                <a:ea typeface="楷体_GB2312" panose="02010600030101010101" charset="-122"/>
              </a:defRPr>
            </a:lvl3pPr>
            <a:lvl4pPr marL="1600200" indent="-228600" eaLnBrk="0" hangingPunct="0">
              <a:defRPr sz="3600" b="1">
                <a:solidFill>
                  <a:schemeClr val="tx1"/>
                </a:solidFill>
                <a:latin typeface="Arial" panose="020B0604020202020204" pitchFamily="34" charset="0"/>
                <a:ea typeface="楷体_GB2312" panose="02010600030101010101" charset="-122"/>
              </a:defRPr>
            </a:lvl4pPr>
            <a:lvl5pPr marL="2057400" indent="-228600" eaLnBrk="0" hangingPunct="0">
              <a:defRPr sz="3600" b="1">
                <a:solidFill>
                  <a:schemeClr val="tx1"/>
                </a:solidFill>
                <a:latin typeface="Arial" panose="020B0604020202020204" pitchFamily="34" charset="0"/>
                <a:ea typeface="楷体_GB2312" panose="02010600030101010101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  <a:ea typeface="楷体_GB2312" panose="02010600030101010101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  <a:ea typeface="楷体_GB2312" panose="02010600030101010101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  <a:ea typeface="楷体_GB2312" panose="02010600030101010101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  <a:ea typeface="楷体_GB2312" panose="02010600030101010101" charset="-122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>
                <a:solidFill>
                  <a:srgbClr val="FF0000"/>
                </a:solidFill>
                <a:latin typeface="+mn-ea"/>
                <a:ea typeface="+mn-ea"/>
              </a:rPr>
              <a:t>减数</a:t>
            </a:r>
            <a:r>
              <a:rPr lang="en-US" altLang="en-US" sz="3200">
                <a:solidFill>
                  <a:srgbClr val="FF0000"/>
                </a:solidFill>
                <a:latin typeface="+mn-ea"/>
                <a:ea typeface="+mn-ea"/>
              </a:rPr>
              <a:t>＝</a:t>
            </a:r>
            <a:r>
              <a:rPr lang="zh-CN" altLang="en-US" sz="3200">
                <a:solidFill>
                  <a:srgbClr val="FF0000"/>
                </a:solidFill>
                <a:latin typeface="+mn-ea"/>
                <a:ea typeface="+mn-ea"/>
              </a:rPr>
              <a:t>被减数</a:t>
            </a:r>
            <a:r>
              <a:rPr lang="en-US" altLang="en-US" sz="3200">
                <a:solidFill>
                  <a:srgbClr val="FF0000"/>
                </a:solidFill>
                <a:latin typeface="+mn-ea"/>
                <a:ea typeface="+mn-ea"/>
              </a:rPr>
              <a:t>－</a:t>
            </a:r>
            <a:r>
              <a:rPr lang="zh-CN" altLang="en-US" sz="3200">
                <a:solidFill>
                  <a:srgbClr val="FF0000"/>
                </a:solidFill>
                <a:latin typeface="+mn-ea"/>
                <a:ea typeface="+mn-ea"/>
              </a:rPr>
              <a:t>差</a:t>
            </a:r>
          </a:p>
        </p:txBody>
      </p:sp>
      <p:sp>
        <p:nvSpPr>
          <p:cNvPr id="9" name="TextBox 6"/>
          <p:cNvSpPr txBox="1">
            <a:spLocks noChangeArrowheads="1"/>
          </p:cNvSpPr>
          <p:nvPr/>
        </p:nvSpPr>
        <p:spPr bwMode="auto">
          <a:xfrm>
            <a:off x="1674813" y="4040188"/>
            <a:ext cx="3806825" cy="58578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sz="3600" b="1">
                <a:solidFill>
                  <a:schemeClr val="tx1"/>
                </a:solidFill>
                <a:latin typeface="Arial" panose="020B0604020202020204" pitchFamily="34" charset="0"/>
                <a:ea typeface="楷体_GB2312" panose="02010600030101010101" charset="-122"/>
              </a:defRPr>
            </a:lvl1pPr>
            <a:lvl2pPr marL="742950" indent="-285750" eaLnBrk="0" hangingPunct="0">
              <a:defRPr sz="3600" b="1">
                <a:solidFill>
                  <a:schemeClr val="tx1"/>
                </a:solidFill>
                <a:latin typeface="Arial" panose="020B0604020202020204" pitchFamily="34" charset="0"/>
                <a:ea typeface="楷体_GB2312" panose="02010600030101010101" charset="-122"/>
              </a:defRPr>
            </a:lvl2pPr>
            <a:lvl3pPr marL="1143000" indent="-228600" eaLnBrk="0" hangingPunct="0">
              <a:defRPr sz="3600" b="1">
                <a:solidFill>
                  <a:schemeClr val="tx1"/>
                </a:solidFill>
                <a:latin typeface="Arial" panose="020B0604020202020204" pitchFamily="34" charset="0"/>
                <a:ea typeface="楷体_GB2312" panose="02010600030101010101" charset="-122"/>
              </a:defRPr>
            </a:lvl3pPr>
            <a:lvl4pPr marL="1600200" indent="-228600" eaLnBrk="0" hangingPunct="0">
              <a:defRPr sz="3600" b="1">
                <a:solidFill>
                  <a:schemeClr val="tx1"/>
                </a:solidFill>
                <a:latin typeface="Arial" panose="020B0604020202020204" pitchFamily="34" charset="0"/>
                <a:ea typeface="楷体_GB2312" panose="02010600030101010101" charset="-122"/>
              </a:defRPr>
            </a:lvl4pPr>
            <a:lvl5pPr marL="2057400" indent="-228600" eaLnBrk="0" hangingPunct="0">
              <a:defRPr sz="3600" b="1">
                <a:solidFill>
                  <a:schemeClr val="tx1"/>
                </a:solidFill>
                <a:latin typeface="Arial" panose="020B0604020202020204" pitchFamily="34" charset="0"/>
                <a:ea typeface="楷体_GB2312" panose="02010600030101010101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  <a:ea typeface="楷体_GB2312" panose="02010600030101010101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  <a:ea typeface="楷体_GB2312" panose="02010600030101010101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  <a:ea typeface="楷体_GB2312" panose="02010600030101010101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  <a:ea typeface="楷体_GB2312" panose="02010600030101010101" charset="-122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dirty="0">
                <a:solidFill>
                  <a:srgbClr val="FF0000"/>
                </a:solidFill>
                <a:latin typeface="+mn-ea"/>
                <a:ea typeface="+mn-ea"/>
              </a:rPr>
              <a:t>被减数</a:t>
            </a:r>
            <a:r>
              <a:rPr lang="en-US" altLang="en-US" sz="3200" dirty="0">
                <a:solidFill>
                  <a:srgbClr val="FF0000"/>
                </a:solidFill>
                <a:latin typeface="+mn-ea"/>
                <a:ea typeface="+mn-ea"/>
              </a:rPr>
              <a:t>＝</a:t>
            </a:r>
            <a:r>
              <a:rPr lang="zh-CN" altLang="en-US" sz="3200" dirty="0">
                <a:solidFill>
                  <a:srgbClr val="FF0000"/>
                </a:solidFill>
                <a:latin typeface="+mn-ea"/>
                <a:ea typeface="+mn-ea"/>
              </a:rPr>
              <a:t>减数</a:t>
            </a:r>
            <a:r>
              <a:rPr lang="en-US" altLang="en-US" sz="3200" dirty="0">
                <a:solidFill>
                  <a:srgbClr val="FF0000"/>
                </a:solidFill>
                <a:latin typeface="+mn-ea"/>
                <a:ea typeface="+mn-ea"/>
              </a:rPr>
              <a:t>＋</a:t>
            </a:r>
            <a:r>
              <a:rPr lang="zh-CN" altLang="en-US" sz="3200" dirty="0">
                <a:solidFill>
                  <a:srgbClr val="FF0000"/>
                </a:solidFill>
                <a:latin typeface="+mn-ea"/>
                <a:ea typeface="+mn-ea"/>
              </a:rPr>
              <a:t>差</a:t>
            </a:r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444500" y="3322638"/>
            <a:ext cx="82978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eaLnBrk="1" hangingPunct="1"/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问题：如果知道减数和差，能求出被减数吗？</a:t>
            </a:r>
          </a:p>
        </p:txBody>
      </p:sp>
      <p:grpSp>
        <p:nvGrpSpPr>
          <p:cNvPr id="24583" name="组合 10"/>
          <p:cNvGrpSpPr/>
          <p:nvPr/>
        </p:nvGrpSpPr>
        <p:grpSpPr bwMode="auto">
          <a:xfrm>
            <a:off x="0" y="238125"/>
            <a:ext cx="5232400" cy="865188"/>
            <a:chOff x="130639" y="655946"/>
            <a:chExt cx="5232947" cy="864000"/>
          </a:xfrm>
        </p:grpSpPr>
        <p:pic>
          <p:nvPicPr>
            <p:cNvPr id="24584" name="图片 1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0639" y="655946"/>
              <a:ext cx="5232947" cy="864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585" name="Text Box 9"/>
            <p:cNvSpPr txBox="1">
              <a:spLocks noChangeArrowheads="1"/>
            </p:cNvSpPr>
            <p:nvPr/>
          </p:nvSpPr>
          <p:spPr bwMode="auto">
            <a:xfrm>
              <a:off x="849090" y="798616"/>
              <a:ext cx="3776885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tabLst>
                  <a:tab pos="1108075" algn="l"/>
                </a:tabLs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1pPr>
              <a:lvl2pPr marL="742950" indent="-285750">
                <a:tabLst>
                  <a:tab pos="1108075" algn="l"/>
                </a:tabLs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2pPr>
              <a:lvl3pPr marL="1143000" indent="-228600">
                <a:tabLst>
                  <a:tab pos="1108075" algn="l"/>
                </a:tabLs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3pPr>
              <a:lvl4pPr marL="1600200" indent="-228600">
                <a:tabLst>
                  <a:tab pos="1108075" algn="l"/>
                </a:tabLs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4pPr>
              <a:lvl5pPr marL="2057400" indent="-228600">
                <a:tabLst>
                  <a:tab pos="1108075" algn="l"/>
                </a:tabLs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108075" algn="l"/>
                </a:tabLs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108075" algn="l"/>
                </a:tabLs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108075" algn="l"/>
                </a:tabLs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108075" algn="l"/>
                </a:tabLs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9pPr>
            </a:lstStyle>
            <a:p>
              <a:r>
                <a:rPr lang="en-US" altLang="zh-CN" sz="2800" b="1">
                  <a:solidFill>
                    <a:srgbClr val="002060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3.</a:t>
              </a:r>
              <a:r>
                <a:rPr lang="zh-CN" altLang="en-US" sz="2800" b="1">
                  <a:solidFill>
                    <a:srgbClr val="002060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减法各部分间的关系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8" grpId="0"/>
      <p:bldP spid="9" grpId="0"/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2513" y="358775"/>
            <a:ext cx="1976437" cy="709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矩形 10"/>
          <p:cNvSpPr/>
          <p:nvPr/>
        </p:nvSpPr>
        <p:spPr>
          <a:xfrm>
            <a:off x="5180013" y="1854200"/>
            <a:ext cx="3589337" cy="265112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/>
          </a:p>
        </p:txBody>
      </p:sp>
      <p:sp>
        <p:nvSpPr>
          <p:cNvPr id="10" name="矩形 9"/>
          <p:cNvSpPr/>
          <p:nvPr/>
        </p:nvSpPr>
        <p:spPr>
          <a:xfrm>
            <a:off x="425450" y="1854200"/>
            <a:ext cx="4494213" cy="165893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/>
          </a:p>
        </p:txBody>
      </p:sp>
      <p:sp>
        <p:nvSpPr>
          <p:cNvPr id="2" name="Rectangle 16"/>
          <p:cNvSpPr>
            <a:spLocks noChangeArrowheads="1"/>
          </p:cNvSpPr>
          <p:nvPr/>
        </p:nvSpPr>
        <p:spPr bwMode="auto">
          <a:xfrm>
            <a:off x="3729588" y="296861"/>
            <a:ext cx="1640374" cy="584201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总  结</a:t>
            </a:r>
          </a:p>
        </p:txBody>
      </p:sp>
      <p:sp>
        <p:nvSpPr>
          <p:cNvPr id="3" name="TextBox 6"/>
          <p:cNvSpPr txBox="1">
            <a:spLocks noChangeArrowheads="1"/>
          </p:cNvSpPr>
          <p:nvPr/>
        </p:nvSpPr>
        <p:spPr bwMode="auto">
          <a:xfrm>
            <a:off x="527050" y="2063750"/>
            <a:ext cx="3065463" cy="584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sz="3600" b="1">
                <a:solidFill>
                  <a:schemeClr val="tx1"/>
                </a:solidFill>
                <a:latin typeface="Arial" panose="020B0604020202020204" pitchFamily="34" charset="0"/>
                <a:ea typeface="楷体_GB2312" panose="02010600030101010101" charset="-122"/>
              </a:defRPr>
            </a:lvl1pPr>
            <a:lvl2pPr marL="742950" indent="-285750" eaLnBrk="0" hangingPunct="0">
              <a:defRPr sz="3600" b="1">
                <a:solidFill>
                  <a:schemeClr val="tx1"/>
                </a:solidFill>
                <a:latin typeface="Arial" panose="020B0604020202020204" pitchFamily="34" charset="0"/>
                <a:ea typeface="楷体_GB2312" panose="02010600030101010101" charset="-122"/>
              </a:defRPr>
            </a:lvl2pPr>
            <a:lvl3pPr marL="1143000" indent="-228600" eaLnBrk="0" hangingPunct="0">
              <a:defRPr sz="3600" b="1">
                <a:solidFill>
                  <a:schemeClr val="tx1"/>
                </a:solidFill>
                <a:latin typeface="Arial" panose="020B0604020202020204" pitchFamily="34" charset="0"/>
                <a:ea typeface="楷体_GB2312" panose="02010600030101010101" charset="-122"/>
              </a:defRPr>
            </a:lvl3pPr>
            <a:lvl4pPr marL="1600200" indent="-228600" eaLnBrk="0" hangingPunct="0">
              <a:defRPr sz="3600" b="1">
                <a:solidFill>
                  <a:schemeClr val="tx1"/>
                </a:solidFill>
                <a:latin typeface="Arial" panose="020B0604020202020204" pitchFamily="34" charset="0"/>
                <a:ea typeface="楷体_GB2312" panose="02010600030101010101" charset="-122"/>
              </a:defRPr>
            </a:lvl4pPr>
            <a:lvl5pPr marL="2057400" indent="-228600" eaLnBrk="0" hangingPunct="0">
              <a:defRPr sz="3600" b="1">
                <a:solidFill>
                  <a:schemeClr val="tx1"/>
                </a:solidFill>
                <a:latin typeface="Arial" panose="020B0604020202020204" pitchFamily="34" charset="0"/>
                <a:ea typeface="楷体_GB2312" panose="02010600030101010101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  <a:ea typeface="楷体_GB2312" panose="02010600030101010101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  <a:ea typeface="楷体_GB2312" panose="02010600030101010101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  <a:ea typeface="楷体_GB2312" panose="02010600030101010101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  <a:ea typeface="楷体_GB2312" panose="02010600030101010101" charset="-122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dirty="0">
                <a:solidFill>
                  <a:srgbClr val="2E4E7E"/>
                </a:solidFill>
                <a:latin typeface="+mn-ea"/>
                <a:ea typeface="+mn-ea"/>
              </a:rPr>
              <a:t>和</a:t>
            </a:r>
            <a:r>
              <a:rPr lang="en-US" altLang="en-US" sz="3200" dirty="0">
                <a:solidFill>
                  <a:srgbClr val="2E4E7E"/>
                </a:solidFill>
                <a:latin typeface="+mn-ea"/>
                <a:ea typeface="+mn-ea"/>
              </a:rPr>
              <a:t>＝</a:t>
            </a:r>
            <a:r>
              <a:rPr lang="zh-CN" altLang="en-US" sz="3200" dirty="0">
                <a:solidFill>
                  <a:srgbClr val="2E4E7E"/>
                </a:solidFill>
                <a:latin typeface="+mn-ea"/>
                <a:ea typeface="+mn-ea"/>
              </a:rPr>
              <a:t>加数</a:t>
            </a:r>
            <a:r>
              <a:rPr lang="en-US" altLang="en-US" sz="3200" dirty="0">
                <a:solidFill>
                  <a:srgbClr val="2E4E7E"/>
                </a:solidFill>
                <a:latin typeface="+mn-ea"/>
                <a:ea typeface="+mn-ea"/>
              </a:rPr>
              <a:t>＋</a:t>
            </a:r>
            <a:r>
              <a:rPr lang="zh-CN" altLang="en-US" sz="3200" dirty="0">
                <a:solidFill>
                  <a:srgbClr val="2E4E7E"/>
                </a:solidFill>
                <a:latin typeface="+mn-ea"/>
                <a:ea typeface="+mn-ea"/>
              </a:rPr>
              <a:t>加数</a:t>
            </a:r>
          </a:p>
        </p:txBody>
      </p:sp>
      <p:sp>
        <p:nvSpPr>
          <p:cNvPr id="4" name="TextBox 6"/>
          <p:cNvSpPr txBox="1">
            <a:spLocks noChangeArrowheads="1"/>
          </p:cNvSpPr>
          <p:nvPr/>
        </p:nvSpPr>
        <p:spPr bwMode="auto">
          <a:xfrm>
            <a:off x="527050" y="2754313"/>
            <a:ext cx="4291013" cy="58578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sz="3600" b="1">
                <a:solidFill>
                  <a:schemeClr val="tx1"/>
                </a:solidFill>
                <a:latin typeface="Arial" panose="020B0604020202020204" pitchFamily="34" charset="0"/>
                <a:ea typeface="楷体_GB2312" panose="02010600030101010101" charset="-122"/>
              </a:defRPr>
            </a:lvl1pPr>
            <a:lvl2pPr marL="742950" indent="-285750" eaLnBrk="0" hangingPunct="0">
              <a:defRPr sz="3600" b="1">
                <a:solidFill>
                  <a:schemeClr val="tx1"/>
                </a:solidFill>
                <a:latin typeface="Arial" panose="020B0604020202020204" pitchFamily="34" charset="0"/>
                <a:ea typeface="楷体_GB2312" panose="02010600030101010101" charset="-122"/>
              </a:defRPr>
            </a:lvl2pPr>
            <a:lvl3pPr marL="1143000" indent="-228600" eaLnBrk="0" hangingPunct="0">
              <a:defRPr sz="3600" b="1">
                <a:solidFill>
                  <a:schemeClr val="tx1"/>
                </a:solidFill>
                <a:latin typeface="Arial" panose="020B0604020202020204" pitchFamily="34" charset="0"/>
                <a:ea typeface="楷体_GB2312" panose="02010600030101010101" charset="-122"/>
              </a:defRPr>
            </a:lvl3pPr>
            <a:lvl4pPr marL="1600200" indent="-228600" eaLnBrk="0" hangingPunct="0">
              <a:defRPr sz="3600" b="1">
                <a:solidFill>
                  <a:schemeClr val="tx1"/>
                </a:solidFill>
                <a:latin typeface="Arial" panose="020B0604020202020204" pitchFamily="34" charset="0"/>
                <a:ea typeface="楷体_GB2312" panose="02010600030101010101" charset="-122"/>
              </a:defRPr>
            </a:lvl4pPr>
            <a:lvl5pPr marL="2057400" indent="-228600" eaLnBrk="0" hangingPunct="0">
              <a:defRPr sz="3600" b="1">
                <a:solidFill>
                  <a:schemeClr val="tx1"/>
                </a:solidFill>
                <a:latin typeface="Arial" panose="020B0604020202020204" pitchFamily="34" charset="0"/>
                <a:ea typeface="楷体_GB2312" panose="02010600030101010101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  <a:ea typeface="楷体_GB2312" panose="02010600030101010101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  <a:ea typeface="楷体_GB2312" panose="02010600030101010101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  <a:ea typeface="楷体_GB2312" panose="02010600030101010101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  <a:ea typeface="楷体_GB2312" panose="02010600030101010101" charset="-122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dirty="0">
                <a:solidFill>
                  <a:srgbClr val="2E4E7E"/>
                </a:solidFill>
                <a:latin typeface="+mn-ea"/>
                <a:ea typeface="+mn-ea"/>
              </a:rPr>
              <a:t>加数</a:t>
            </a:r>
            <a:r>
              <a:rPr lang="en-US" altLang="en-US" sz="3200" dirty="0">
                <a:solidFill>
                  <a:srgbClr val="2E4E7E"/>
                </a:solidFill>
                <a:latin typeface="+mn-ea"/>
                <a:ea typeface="+mn-ea"/>
              </a:rPr>
              <a:t>＝</a:t>
            </a:r>
            <a:r>
              <a:rPr lang="zh-CN" altLang="en-US" sz="3200" dirty="0">
                <a:solidFill>
                  <a:srgbClr val="2E4E7E"/>
                </a:solidFill>
                <a:latin typeface="+mn-ea"/>
                <a:ea typeface="+mn-ea"/>
              </a:rPr>
              <a:t>和</a:t>
            </a:r>
            <a:r>
              <a:rPr lang="en-US" altLang="en-US" sz="3200" dirty="0">
                <a:solidFill>
                  <a:srgbClr val="2E4E7E"/>
                </a:solidFill>
                <a:latin typeface="+mn-ea"/>
                <a:ea typeface="+mn-ea"/>
              </a:rPr>
              <a:t>－</a:t>
            </a:r>
            <a:r>
              <a:rPr lang="zh-CN" altLang="en-US" sz="3200" dirty="0">
                <a:solidFill>
                  <a:srgbClr val="2E4E7E"/>
                </a:solidFill>
                <a:latin typeface="+mn-ea"/>
                <a:ea typeface="+mn-ea"/>
              </a:rPr>
              <a:t>另一个加数</a:t>
            </a:r>
          </a:p>
        </p:txBody>
      </p:sp>
      <p:sp>
        <p:nvSpPr>
          <p:cNvPr id="5" name="TextBox 6"/>
          <p:cNvSpPr txBox="1">
            <a:spLocks noChangeArrowheads="1"/>
          </p:cNvSpPr>
          <p:nvPr/>
        </p:nvSpPr>
        <p:spPr bwMode="auto">
          <a:xfrm>
            <a:off x="5221288" y="2063750"/>
            <a:ext cx="3505200" cy="584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sz="3600" b="1">
                <a:solidFill>
                  <a:schemeClr val="tx1"/>
                </a:solidFill>
                <a:latin typeface="Arial" panose="020B0604020202020204" pitchFamily="34" charset="0"/>
                <a:ea typeface="楷体_GB2312" panose="02010600030101010101" charset="-122"/>
              </a:defRPr>
            </a:lvl1pPr>
            <a:lvl2pPr marL="742950" indent="-285750" eaLnBrk="0" hangingPunct="0">
              <a:defRPr sz="3600" b="1">
                <a:solidFill>
                  <a:schemeClr val="tx1"/>
                </a:solidFill>
                <a:latin typeface="Arial" panose="020B0604020202020204" pitchFamily="34" charset="0"/>
                <a:ea typeface="楷体_GB2312" panose="02010600030101010101" charset="-122"/>
              </a:defRPr>
            </a:lvl2pPr>
            <a:lvl3pPr marL="1143000" indent="-228600" eaLnBrk="0" hangingPunct="0">
              <a:defRPr sz="3600" b="1">
                <a:solidFill>
                  <a:schemeClr val="tx1"/>
                </a:solidFill>
                <a:latin typeface="Arial" panose="020B0604020202020204" pitchFamily="34" charset="0"/>
                <a:ea typeface="楷体_GB2312" panose="02010600030101010101" charset="-122"/>
              </a:defRPr>
            </a:lvl3pPr>
            <a:lvl4pPr marL="1600200" indent="-228600" eaLnBrk="0" hangingPunct="0">
              <a:defRPr sz="3600" b="1">
                <a:solidFill>
                  <a:schemeClr val="tx1"/>
                </a:solidFill>
                <a:latin typeface="Arial" panose="020B0604020202020204" pitchFamily="34" charset="0"/>
                <a:ea typeface="楷体_GB2312" panose="02010600030101010101" charset="-122"/>
              </a:defRPr>
            </a:lvl4pPr>
            <a:lvl5pPr marL="2057400" indent="-228600" eaLnBrk="0" hangingPunct="0">
              <a:defRPr sz="3600" b="1">
                <a:solidFill>
                  <a:schemeClr val="tx1"/>
                </a:solidFill>
                <a:latin typeface="Arial" panose="020B0604020202020204" pitchFamily="34" charset="0"/>
                <a:ea typeface="楷体_GB2312" panose="02010600030101010101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  <a:ea typeface="楷体_GB2312" panose="02010600030101010101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  <a:ea typeface="楷体_GB2312" panose="02010600030101010101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  <a:ea typeface="楷体_GB2312" panose="02010600030101010101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  <a:ea typeface="楷体_GB2312" panose="02010600030101010101" charset="-122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dirty="0">
                <a:solidFill>
                  <a:srgbClr val="2E4E7E"/>
                </a:solidFill>
                <a:latin typeface="+mn-ea"/>
                <a:ea typeface="+mn-ea"/>
              </a:rPr>
              <a:t>差</a:t>
            </a:r>
            <a:r>
              <a:rPr lang="en-US" altLang="en-US" sz="3200" dirty="0">
                <a:solidFill>
                  <a:srgbClr val="2E4E7E"/>
                </a:solidFill>
                <a:latin typeface="+mn-ea"/>
                <a:ea typeface="+mn-ea"/>
              </a:rPr>
              <a:t>＝</a:t>
            </a:r>
            <a:r>
              <a:rPr lang="zh-CN" altLang="en-US" sz="3200" dirty="0">
                <a:solidFill>
                  <a:srgbClr val="2E4E7E"/>
                </a:solidFill>
                <a:latin typeface="+mn-ea"/>
                <a:ea typeface="+mn-ea"/>
              </a:rPr>
              <a:t>被减数</a:t>
            </a:r>
            <a:r>
              <a:rPr lang="en-US" altLang="en-US" sz="3200" dirty="0">
                <a:solidFill>
                  <a:srgbClr val="2E4E7E"/>
                </a:solidFill>
                <a:latin typeface="+mn-ea"/>
                <a:ea typeface="+mn-ea"/>
              </a:rPr>
              <a:t>－</a:t>
            </a:r>
            <a:r>
              <a:rPr lang="zh-CN" altLang="en-US" sz="3200" dirty="0">
                <a:solidFill>
                  <a:srgbClr val="2E4E7E"/>
                </a:solidFill>
                <a:latin typeface="+mn-ea"/>
                <a:ea typeface="+mn-ea"/>
              </a:rPr>
              <a:t>减数</a:t>
            </a:r>
          </a:p>
        </p:txBody>
      </p:sp>
      <p:sp>
        <p:nvSpPr>
          <p:cNvPr id="6" name="TextBox 6"/>
          <p:cNvSpPr txBox="1">
            <a:spLocks noChangeArrowheads="1"/>
          </p:cNvSpPr>
          <p:nvPr/>
        </p:nvSpPr>
        <p:spPr bwMode="auto">
          <a:xfrm>
            <a:off x="5237163" y="2903538"/>
            <a:ext cx="3473450" cy="584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sz="3600" b="1">
                <a:solidFill>
                  <a:schemeClr val="tx1"/>
                </a:solidFill>
                <a:latin typeface="Arial" panose="020B0604020202020204" pitchFamily="34" charset="0"/>
                <a:ea typeface="楷体_GB2312" panose="02010600030101010101" charset="-122"/>
              </a:defRPr>
            </a:lvl1pPr>
            <a:lvl2pPr marL="742950" indent="-285750" eaLnBrk="0" hangingPunct="0">
              <a:defRPr sz="3600" b="1">
                <a:solidFill>
                  <a:schemeClr val="tx1"/>
                </a:solidFill>
                <a:latin typeface="Arial" panose="020B0604020202020204" pitchFamily="34" charset="0"/>
                <a:ea typeface="楷体_GB2312" panose="02010600030101010101" charset="-122"/>
              </a:defRPr>
            </a:lvl2pPr>
            <a:lvl3pPr marL="1143000" indent="-228600" eaLnBrk="0" hangingPunct="0">
              <a:defRPr sz="3600" b="1">
                <a:solidFill>
                  <a:schemeClr val="tx1"/>
                </a:solidFill>
                <a:latin typeface="Arial" panose="020B0604020202020204" pitchFamily="34" charset="0"/>
                <a:ea typeface="楷体_GB2312" panose="02010600030101010101" charset="-122"/>
              </a:defRPr>
            </a:lvl3pPr>
            <a:lvl4pPr marL="1600200" indent="-228600" eaLnBrk="0" hangingPunct="0">
              <a:defRPr sz="3600" b="1">
                <a:solidFill>
                  <a:schemeClr val="tx1"/>
                </a:solidFill>
                <a:latin typeface="Arial" panose="020B0604020202020204" pitchFamily="34" charset="0"/>
                <a:ea typeface="楷体_GB2312" panose="02010600030101010101" charset="-122"/>
              </a:defRPr>
            </a:lvl4pPr>
            <a:lvl5pPr marL="2057400" indent="-228600" eaLnBrk="0" hangingPunct="0">
              <a:defRPr sz="3600" b="1">
                <a:solidFill>
                  <a:schemeClr val="tx1"/>
                </a:solidFill>
                <a:latin typeface="Arial" panose="020B0604020202020204" pitchFamily="34" charset="0"/>
                <a:ea typeface="楷体_GB2312" panose="02010600030101010101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  <a:ea typeface="楷体_GB2312" panose="02010600030101010101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  <a:ea typeface="楷体_GB2312" panose="02010600030101010101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  <a:ea typeface="楷体_GB2312" panose="02010600030101010101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  <a:ea typeface="楷体_GB2312" panose="02010600030101010101" charset="-122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dirty="0">
                <a:solidFill>
                  <a:srgbClr val="2E4E7E"/>
                </a:solidFill>
                <a:latin typeface="+mn-ea"/>
                <a:ea typeface="+mn-ea"/>
              </a:rPr>
              <a:t>减数</a:t>
            </a:r>
            <a:r>
              <a:rPr lang="en-US" altLang="en-US" sz="3200" dirty="0">
                <a:solidFill>
                  <a:srgbClr val="2E4E7E"/>
                </a:solidFill>
                <a:latin typeface="+mn-ea"/>
                <a:ea typeface="+mn-ea"/>
              </a:rPr>
              <a:t>＝</a:t>
            </a:r>
            <a:r>
              <a:rPr lang="zh-CN" altLang="en-US" sz="3200" dirty="0">
                <a:solidFill>
                  <a:srgbClr val="2E4E7E"/>
                </a:solidFill>
                <a:latin typeface="+mn-ea"/>
                <a:ea typeface="+mn-ea"/>
              </a:rPr>
              <a:t>被减数</a:t>
            </a:r>
            <a:r>
              <a:rPr lang="en-US" altLang="en-US" sz="3200" dirty="0">
                <a:solidFill>
                  <a:srgbClr val="2E4E7E"/>
                </a:solidFill>
                <a:latin typeface="+mn-ea"/>
                <a:ea typeface="+mn-ea"/>
              </a:rPr>
              <a:t>－</a:t>
            </a:r>
            <a:r>
              <a:rPr lang="zh-CN" altLang="en-US" sz="3200" dirty="0">
                <a:solidFill>
                  <a:srgbClr val="2E4E7E"/>
                </a:solidFill>
                <a:latin typeface="+mn-ea"/>
                <a:ea typeface="+mn-ea"/>
              </a:rPr>
              <a:t>差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5238750" y="3743325"/>
            <a:ext cx="3471863" cy="584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sz="3600" b="1">
                <a:solidFill>
                  <a:schemeClr val="tx1"/>
                </a:solidFill>
                <a:latin typeface="Arial" panose="020B0604020202020204" pitchFamily="34" charset="0"/>
                <a:ea typeface="楷体_GB2312" panose="02010600030101010101" charset="-122"/>
              </a:defRPr>
            </a:lvl1pPr>
            <a:lvl2pPr marL="742950" indent="-285750" eaLnBrk="0" hangingPunct="0">
              <a:defRPr sz="3600" b="1">
                <a:solidFill>
                  <a:schemeClr val="tx1"/>
                </a:solidFill>
                <a:latin typeface="Arial" panose="020B0604020202020204" pitchFamily="34" charset="0"/>
                <a:ea typeface="楷体_GB2312" panose="02010600030101010101" charset="-122"/>
              </a:defRPr>
            </a:lvl2pPr>
            <a:lvl3pPr marL="1143000" indent="-228600" eaLnBrk="0" hangingPunct="0">
              <a:defRPr sz="3600" b="1">
                <a:solidFill>
                  <a:schemeClr val="tx1"/>
                </a:solidFill>
                <a:latin typeface="Arial" panose="020B0604020202020204" pitchFamily="34" charset="0"/>
                <a:ea typeface="楷体_GB2312" panose="02010600030101010101" charset="-122"/>
              </a:defRPr>
            </a:lvl3pPr>
            <a:lvl4pPr marL="1600200" indent="-228600" eaLnBrk="0" hangingPunct="0">
              <a:defRPr sz="3600" b="1">
                <a:solidFill>
                  <a:schemeClr val="tx1"/>
                </a:solidFill>
                <a:latin typeface="Arial" panose="020B0604020202020204" pitchFamily="34" charset="0"/>
                <a:ea typeface="楷体_GB2312" panose="02010600030101010101" charset="-122"/>
              </a:defRPr>
            </a:lvl4pPr>
            <a:lvl5pPr marL="2057400" indent="-228600" eaLnBrk="0" hangingPunct="0">
              <a:defRPr sz="3600" b="1">
                <a:solidFill>
                  <a:schemeClr val="tx1"/>
                </a:solidFill>
                <a:latin typeface="Arial" panose="020B0604020202020204" pitchFamily="34" charset="0"/>
                <a:ea typeface="楷体_GB2312" panose="02010600030101010101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  <a:ea typeface="楷体_GB2312" panose="02010600030101010101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  <a:ea typeface="楷体_GB2312" panose="02010600030101010101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  <a:ea typeface="楷体_GB2312" panose="02010600030101010101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panose="020B0604020202020204" pitchFamily="34" charset="0"/>
                <a:ea typeface="楷体_GB2312" panose="02010600030101010101" charset="-122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dirty="0">
                <a:solidFill>
                  <a:srgbClr val="2E4E7E"/>
                </a:solidFill>
                <a:latin typeface="+mn-ea"/>
                <a:ea typeface="+mn-ea"/>
              </a:rPr>
              <a:t>被减数</a:t>
            </a:r>
            <a:r>
              <a:rPr lang="en-US" altLang="en-US" sz="3200" dirty="0">
                <a:solidFill>
                  <a:srgbClr val="2E4E7E"/>
                </a:solidFill>
                <a:latin typeface="+mn-ea"/>
                <a:ea typeface="+mn-ea"/>
              </a:rPr>
              <a:t>＝</a:t>
            </a:r>
            <a:r>
              <a:rPr lang="zh-CN" altLang="en-US" sz="3200" dirty="0">
                <a:solidFill>
                  <a:srgbClr val="2E4E7E"/>
                </a:solidFill>
                <a:latin typeface="+mn-ea"/>
                <a:ea typeface="+mn-ea"/>
              </a:rPr>
              <a:t>减数</a:t>
            </a:r>
            <a:r>
              <a:rPr lang="en-US" altLang="en-US" sz="3200" dirty="0">
                <a:solidFill>
                  <a:srgbClr val="2E4E7E"/>
                </a:solidFill>
                <a:latin typeface="+mn-ea"/>
                <a:ea typeface="+mn-ea"/>
              </a:rPr>
              <a:t>＋</a:t>
            </a:r>
            <a:r>
              <a:rPr lang="zh-CN" altLang="en-US" sz="3200" dirty="0">
                <a:solidFill>
                  <a:srgbClr val="2E4E7E"/>
                </a:solidFill>
                <a:latin typeface="+mn-ea"/>
                <a:ea typeface="+mn-ea"/>
              </a:rPr>
              <a:t>差</a:t>
            </a:r>
          </a:p>
        </p:txBody>
      </p:sp>
      <p:sp>
        <p:nvSpPr>
          <p:cNvPr id="25611" name="矩形 9"/>
          <p:cNvSpPr>
            <a:spLocks noChangeArrowheads="1"/>
          </p:cNvSpPr>
          <p:nvPr/>
        </p:nvSpPr>
        <p:spPr bwMode="auto">
          <a:xfrm>
            <a:off x="557213" y="1231900"/>
            <a:ext cx="39925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eaLnBrk="1" hangingPunct="1"/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加法各部分间的关系</a:t>
            </a:r>
          </a:p>
        </p:txBody>
      </p:sp>
      <p:sp>
        <p:nvSpPr>
          <p:cNvPr id="25612" name="矩形 9"/>
          <p:cNvSpPr>
            <a:spLocks noChangeArrowheads="1"/>
          </p:cNvSpPr>
          <p:nvPr/>
        </p:nvSpPr>
        <p:spPr bwMode="auto">
          <a:xfrm>
            <a:off x="5024438" y="1177925"/>
            <a:ext cx="39925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eaLnBrk="1" hangingPunct="1"/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减法各部分间的关系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文本框 8203"/>
          <p:cNvSpPr txBox="1">
            <a:spLocks noChangeArrowheads="1"/>
          </p:cNvSpPr>
          <p:nvPr/>
        </p:nvSpPr>
        <p:spPr bwMode="auto">
          <a:xfrm>
            <a:off x="328613" y="923925"/>
            <a:ext cx="8145462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200" b="1">
                <a:ea typeface="黑体" panose="02010609060101010101" pitchFamily="49" charset="-122"/>
              </a:rPr>
              <a:t>        </a:t>
            </a:r>
            <a:r>
              <a:rPr lang="en-US" altLang="zh-CN" sz="3200" b="1">
                <a:ea typeface="黑体" panose="02010609060101010101" pitchFamily="49" charset="-122"/>
              </a:rPr>
              <a:t>1.</a:t>
            </a:r>
            <a:r>
              <a:rPr lang="zh-CN" altLang="en-US" sz="3200" b="1">
                <a:ea typeface="黑体" panose="02010609060101010101" pitchFamily="49" charset="-122"/>
              </a:rPr>
              <a:t>根据</a:t>
            </a:r>
            <a:r>
              <a:rPr lang="en-US" altLang="zh-CN" sz="3200" b="1">
                <a:ea typeface="黑体" panose="02010609060101010101" pitchFamily="49" charset="-122"/>
              </a:rPr>
              <a:t>2468</a:t>
            </a:r>
            <a:r>
              <a:rPr lang="zh-CN" altLang="en-US" sz="3200" b="1">
                <a:ea typeface="黑体" panose="02010609060101010101" pitchFamily="49" charset="-122"/>
              </a:rPr>
              <a:t>＋</a:t>
            </a:r>
            <a:r>
              <a:rPr lang="en-US" altLang="zh-CN" sz="3200" b="1">
                <a:ea typeface="黑体" panose="02010609060101010101" pitchFamily="49" charset="-122"/>
              </a:rPr>
              <a:t>575</a:t>
            </a:r>
            <a:r>
              <a:rPr lang="zh-CN" altLang="en-US" sz="3200" b="1">
                <a:ea typeface="黑体" panose="02010609060101010101" pitchFamily="49" charset="-122"/>
              </a:rPr>
              <a:t>＝</a:t>
            </a:r>
            <a:r>
              <a:rPr lang="en-US" altLang="zh-CN" sz="3200" b="1">
                <a:ea typeface="黑体" panose="02010609060101010101" pitchFamily="49" charset="-122"/>
              </a:rPr>
              <a:t>3043</a:t>
            </a:r>
            <a:r>
              <a:rPr lang="zh-CN" altLang="en-US" sz="3200" b="1">
                <a:ea typeface="黑体" panose="02010609060101010101" pitchFamily="49" charset="-122"/>
              </a:rPr>
              <a:t>，直接写出下面两道题的得数。</a:t>
            </a:r>
          </a:p>
        </p:txBody>
      </p:sp>
      <p:sp>
        <p:nvSpPr>
          <p:cNvPr id="26627" name="Text Box 10"/>
          <p:cNvSpPr txBox="1">
            <a:spLocks noChangeArrowheads="1"/>
          </p:cNvSpPr>
          <p:nvPr/>
        </p:nvSpPr>
        <p:spPr bwMode="auto">
          <a:xfrm>
            <a:off x="409575" y="2255838"/>
            <a:ext cx="2978150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3200" b="1">
                <a:ea typeface="宋体" panose="02010600030101010101" pitchFamily="2" charset="-122"/>
              </a:rPr>
              <a:t>3043</a:t>
            </a:r>
            <a:r>
              <a:rPr lang="zh-CN" altLang="en-US" sz="3200" b="1">
                <a:ea typeface="宋体" panose="02010600030101010101" pitchFamily="2" charset="-122"/>
              </a:rPr>
              <a:t>－</a:t>
            </a:r>
            <a:r>
              <a:rPr lang="en-US" altLang="zh-CN" sz="3200" b="1">
                <a:ea typeface="宋体" panose="02010600030101010101" pitchFamily="2" charset="-122"/>
              </a:rPr>
              <a:t>2468</a:t>
            </a:r>
            <a:r>
              <a:rPr lang="zh-CN" altLang="en-US" sz="3200" b="1">
                <a:ea typeface="宋体" panose="02010600030101010101" pitchFamily="2" charset="-122"/>
              </a:rPr>
              <a:t>＝</a:t>
            </a:r>
          </a:p>
        </p:txBody>
      </p:sp>
      <p:sp>
        <p:nvSpPr>
          <p:cNvPr id="26628" name="Text Box 11"/>
          <p:cNvSpPr txBox="1">
            <a:spLocks noChangeArrowheads="1"/>
          </p:cNvSpPr>
          <p:nvPr/>
        </p:nvSpPr>
        <p:spPr bwMode="auto">
          <a:xfrm>
            <a:off x="4419600" y="2255838"/>
            <a:ext cx="2974975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en-US" sz="3200" b="1">
                <a:ea typeface="宋体" panose="02010600030101010101" pitchFamily="2" charset="-122"/>
              </a:rPr>
              <a:t>3043</a:t>
            </a:r>
            <a:r>
              <a:rPr lang="zh-CN" altLang="en-US" sz="3200" b="1">
                <a:ea typeface="宋体" panose="02010600030101010101" pitchFamily="2" charset="-122"/>
              </a:rPr>
              <a:t>－</a:t>
            </a:r>
            <a:r>
              <a:rPr lang="en-US" altLang="en-US" sz="3200" b="1">
                <a:ea typeface="宋体" panose="02010600030101010101" pitchFamily="2" charset="-122"/>
              </a:rPr>
              <a:t>575</a:t>
            </a:r>
            <a:r>
              <a:rPr lang="zh-CN" altLang="en-US" sz="3200" b="1">
                <a:ea typeface="宋体" panose="02010600030101010101" pitchFamily="2" charset="-122"/>
              </a:rPr>
              <a:t>＝</a:t>
            </a:r>
          </a:p>
        </p:txBody>
      </p:sp>
      <p:sp>
        <p:nvSpPr>
          <p:cNvPr id="17" name="TextBox 5"/>
          <p:cNvSpPr txBox="1">
            <a:spLocks noChangeArrowheads="1"/>
          </p:cNvSpPr>
          <p:nvPr/>
        </p:nvSpPr>
        <p:spPr bwMode="auto">
          <a:xfrm>
            <a:off x="7002145" y="2208213"/>
            <a:ext cx="147637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00"/>
                </a:solidFill>
                <a:ea typeface="宋体" panose="02010600030101010101" pitchFamily="2" charset="-122"/>
              </a:rPr>
              <a:t>2468</a:t>
            </a:r>
          </a:p>
        </p:txBody>
      </p:sp>
      <p:sp>
        <p:nvSpPr>
          <p:cNvPr id="18" name="TextBox 4"/>
          <p:cNvSpPr txBox="1">
            <a:spLocks noChangeArrowheads="1"/>
          </p:cNvSpPr>
          <p:nvPr/>
        </p:nvSpPr>
        <p:spPr bwMode="auto">
          <a:xfrm>
            <a:off x="3177223" y="2206625"/>
            <a:ext cx="147637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00"/>
                </a:solidFill>
                <a:ea typeface="宋体" panose="02010600030101010101" pitchFamily="2" charset="-122"/>
              </a:rPr>
              <a:t>575</a:t>
            </a:r>
          </a:p>
        </p:txBody>
      </p:sp>
      <p:sp>
        <p:nvSpPr>
          <p:cNvPr id="19" name="Line 13"/>
          <p:cNvSpPr>
            <a:spLocks noChangeShapeType="1"/>
          </p:cNvSpPr>
          <p:nvPr/>
        </p:nvSpPr>
        <p:spPr bwMode="auto">
          <a:xfrm>
            <a:off x="3068638" y="2825750"/>
            <a:ext cx="1008062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latin typeface="+mn-lt"/>
              <a:ea typeface="+mn-ea"/>
            </a:endParaRPr>
          </a:p>
        </p:txBody>
      </p:sp>
      <p:sp>
        <p:nvSpPr>
          <p:cNvPr id="20" name="Line 15"/>
          <p:cNvSpPr>
            <a:spLocks noChangeShapeType="1"/>
          </p:cNvSpPr>
          <p:nvPr/>
        </p:nvSpPr>
        <p:spPr bwMode="auto">
          <a:xfrm>
            <a:off x="6929438" y="2825750"/>
            <a:ext cx="1211262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latin typeface="+mn-lt"/>
              <a:ea typeface="+mn-ea"/>
            </a:endParaRPr>
          </a:p>
        </p:txBody>
      </p:sp>
      <p:sp>
        <p:nvSpPr>
          <p:cNvPr id="22" name="矩形 9"/>
          <p:cNvSpPr>
            <a:spLocks noChangeArrowheads="1"/>
          </p:cNvSpPr>
          <p:nvPr/>
        </p:nvSpPr>
        <p:spPr bwMode="auto">
          <a:xfrm>
            <a:off x="328613" y="3151188"/>
            <a:ext cx="70723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eaLnBrk="1" hangingPunct="1"/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说一说，你是根据什么得出结果的？</a:t>
            </a:r>
          </a:p>
        </p:txBody>
      </p:sp>
      <p:pic>
        <p:nvPicPr>
          <p:cNvPr id="23" name="图片 9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9" r="969"/>
          <a:stretch>
            <a:fillRect/>
          </a:stretch>
        </p:blipFill>
        <p:spPr bwMode="auto">
          <a:xfrm flipH="1">
            <a:off x="7057794" y="3302714"/>
            <a:ext cx="1389459" cy="14527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635" name="组合 2"/>
          <p:cNvGrpSpPr/>
          <p:nvPr/>
        </p:nvGrpSpPr>
        <p:grpSpPr bwMode="auto">
          <a:xfrm>
            <a:off x="26988" y="30163"/>
            <a:ext cx="5335587" cy="625475"/>
            <a:chOff x="27231" y="30760"/>
            <a:chExt cx="5335345" cy="624878"/>
          </a:xfrm>
        </p:grpSpPr>
        <p:grpSp>
          <p:nvGrpSpPr>
            <p:cNvPr id="26636" name="组合 37"/>
            <p:cNvGrpSpPr/>
            <p:nvPr/>
          </p:nvGrpSpPr>
          <p:grpSpPr bwMode="auto">
            <a:xfrm>
              <a:off x="71902" y="78052"/>
              <a:ext cx="968375" cy="576000"/>
              <a:chOff x="1395413" y="-949325"/>
              <a:chExt cx="1243012" cy="539750"/>
            </a:xfrm>
          </p:grpSpPr>
          <p:sp>
            <p:nvSpPr>
              <p:cNvPr id="26645" name="Freeform 63"/>
              <p:cNvSpPr/>
              <p:nvPr/>
            </p:nvSpPr>
            <p:spPr bwMode="auto">
              <a:xfrm>
                <a:off x="1404938" y="-939800"/>
                <a:ext cx="1223962" cy="520700"/>
              </a:xfrm>
              <a:custGeom>
                <a:avLst/>
                <a:gdLst>
                  <a:gd name="T0" fmla="*/ 2147483646 w 699"/>
                  <a:gd name="T1" fmla="*/ 2147483646 h 295"/>
                  <a:gd name="T2" fmla="*/ 2147483646 w 699"/>
                  <a:gd name="T3" fmla="*/ 2147483646 h 295"/>
                  <a:gd name="T4" fmla="*/ 2147483646 w 699"/>
                  <a:gd name="T5" fmla="*/ 2147483646 h 295"/>
                  <a:gd name="T6" fmla="*/ 0 w 699"/>
                  <a:gd name="T7" fmla="*/ 2147483646 h 295"/>
                  <a:gd name="T8" fmla="*/ 0 w 699"/>
                  <a:gd name="T9" fmla="*/ 2147483646 h 295"/>
                  <a:gd name="T10" fmla="*/ 2147483646 w 699"/>
                  <a:gd name="T11" fmla="*/ 0 h 295"/>
                  <a:gd name="T12" fmla="*/ 2147483646 w 699"/>
                  <a:gd name="T13" fmla="*/ 0 h 295"/>
                  <a:gd name="T14" fmla="*/ 2147483646 w 699"/>
                  <a:gd name="T15" fmla="*/ 2147483646 h 295"/>
                  <a:gd name="T16" fmla="*/ 2147483646 w 699"/>
                  <a:gd name="T17" fmla="*/ 2147483646 h 29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699" h="295">
                    <a:moveTo>
                      <a:pt x="699" y="207"/>
                    </a:moveTo>
                    <a:cubicBezTo>
                      <a:pt x="699" y="256"/>
                      <a:pt x="659" y="295"/>
                      <a:pt x="611" y="295"/>
                    </a:cubicBezTo>
                    <a:cubicBezTo>
                      <a:pt x="88" y="295"/>
                      <a:pt x="88" y="295"/>
                      <a:pt x="88" y="295"/>
                    </a:cubicBezTo>
                    <a:cubicBezTo>
                      <a:pt x="39" y="295"/>
                      <a:pt x="0" y="256"/>
                      <a:pt x="0" y="207"/>
                    </a:cubicBezTo>
                    <a:cubicBezTo>
                      <a:pt x="0" y="88"/>
                      <a:pt x="0" y="88"/>
                      <a:pt x="0" y="88"/>
                    </a:cubicBezTo>
                    <a:cubicBezTo>
                      <a:pt x="0" y="39"/>
                      <a:pt x="39" y="0"/>
                      <a:pt x="88" y="0"/>
                    </a:cubicBezTo>
                    <a:cubicBezTo>
                      <a:pt x="611" y="0"/>
                      <a:pt x="611" y="0"/>
                      <a:pt x="611" y="0"/>
                    </a:cubicBezTo>
                    <a:cubicBezTo>
                      <a:pt x="659" y="0"/>
                      <a:pt x="699" y="39"/>
                      <a:pt x="699" y="88"/>
                    </a:cubicBezTo>
                    <a:lnTo>
                      <a:pt x="699" y="207"/>
                    </a:lnTo>
                    <a:close/>
                  </a:path>
                </a:pathLst>
              </a:custGeom>
              <a:solidFill>
                <a:srgbClr val="B37F0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6646" name="Freeform 64"/>
              <p:cNvSpPr/>
              <p:nvPr/>
            </p:nvSpPr>
            <p:spPr bwMode="auto">
              <a:xfrm>
                <a:off x="1395413" y="-949325"/>
                <a:ext cx="1243012" cy="539750"/>
              </a:xfrm>
              <a:custGeom>
                <a:avLst/>
                <a:gdLst>
                  <a:gd name="T0" fmla="*/ 2147483646 w 711"/>
                  <a:gd name="T1" fmla="*/ 2147483646 h 307"/>
                  <a:gd name="T2" fmla="*/ 2147483646 w 711"/>
                  <a:gd name="T3" fmla="*/ 2147483646 h 307"/>
                  <a:gd name="T4" fmla="*/ 2147483646 w 711"/>
                  <a:gd name="T5" fmla="*/ 2147483646 h 307"/>
                  <a:gd name="T6" fmla="*/ 2147483646 w 711"/>
                  <a:gd name="T7" fmla="*/ 2147483646 h 307"/>
                  <a:gd name="T8" fmla="*/ 2147483646 w 711"/>
                  <a:gd name="T9" fmla="*/ 2147483646 h 307"/>
                  <a:gd name="T10" fmla="*/ 2147483646 w 711"/>
                  <a:gd name="T11" fmla="*/ 2147483646 h 307"/>
                  <a:gd name="T12" fmla="*/ 2147483646 w 711"/>
                  <a:gd name="T13" fmla="*/ 2147483646 h 307"/>
                  <a:gd name="T14" fmla="*/ 2147483646 w 711"/>
                  <a:gd name="T15" fmla="*/ 2147483646 h 307"/>
                  <a:gd name="T16" fmla="*/ 2147483646 w 711"/>
                  <a:gd name="T17" fmla="*/ 2147483646 h 307"/>
                  <a:gd name="T18" fmla="*/ 2147483646 w 711"/>
                  <a:gd name="T19" fmla="*/ 2147483646 h 307"/>
                  <a:gd name="T20" fmla="*/ 2147483646 w 711"/>
                  <a:gd name="T21" fmla="*/ 2147483646 h 307"/>
                  <a:gd name="T22" fmla="*/ 2147483646 w 711"/>
                  <a:gd name="T23" fmla="*/ 2147483646 h 307"/>
                  <a:gd name="T24" fmla="*/ 2147483646 w 711"/>
                  <a:gd name="T25" fmla="*/ 2147483646 h 307"/>
                  <a:gd name="T26" fmla="*/ 2147483646 w 711"/>
                  <a:gd name="T27" fmla="*/ 2147483646 h 307"/>
                  <a:gd name="T28" fmla="*/ 2147483646 w 711"/>
                  <a:gd name="T29" fmla="*/ 2147483646 h 307"/>
                  <a:gd name="T30" fmla="*/ 2147483646 w 711"/>
                  <a:gd name="T31" fmla="*/ 2147483646 h 307"/>
                  <a:gd name="T32" fmla="*/ 2147483646 w 711"/>
                  <a:gd name="T33" fmla="*/ 2147483646 h 307"/>
                  <a:gd name="T34" fmla="*/ 2147483646 w 711"/>
                  <a:gd name="T35" fmla="*/ 0 h 307"/>
                  <a:gd name="T36" fmla="*/ 2147483646 w 711"/>
                  <a:gd name="T37" fmla="*/ 0 h 307"/>
                  <a:gd name="T38" fmla="*/ 0 w 711"/>
                  <a:gd name="T39" fmla="*/ 2147483646 h 307"/>
                  <a:gd name="T40" fmla="*/ 0 w 711"/>
                  <a:gd name="T41" fmla="*/ 2147483646 h 307"/>
                  <a:gd name="T42" fmla="*/ 2147483646 w 711"/>
                  <a:gd name="T43" fmla="*/ 2147483646 h 307"/>
                  <a:gd name="T44" fmla="*/ 2147483646 w 711"/>
                  <a:gd name="T45" fmla="*/ 2147483646 h 307"/>
                  <a:gd name="T46" fmla="*/ 2147483646 w 711"/>
                  <a:gd name="T47" fmla="*/ 2147483646 h 307"/>
                  <a:gd name="T48" fmla="*/ 2147483646 w 711"/>
                  <a:gd name="T49" fmla="*/ 2147483646 h 307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711" h="307">
                    <a:moveTo>
                      <a:pt x="705" y="213"/>
                    </a:moveTo>
                    <a:cubicBezTo>
                      <a:pt x="699" y="213"/>
                      <a:pt x="699" y="213"/>
                      <a:pt x="699" y="213"/>
                    </a:cubicBezTo>
                    <a:cubicBezTo>
                      <a:pt x="699" y="236"/>
                      <a:pt x="689" y="256"/>
                      <a:pt x="675" y="271"/>
                    </a:cubicBezTo>
                    <a:cubicBezTo>
                      <a:pt x="660" y="286"/>
                      <a:pt x="639" y="295"/>
                      <a:pt x="617" y="295"/>
                    </a:cubicBezTo>
                    <a:cubicBezTo>
                      <a:pt x="94" y="295"/>
                      <a:pt x="94" y="295"/>
                      <a:pt x="94" y="295"/>
                    </a:cubicBezTo>
                    <a:cubicBezTo>
                      <a:pt x="71" y="295"/>
                      <a:pt x="51" y="286"/>
                      <a:pt x="36" y="271"/>
                    </a:cubicBezTo>
                    <a:cubicBezTo>
                      <a:pt x="21" y="256"/>
                      <a:pt x="12" y="236"/>
                      <a:pt x="12" y="213"/>
                    </a:cubicBezTo>
                    <a:cubicBezTo>
                      <a:pt x="12" y="94"/>
                      <a:pt x="12" y="94"/>
                      <a:pt x="12" y="94"/>
                    </a:cubicBezTo>
                    <a:cubicBezTo>
                      <a:pt x="12" y="71"/>
                      <a:pt x="21" y="51"/>
                      <a:pt x="36" y="36"/>
                    </a:cubicBezTo>
                    <a:cubicBezTo>
                      <a:pt x="51" y="21"/>
                      <a:pt x="71" y="12"/>
                      <a:pt x="94" y="12"/>
                    </a:cubicBezTo>
                    <a:cubicBezTo>
                      <a:pt x="617" y="12"/>
                      <a:pt x="617" y="12"/>
                      <a:pt x="617" y="12"/>
                    </a:cubicBezTo>
                    <a:cubicBezTo>
                      <a:pt x="639" y="12"/>
                      <a:pt x="660" y="21"/>
                      <a:pt x="675" y="36"/>
                    </a:cubicBezTo>
                    <a:cubicBezTo>
                      <a:pt x="689" y="51"/>
                      <a:pt x="699" y="71"/>
                      <a:pt x="699" y="94"/>
                    </a:cubicBezTo>
                    <a:cubicBezTo>
                      <a:pt x="699" y="213"/>
                      <a:pt x="699" y="213"/>
                      <a:pt x="699" y="213"/>
                    </a:cubicBezTo>
                    <a:cubicBezTo>
                      <a:pt x="705" y="213"/>
                      <a:pt x="705" y="213"/>
                      <a:pt x="705" y="213"/>
                    </a:cubicBezTo>
                    <a:cubicBezTo>
                      <a:pt x="711" y="213"/>
                      <a:pt x="711" y="213"/>
                      <a:pt x="711" y="213"/>
                    </a:cubicBezTo>
                    <a:cubicBezTo>
                      <a:pt x="711" y="94"/>
                      <a:pt x="711" y="94"/>
                      <a:pt x="711" y="94"/>
                    </a:cubicBezTo>
                    <a:cubicBezTo>
                      <a:pt x="711" y="42"/>
                      <a:pt x="669" y="0"/>
                      <a:pt x="617" y="0"/>
                    </a:cubicBezTo>
                    <a:cubicBezTo>
                      <a:pt x="94" y="0"/>
                      <a:pt x="94" y="0"/>
                      <a:pt x="94" y="0"/>
                    </a:cubicBezTo>
                    <a:cubicBezTo>
                      <a:pt x="42" y="0"/>
                      <a:pt x="0" y="42"/>
                      <a:pt x="0" y="94"/>
                    </a:cubicBezTo>
                    <a:cubicBezTo>
                      <a:pt x="0" y="213"/>
                      <a:pt x="0" y="213"/>
                      <a:pt x="0" y="213"/>
                    </a:cubicBezTo>
                    <a:cubicBezTo>
                      <a:pt x="0" y="265"/>
                      <a:pt x="42" y="307"/>
                      <a:pt x="94" y="307"/>
                    </a:cubicBezTo>
                    <a:cubicBezTo>
                      <a:pt x="617" y="307"/>
                      <a:pt x="617" y="307"/>
                      <a:pt x="617" y="307"/>
                    </a:cubicBezTo>
                    <a:cubicBezTo>
                      <a:pt x="669" y="307"/>
                      <a:pt x="711" y="265"/>
                      <a:pt x="711" y="213"/>
                    </a:cubicBezTo>
                    <a:lnTo>
                      <a:pt x="705" y="213"/>
                    </a:lnTo>
                    <a:close/>
                  </a:path>
                </a:pathLst>
              </a:custGeom>
              <a:solidFill>
                <a:srgbClr val="0309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26637" name="组合 38"/>
            <p:cNvGrpSpPr/>
            <p:nvPr/>
          </p:nvGrpSpPr>
          <p:grpSpPr bwMode="auto">
            <a:xfrm>
              <a:off x="586252" y="135358"/>
              <a:ext cx="4776324" cy="468000"/>
              <a:chOff x="1620838" y="-805657"/>
              <a:chExt cx="4484687" cy="390525"/>
            </a:xfrm>
          </p:grpSpPr>
          <p:sp>
            <p:nvSpPr>
              <p:cNvPr id="26643" name="Freeform 65"/>
              <p:cNvSpPr/>
              <p:nvPr/>
            </p:nvSpPr>
            <p:spPr bwMode="auto">
              <a:xfrm>
                <a:off x="1631156" y="-796926"/>
                <a:ext cx="4464050" cy="373063"/>
              </a:xfrm>
              <a:custGeom>
                <a:avLst/>
                <a:gdLst>
                  <a:gd name="T0" fmla="*/ 2147483646 w 2551"/>
                  <a:gd name="T1" fmla="*/ 2147483646 h 212"/>
                  <a:gd name="T2" fmla="*/ 2147483646 w 2551"/>
                  <a:gd name="T3" fmla="*/ 2147483646 h 212"/>
                  <a:gd name="T4" fmla="*/ 2147483646 w 2551"/>
                  <a:gd name="T5" fmla="*/ 2147483646 h 212"/>
                  <a:gd name="T6" fmla="*/ 0 w 2551"/>
                  <a:gd name="T7" fmla="*/ 2147483646 h 212"/>
                  <a:gd name="T8" fmla="*/ 0 w 2551"/>
                  <a:gd name="T9" fmla="*/ 2147483646 h 212"/>
                  <a:gd name="T10" fmla="*/ 2147483646 w 2551"/>
                  <a:gd name="T11" fmla="*/ 0 h 212"/>
                  <a:gd name="T12" fmla="*/ 2147483646 w 2551"/>
                  <a:gd name="T13" fmla="*/ 0 h 212"/>
                  <a:gd name="T14" fmla="*/ 2147483646 w 2551"/>
                  <a:gd name="T15" fmla="*/ 2147483646 h 212"/>
                  <a:gd name="T16" fmla="*/ 2147483646 w 2551"/>
                  <a:gd name="T17" fmla="*/ 2147483646 h 21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551" h="212">
                    <a:moveTo>
                      <a:pt x="2551" y="140"/>
                    </a:moveTo>
                    <a:cubicBezTo>
                      <a:pt x="2551" y="180"/>
                      <a:pt x="2512" y="212"/>
                      <a:pt x="2463" y="212"/>
                    </a:cubicBezTo>
                    <a:cubicBezTo>
                      <a:pt x="88" y="212"/>
                      <a:pt x="88" y="212"/>
                      <a:pt x="88" y="212"/>
                    </a:cubicBezTo>
                    <a:cubicBezTo>
                      <a:pt x="39" y="212"/>
                      <a:pt x="0" y="180"/>
                      <a:pt x="0" y="140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0" y="32"/>
                      <a:pt x="39" y="0"/>
                      <a:pt x="88" y="0"/>
                    </a:cubicBezTo>
                    <a:cubicBezTo>
                      <a:pt x="2463" y="0"/>
                      <a:pt x="2463" y="0"/>
                      <a:pt x="2463" y="0"/>
                    </a:cubicBezTo>
                    <a:cubicBezTo>
                      <a:pt x="2512" y="0"/>
                      <a:pt x="2551" y="32"/>
                      <a:pt x="2551" y="72"/>
                    </a:cubicBezTo>
                    <a:lnTo>
                      <a:pt x="2551" y="140"/>
                    </a:lnTo>
                    <a:close/>
                  </a:path>
                </a:pathLst>
              </a:custGeom>
              <a:solidFill>
                <a:srgbClr val="FFF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6644" name="Freeform 66"/>
              <p:cNvSpPr/>
              <p:nvPr/>
            </p:nvSpPr>
            <p:spPr bwMode="auto">
              <a:xfrm>
                <a:off x="1620838" y="-805657"/>
                <a:ext cx="4484687" cy="390525"/>
              </a:xfrm>
              <a:custGeom>
                <a:avLst/>
                <a:gdLst>
                  <a:gd name="T0" fmla="*/ 2147483646 w 2563"/>
                  <a:gd name="T1" fmla="*/ 2147483646 h 222"/>
                  <a:gd name="T2" fmla="*/ 2147483646 w 2563"/>
                  <a:gd name="T3" fmla="*/ 2147483646 h 222"/>
                  <a:gd name="T4" fmla="*/ 2147483646 w 2563"/>
                  <a:gd name="T5" fmla="*/ 2147483646 h 222"/>
                  <a:gd name="T6" fmla="*/ 2147483646 w 2563"/>
                  <a:gd name="T7" fmla="*/ 2147483646 h 222"/>
                  <a:gd name="T8" fmla="*/ 2147483646 w 2563"/>
                  <a:gd name="T9" fmla="*/ 2147483646 h 222"/>
                  <a:gd name="T10" fmla="*/ 2147483646 w 2563"/>
                  <a:gd name="T11" fmla="*/ 2147483646 h 222"/>
                  <a:gd name="T12" fmla="*/ 2147483646 w 2563"/>
                  <a:gd name="T13" fmla="*/ 2147483646 h 222"/>
                  <a:gd name="T14" fmla="*/ 2147483646 w 2563"/>
                  <a:gd name="T15" fmla="*/ 2147483646 h 222"/>
                  <a:gd name="T16" fmla="*/ 2147483646 w 2563"/>
                  <a:gd name="T17" fmla="*/ 2147483646 h 222"/>
                  <a:gd name="T18" fmla="*/ 2147483646 w 2563"/>
                  <a:gd name="T19" fmla="*/ 2147483646 h 222"/>
                  <a:gd name="T20" fmla="*/ 2147483646 w 2563"/>
                  <a:gd name="T21" fmla="*/ 2147483646 h 222"/>
                  <a:gd name="T22" fmla="*/ 2147483646 w 2563"/>
                  <a:gd name="T23" fmla="*/ 2147483646 h 222"/>
                  <a:gd name="T24" fmla="*/ 2147483646 w 2563"/>
                  <a:gd name="T25" fmla="*/ 2147483646 h 222"/>
                  <a:gd name="T26" fmla="*/ 2147483646 w 2563"/>
                  <a:gd name="T27" fmla="*/ 2147483646 h 222"/>
                  <a:gd name="T28" fmla="*/ 2147483646 w 2563"/>
                  <a:gd name="T29" fmla="*/ 2147483646 h 222"/>
                  <a:gd name="T30" fmla="*/ 2147483646 w 2563"/>
                  <a:gd name="T31" fmla="*/ 2147483646 h 222"/>
                  <a:gd name="T32" fmla="*/ 2147483646 w 2563"/>
                  <a:gd name="T33" fmla="*/ 2147483646 h 222"/>
                  <a:gd name="T34" fmla="*/ 2147483646 w 2563"/>
                  <a:gd name="T35" fmla="*/ 2147483646 h 222"/>
                  <a:gd name="T36" fmla="*/ 2147483646 w 2563"/>
                  <a:gd name="T37" fmla="*/ 0 h 222"/>
                  <a:gd name="T38" fmla="*/ 2147483646 w 2563"/>
                  <a:gd name="T39" fmla="*/ 0 h 222"/>
                  <a:gd name="T40" fmla="*/ 2147483646 w 2563"/>
                  <a:gd name="T41" fmla="*/ 2147483646 h 222"/>
                  <a:gd name="T42" fmla="*/ 0 w 2563"/>
                  <a:gd name="T43" fmla="*/ 2147483646 h 222"/>
                  <a:gd name="T44" fmla="*/ 0 w 2563"/>
                  <a:gd name="T45" fmla="*/ 2147483646 h 222"/>
                  <a:gd name="T46" fmla="*/ 2147483646 w 2563"/>
                  <a:gd name="T47" fmla="*/ 2147483646 h 222"/>
                  <a:gd name="T48" fmla="*/ 2147483646 w 2563"/>
                  <a:gd name="T49" fmla="*/ 2147483646 h 222"/>
                  <a:gd name="T50" fmla="*/ 2147483646 w 2563"/>
                  <a:gd name="T51" fmla="*/ 2147483646 h 222"/>
                  <a:gd name="T52" fmla="*/ 2147483646 w 2563"/>
                  <a:gd name="T53" fmla="*/ 2147483646 h 222"/>
                  <a:gd name="T54" fmla="*/ 2147483646 w 2563"/>
                  <a:gd name="T55" fmla="*/ 2147483646 h 222"/>
                  <a:gd name="T56" fmla="*/ 2147483646 w 2563"/>
                  <a:gd name="T57" fmla="*/ 2147483646 h 222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2563" h="222">
                    <a:moveTo>
                      <a:pt x="2557" y="145"/>
                    </a:moveTo>
                    <a:cubicBezTo>
                      <a:pt x="2552" y="145"/>
                      <a:pt x="2552" y="145"/>
                      <a:pt x="2552" y="145"/>
                    </a:cubicBezTo>
                    <a:cubicBezTo>
                      <a:pt x="2552" y="163"/>
                      <a:pt x="2543" y="180"/>
                      <a:pt x="2528" y="192"/>
                    </a:cubicBezTo>
                    <a:cubicBezTo>
                      <a:pt x="2513" y="204"/>
                      <a:pt x="2492" y="212"/>
                      <a:pt x="2469" y="212"/>
                    </a:cubicBezTo>
                    <a:cubicBezTo>
                      <a:pt x="94" y="212"/>
                      <a:pt x="94" y="212"/>
                      <a:pt x="94" y="212"/>
                    </a:cubicBezTo>
                    <a:cubicBezTo>
                      <a:pt x="71" y="212"/>
                      <a:pt x="50" y="204"/>
                      <a:pt x="35" y="192"/>
                    </a:cubicBezTo>
                    <a:cubicBezTo>
                      <a:pt x="20" y="180"/>
                      <a:pt x="11" y="163"/>
                      <a:pt x="11" y="145"/>
                    </a:cubicBezTo>
                    <a:cubicBezTo>
                      <a:pt x="11" y="77"/>
                      <a:pt x="11" y="77"/>
                      <a:pt x="11" y="77"/>
                    </a:cubicBezTo>
                    <a:cubicBezTo>
                      <a:pt x="11" y="59"/>
                      <a:pt x="20" y="42"/>
                      <a:pt x="35" y="30"/>
                    </a:cubicBezTo>
                    <a:cubicBezTo>
                      <a:pt x="50" y="18"/>
                      <a:pt x="71" y="10"/>
                      <a:pt x="94" y="10"/>
                    </a:cubicBezTo>
                    <a:cubicBezTo>
                      <a:pt x="2469" y="10"/>
                      <a:pt x="2469" y="10"/>
                      <a:pt x="2469" y="10"/>
                    </a:cubicBezTo>
                    <a:cubicBezTo>
                      <a:pt x="2492" y="10"/>
                      <a:pt x="2513" y="18"/>
                      <a:pt x="2528" y="30"/>
                    </a:cubicBezTo>
                    <a:cubicBezTo>
                      <a:pt x="2543" y="42"/>
                      <a:pt x="2552" y="59"/>
                      <a:pt x="2552" y="77"/>
                    </a:cubicBezTo>
                    <a:cubicBezTo>
                      <a:pt x="2552" y="145"/>
                      <a:pt x="2552" y="145"/>
                      <a:pt x="2552" y="145"/>
                    </a:cubicBezTo>
                    <a:cubicBezTo>
                      <a:pt x="2557" y="145"/>
                      <a:pt x="2557" y="145"/>
                      <a:pt x="2557" y="145"/>
                    </a:cubicBezTo>
                    <a:cubicBezTo>
                      <a:pt x="2562" y="145"/>
                      <a:pt x="2562" y="145"/>
                      <a:pt x="2562" y="145"/>
                    </a:cubicBezTo>
                    <a:cubicBezTo>
                      <a:pt x="2562" y="77"/>
                      <a:pt x="2562" y="77"/>
                      <a:pt x="2562" y="77"/>
                    </a:cubicBezTo>
                    <a:cubicBezTo>
                      <a:pt x="2563" y="55"/>
                      <a:pt x="2552" y="36"/>
                      <a:pt x="2535" y="22"/>
                    </a:cubicBezTo>
                    <a:cubicBezTo>
                      <a:pt x="2518" y="8"/>
                      <a:pt x="2495" y="0"/>
                      <a:pt x="2469" y="0"/>
                    </a:cubicBezTo>
                    <a:cubicBezTo>
                      <a:pt x="94" y="0"/>
                      <a:pt x="94" y="0"/>
                      <a:pt x="94" y="0"/>
                    </a:cubicBezTo>
                    <a:cubicBezTo>
                      <a:pt x="68" y="0"/>
                      <a:pt x="45" y="8"/>
                      <a:pt x="28" y="22"/>
                    </a:cubicBezTo>
                    <a:cubicBezTo>
                      <a:pt x="11" y="36"/>
                      <a:pt x="0" y="55"/>
                      <a:pt x="0" y="77"/>
                    </a:cubicBezTo>
                    <a:cubicBezTo>
                      <a:pt x="0" y="145"/>
                      <a:pt x="0" y="145"/>
                      <a:pt x="0" y="145"/>
                    </a:cubicBezTo>
                    <a:cubicBezTo>
                      <a:pt x="0" y="167"/>
                      <a:pt x="11" y="186"/>
                      <a:pt x="28" y="200"/>
                    </a:cubicBezTo>
                    <a:cubicBezTo>
                      <a:pt x="45" y="214"/>
                      <a:pt x="68" y="222"/>
                      <a:pt x="94" y="222"/>
                    </a:cubicBezTo>
                    <a:cubicBezTo>
                      <a:pt x="2469" y="222"/>
                      <a:pt x="2469" y="222"/>
                      <a:pt x="2469" y="222"/>
                    </a:cubicBezTo>
                    <a:cubicBezTo>
                      <a:pt x="2495" y="222"/>
                      <a:pt x="2518" y="214"/>
                      <a:pt x="2535" y="200"/>
                    </a:cubicBezTo>
                    <a:cubicBezTo>
                      <a:pt x="2552" y="186"/>
                      <a:pt x="2563" y="167"/>
                      <a:pt x="2562" y="145"/>
                    </a:cubicBezTo>
                    <a:lnTo>
                      <a:pt x="2557" y="145"/>
                    </a:lnTo>
                    <a:close/>
                  </a:path>
                </a:pathLst>
              </a:custGeom>
              <a:solidFill>
                <a:srgbClr val="0309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26638" name="组合 39"/>
            <p:cNvGrpSpPr/>
            <p:nvPr/>
          </p:nvGrpSpPr>
          <p:grpSpPr bwMode="auto">
            <a:xfrm>
              <a:off x="27231" y="79638"/>
              <a:ext cx="843183" cy="576000"/>
              <a:chOff x="220663" y="-947738"/>
              <a:chExt cx="1920875" cy="536575"/>
            </a:xfrm>
          </p:grpSpPr>
          <p:sp>
            <p:nvSpPr>
              <p:cNvPr id="26641" name="Freeform 67"/>
              <p:cNvSpPr/>
              <p:nvPr/>
            </p:nvSpPr>
            <p:spPr bwMode="auto">
              <a:xfrm>
                <a:off x="220663" y="-939800"/>
                <a:ext cx="1903412" cy="520700"/>
              </a:xfrm>
              <a:custGeom>
                <a:avLst/>
                <a:gdLst>
                  <a:gd name="T0" fmla="*/ 2147483646 w 1088"/>
                  <a:gd name="T1" fmla="*/ 2147483646 h 295"/>
                  <a:gd name="T2" fmla="*/ 2147483646 w 1088"/>
                  <a:gd name="T3" fmla="*/ 2147483646 h 295"/>
                  <a:gd name="T4" fmla="*/ 0 w 1088"/>
                  <a:gd name="T5" fmla="*/ 2147483646 h 295"/>
                  <a:gd name="T6" fmla="*/ 0 w 1088"/>
                  <a:gd name="T7" fmla="*/ 2147483646 h 295"/>
                  <a:gd name="T8" fmla="*/ 2147483646 w 1088"/>
                  <a:gd name="T9" fmla="*/ 0 h 295"/>
                  <a:gd name="T10" fmla="*/ 2147483646 w 1088"/>
                  <a:gd name="T11" fmla="*/ 0 h 295"/>
                  <a:gd name="T12" fmla="*/ 2147483646 w 1088"/>
                  <a:gd name="T13" fmla="*/ 2147483646 h 295"/>
                  <a:gd name="T14" fmla="*/ 2147483646 w 1088"/>
                  <a:gd name="T15" fmla="*/ 2147483646 h 295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088" h="295">
                    <a:moveTo>
                      <a:pt x="1088" y="295"/>
                    </a:moveTo>
                    <a:cubicBezTo>
                      <a:pt x="88" y="295"/>
                      <a:pt x="88" y="295"/>
                      <a:pt x="88" y="295"/>
                    </a:cubicBezTo>
                    <a:cubicBezTo>
                      <a:pt x="39" y="295"/>
                      <a:pt x="0" y="256"/>
                      <a:pt x="0" y="207"/>
                    </a:cubicBezTo>
                    <a:cubicBezTo>
                      <a:pt x="0" y="88"/>
                      <a:pt x="0" y="88"/>
                      <a:pt x="0" y="88"/>
                    </a:cubicBezTo>
                    <a:cubicBezTo>
                      <a:pt x="0" y="39"/>
                      <a:pt x="39" y="0"/>
                      <a:pt x="88" y="0"/>
                    </a:cubicBezTo>
                    <a:cubicBezTo>
                      <a:pt x="1088" y="0"/>
                      <a:pt x="1088" y="0"/>
                      <a:pt x="1088" y="0"/>
                    </a:cubicBezTo>
                    <a:cubicBezTo>
                      <a:pt x="1003" y="148"/>
                      <a:pt x="1003" y="148"/>
                      <a:pt x="1003" y="148"/>
                    </a:cubicBezTo>
                    <a:lnTo>
                      <a:pt x="1088" y="295"/>
                    </a:lnTo>
                    <a:close/>
                  </a:path>
                </a:pathLst>
              </a:custGeom>
              <a:solidFill>
                <a:srgbClr val="32C3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6642" name="Freeform 68"/>
              <p:cNvSpPr/>
              <p:nvPr/>
            </p:nvSpPr>
            <p:spPr bwMode="auto">
              <a:xfrm>
                <a:off x="220663" y="-947738"/>
                <a:ext cx="1920875" cy="536575"/>
              </a:xfrm>
              <a:custGeom>
                <a:avLst/>
                <a:gdLst>
                  <a:gd name="T0" fmla="*/ 2147483646 w 1098"/>
                  <a:gd name="T1" fmla="*/ 2147483646 h 305"/>
                  <a:gd name="T2" fmla="*/ 2147483646 w 1098"/>
                  <a:gd name="T3" fmla="*/ 2147483646 h 305"/>
                  <a:gd name="T4" fmla="*/ 2147483646 w 1098"/>
                  <a:gd name="T5" fmla="*/ 2147483646 h 305"/>
                  <a:gd name="T6" fmla="*/ 2147483646 w 1098"/>
                  <a:gd name="T7" fmla="*/ 2147483646 h 305"/>
                  <a:gd name="T8" fmla="*/ 2147483646 w 1098"/>
                  <a:gd name="T9" fmla="*/ 2147483646 h 305"/>
                  <a:gd name="T10" fmla="*/ 2147483646 w 1098"/>
                  <a:gd name="T11" fmla="*/ 2147483646 h 305"/>
                  <a:gd name="T12" fmla="*/ 2147483646 w 1098"/>
                  <a:gd name="T13" fmla="*/ 2147483646 h 305"/>
                  <a:gd name="T14" fmla="*/ 2147483646 w 1098"/>
                  <a:gd name="T15" fmla="*/ 2147483646 h 305"/>
                  <a:gd name="T16" fmla="*/ 2147483646 w 1098"/>
                  <a:gd name="T17" fmla="*/ 2147483646 h 305"/>
                  <a:gd name="T18" fmla="*/ 2147483646 w 1098"/>
                  <a:gd name="T19" fmla="*/ 2147483646 h 305"/>
                  <a:gd name="T20" fmla="*/ 2147483646 w 1098"/>
                  <a:gd name="T21" fmla="*/ 2147483646 h 305"/>
                  <a:gd name="T22" fmla="*/ 2147483646 w 1098"/>
                  <a:gd name="T23" fmla="*/ 2147483646 h 305"/>
                  <a:gd name="T24" fmla="*/ 2147483646 w 1098"/>
                  <a:gd name="T25" fmla="*/ 2147483646 h 305"/>
                  <a:gd name="T26" fmla="*/ 2147483646 w 1098"/>
                  <a:gd name="T27" fmla="*/ 2147483646 h 305"/>
                  <a:gd name="T28" fmla="*/ 2147483646 w 1098"/>
                  <a:gd name="T29" fmla="*/ 2147483646 h 305"/>
                  <a:gd name="T30" fmla="*/ 2147483646 w 1098"/>
                  <a:gd name="T31" fmla="*/ 2147483646 h 305"/>
                  <a:gd name="T32" fmla="*/ 2147483646 w 1098"/>
                  <a:gd name="T33" fmla="*/ 2147483646 h 305"/>
                  <a:gd name="T34" fmla="*/ 2147483646 w 1098"/>
                  <a:gd name="T35" fmla="*/ 2147483646 h 305"/>
                  <a:gd name="T36" fmla="*/ 2147483646 w 1098"/>
                  <a:gd name="T37" fmla="*/ 2147483646 h 305"/>
                  <a:gd name="T38" fmla="*/ 2147483646 w 1098"/>
                  <a:gd name="T39" fmla="*/ 0 h 305"/>
                  <a:gd name="T40" fmla="*/ 2147483646 w 1098"/>
                  <a:gd name="T41" fmla="*/ 0 h 305"/>
                  <a:gd name="T42" fmla="*/ 0 w 1098"/>
                  <a:gd name="T43" fmla="*/ 2147483646 h 305"/>
                  <a:gd name="T44" fmla="*/ 0 w 1098"/>
                  <a:gd name="T45" fmla="*/ 2147483646 h 305"/>
                  <a:gd name="T46" fmla="*/ 2147483646 w 1098"/>
                  <a:gd name="T47" fmla="*/ 2147483646 h 305"/>
                  <a:gd name="T48" fmla="*/ 2147483646 w 1098"/>
                  <a:gd name="T49" fmla="*/ 2147483646 h 305"/>
                  <a:gd name="T50" fmla="*/ 2147483646 w 1098"/>
                  <a:gd name="T51" fmla="*/ 2147483646 h 305"/>
                  <a:gd name="T52" fmla="*/ 2147483646 w 1098"/>
                  <a:gd name="T53" fmla="*/ 2147483646 h 305"/>
                  <a:gd name="T54" fmla="*/ 2147483646 w 1098"/>
                  <a:gd name="T55" fmla="*/ 2147483646 h 305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0" t="0" r="r" b="b"/>
                <a:pathLst>
                  <a:path w="1098" h="305">
                    <a:moveTo>
                      <a:pt x="1093" y="300"/>
                    </a:moveTo>
                    <a:cubicBezTo>
                      <a:pt x="1093" y="295"/>
                      <a:pt x="1093" y="295"/>
                      <a:pt x="1093" y="295"/>
                    </a:cubicBezTo>
                    <a:cubicBezTo>
                      <a:pt x="93" y="295"/>
                      <a:pt x="93" y="295"/>
                      <a:pt x="93" y="295"/>
                    </a:cubicBezTo>
                    <a:cubicBezTo>
                      <a:pt x="70" y="295"/>
                      <a:pt x="50" y="286"/>
                      <a:pt x="34" y="271"/>
                    </a:cubicBezTo>
                    <a:cubicBezTo>
                      <a:pt x="19" y="256"/>
                      <a:pt x="10" y="235"/>
                      <a:pt x="10" y="212"/>
                    </a:cubicBezTo>
                    <a:cubicBezTo>
                      <a:pt x="10" y="93"/>
                      <a:pt x="10" y="93"/>
                      <a:pt x="10" y="93"/>
                    </a:cubicBezTo>
                    <a:cubicBezTo>
                      <a:pt x="10" y="70"/>
                      <a:pt x="19" y="49"/>
                      <a:pt x="34" y="34"/>
                    </a:cubicBezTo>
                    <a:cubicBezTo>
                      <a:pt x="50" y="19"/>
                      <a:pt x="70" y="10"/>
                      <a:pt x="93" y="10"/>
                    </a:cubicBezTo>
                    <a:cubicBezTo>
                      <a:pt x="1084" y="10"/>
                      <a:pt x="1084" y="10"/>
                      <a:pt x="1084" y="10"/>
                    </a:cubicBezTo>
                    <a:cubicBezTo>
                      <a:pt x="1004" y="150"/>
                      <a:pt x="1004" y="150"/>
                      <a:pt x="1004" y="150"/>
                    </a:cubicBezTo>
                    <a:cubicBezTo>
                      <a:pt x="1003" y="152"/>
                      <a:pt x="1003" y="154"/>
                      <a:pt x="1004" y="155"/>
                    </a:cubicBezTo>
                    <a:cubicBezTo>
                      <a:pt x="1089" y="303"/>
                      <a:pt x="1089" y="303"/>
                      <a:pt x="1089" y="303"/>
                    </a:cubicBezTo>
                    <a:cubicBezTo>
                      <a:pt x="1093" y="300"/>
                      <a:pt x="1093" y="300"/>
                      <a:pt x="1093" y="300"/>
                    </a:cubicBezTo>
                    <a:cubicBezTo>
                      <a:pt x="1093" y="295"/>
                      <a:pt x="1093" y="295"/>
                      <a:pt x="1093" y="295"/>
                    </a:cubicBezTo>
                    <a:cubicBezTo>
                      <a:pt x="1093" y="300"/>
                      <a:pt x="1093" y="300"/>
                      <a:pt x="1093" y="300"/>
                    </a:cubicBezTo>
                    <a:cubicBezTo>
                      <a:pt x="1098" y="298"/>
                      <a:pt x="1098" y="298"/>
                      <a:pt x="1098" y="298"/>
                    </a:cubicBezTo>
                    <a:cubicBezTo>
                      <a:pt x="1014" y="153"/>
                      <a:pt x="1014" y="153"/>
                      <a:pt x="1014" y="153"/>
                    </a:cubicBezTo>
                    <a:cubicBezTo>
                      <a:pt x="1098" y="8"/>
                      <a:pt x="1098" y="8"/>
                      <a:pt x="1098" y="8"/>
                    </a:cubicBezTo>
                    <a:cubicBezTo>
                      <a:pt x="1098" y="6"/>
                      <a:pt x="1098" y="4"/>
                      <a:pt x="1098" y="2"/>
                    </a:cubicBezTo>
                    <a:cubicBezTo>
                      <a:pt x="1097" y="1"/>
                      <a:pt x="1095" y="0"/>
                      <a:pt x="1093" y="0"/>
                    </a:cubicBezTo>
                    <a:cubicBezTo>
                      <a:pt x="93" y="0"/>
                      <a:pt x="93" y="0"/>
                      <a:pt x="93" y="0"/>
                    </a:cubicBezTo>
                    <a:cubicBezTo>
                      <a:pt x="42" y="0"/>
                      <a:pt x="0" y="42"/>
                      <a:pt x="0" y="93"/>
                    </a:cubicBezTo>
                    <a:cubicBezTo>
                      <a:pt x="0" y="212"/>
                      <a:pt x="0" y="212"/>
                      <a:pt x="0" y="212"/>
                    </a:cubicBezTo>
                    <a:cubicBezTo>
                      <a:pt x="0" y="264"/>
                      <a:pt x="42" y="305"/>
                      <a:pt x="93" y="305"/>
                    </a:cubicBezTo>
                    <a:cubicBezTo>
                      <a:pt x="1093" y="305"/>
                      <a:pt x="1093" y="305"/>
                      <a:pt x="1093" y="305"/>
                    </a:cubicBezTo>
                    <a:cubicBezTo>
                      <a:pt x="1095" y="305"/>
                      <a:pt x="1097" y="304"/>
                      <a:pt x="1098" y="303"/>
                    </a:cubicBezTo>
                    <a:cubicBezTo>
                      <a:pt x="1098" y="301"/>
                      <a:pt x="1098" y="299"/>
                      <a:pt x="1098" y="298"/>
                    </a:cubicBezTo>
                    <a:lnTo>
                      <a:pt x="1093" y="300"/>
                    </a:lnTo>
                    <a:close/>
                  </a:path>
                </a:pathLst>
              </a:custGeom>
              <a:solidFill>
                <a:srgbClr val="0309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42" name="Rectangle 16"/>
            <p:cNvSpPr>
              <a:spLocks noChangeArrowheads="1"/>
            </p:cNvSpPr>
            <p:nvPr/>
          </p:nvSpPr>
          <p:spPr bwMode="auto">
            <a:xfrm>
              <a:off x="52635" y="30760"/>
              <a:ext cx="4690815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3200" b="1">
                  <a:latin typeface="黑体" panose="02010609060101010101" pitchFamily="49" charset="-122"/>
                  <a:ea typeface="黑体" panose="02010609060101010101" pitchFamily="49" charset="-122"/>
                </a:rPr>
                <a:t>四、实践应用，拓展提高</a:t>
              </a:r>
              <a:endPara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pic>
          <p:nvPicPr>
            <p:cNvPr id="26640" name="图片 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21238" y="223042"/>
              <a:ext cx="292633" cy="2926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6" name="文本框 5"/>
          <p:cNvSpPr txBox="1"/>
          <p:nvPr/>
        </p:nvSpPr>
        <p:spPr>
          <a:xfrm>
            <a:off x="6291580" y="643890"/>
            <a:ext cx="2052320" cy="2914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dirty="0">
                <a:solidFill>
                  <a:srgbClr val="31645B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31645B"/>
                </a:solidFill>
                <a:latin typeface="+mn-ea"/>
                <a:ea typeface="+mn-ea"/>
              </a:rPr>
              <a:t>选自</a:t>
            </a:r>
            <a:r>
              <a:rPr lang="zh-CN" altLang="en-US">
                <a:solidFill>
                  <a:srgbClr val="31645B"/>
                </a:solidFill>
                <a:latin typeface="+mn-ea"/>
                <a:ea typeface="+mn-ea"/>
              </a:rPr>
              <a:t>教材</a:t>
            </a:r>
            <a:r>
              <a:rPr lang="en-US" altLang="zh-CN">
                <a:solidFill>
                  <a:srgbClr val="31645B"/>
                </a:solidFill>
                <a:latin typeface="+mn-ea"/>
                <a:ea typeface="+mn-ea"/>
              </a:rPr>
              <a:t>P3 </a:t>
            </a:r>
            <a:r>
              <a:rPr lang="zh-CN" altLang="en-US">
                <a:solidFill>
                  <a:srgbClr val="31645B"/>
                </a:solidFill>
                <a:latin typeface="+mn-ea"/>
                <a:ea typeface="+mn-ea"/>
              </a:rPr>
              <a:t>做一做</a:t>
            </a:r>
            <a:r>
              <a:rPr lang="zh-CN" altLang="en-US" dirty="0">
                <a:solidFill>
                  <a:srgbClr val="31645B"/>
                </a:solidFill>
                <a:latin typeface="+mn-ea"/>
                <a:ea typeface="+mn-ea"/>
              </a:rPr>
              <a:t> </a:t>
            </a:r>
            <a:r>
              <a:rPr lang="en-US" altLang="zh-CN" dirty="0">
                <a:solidFill>
                  <a:srgbClr val="31645B"/>
                </a:solidFill>
                <a:latin typeface="+mn-ea"/>
                <a:ea typeface="+mn-ea"/>
              </a:rPr>
              <a:t>】</a:t>
            </a:r>
            <a:endParaRPr lang="zh-CN" altLang="en-US" dirty="0">
              <a:solidFill>
                <a:srgbClr val="31645B"/>
              </a:solidFill>
              <a:latin typeface="+mn-ea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2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文本框 1"/>
          <p:cNvSpPr txBox="1">
            <a:spLocks noChangeArrowheads="1"/>
          </p:cNvSpPr>
          <p:nvPr/>
        </p:nvSpPr>
        <p:spPr bwMode="auto">
          <a:xfrm>
            <a:off x="412750" y="295275"/>
            <a:ext cx="7464425" cy="1217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 b="1">
                <a:ea typeface="黑体" panose="02010609060101010101" pitchFamily="49" charset="-122"/>
              </a:rPr>
              <a:t>2.</a:t>
            </a:r>
            <a:r>
              <a:rPr lang="zh-CN" altLang="en-US" sz="3200" b="1">
                <a:ea typeface="黑体" panose="02010609060101010101" pitchFamily="49" charset="-122"/>
              </a:rPr>
              <a:t>根据加、减法各部分间的关系，写出另外两个算式。</a:t>
            </a:r>
          </a:p>
        </p:txBody>
      </p:sp>
      <p:graphicFrame>
        <p:nvGraphicFramePr>
          <p:cNvPr id="10" name="表格 9"/>
          <p:cNvGraphicFramePr>
            <a:graphicFrameLocks noGrp="1"/>
          </p:cNvGraphicFramePr>
          <p:nvPr/>
        </p:nvGraphicFramePr>
        <p:xfrm>
          <a:off x="412750" y="1611948"/>
          <a:ext cx="4092575" cy="26113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653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272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50240"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chemeClr val="tx1"/>
                          </a:solidFill>
                          <a:latin typeface="+mn-lt"/>
                          <a:ea typeface="黑体" panose="02010609060101010101" pitchFamily="49" charset="-122"/>
                        </a:rPr>
                        <a:t>28+19=47</a:t>
                      </a:r>
                      <a:endParaRPr lang="zh-CN" altLang="en-US" sz="2800" b="1" dirty="0">
                        <a:solidFill>
                          <a:schemeClr val="tx1"/>
                        </a:solidFill>
                        <a:latin typeface="+mn-lt"/>
                        <a:ea typeface="黑体" panose="02010609060101010101" pitchFamily="49" charset="-122"/>
                      </a:endParaRPr>
                    </a:p>
                  </a:txBody>
                  <a:tcPr marL="91454" marR="91454" marT="60971" marB="609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chemeClr val="tx1"/>
                          </a:solidFill>
                          <a:latin typeface="+mn-lt"/>
                          <a:ea typeface="黑体" panose="02010609060101010101" pitchFamily="49" charset="-122"/>
                        </a:rPr>
                        <a:t>47-19=28</a:t>
                      </a:r>
                      <a:endParaRPr lang="zh-CN" altLang="en-US" sz="2800" b="1" dirty="0">
                        <a:solidFill>
                          <a:schemeClr val="tx1"/>
                        </a:solidFill>
                        <a:latin typeface="+mn-lt"/>
                        <a:ea typeface="黑体" panose="02010609060101010101" pitchFamily="49" charset="-122"/>
                      </a:endParaRPr>
                    </a:p>
                  </a:txBody>
                  <a:tcPr marL="91454" marR="91454" marT="60971" marB="6097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0363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chemeClr val="tx1"/>
                          </a:solidFill>
                          <a:latin typeface="+mn-lt"/>
                          <a:ea typeface="黑体" panose="02010609060101010101" pitchFamily="49" charset="-122"/>
                        </a:rPr>
                        <a:t>47-28=19</a:t>
                      </a:r>
                      <a:endParaRPr lang="zh-CN" altLang="en-US" sz="2800" b="1" dirty="0">
                        <a:solidFill>
                          <a:schemeClr val="tx1"/>
                        </a:solidFill>
                        <a:latin typeface="+mn-lt"/>
                        <a:ea typeface="黑体" panose="02010609060101010101" pitchFamily="49" charset="-122"/>
                      </a:endParaRPr>
                    </a:p>
                  </a:txBody>
                  <a:tcPr marL="91454" marR="91454" marT="60971" marB="6097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5356"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chemeClr val="tx1"/>
                          </a:solidFill>
                          <a:latin typeface="+mn-lt"/>
                          <a:ea typeface="黑体" panose="02010609060101010101" pitchFamily="49" charset="-122"/>
                        </a:rPr>
                        <a:t>203+147=350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+mn-lt"/>
                        <a:ea typeface="黑体" panose="02010609060101010101" pitchFamily="49" charset="-122"/>
                      </a:endParaRPr>
                    </a:p>
                  </a:txBody>
                  <a:tcPr marL="91454" marR="91454" marT="60971" marB="609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5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1454" marR="91454" marT="60971" marB="6097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5356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5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1454" marR="91454" marT="60971" marB="6097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1" name="表格 10"/>
          <p:cNvGraphicFramePr>
            <a:graphicFrameLocks noGrp="1"/>
          </p:cNvGraphicFramePr>
          <p:nvPr/>
        </p:nvGraphicFramePr>
        <p:xfrm>
          <a:off x="4573588" y="1611313"/>
          <a:ext cx="4137025" cy="26210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266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104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55320"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chemeClr val="tx1"/>
                          </a:solidFill>
                          <a:latin typeface="+mn-lt"/>
                          <a:ea typeface="黑体" panose="02010609060101010101" pitchFamily="49" charset="-122"/>
                        </a:rPr>
                        <a:t>67-55=12</a:t>
                      </a:r>
                      <a:endParaRPr lang="zh-CN" altLang="en-US" sz="2800" b="1" dirty="0">
                        <a:solidFill>
                          <a:schemeClr val="tx1"/>
                        </a:solidFill>
                        <a:latin typeface="+mn-lt"/>
                        <a:ea typeface="黑体" panose="02010609060101010101" pitchFamily="49" charset="-122"/>
                      </a:endParaRPr>
                    </a:p>
                  </a:txBody>
                  <a:tcPr marL="91426" marR="91426" marT="60922" marB="6092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5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1426" marR="91426" marT="60922" marB="6092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5241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5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1426" marR="91426" marT="60922" marB="6092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5241"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chemeClr val="tx1"/>
                          </a:solidFill>
                          <a:latin typeface="+mn-lt"/>
                          <a:ea typeface="黑体" panose="02010609060101010101" pitchFamily="49" charset="-122"/>
                        </a:rPr>
                        <a:t>850-239=611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+mn-lt"/>
                        <a:ea typeface="黑体" panose="02010609060101010101" pitchFamily="49" charset="-122"/>
                      </a:endParaRPr>
                    </a:p>
                  </a:txBody>
                  <a:tcPr marL="91426" marR="91426" marT="60922" marB="6092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5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1426" marR="91426" marT="60922" marB="6092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5241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5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1426" marR="91426" marT="60922" marB="6092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2516188" y="2995613"/>
            <a:ext cx="1985962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600" b="1">
                <a:solidFill>
                  <a:srgbClr val="FF0000"/>
                </a:solidFill>
                <a:ea typeface="楷体_GB2312" panose="02010600030101010101" charset="-122"/>
              </a:rPr>
              <a:t>350-203=147</a:t>
            </a:r>
            <a:endParaRPr lang="zh-CN" altLang="en-US" sz="2600" b="1">
              <a:solidFill>
                <a:srgbClr val="FF0000"/>
              </a:solidFill>
              <a:ea typeface="楷体_GB2312" panose="02010600030101010101" charset="-122"/>
            </a:endParaRPr>
          </a:p>
        </p:txBody>
      </p:sp>
      <p:sp>
        <p:nvSpPr>
          <p:cNvPr id="13" name="矩形 12"/>
          <p:cNvSpPr>
            <a:spLocks noChangeArrowheads="1"/>
          </p:cNvSpPr>
          <p:nvPr/>
        </p:nvSpPr>
        <p:spPr bwMode="auto">
          <a:xfrm>
            <a:off x="2516188" y="3636963"/>
            <a:ext cx="1985962" cy="493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600" b="1">
                <a:solidFill>
                  <a:srgbClr val="FF0000"/>
                </a:solidFill>
                <a:ea typeface="楷体_GB2312" panose="02010600030101010101" charset="-122"/>
              </a:rPr>
              <a:t>350-147=203</a:t>
            </a:r>
            <a:endParaRPr lang="zh-CN" altLang="en-US" sz="2600" b="1">
              <a:solidFill>
                <a:srgbClr val="FF0000"/>
              </a:solidFill>
              <a:ea typeface="楷体_GB2312" panose="02010600030101010101" charset="-122"/>
            </a:endParaRPr>
          </a:p>
        </p:txBody>
      </p:sp>
      <p:sp>
        <p:nvSpPr>
          <p:cNvPr id="14" name="矩形 13"/>
          <p:cNvSpPr>
            <a:spLocks noChangeArrowheads="1"/>
          </p:cNvSpPr>
          <p:nvPr/>
        </p:nvSpPr>
        <p:spPr bwMode="auto">
          <a:xfrm>
            <a:off x="6672263" y="2997200"/>
            <a:ext cx="1968500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600" b="1">
                <a:solidFill>
                  <a:srgbClr val="FF0000"/>
                </a:solidFill>
                <a:ea typeface="楷体_GB2312" panose="02010600030101010101" charset="-122"/>
              </a:rPr>
              <a:t>850-611=239</a:t>
            </a:r>
            <a:endParaRPr lang="zh-CN" altLang="en-US" sz="2600" b="1">
              <a:solidFill>
                <a:srgbClr val="FF0000"/>
              </a:solidFill>
              <a:ea typeface="楷体_GB2312" panose="02010600030101010101" charset="-122"/>
            </a:endParaRPr>
          </a:p>
        </p:txBody>
      </p:sp>
      <p:sp>
        <p:nvSpPr>
          <p:cNvPr id="15" name="矩形 14"/>
          <p:cNvSpPr>
            <a:spLocks noChangeArrowheads="1"/>
          </p:cNvSpPr>
          <p:nvPr/>
        </p:nvSpPr>
        <p:spPr bwMode="auto">
          <a:xfrm>
            <a:off x="6632575" y="3662363"/>
            <a:ext cx="2047875" cy="493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600" b="1">
                <a:solidFill>
                  <a:srgbClr val="FF0000"/>
                </a:solidFill>
                <a:ea typeface="楷体_GB2312" panose="02010600030101010101" charset="-122"/>
              </a:rPr>
              <a:t>611+239=850</a:t>
            </a:r>
            <a:endParaRPr lang="zh-CN" altLang="en-US" sz="2600" b="1">
              <a:solidFill>
                <a:srgbClr val="FF0000"/>
              </a:solidFill>
              <a:ea typeface="楷体_GB2312" panose="02010600030101010101" charset="-122"/>
            </a:endParaRPr>
          </a:p>
        </p:txBody>
      </p:sp>
      <p:sp>
        <p:nvSpPr>
          <p:cNvPr id="16" name="矩形 15"/>
          <p:cNvSpPr>
            <a:spLocks noChangeArrowheads="1"/>
          </p:cNvSpPr>
          <p:nvPr/>
        </p:nvSpPr>
        <p:spPr bwMode="auto">
          <a:xfrm>
            <a:off x="6923088" y="1685925"/>
            <a:ext cx="1485900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600" b="1">
                <a:solidFill>
                  <a:srgbClr val="FF0000"/>
                </a:solidFill>
                <a:ea typeface="楷体_GB2312" panose="02010600030101010101" charset="-122"/>
              </a:rPr>
              <a:t>67-12=55</a:t>
            </a:r>
            <a:endParaRPr lang="zh-CN" altLang="en-US" sz="2600" b="1">
              <a:solidFill>
                <a:srgbClr val="FF0000"/>
              </a:solidFill>
              <a:ea typeface="楷体_GB2312" panose="02010600030101010101" charset="-122"/>
            </a:endParaRPr>
          </a:p>
        </p:txBody>
      </p:sp>
      <p:sp>
        <p:nvSpPr>
          <p:cNvPr id="17" name="矩形 16"/>
          <p:cNvSpPr>
            <a:spLocks noChangeArrowheads="1"/>
          </p:cNvSpPr>
          <p:nvPr/>
        </p:nvSpPr>
        <p:spPr bwMode="auto">
          <a:xfrm>
            <a:off x="6923088" y="2351088"/>
            <a:ext cx="1568450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600" b="1">
                <a:solidFill>
                  <a:srgbClr val="FF0000"/>
                </a:solidFill>
                <a:ea typeface="楷体_GB2312" panose="02010600030101010101" charset="-122"/>
              </a:rPr>
              <a:t>12+55=67</a:t>
            </a:r>
            <a:endParaRPr lang="zh-CN" altLang="en-US" sz="2600" b="1">
              <a:solidFill>
                <a:srgbClr val="FF0000"/>
              </a:solidFill>
              <a:ea typeface="楷体_GB2312" panose="02010600030101010101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445760" y="1019175"/>
            <a:ext cx="2534285" cy="2914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dirty="0">
                <a:solidFill>
                  <a:srgbClr val="31645B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31645B"/>
                </a:solidFill>
                <a:latin typeface="+mn-ea"/>
                <a:ea typeface="+mn-ea"/>
              </a:rPr>
              <a:t>选自</a:t>
            </a:r>
            <a:r>
              <a:rPr lang="zh-CN" altLang="en-US">
                <a:solidFill>
                  <a:srgbClr val="31645B"/>
                </a:solidFill>
                <a:latin typeface="+mn-ea"/>
                <a:ea typeface="+mn-ea"/>
              </a:rPr>
              <a:t>教材</a:t>
            </a:r>
            <a:r>
              <a:rPr lang="en-US" altLang="zh-CN">
                <a:solidFill>
                  <a:srgbClr val="31645B"/>
                </a:solidFill>
                <a:latin typeface="+mn-ea"/>
                <a:ea typeface="+mn-ea"/>
              </a:rPr>
              <a:t>P4 </a:t>
            </a:r>
            <a:r>
              <a:rPr lang="zh-CN" altLang="en-US" dirty="0">
                <a:solidFill>
                  <a:srgbClr val="31645B"/>
                </a:solidFill>
                <a:latin typeface="+mn-ea"/>
                <a:ea typeface="+mn-ea"/>
              </a:rPr>
              <a:t>练习一 第</a:t>
            </a:r>
            <a:r>
              <a:rPr lang="en-US" altLang="zh-CN" dirty="0">
                <a:solidFill>
                  <a:srgbClr val="31645B"/>
                </a:solidFill>
                <a:latin typeface="+mn-ea"/>
                <a:ea typeface="+mn-ea"/>
              </a:rPr>
              <a:t>2</a:t>
            </a:r>
            <a:r>
              <a:rPr lang="zh-CN" altLang="en-US" dirty="0">
                <a:solidFill>
                  <a:srgbClr val="31645B"/>
                </a:solidFill>
                <a:latin typeface="+mn-ea"/>
                <a:ea typeface="+mn-ea"/>
              </a:rPr>
              <a:t>题</a:t>
            </a:r>
            <a:r>
              <a:rPr lang="en-US" altLang="zh-CN" dirty="0">
                <a:solidFill>
                  <a:srgbClr val="31645B"/>
                </a:solidFill>
                <a:latin typeface="+mn-ea"/>
                <a:ea typeface="+mn-ea"/>
              </a:rPr>
              <a:t>】</a:t>
            </a:r>
            <a:endParaRPr lang="zh-CN" altLang="en-US" dirty="0">
              <a:solidFill>
                <a:srgbClr val="31645B"/>
              </a:solidFill>
              <a:latin typeface="+mn-ea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241706" flipH="1">
            <a:off x="1781175" y="377825"/>
            <a:ext cx="5235575" cy="494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5" name="TextBox 20"/>
          <p:cNvSpPr txBox="1">
            <a:spLocks noChangeArrowheads="1"/>
          </p:cNvSpPr>
          <p:nvPr/>
        </p:nvSpPr>
        <p:spPr bwMode="auto">
          <a:xfrm>
            <a:off x="2339975" y="1198563"/>
            <a:ext cx="3465513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3200" b="1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　　</a:t>
            </a:r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同学们，今天的数学课你们有什么收获？</a:t>
            </a:r>
          </a:p>
        </p:txBody>
      </p:sp>
      <p:grpSp>
        <p:nvGrpSpPr>
          <p:cNvPr id="28677" name="组合 1"/>
          <p:cNvGrpSpPr/>
          <p:nvPr/>
        </p:nvGrpSpPr>
        <p:grpSpPr bwMode="auto">
          <a:xfrm>
            <a:off x="26988" y="39688"/>
            <a:ext cx="3278187" cy="615950"/>
            <a:chOff x="27231" y="40285"/>
            <a:chExt cx="3277944" cy="615353"/>
          </a:xfrm>
        </p:grpSpPr>
        <p:grpSp>
          <p:nvGrpSpPr>
            <p:cNvPr id="28678" name="组合 8"/>
            <p:cNvGrpSpPr/>
            <p:nvPr/>
          </p:nvGrpSpPr>
          <p:grpSpPr bwMode="auto">
            <a:xfrm>
              <a:off x="71902" y="78052"/>
              <a:ext cx="968375" cy="576000"/>
              <a:chOff x="1395413" y="-949325"/>
              <a:chExt cx="1243012" cy="539750"/>
            </a:xfrm>
          </p:grpSpPr>
          <p:sp>
            <p:nvSpPr>
              <p:cNvPr id="28687" name="Freeform 63"/>
              <p:cNvSpPr/>
              <p:nvPr/>
            </p:nvSpPr>
            <p:spPr bwMode="auto">
              <a:xfrm>
                <a:off x="1404938" y="-939800"/>
                <a:ext cx="1223962" cy="520700"/>
              </a:xfrm>
              <a:custGeom>
                <a:avLst/>
                <a:gdLst>
                  <a:gd name="T0" fmla="*/ 2147483646 w 699"/>
                  <a:gd name="T1" fmla="*/ 2147483646 h 295"/>
                  <a:gd name="T2" fmla="*/ 2147483646 w 699"/>
                  <a:gd name="T3" fmla="*/ 2147483646 h 295"/>
                  <a:gd name="T4" fmla="*/ 2147483646 w 699"/>
                  <a:gd name="T5" fmla="*/ 2147483646 h 295"/>
                  <a:gd name="T6" fmla="*/ 0 w 699"/>
                  <a:gd name="T7" fmla="*/ 2147483646 h 295"/>
                  <a:gd name="T8" fmla="*/ 0 w 699"/>
                  <a:gd name="T9" fmla="*/ 2147483646 h 295"/>
                  <a:gd name="T10" fmla="*/ 2147483646 w 699"/>
                  <a:gd name="T11" fmla="*/ 0 h 295"/>
                  <a:gd name="T12" fmla="*/ 2147483646 w 699"/>
                  <a:gd name="T13" fmla="*/ 0 h 295"/>
                  <a:gd name="T14" fmla="*/ 2147483646 w 699"/>
                  <a:gd name="T15" fmla="*/ 2147483646 h 295"/>
                  <a:gd name="T16" fmla="*/ 2147483646 w 699"/>
                  <a:gd name="T17" fmla="*/ 2147483646 h 29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699" h="295">
                    <a:moveTo>
                      <a:pt x="699" y="207"/>
                    </a:moveTo>
                    <a:cubicBezTo>
                      <a:pt x="699" y="256"/>
                      <a:pt x="659" y="295"/>
                      <a:pt x="611" y="295"/>
                    </a:cubicBezTo>
                    <a:cubicBezTo>
                      <a:pt x="88" y="295"/>
                      <a:pt x="88" y="295"/>
                      <a:pt x="88" y="295"/>
                    </a:cubicBezTo>
                    <a:cubicBezTo>
                      <a:pt x="39" y="295"/>
                      <a:pt x="0" y="256"/>
                      <a:pt x="0" y="207"/>
                    </a:cubicBezTo>
                    <a:cubicBezTo>
                      <a:pt x="0" y="88"/>
                      <a:pt x="0" y="88"/>
                      <a:pt x="0" y="88"/>
                    </a:cubicBezTo>
                    <a:cubicBezTo>
                      <a:pt x="0" y="39"/>
                      <a:pt x="39" y="0"/>
                      <a:pt x="88" y="0"/>
                    </a:cubicBezTo>
                    <a:cubicBezTo>
                      <a:pt x="611" y="0"/>
                      <a:pt x="611" y="0"/>
                      <a:pt x="611" y="0"/>
                    </a:cubicBezTo>
                    <a:cubicBezTo>
                      <a:pt x="659" y="0"/>
                      <a:pt x="699" y="39"/>
                      <a:pt x="699" y="88"/>
                    </a:cubicBezTo>
                    <a:lnTo>
                      <a:pt x="699" y="207"/>
                    </a:lnTo>
                    <a:close/>
                  </a:path>
                </a:pathLst>
              </a:custGeom>
              <a:solidFill>
                <a:srgbClr val="B37F0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8688" name="Freeform 64"/>
              <p:cNvSpPr/>
              <p:nvPr/>
            </p:nvSpPr>
            <p:spPr bwMode="auto">
              <a:xfrm>
                <a:off x="1395413" y="-949325"/>
                <a:ext cx="1243012" cy="539750"/>
              </a:xfrm>
              <a:custGeom>
                <a:avLst/>
                <a:gdLst>
                  <a:gd name="T0" fmla="*/ 2147483646 w 711"/>
                  <a:gd name="T1" fmla="*/ 2147483646 h 307"/>
                  <a:gd name="T2" fmla="*/ 2147483646 w 711"/>
                  <a:gd name="T3" fmla="*/ 2147483646 h 307"/>
                  <a:gd name="T4" fmla="*/ 2147483646 w 711"/>
                  <a:gd name="T5" fmla="*/ 2147483646 h 307"/>
                  <a:gd name="T6" fmla="*/ 2147483646 w 711"/>
                  <a:gd name="T7" fmla="*/ 2147483646 h 307"/>
                  <a:gd name="T8" fmla="*/ 2147483646 w 711"/>
                  <a:gd name="T9" fmla="*/ 2147483646 h 307"/>
                  <a:gd name="T10" fmla="*/ 2147483646 w 711"/>
                  <a:gd name="T11" fmla="*/ 2147483646 h 307"/>
                  <a:gd name="T12" fmla="*/ 2147483646 w 711"/>
                  <a:gd name="T13" fmla="*/ 2147483646 h 307"/>
                  <a:gd name="T14" fmla="*/ 2147483646 w 711"/>
                  <a:gd name="T15" fmla="*/ 2147483646 h 307"/>
                  <a:gd name="T16" fmla="*/ 2147483646 w 711"/>
                  <a:gd name="T17" fmla="*/ 2147483646 h 307"/>
                  <a:gd name="T18" fmla="*/ 2147483646 w 711"/>
                  <a:gd name="T19" fmla="*/ 2147483646 h 307"/>
                  <a:gd name="T20" fmla="*/ 2147483646 w 711"/>
                  <a:gd name="T21" fmla="*/ 2147483646 h 307"/>
                  <a:gd name="T22" fmla="*/ 2147483646 w 711"/>
                  <a:gd name="T23" fmla="*/ 2147483646 h 307"/>
                  <a:gd name="T24" fmla="*/ 2147483646 w 711"/>
                  <a:gd name="T25" fmla="*/ 2147483646 h 307"/>
                  <a:gd name="T26" fmla="*/ 2147483646 w 711"/>
                  <a:gd name="T27" fmla="*/ 2147483646 h 307"/>
                  <a:gd name="T28" fmla="*/ 2147483646 w 711"/>
                  <a:gd name="T29" fmla="*/ 2147483646 h 307"/>
                  <a:gd name="T30" fmla="*/ 2147483646 w 711"/>
                  <a:gd name="T31" fmla="*/ 2147483646 h 307"/>
                  <a:gd name="T32" fmla="*/ 2147483646 w 711"/>
                  <a:gd name="T33" fmla="*/ 2147483646 h 307"/>
                  <a:gd name="T34" fmla="*/ 2147483646 w 711"/>
                  <a:gd name="T35" fmla="*/ 0 h 307"/>
                  <a:gd name="T36" fmla="*/ 2147483646 w 711"/>
                  <a:gd name="T37" fmla="*/ 0 h 307"/>
                  <a:gd name="T38" fmla="*/ 0 w 711"/>
                  <a:gd name="T39" fmla="*/ 2147483646 h 307"/>
                  <a:gd name="T40" fmla="*/ 0 w 711"/>
                  <a:gd name="T41" fmla="*/ 2147483646 h 307"/>
                  <a:gd name="T42" fmla="*/ 2147483646 w 711"/>
                  <a:gd name="T43" fmla="*/ 2147483646 h 307"/>
                  <a:gd name="T44" fmla="*/ 2147483646 w 711"/>
                  <a:gd name="T45" fmla="*/ 2147483646 h 307"/>
                  <a:gd name="T46" fmla="*/ 2147483646 w 711"/>
                  <a:gd name="T47" fmla="*/ 2147483646 h 307"/>
                  <a:gd name="T48" fmla="*/ 2147483646 w 711"/>
                  <a:gd name="T49" fmla="*/ 2147483646 h 307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711" h="307">
                    <a:moveTo>
                      <a:pt x="705" y="213"/>
                    </a:moveTo>
                    <a:cubicBezTo>
                      <a:pt x="699" y="213"/>
                      <a:pt x="699" y="213"/>
                      <a:pt x="699" y="213"/>
                    </a:cubicBezTo>
                    <a:cubicBezTo>
                      <a:pt x="699" y="236"/>
                      <a:pt x="689" y="256"/>
                      <a:pt x="675" y="271"/>
                    </a:cubicBezTo>
                    <a:cubicBezTo>
                      <a:pt x="660" y="286"/>
                      <a:pt x="639" y="295"/>
                      <a:pt x="617" y="295"/>
                    </a:cubicBezTo>
                    <a:cubicBezTo>
                      <a:pt x="94" y="295"/>
                      <a:pt x="94" y="295"/>
                      <a:pt x="94" y="295"/>
                    </a:cubicBezTo>
                    <a:cubicBezTo>
                      <a:pt x="71" y="295"/>
                      <a:pt x="51" y="286"/>
                      <a:pt x="36" y="271"/>
                    </a:cubicBezTo>
                    <a:cubicBezTo>
                      <a:pt x="21" y="256"/>
                      <a:pt x="12" y="236"/>
                      <a:pt x="12" y="213"/>
                    </a:cubicBezTo>
                    <a:cubicBezTo>
                      <a:pt x="12" y="94"/>
                      <a:pt x="12" y="94"/>
                      <a:pt x="12" y="94"/>
                    </a:cubicBezTo>
                    <a:cubicBezTo>
                      <a:pt x="12" y="71"/>
                      <a:pt x="21" y="51"/>
                      <a:pt x="36" y="36"/>
                    </a:cubicBezTo>
                    <a:cubicBezTo>
                      <a:pt x="51" y="21"/>
                      <a:pt x="71" y="12"/>
                      <a:pt x="94" y="12"/>
                    </a:cubicBezTo>
                    <a:cubicBezTo>
                      <a:pt x="617" y="12"/>
                      <a:pt x="617" y="12"/>
                      <a:pt x="617" y="12"/>
                    </a:cubicBezTo>
                    <a:cubicBezTo>
                      <a:pt x="639" y="12"/>
                      <a:pt x="660" y="21"/>
                      <a:pt x="675" y="36"/>
                    </a:cubicBezTo>
                    <a:cubicBezTo>
                      <a:pt x="689" y="51"/>
                      <a:pt x="699" y="71"/>
                      <a:pt x="699" y="94"/>
                    </a:cubicBezTo>
                    <a:cubicBezTo>
                      <a:pt x="699" y="213"/>
                      <a:pt x="699" y="213"/>
                      <a:pt x="699" y="213"/>
                    </a:cubicBezTo>
                    <a:cubicBezTo>
                      <a:pt x="705" y="213"/>
                      <a:pt x="705" y="213"/>
                      <a:pt x="705" y="213"/>
                    </a:cubicBezTo>
                    <a:cubicBezTo>
                      <a:pt x="711" y="213"/>
                      <a:pt x="711" y="213"/>
                      <a:pt x="711" y="213"/>
                    </a:cubicBezTo>
                    <a:cubicBezTo>
                      <a:pt x="711" y="94"/>
                      <a:pt x="711" y="94"/>
                      <a:pt x="711" y="94"/>
                    </a:cubicBezTo>
                    <a:cubicBezTo>
                      <a:pt x="711" y="42"/>
                      <a:pt x="669" y="0"/>
                      <a:pt x="617" y="0"/>
                    </a:cubicBezTo>
                    <a:cubicBezTo>
                      <a:pt x="94" y="0"/>
                      <a:pt x="94" y="0"/>
                      <a:pt x="94" y="0"/>
                    </a:cubicBezTo>
                    <a:cubicBezTo>
                      <a:pt x="42" y="0"/>
                      <a:pt x="0" y="42"/>
                      <a:pt x="0" y="94"/>
                    </a:cubicBezTo>
                    <a:cubicBezTo>
                      <a:pt x="0" y="213"/>
                      <a:pt x="0" y="213"/>
                      <a:pt x="0" y="213"/>
                    </a:cubicBezTo>
                    <a:cubicBezTo>
                      <a:pt x="0" y="265"/>
                      <a:pt x="42" y="307"/>
                      <a:pt x="94" y="307"/>
                    </a:cubicBezTo>
                    <a:cubicBezTo>
                      <a:pt x="617" y="307"/>
                      <a:pt x="617" y="307"/>
                      <a:pt x="617" y="307"/>
                    </a:cubicBezTo>
                    <a:cubicBezTo>
                      <a:pt x="669" y="307"/>
                      <a:pt x="711" y="265"/>
                      <a:pt x="711" y="213"/>
                    </a:cubicBezTo>
                    <a:lnTo>
                      <a:pt x="705" y="213"/>
                    </a:lnTo>
                    <a:close/>
                  </a:path>
                </a:pathLst>
              </a:custGeom>
              <a:solidFill>
                <a:srgbClr val="0309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28679" name="组合 9"/>
            <p:cNvGrpSpPr/>
            <p:nvPr/>
          </p:nvGrpSpPr>
          <p:grpSpPr bwMode="auto">
            <a:xfrm>
              <a:off x="586252" y="135358"/>
              <a:ext cx="2718923" cy="468000"/>
              <a:chOff x="1620838" y="-805657"/>
              <a:chExt cx="4484687" cy="390525"/>
            </a:xfrm>
          </p:grpSpPr>
          <p:sp>
            <p:nvSpPr>
              <p:cNvPr id="28685" name="Freeform 65"/>
              <p:cNvSpPr/>
              <p:nvPr/>
            </p:nvSpPr>
            <p:spPr bwMode="auto">
              <a:xfrm>
                <a:off x="1631155" y="-796926"/>
                <a:ext cx="4464049" cy="373063"/>
              </a:xfrm>
              <a:custGeom>
                <a:avLst/>
                <a:gdLst>
                  <a:gd name="T0" fmla="*/ 2147483646 w 2551"/>
                  <a:gd name="T1" fmla="*/ 2147483646 h 212"/>
                  <a:gd name="T2" fmla="*/ 2147483646 w 2551"/>
                  <a:gd name="T3" fmla="*/ 2147483646 h 212"/>
                  <a:gd name="T4" fmla="*/ 2147483646 w 2551"/>
                  <a:gd name="T5" fmla="*/ 2147483646 h 212"/>
                  <a:gd name="T6" fmla="*/ 0 w 2551"/>
                  <a:gd name="T7" fmla="*/ 2147483646 h 212"/>
                  <a:gd name="T8" fmla="*/ 0 w 2551"/>
                  <a:gd name="T9" fmla="*/ 2147483646 h 212"/>
                  <a:gd name="T10" fmla="*/ 2147483646 w 2551"/>
                  <a:gd name="T11" fmla="*/ 0 h 212"/>
                  <a:gd name="T12" fmla="*/ 2147483646 w 2551"/>
                  <a:gd name="T13" fmla="*/ 0 h 212"/>
                  <a:gd name="T14" fmla="*/ 2147483646 w 2551"/>
                  <a:gd name="T15" fmla="*/ 2147483646 h 212"/>
                  <a:gd name="T16" fmla="*/ 2147483646 w 2551"/>
                  <a:gd name="T17" fmla="*/ 2147483646 h 21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551" h="212">
                    <a:moveTo>
                      <a:pt x="2551" y="140"/>
                    </a:moveTo>
                    <a:cubicBezTo>
                      <a:pt x="2551" y="180"/>
                      <a:pt x="2512" y="212"/>
                      <a:pt x="2463" y="212"/>
                    </a:cubicBezTo>
                    <a:cubicBezTo>
                      <a:pt x="88" y="212"/>
                      <a:pt x="88" y="212"/>
                      <a:pt x="88" y="212"/>
                    </a:cubicBezTo>
                    <a:cubicBezTo>
                      <a:pt x="39" y="212"/>
                      <a:pt x="0" y="180"/>
                      <a:pt x="0" y="140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0" y="32"/>
                      <a:pt x="39" y="0"/>
                      <a:pt x="88" y="0"/>
                    </a:cubicBezTo>
                    <a:cubicBezTo>
                      <a:pt x="2463" y="0"/>
                      <a:pt x="2463" y="0"/>
                      <a:pt x="2463" y="0"/>
                    </a:cubicBezTo>
                    <a:cubicBezTo>
                      <a:pt x="2512" y="0"/>
                      <a:pt x="2551" y="32"/>
                      <a:pt x="2551" y="72"/>
                    </a:cubicBezTo>
                    <a:lnTo>
                      <a:pt x="2551" y="140"/>
                    </a:lnTo>
                    <a:close/>
                  </a:path>
                </a:pathLst>
              </a:custGeom>
              <a:solidFill>
                <a:srgbClr val="FFF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8686" name="Freeform 66"/>
              <p:cNvSpPr/>
              <p:nvPr/>
            </p:nvSpPr>
            <p:spPr bwMode="auto">
              <a:xfrm>
                <a:off x="1620838" y="-805657"/>
                <a:ext cx="4484687" cy="390525"/>
              </a:xfrm>
              <a:custGeom>
                <a:avLst/>
                <a:gdLst>
                  <a:gd name="T0" fmla="*/ 2147483646 w 2563"/>
                  <a:gd name="T1" fmla="*/ 2147483646 h 222"/>
                  <a:gd name="T2" fmla="*/ 2147483646 w 2563"/>
                  <a:gd name="T3" fmla="*/ 2147483646 h 222"/>
                  <a:gd name="T4" fmla="*/ 2147483646 w 2563"/>
                  <a:gd name="T5" fmla="*/ 2147483646 h 222"/>
                  <a:gd name="T6" fmla="*/ 2147483646 w 2563"/>
                  <a:gd name="T7" fmla="*/ 2147483646 h 222"/>
                  <a:gd name="T8" fmla="*/ 2147483646 w 2563"/>
                  <a:gd name="T9" fmla="*/ 2147483646 h 222"/>
                  <a:gd name="T10" fmla="*/ 2147483646 w 2563"/>
                  <a:gd name="T11" fmla="*/ 2147483646 h 222"/>
                  <a:gd name="T12" fmla="*/ 2147483646 w 2563"/>
                  <a:gd name="T13" fmla="*/ 2147483646 h 222"/>
                  <a:gd name="T14" fmla="*/ 2147483646 w 2563"/>
                  <a:gd name="T15" fmla="*/ 2147483646 h 222"/>
                  <a:gd name="T16" fmla="*/ 2147483646 w 2563"/>
                  <a:gd name="T17" fmla="*/ 2147483646 h 222"/>
                  <a:gd name="T18" fmla="*/ 2147483646 w 2563"/>
                  <a:gd name="T19" fmla="*/ 2147483646 h 222"/>
                  <a:gd name="T20" fmla="*/ 2147483646 w 2563"/>
                  <a:gd name="T21" fmla="*/ 2147483646 h 222"/>
                  <a:gd name="T22" fmla="*/ 2147483646 w 2563"/>
                  <a:gd name="T23" fmla="*/ 2147483646 h 222"/>
                  <a:gd name="T24" fmla="*/ 2147483646 w 2563"/>
                  <a:gd name="T25" fmla="*/ 2147483646 h 222"/>
                  <a:gd name="T26" fmla="*/ 2147483646 w 2563"/>
                  <a:gd name="T27" fmla="*/ 2147483646 h 222"/>
                  <a:gd name="T28" fmla="*/ 2147483646 w 2563"/>
                  <a:gd name="T29" fmla="*/ 2147483646 h 222"/>
                  <a:gd name="T30" fmla="*/ 2147483646 w 2563"/>
                  <a:gd name="T31" fmla="*/ 2147483646 h 222"/>
                  <a:gd name="T32" fmla="*/ 2147483646 w 2563"/>
                  <a:gd name="T33" fmla="*/ 2147483646 h 222"/>
                  <a:gd name="T34" fmla="*/ 2147483646 w 2563"/>
                  <a:gd name="T35" fmla="*/ 2147483646 h 222"/>
                  <a:gd name="T36" fmla="*/ 2147483646 w 2563"/>
                  <a:gd name="T37" fmla="*/ 0 h 222"/>
                  <a:gd name="T38" fmla="*/ 2147483646 w 2563"/>
                  <a:gd name="T39" fmla="*/ 0 h 222"/>
                  <a:gd name="T40" fmla="*/ 2147483646 w 2563"/>
                  <a:gd name="T41" fmla="*/ 2147483646 h 222"/>
                  <a:gd name="T42" fmla="*/ 0 w 2563"/>
                  <a:gd name="T43" fmla="*/ 2147483646 h 222"/>
                  <a:gd name="T44" fmla="*/ 0 w 2563"/>
                  <a:gd name="T45" fmla="*/ 2147483646 h 222"/>
                  <a:gd name="T46" fmla="*/ 2147483646 w 2563"/>
                  <a:gd name="T47" fmla="*/ 2147483646 h 222"/>
                  <a:gd name="T48" fmla="*/ 2147483646 w 2563"/>
                  <a:gd name="T49" fmla="*/ 2147483646 h 222"/>
                  <a:gd name="T50" fmla="*/ 2147483646 w 2563"/>
                  <a:gd name="T51" fmla="*/ 2147483646 h 222"/>
                  <a:gd name="T52" fmla="*/ 2147483646 w 2563"/>
                  <a:gd name="T53" fmla="*/ 2147483646 h 222"/>
                  <a:gd name="T54" fmla="*/ 2147483646 w 2563"/>
                  <a:gd name="T55" fmla="*/ 2147483646 h 222"/>
                  <a:gd name="T56" fmla="*/ 2147483646 w 2563"/>
                  <a:gd name="T57" fmla="*/ 2147483646 h 222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2563" h="222">
                    <a:moveTo>
                      <a:pt x="2557" y="145"/>
                    </a:moveTo>
                    <a:cubicBezTo>
                      <a:pt x="2552" y="145"/>
                      <a:pt x="2552" y="145"/>
                      <a:pt x="2552" y="145"/>
                    </a:cubicBezTo>
                    <a:cubicBezTo>
                      <a:pt x="2552" y="163"/>
                      <a:pt x="2543" y="180"/>
                      <a:pt x="2528" y="192"/>
                    </a:cubicBezTo>
                    <a:cubicBezTo>
                      <a:pt x="2513" y="204"/>
                      <a:pt x="2492" y="212"/>
                      <a:pt x="2469" y="212"/>
                    </a:cubicBezTo>
                    <a:cubicBezTo>
                      <a:pt x="94" y="212"/>
                      <a:pt x="94" y="212"/>
                      <a:pt x="94" y="212"/>
                    </a:cubicBezTo>
                    <a:cubicBezTo>
                      <a:pt x="71" y="212"/>
                      <a:pt x="50" y="204"/>
                      <a:pt x="35" y="192"/>
                    </a:cubicBezTo>
                    <a:cubicBezTo>
                      <a:pt x="20" y="180"/>
                      <a:pt x="11" y="163"/>
                      <a:pt x="11" y="145"/>
                    </a:cubicBezTo>
                    <a:cubicBezTo>
                      <a:pt x="11" y="77"/>
                      <a:pt x="11" y="77"/>
                      <a:pt x="11" y="77"/>
                    </a:cubicBezTo>
                    <a:cubicBezTo>
                      <a:pt x="11" y="59"/>
                      <a:pt x="20" y="42"/>
                      <a:pt x="35" y="30"/>
                    </a:cubicBezTo>
                    <a:cubicBezTo>
                      <a:pt x="50" y="18"/>
                      <a:pt x="71" y="10"/>
                      <a:pt x="94" y="10"/>
                    </a:cubicBezTo>
                    <a:cubicBezTo>
                      <a:pt x="2469" y="10"/>
                      <a:pt x="2469" y="10"/>
                      <a:pt x="2469" y="10"/>
                    </a:cubicBezTo>
                    <a:cubicBezTo>
                      <a:pt x="2492" y="10"/>
                      <a:pt x="2513" y="18"/>
                      <a:pt x="2528" y="30"/>
                    </a:cubicBezTo>
                    <a:cubicBezTo>
                      <a:pt x="2543" y="42"/>
                      <a:pt x="2552" y="59"/>
                      <a:pt x="2552" y="77"/>
                    </a:cubicBezTo>
                    <a:cubicBezTo>
                      <a:pt x="2552" y="145"/>
                      <a:pt x="2552" y="145"/>
                      <a:pt x="2552" y="145"/>
                    </a:cubicBezTo>
                    <a:cubicBezTo>
                      <a:pt x="2557" y="145"/>
                      <a:pt x="2557" y="145"/>
                      <a:pt x="2557" y="145"/>
                    </a:cubicBezTo>
                    <a:cubicBezTo>
                      <a:pt x="2562" y="145"/>
                      <a:pt x="2562" y="145"/>
                      <a:pt x="2562" y="145"/>
                    </a:cubicBezTo>
                    <a:cubicBezTo>
                      <a:pt x="2562" y="77"/>
                      <a:pt x="2562" y="77"/>
                      <a:pt x="2562" y="77"/>
                    </a:cubicBezTo>
                    <a:cubicBezTo>
                      <a:pt x="2563" y="55"/>
                      <a:pt x="2552" y="36"/>
                      <a:pt x="2535" y="22"/>
                    </a:cubicBezTo>
                    <a:cubicBezTo>
                      <a:pt x="2518" y="8"/>
                      <a:pt x="2495" y="0"/>
                      <a:pt x="2469" y="0"/>
                    </a:cubicBezTo>
                    <a:cubicBezTo>
                      <a:pt x="94" y="0"/>
                      <a:pt x="94" y="0"/>
                      <a:pt x="94" y="0"/>
                    </a:cubicBezTo>
                    <a:cubicBezTo>
                      <a:pt x="68" y="0"/>
                      <a:pt x="45" y="8"/>
                      <a:pt x="28" y="22"/>
                    </a:cubicBezTo>
                    <a:cubicBezTo>
                      <a:pt x="11" y="36"/>
                      <a:pt x="0" y="55"/>
                      <a:pt x="0" y="77"/>
                    </a:cubicBezTo>
                    <a:cubicBezTo>
                      <a:pt x="0" y="145"/>
                      <a:pt x="0" y="145"/>
                      <a:pt x="0" y="145"/>
                    </a:cubicBezTo>
                    <a:cubicBezTo>
                      <a:pt x="0" y="167"/>
                      <a:pt x="11" y="186"/>
                      <a:pt x="28" y="200"/>
                    </a:cubicBezTo>
                    <a:cubicBezTo>
                      <a:pt x="45" y="214"/>
                      <a:pt x="68" y="222"/>
                      <a:pt x="94" y="222"/>
                    </a:cubicBezTo>
                    <a:cubicBezTo>
                      <a:pt x="2469" y="222"/>
                      <a:pt x="2469" y="222"/>
                      <a:pt x="2469" y="222"/>
                    </a:cubicBezTo>
                    <a:cubicBezTo>
                      <a:pt x="2495" y="222"/>
                      <a:pt x="2518" y="214"/>
                      <a:pt x="2535" y="200"/>
                    </a:cubicBezTo>
                    <a:cubicBezTo>
                      <a:pt x="2552" y="186"/>
                      <a:pt x="2563" y="167"/>
                      <a:pt x="2562" y="145"/>
                    </a:cubicBezTo>
                    <a:lnTo>
                      <a:pt x="2557" y="145"/>
                    </a:lnTo>
                    <a:close/>
                  </a:path>
                </a:pathLst>
              </a:custGeom>
              <a:solidFill>
                <a:srgbClr val="0309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28680" name="组合 10"/>
            <p:cNvGrpSpPr/>
            <p:nvPr/>
          </p:nvGrpSpPr>
          <p:grpSpPr bwMode="auto">
            <a:xfrm>
              <a:off x="27231" y="79638"/>
              <a:ext cx="843183" cy="576000"/>
              <a:chOff x="220663" y="-947738"/>
              <a:chExt cx="1920875" cy="536575"/>
            </a:xfrm>
          </p:grpSpPr>
          <p:sp>
            <p:nvSpPr>
              <p:cNvPr id="28683" name="Freeform 67"/>
              <p:cNvSpPr/>
              <p:nvPr/>
            </p:nvSpPr>
            <p:spPr bwMode="auto">
              <a:xfrm>
                <a:off x="220663" y="-939800"/>
                <a:ext cx="1903412" cy="520700"/>
              </a:xfrm>
              <a:custGeom>
                <a:avLst/>
                <a:gdLst>
                  <a:gd name="T0" fmla="*/ 2147483646 w 1088"/>
                  <a:gd name="T1" fmla="*/ 2147483646 h 295"/>
                  <a:gd name="T2" fmla="*/ 2147483646 w 1088"/>
                  <a:gd name="T3" fmla="*/ 2147483646 h 295"/>
                  <a:gd name="T4" fmla="*/ 0 w 1088"/>
                  <a:gd name="T5" fmla="*/ 2147483646 h 295"/>
                  <a:gd name="T6" fmla="*/ 0 w 1088"/>
                  <a:gd name="T7" fmla="*/ 2147483646 h 295"/>
                  <a:gd name="T8" fmla="*/ 2147483646 w 1088"/>
                  <a:gd name="T9" fmla="*/ 0 h 295"/>
                  <a:gd name="T10" fmla="*/ 2147483646 w 1088"/>
                  <a:gd name="T11" fmla="*/ 0 h 295"/>
                  <a:gd name="T12" fmla="*/ 2147483646 w 1088"/>
                  <a:gd name="T13" fmla="*/ 2147483646 h 295"/>
                  <a:gd name="T14" fmla="*/ 2147483646 w 1088"/>
                  <a:gd name="T15" fmla="*/ 2147483646 h 295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088" h="295">
                    <a:moveTo>
                      <a:pt x="1088" y="295"/>
                    </a:moveTo>
                    <a:cubicBezTo>
                      <a:pt x="88" y="295"/>
                      <a:pt x="88" y="295"/>
                      <a:pt x="88" y="295"/>
                    </a:cubicBezTo>
                    <a:cubicBezTo>
                      <a:pt x="39" y="295"/>
                      <a:pt x="0" y="256"/>
                      <a:pt x="0" y="207"/>
                    </a:cubicBezTo>
                    <a:cubicBezTo>
                      <a:pt x="0" y="88"/>
                      <a:pt x="0" y="88"/>
                      <a:pt x="0" y="88"/>
                    </a:cubicBezTo>
                    <a:cubicBezTo>
                      <a:pt x="0" y="39"/>
                      <a:pt x="39" y="0"/>
                      <a:pt x="88" y="0"/>
                    </a:cubicBezTo>
                    <a:cubicBezTo>
                      <a:pt x="1088" y="0"/>
                      <a:pt x="1088" y="0"/>
                      <a:pt x="1088" y="0"/>
                    </a:cubicBezTo>
                    <a:cubicBezTo>
                      <a:pt x="1003" y="148"/>
                      <a:pt x="1003" y="148"/>
                      <a:pt x="1003" y="148"/>
                    </a:cubicBezTo>
                    <a:lnTo>
                      <a:pt x="1088" y="295"/>
                    </a:lnTo>
                    <a:close/>
                  </a:path>
                </a:pathLst>
              </a:custGeom>
              <a:solidFill>
                <a:srgbClr val="32C3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8684" name="Freeform 68"/>
              <p:cNvSpPr/>
              <p:nvPr/>
            </p:nvSpPr>
            <p:spPr bwMode="auto">
              <a:xfrm>
                <a:off x="220663" y="-947738"/>
                <a:ext cx="1920875" cy="536575"/>
              </a:xfrm>
              <a:custGeom>
                <a:avLst/>
                <a:gdLst>
                  <a:gd name="T0" fmla="*/ 2147483646 w 1098"/>
                  <a:gd name="T1" fmla="*/ 2147483646 h 305"/>
                  <a:gd name="T2" fmla="*/ 2147483646 w 1098"/>
                  <a:gd name="T3" fmla="*/ 2147483646 h 305"/>
                  <a:gd name="T4" fmla="*/ 2147483646 w 1098"/>
                  <a:gd name="T5" fmla="*/ 2147483646 h 305"/>
                  <a:gd name="T6" fmla="*/ 2147483646 w 1098"/>
                  <a:gd name="T7" fmla="*/ 2147483646 h 305"/>
                  <a:gd name="T8" fmla="*/ 2147483646 w 1098"/>
                  <a:gd name="T9" fmla="*/ 2147483646 h 305"/>
                  <a:gd name="T10" fmla="*/ 2147483646 w 1098"/>
                  <a:gd name="T11" fmla="*/ 2147483646 h 305"/>
                  <a:gd name="T12" fmla="*/ 2147483646 w 1098"/>
                  <a:gd name="T13" fmla="*/ 2147483646 h 305"/>
                  <a:gd name="T14" fmla="*/ 2147483646 w 1098"/>
                  <a:gd name="T15" fmla="*/ 2147483646 h 305"/>
                  <a:gd name="T16" fmla="*/ 2147483646 w 1098"/>
                  <a:gd name="T17" fmla="*/ 2147483646 h 305"/>
                  <a:gd name="T18" fmla="*/ 2147483646 w 1098"/>
                  <a:gd name="T19" fmla="*/ 2147483646 h 305"/>
                  <a:gd name="T20" fmla="*/ 2147483646 w 1098"/>
                  <a:gd name="T21" fmla="*/ 2147483646 h 305"/>
                  <a:gd name="T22" fmla="*/ 2147483646 w 1098"/>
                  <a:gd name="T23" fmla="*/ 2147483646 h 305"/>
                  <a:gd name="T24" fmla="*/ 2147483646 w 1098"/>
                  <a:gd name="T25" fmla="*/ 2147483646 h 305"/>
                  <a:gd name="T26" fmla="*/ 2147483646 w 1098"/>
                  <a:gd name="T27" fmla="*/ 2147483646 h 305"/>
                  <a:gd name="T28" fmla="*/ 2147483646 w 1098"/>
                  <a:gd name="T29" fmla="*/ 2147483646 h 305"/>
                  <a:gd name="T30" fmla="*/ 2147483646 w 1098"/>
                  <a:gd name="T31" fmla="*/ 2147483646 h 305"/>
                  <a:gd name="T32" fmla="*/ 2147483646 w 1098"/>
                  <a:gd name="T33" fmla="*/ 2147483646 h 305"/>
                  <a:gd name="T34" fmla="*/ 2147483646 w 1098"/>
                  <a:gd name="T35" fmla="*/ 2147483646 h 305"/>
                  <a:gd name="T36" fmla="*/ 2147483646 w 1098"/>
                  <a:gd name="T37" fmla="*/ 2147483646 h 305"/>
                  <a:gd name="T38" fmla="*/ 2147483646 w 1098"/>
                  <a:gd name="T39" fmla="*/ 0 h 305"/>
                  <a:gd name="T40" fmla="*/ 2147483646 w 1098"/>
                  <a:gd name="T41" fmla="*/ 0 h 305"/>
                  <a:gd name="T42" fmla="*/ 0 w 1098"/>
                  <a:gd name="T43" fmla="*/ 2147483646 h 305"/>
                  <a:gd name="T44" fmla="*/ 0 w 1098"/>
                  <a:gd name="T45" fmla="*/ 2147483646 h 305"/>
                  <a:gd name="T46" fmla="*/ 2147483646 w 1098"/>
                  <a:gd name="T47" fmla="*/ 2147483646 h 305"/>
                  <a:gd name="T48" fmla="*/ 2147483646 w 1098"/>
                  <a:gd name="T49" fmla="*/ 2147483646 h 305"/>
                  <a:gd name="T50" fmla="*/ 2147483646 w 1098"/>
                  <a:gd name="T51" fmla="*/ 2147483646 h 305"/>
                  <a:gd name="T52" fmla="*/ 2147483646 w 1098"/>
                  <a:gd name="T53" fmla="*/ 2147483646 h 305"/>
                  <a:gd name="T54" fmla="*/ 2147483646 w 1098"/>
                  <a:gd name="T55" fmla="*/ 2147483646 h 305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0" t="0" r="r" b="b"/>
                <a:pathLst>
                  <a:path w="1098" h="305">
                    <a:moveTo>
                      <a:pt x="1093" y="300"/>
                    </a:moveTo>
                    <a:cubicBezTo>
                      <a:pt x="1093" y="295"/>
                      <a:pt x="1093" y="295"/>
                      <a:pt x="1093" y="295"/>
                    </a:cubicBezTo>
                    <a:cubicBezTo>
                      <a:pt x="93" y="295"/>
                      <a:pt x="93" y="295"/>
                      <a:pt x="93" y="295"/>
                    </a:cubicBezTo>
                    <a:cubicBezTo>
                      <a:pt x="70" y="295"/>
                      <a:pt x="50" y="286"/>
                      <a:pt x="34" y="271"/>
                    </a:cubicBezTo>
                    <a:cubicBezTo>
                      <a:pt x="19" y="256"/>
                      <a:pt x="10" y="235"/>
                      <a:pt x="10" y="212"/>
                    </a:cubicBezTo>
                    <a:cubicBezTo>
                      <a:pt x="10" y="93"/>
                      <a:pt x="10" y="93"/>
                      <a:pt x="10" y="93"/>
                    </a:cubicBezTo>
                    <a:cubicBezTo>
                      <a:pt x="10" y="70"/>
                      <a:pt x="19" y="49"/>
                      <a:pt x="34" y="34"/>
                    </a:cubicBezTo>
                    <a:cubicBezTo>
                      <a:pt x="50" y="19"/>
                      <a:pt x="70" y="10"/>
                      <a:pt x="93" y="10"/>
                    </a:cubicBezTo>
                    <a:cubicBezTo>
                      <a:pt x="1084" y="10"/>
                      <a:pt x="1084" y="10"/>
                      <a:pt x="1084" y="10"/>
                    </a:cubicBezTo>
                    <a:cubicBezTo>
                      <a:pt x="1004" y="150"/>
                      <a:pt x="1004" y="150"/>
                      <a:pt x="1004" y="150"/>
                    </a:cubicBezTo>
                    <a:cubicBezTo>
                      <a:pt x="1003" y="152"/>
                      <a:pt x="1003" y="154"/>
                      <a:pt x="1004" y="155"/>
                    </a:cubicBezTo>
                    <a:cubicBezTo>
                      <a:pt x="1089" y="303"/>
                      <a:pt x="1089" y="303"/>
                      <a:pt x="1089" y="303"/>
                    </a:cubicBezTo>
                    <a:cubicBezTo>
                      <a:pt x="1093" y="300"/>
                      <a:pt x="1093" y="300"/>
                      <a:pt x="1093" y="300"/>
                    </a:cubicBezTo>
                    <a:cubicBezTo>
                      <a:pt x="1093" y="295"/>
                      <a:pt x="1093" y="295"/>
                      <a:pt x="1093" y="295"/>
                    </a:cubicBezTo>
                    <a:cubicBezTo>
                      <a:pt x="1093" y="300"/>
                      <a:pt x="1093" y="300"/>
                      <a:pt x="1093" y="300"/>
                    </a:cubicBezTo>
                    <a:cubicBezTo>
                      <a:pt x="1098" y="298"/>
                      <a:pt x="1098" y="298"/>
                      <a:pt x="1098" y="298"/>
                    </a:cubicBezTo>
                    <a:cubicBezTo>
                      <a:pt x="1014" y="153"/>
                      <a:pt x="1014" y="153"/>
                      <a:pt x="1014" y="153"/>
                    </a:cubicBezTo>
                    <a:cubicBezTo>
                      <a:pt x="1098" y="8"/>
                      <a:pt x="1098" y="8"/>
                      <a:pt x="1098" y="8"/>
                    </a:cubicBezTo>
                    <a:cubicBezTo>
                      <a:pt x="1098" y="6"/>
                      <a:pt x="1098" y="4"/>
                      <a:pt x="1098" y="2"/>
                    </a:cubicBezTo>
                    <a:cubicBezTo>
                      <a:pt x="1097" y="1"/>
                      <a:pt x="1095" y="0"/>
                      <a:pt x="1093" y="0"/>
                    </a:cubicBezTo>
                    <a:cubicBezTo>
                      <a:pt x="93" y="0"/>
                      <a:pt x="93" y="0"/>
                      <a:pt x="93" y="0"/>
                    </a:cubicBezTo>
                    <a:cubicBezTo>
                      <a:pt x="42" y="0"/>
                      <a:pt x="0" y="42"/>
                      <a:pt x="0" y="93"/>
                    </a:cubicBezTo>
                    <a:cubicBezTo>
                      <a:pt x="0" y="212"/>
                      <a:pt x="0" y="212"/>
                      <a:pt x="0" y="212"/>
                    </a:cubicBezTo>
                    <a:cubicBezTo>
                      <a:pt x="0" y="264"/>
                      <a:pt x="42" y="305"/>
                      <a:pt x="93" y="305"/>
                    </a:cubicBezTo>
                    <a:cubicBezTo>
                      <a:pt x="1093" y="305"/>
                      <a:pt x="1093" y="305"/>
                      <a:pt x="1093" y="305"/>
                    </a:cubicBezTo>
                    <a:cubicBezTo>
                      <a:pt x="1095" y="305"/>
                      <a:pt x="1097" y="304"/>
                      <a:pt x="1098" y="303"/>
                    </a:cubicBezTo>
                    <a:cubicBezTo>
                      <a:pt x="1098" y="301"/>
                      <a:pt x="1098" y="299"/>
                      <a:pt x="1098" y="298"/>
                    </a:cubicBezTo>
                    <a:lnTo>
                      <a:pt x="1093" y="300"/>
                    </a:lnTo>
                    <a:close/>
                  </a:path>
                </a:pathLst>
              </a:custGeom>
              <a:solidFill>
                <a:srgbClr val="0309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12" name="Rectangle 16"/>
            <p:cNvSpPr>
              <a:spLocks noChangeArrowheads="1"/>
            </p:cNvSpPr>
            <p:nvPr/>
          </p:nvSpPr>
          <p:spPr bwMode="auto">
            <a:xfrm>
              <a:off x="52635" y="40285"/>
              <a:ext cx="2690565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3200" b="1">
                  <a:latin typeface="黑体" panose="02010609060101010101" pitchFamily="49" charset="-122"/>
                  <a:ea typeface="黑体" panose="02010609060101010101" pitchFamily="49" charset="-122"/>
                </a:rPr>
                <a:t>五、课堂小结</a:t>
              </a:r>
              <a:endPara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pic>
          <p:nvPicPr>
            <p:cNvPr id="28682" name="图片 1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62467" y="223042"/>
              <a:ext cx="292633" cy="2926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" name="图片 9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9" r="969"/>
          <a:stretch>
            <a:fillRect/>
          </a:stretch>
        </p:blipFill>
        <p:spPr bwMode="auto">
          <a:xfrm flipH="1">
            <a:off x="7295083" y="3405025"/>
            <a:ext cx="1389459" cy="14527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图片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488" y="277813"/>
            <a:ext cx="2728912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6"/>
          <p:cNvSpPr>
            <a:spLocks noChangeArrowheads="1"/>
          </p:cNvSpPr>
          <p:nvPr/>
        </p:nvSpPr>
        <p:spPr bwMode="auto">
          <a:xfrm>
            <a:off x="216990" y="254895"/>
            <a:ext cx="2486739" cy="606959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▶备选练习</a:t>
            </a:r>
          </a:p>
        </p:txBody>
      </p:sp>
      <p:sp>
        <p:nvSpPr>
          <p:cNvPr id="29700" name="矩形 2"/>
          <p:cNvSpPr>
            <a:spLocks noChangeArrowheads="1"/>
          </p:cNvSpPr>
          <p:nvPr/>
        </p:nvSpPr>
        <p:spPr bwMode="auto">
          <a:xfrm>
            <a:off x="868363" y="939800"/>
            <a:ext cx="2382837" cy="62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n-US" altLang="zh-CN" sz="3200" b="1">
                <a:ea typeface="黑体" panose="02010609060101010101" pitchFamily="49" charset="-122"/>
              </a:rPr>
              <a:t>1.</a:t>
            </a:r>
            <a:r>
              <a:rPr lang="zh-CN" altLang="en-US" sz="3200" b="1">
                <a:ea typeface="黑体" panose="02010609060101010101" pitchFamily="49" charset="-122"/>
              </a:rPr>
              <a:t>解决问题。</a:t>
            </a:r>
          </a:p>
        </p:txBody>
      </p:sp>
      <p:sp>
        <p:nvSpPr>
          <p:cNvPr id="29701" name="矩形 3"/>
          <p:cNvSpPr>
            <a:spLocks noChangeArrowheads="1"/>
          </p:cNvSpPr>
          <p:nvPr/>
        </p:nvSpPr>
        <p:spPr bwMode="auto">
          <a:xfrm>
            <a:off x="868363" y="1524000"/>
            <a:ext cx="7407274" cy="1217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3200" b="1">
                <a:ea typeface="黑体" panose="02010609060101010101" pitchFamily="49" charset="-122"/>
              </a:rPr>
              <a:t>（</a:t>
            </a:r>
            <a:r>
              <a:rPr lang="en-US" altLang="zh-CN" sz="3200" b="1">
                <a:ea typeface="黑体" panose="02010609060101010101" pitchFamily="49" charset="-122"/>
              </a:rPr>
              <a:t>1</a:t>
            </a:r>
            <a:r>
              <a:rPr lang="zh-CN" altLang="en-US" sz="3200" b="1">
                <a:ea typeface="黑体" panose="02010609060101010101" pitchFamily="49" charset="-122"/>
              </a:rPr>
              <a:t>）学校新进了一批书，借出了</a:t>
            </a:r>
            <a:r>
              <a:rPr lang="en-US" altLang="zh-CN" sz="3200" b="1">
                <a:ea typeface="黑体" panose="02010609060101010101" pitchFamily="49" charset="-122"/>
              </a:rPr>
              <a:t> 258</a:t>
            </a:r>
            <a:r>
              <a:rPr lang="zh-CN" altLang="en-US" sz="3200" b="1">
                <a:ea typeface="黑体" panose="02010609060101010101" pitchFamily="49" charset="-122"/>
              </a:rPr>
              <a:t> 本，还剩下</a:t>
            </a:r>
            <a:r>
              <a:rPr lang="en-US" altLang="zh-CN" sz="3200" b="1">
                <a:ea typeface="黑体" panose="02010609060101010101" pitchFamily="49" charset="-122"/>
              </a:rPr>
              <a:t>460</a:t>
            </a:r>
            <a:r>
              <a:rPr lang="zh-CN" altLang="en-US" sz="3200" b="1">
                <a:ea typeface="黑体" panose="02010609060101010101" pitchFamily="49" charset="-122"/>
              </a:rPr>
              <a:t>本，学校新进了多少本书？</a:t>
            </a:r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2536825" y="3063875"/>
            <a:ext cx="373538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3200" b="1">
                <a:solidFill>
                  <a:srgbClr val="FF0000"/>
                </a:solidFill>
                <a:ea typeface="黑体" panose="02010609060101010101" pitchFamily="49" charset="-122"/>
              </a:rPr>
              <a:t>258+460=718</a:t>
            </a:r>
            <a:r>
              <a:rPr lang="zh-CN" altLang="en-US" sz="3200" b="1">
                <a:solidFill>
                  <a:srgbClr val="FF0000"/>
                </a:solidFill>
                <a:ea typeface="黑体" panose="02010609060101010101" pitchFamily="49" charset="-122"/>
              </a:rPr>
              <a:t>（本）</a:t>
            </a:r>
            <a:endParaRPr lang="zh-CN" altLang="en-US" sz="2800">
              <a:solidFill>
                <a:srgbClr val="FF0000"/>
              </a:solidFill>
            </a:endParaRPr>
          </a:p>
        </p:txBody>
      </p:sp>
      <p:grpSp>
        <p:nvGrpSpPr>
          <p:cNvPr id="29703" name="组合 2"/>
          <p:cNvGrpSpPr/>
          <p:nvPr/>
        </p:nvGrpSpPr>
        <p:grpSpPr bwMode="auto">
          <a:xfrm>
            <a:off x="2382838" y="4832350"/>
            <a:ext cx="4413250" cy="306388"/>
            <a:chOff x="2382515" y="4832269"/>
            <a:chExt cx="4413894" cy="306387"/>
          </a:xfrm>
        </p:grpSpPr>
        <p:sp>
          <p:nvSpPr>
            <p:cNvPr id="9" name="圆角矩形 8"/>
            <p:cNvSpPr/>
            <p:nvPr/>
          </p:nvSpPr>
          <p:spPr>
            <a:xfrm>
              <a:off x="2382515" y="4832269"/>
              <a:ext cx="4413894" cy="306387"/>
            </a:xfrm>
            <a:prstGeom prst="roundRect">
              <a:avLst/>
            </a:prstGeom>
            <a:solidFill>
              <a:srgbClr val="2E4E7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9706" name="矩形 16"/>
            <p:cNvSpPr>
              <a:spLocks noChangeArrowheads="1"/>
            </p:cNvSpPr>
            <p:nvPr/>
          </p:nvSpPr>
          <p:spPr bwMode="auto">
            <a:xfrm>
              <a:off x="2567781" y="4832269"/>
              <a:ext cx="4043363" cy="3063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9pPr>
            </a:lstStyle>
            <a:p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选自“状元成才路”系列丛书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《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创优作业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100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分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》</a:t>
              </a:r>
              <a:endParaRPr lang="zh-CN" altLang="en-US" sz="1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2536825" y="3656013"/>
            <a:ext cx="5816600" cy="584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答：学校新进了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718</a:t>
            </a:r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本书。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矩形 1"/>
          <p:cNvSpPr>
            <a:spLocks noChangeArrowheads="1"/>
          </p:cNvSpPr>
          <p:nvPr/>
        </p:nvSpPr>
        <p:spPr bwMode="auto">
          <a:xfrm>
            <a:off x="946150" y="842963"/>
            <a:ext cx="7258050" cy="1217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3200" b="1">
                <a:ea typeface="黑体" panose="02010609060101010101" pitchFamily="49" charset="-122"/>
              </a:rPr>
              <a:t>（</a:t>
            </a:r>
            <a:r>
              <a:rPr lang="en-US" altLang="zh-CN" sz="3200" b="1">
                <a:ea typeface="黑体" panose="02010609060101010101" pitchFamily="49" charset="-122"/>
              </a:rPr>
              <a:t>2</a:t>
            </a:r>
            <a:r>
              <a:rPr lang="zh-CN" altLang="en-US" sz="3200" b="1">
                <a:ea typeface="黑体" panose="02010609060101010101" pitchFamily="49" charset="-122"/>
              </a:rPr>
              <a:t>）儿童游乐场全天卖出 </a:t>
            </a:r>
            <a:r>
              <a:rPr lang="en-US" altLang="zh-CN" sz="3200" b="1">
                <a:ea typeface="黑体" panose="02010609060101010101" pitchFamily="49" charset="-122"/>
              </a:rPr>
              <a:t>240</a:t>
            </a:r>
            <a:r>
              <a:rPr lang="zh-CN" altLang="en-US" sz="3200" b="1">
                <a:ea typeface="黑体" panose="02010609060101010101" pitchFamily="49" charset="-122"/>
              </a:rPr>
              <a:t> 张门票，其中上午卖</a:t>
            </a:r>
            <a:r>
              <a:rPr lang="en-US" altLang="zh-CN" sz="3200" b="1">
                <a:ea typeface="黑体" panose="02010609060101010101" pitchFamily="49" charset="-122"/>
              </a:rPr>
              <a:t> 128</a:t>
            </a:r>
            <a:r>
              <a:rPr lang="zh-CN" altLang="en-US" sz="3200" b="1">
                <a:ea typeface="黑体" panose="02010609060101010101" pitchFamily="49" charset="-122"/>
              </a:rPr>
              <a:t> 张，下午卖出多少张？</a:t>
            </a: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2687638" y="2351088"/>
            <a:ext cx="36147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3200" b="1">
                <a:solidFill>
                  <a:srgbClr val="FF0000"/>
                </a:solidFill>
                <a:ea typeface="黑体" panose="02010609060101010101" pitchFamily="49" charset="-122"/>
              </a:rPr>
              <a:t>240-128=112</a:t>
            </a:r>
            <a:r>
              <a:rPr lang="zh-CN" altLang="en-US" sz="3200" b="1">
                <a:solidFill>
                  <a:srgbClr val="FF0000"/>
                </a:solidFill>
                <a:ea typeface="黑体" panose="02010609060101010101" pitchFamily="49" charset="-122"/>
              </a:rPr>
              <a:t>（张）</a:t>
            </a:r>
            <a:endParaRPr lang="zh-CN" altLang="en-US" sz="2800">
              <a:solidFill>
                <a:srgbClr val="FF0000"/>
              </a:solidFill>
            </a:endParaRPr>
          </a:p>
        </p:txBody>
      </p:sp>
      <p:grpSp>
        <p:nvGrpSpPr>
          <p:cNvPr id="30724" name="组合 2"/>
          <p:cNvGrpSpPr/>
          <p:nvPr/>
        </p:nvGrpSpPr>
        <p:grpSpPr bwMode="auto">
          <a:xfrm>
            <a:off x="2382838" y="4832350"/>
            <a:ext cx="4413250" cy="306388"/>
            <a:chOff x="2382515" y="4832269"/>
            <a:chExt cx="4413894" cy="306387"/>
          </a:xfrm>
        </p:grpSpPr>
        <p:sp>
          <p:nvSpPr>
            <p:cNvPr id="7" name="圆角矩形 6"/>
            <p:cNvSpPr/>
            <p:nvPr/>
          </p:nvSpPr>
          <p:spPr>
            <a:xfrm>
              <a:off x="2382515" y="4832269"/>
              <a:ext cx="4413894" cy="306387"/>
            </a:xfrm>
            <a:prstGeom prst="roundRect">
              <a:avLst/>
            </a:prstGeom>
            <a:solidFill>
              <a:srgbClr val="2E4E7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0727" name="矩形 16"/>
            <p:cNvSpPr>
              <a:spLocks noChangeArrowheads="1"/>
            </p:cNvSpPr>
            <p:nvPr/>
          </p:nvSpPr>
          <p:spPr bwMode="auto">
            <a:xfrm>
              <a:off x="2567781" y="4832269"/>
              <a:ext cx="4043363" cy="3063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9pPr>
            </a:lstStyle>
            <a:p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选自“状元成才路”系列丛书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《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创优作业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100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分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》</a:t>
              </a:r>
              <a:endParaRPr lang="zh-CN" altLang="en-US" sz="1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2382838" y="3125788"/>
            <a:ext cx="5816600" cy="584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答：下午卖出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112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张。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矩形 1"/>
          <p:cNvSpPr>
            <a:spLocks noChangeArrowheads="1"/>
          </p:cNvSpPr>
          <p:nvPr/>
        </p:nvSpPr>
        <p:spPr bwMode="auto">
          <a:xfrm>
            <a:off x="587375" y="422275"/>
            <a:ext cx="7243763" cy="1808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n-US" altLang="zh-CN" sz="3200" b="1">
                <a:ea typeface="黑体" panose="02010609060101010101" pitchFamily="49" charset="-122"/>
              </a:rPr>
              <a:t>2.</a:t>
            </a:r>
            <a:r>
              <a:rPr lang="zh-CN" altLang="en-US" sz="3200" b="1">
                <a:ea typeface="黑体" panose="02010609060101010101" pitchFamily="49" charset="-122"/>
              </a:rPr>
              <a:t>在一道减法算式中，被减数、减数、差的和是 </a:t>
            </a:r>
            <a:r>
              <a:rPr lang="en-US" altLang="zh-CN" sz="3200" b="1">
                <a:ea typeface="黑体" panose="02010609060101010101" pitchFamily="49" charset="-122"/>
              </a:rPr>
              <a:t>408</a:t>
            </a:r>
            <a:r>
              <a:rPr lang="zh-CN" altLang="en-US" sz="3200" b="1">
                <a:ea typeface="黑体" panose="02010609060101010101" pitchFamily="49" charset="-122"/>
              </a:rPr>
              <a:t>，已知减数是 </a:t>
            </a:r>
            <a:r>
              <a:rPr lang="en-US" altLang="zh-CN" sz="3200" b="1">
                <a:ea typeface="黑体" panose="02010609060101010101" pitchFamily="49" charset="-122"/>
              </a:rPr>
              <a:t>96</a:t>
            </a:r>
            <a:r>
              <a:rPr lang="zh-CN" altLang="en-US" sz="3200" b="1">
                <a:ea typeface="黑体" panose="02010609060101010101" pitchFamily="49" charset="-122"/>
              </a:rPr>
              <a:t>，被减数和差各是多少？</a:t>
            </a: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2646363" y="2463800"/>
            <a:ext cx="39147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ea typeface="黑体" panose="02010609060101010101" pitchFamily="49" charset="-122"/>
              </a:rPr>
              <a:t>被减数：</a:t>
            </a:r>
            <a:r>
              <a:rPr lang="en-US" altLang="zh-CN" sz="3200" b="1">
                <a:solidFill>
                  <a:srgbClr val="FF0000"/>
                </a:solidFill>
                <a:ea typeface="黑体" panose="02010609060101010101" pitchFamily="49" charset="-122"/>
              </a:rPr>
              <a:t>408÷2=204</a:t>
            </a:r>
            <a:endParaRPr lang="zh-CN" altLang="en-US" sz="2800">
              <a:solidFill>
                <a:srgbClr val="FF0000"/>
              </a:solidFill>
            </a:endParaRP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2747963" y="3048000"/>
            <a:ext cx="3019425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ea typeface="黑体" panose="02010609060101010101" pitchFamily="49" charset="-122"/>
              </a:rPr>
              <a:t>差：</a:t>
            </a:r>
            <a:r>
              <a:rPr lang="en-US" altLang="zh-CN" sz="3200" b="1">
                <a:solidFill>
                  <a:srgbClr val="FF0000"/>
                </a:solidFill>
                <a:ea typeface="黑体" panose="02010609060101010101" pitchFamily="49" charset="-122"/>
              </a:rPr>
              <a:t>204-96=108</a:t>
            </a:r>
            <a:endParaRPr lang="zh-CN" altLang="en-US" sz="2800">
              <a:solidFill>
                <a:srgbClr val="FF0000"/>
              </a:solidFill>
            </a:endParaRPr>
          </a:p>
        </p:txBody>
      </p:sp>
      <p:grpSp>
        <p:nvGrpSpPr>
          <p:cNvPr id="31749" name="组合 2"/>
          <p:cNvGrpSpPr/>
          <p:nvPr/>
        </p:nvGrpSpPr>
        <p:grpSpPr bwMode="auto">
          <a:xfrm>
            <a:off x="2382838" y="4832350"/>
            <a:ext cx="4413250" cy="306388"/>
            <a:chOff x="2382515" y="4832269"/>
            <a:chExt cx="4413894" cy="306387"/>
          </a:xfrm>
        </p:grpSpPr>
        <p:sp>
          <p:nvSpPr>
            <p:cNvPr id="8" name="圆角矩形 7"/>
            <p:cNvSpPr/>
            <p:nvPr/>
          </p:nvSpPr>
          <p:spPr>
            <a:xfrm>
              <a:off x="2382515" y="4832269"/>
              <a:ext cx="4413894" cy="306387"/>
            </a:xfrm>
            <a:prstGeom prst="roundRect">
              <a:avLst/>
            </a:prstGeom>
            <a:solidFill>
              <a:srgbClr val="2E4E7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1752" name="矩形 16"/>
            <p:cNvSpPr>
              <a:spLocks noChangeArrowheads="1"/>
            </p:cNvSpPr>
            <p:nvPr/>
          </p:nvSpPr>
          <p:spPr bwMode="auto">
            <a:xfrm>
              <a:off x="2567781" y="4832269"/>
              <a:ext cx="4043363" cy="3063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9pPr>
            </a:lstStyle>
            <a:p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选自“状元成才路”系列丛书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《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创优作业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100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分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》</a:t>
              </a:r>
              <a:endParaRPr lang="zh-CN" altLang="en-US" sz="1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1663700" y="3633788"/>
            <a:ext cx="5816600" cy="584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答</a:t>
            </a:r>
            <a:r>
              <a:rPr lang="zh-CN" altLang="en-US" sz="32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：被减数是</a:t>
            </a:r>
            <a:r>
              <a:rPr lang="en-US" altLang="zh-CN" sz="32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204</a:t>
            </a:r>
            <a:r>
              <a:rPr lang="zh-CN" altLang="en-US" sz="32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，差是</a:t>
            </a:r>
            <a:r>
              <a:rPr lang="en-US" altLang="zh-CN" sz="32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108</a:t>
            </a:r>
            <a:r>
              <a:rPr lang="zh-CN" altLang="en-US" sz="32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。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9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PP_MARK_KEY" val="1ecafb83-0343-48d0-9cc6-71b927d3c680"/>
  <p:tag name="COMMONDATA" val="eyJoZGlkIjoiZmViY2VkYTFjNjY3MjZmNGRmMDA1NzJjNzlkNzE5ZTgifQ==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Times New Roman"/>
        <a:ea typeface="黑体"/>
        <a:cs typeface=""/>
      </a:majorFont>
      <a:minorFont>
        <a:latin typeface="Times New Roman"/>
        <a:ea typeface="楷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4">
            <a:lumMod val="20000"/>
            <a:lumOff val="80000"/>
          </a:schemeClr>
        </a:solidFill>
        <a:ln>
          <a:solidFill>
            <a:srgbClr val="00B050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1001</Words>
  <Application>Microsoft Office PowerPoint</Application>
  <PresentationFormat>全屏显示(16:9)</PresentationFormat>
  <Paragraphs>193</Paragraphs>
  <Slides>24</Slides>
  <Notes>0</Notes>
  <HiddenSlides>0</HiddenSlides>
  <MMClips>1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2" baseType="lpstr">
      <vt:lpstr>等线</vt:lpstr>
      <vt:lpstr>黑体</vt:lpstr>
      <vt:lpstr>楷体</vt:lpstr>
      <vt:lpstr>楷体_GB2312</vt:lpstr>
      <vt:lpstr>宋体</vt:lpstr>
      <vt:lpstr>Arial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状元成才路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Fanmo Peng</cp:lastModifiedBy>
  <cp:revision>127</cp:revision>
  <dcterms:created xsi:type="dcterms:W3CDTF">2019-09-19T06:18:00Z</dcterms:created>
  <dcterms:modified xsi:type="dcterms:W3CDTF">2023-12-08T01:02:15Z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D3000DD6C9944E8D9E35CBE4C9804ED8_12</vt:lpwstr>
  </property>
  <property fmtid="{D5CDD505-2E9C-101B-9397-08002B2CF9AE}" pid="3" name="KSOProductBuildVer">
    <vt:lpwstr>2052-11.8.2.11734</vt:lpwstr>
  </property>
</Properties>
</file>