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63" r:id="rId2"/>
    <p:sldId id="344" r:id="rId3"/>
    <p:sldId id="378" r:id="rId4"/>
    <p:sldId id="379" r:id="rId5"/>
    <p:sldId id="368" r:id="rId6"/>
    <p:sldId id="380" r:id="rId7"/>
    <p:sldId id="381" r:id="rId8"/>
    <p:sldId id="357" r:id="rId9"/>
    <p:sldId id="345" r:id="rId10"/>
    <p:sldId id="383" r:id="rId11"/>
    <p:sldId id="387" r:id="rId12"/>
    <p:sldId id="388" r:id="rId13"/>
    <p:sldId id="385" r:id="rId14"/>
    <p:sldId id="264" r:id="rId15"/>
    <p:sldId id="386" r:id="rId16"/>
    <p:sldId id="389" r:id="rId17"/>
    <p:sldId id="390" r:id="rId18"/>
    <p:sldId id="391" r:id="rId19"/>
    <p:sldId id="392" r:id="rId2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5">
          <p15:clr>
            <a:srgbClr val="A4A3A4"/>
          </p15:clr>
        </p15:guide>
        <p15:guide id="2" orient="horz" pos="746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29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FB4"/>
    <a:srgbClr val="FFA7BA"/>
    <a:srgbClr val="FFC5D1"/>
    <a:srgbClr val="FEFEED"/>
    <a:srgbClr val="DBD0E6"/>
    <a:srgbClr val="007BBB"/>
    <a:srgbClr val="F6F9F9"/>
    <a:srgbClr val="F5D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086" y="444"/>
      </p:cViewPr>
      <p:guideLst>
        <p:guide orient="horz" pos="1655"/>
        <p:guide orient="horz" pos="746"/>
        <p:guide orient="horz" pos="2970"/>
        <p:guide pos="158"/>
        <p:guide pos="290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395C401-A110-4839-8EF0-767ECBF6D385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2B11AC-31B5-4587-B72D-C08D562CEA46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561E864F-A1E9-4DD7-B152-C63A9D56E63F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78425"/>
            <a:chOff x="0" y="0"/>
            <a:chExt cx="9144000" cy="5178588"/>
          </a:xfrm>
        </p:grpSpPr>
        <p:pic>
          <p:nvPicPr>
            <p:cNvPr id="3" name="图片 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00"/>
            <a:stretch>
              <a:fillRect/>
            </a:stretch>
          </p:blipFill>
          <p:spPr bwMode="auto"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18" b="12502"/>
            <a:stretch>
              <a:fillRect/>
            </a:stretch>
          </p:blipFill>
          <p:spPr bwMode="auto">
            <a:xfrm>
              <a:off x="0" y="1976478"/>
              <a:ext cx="2411760" cy="3167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843" t="9167" b="64584"/>
            <a:stretch>
              <a:fillRect/>
            </a:stretch>
          </p:blipFill>
          <p:spPr bwMode="auto">
            <a:xfrm>
              <a:off x="2404346" y="3882444"/>
              <a:ext cx="3525033" cy="1296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16" t="46666" r="42616" b="8530"/>
            <a:stretch>
              <a:fillRect/>
            </a:stretch>
          </p:blipFill>
          <p:spPr bwMode="auto">
            <a:xfrm>
              <a:off x="1763688" y="3484986"/>
              <a:ext cx="981928" cy="1676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406" t="74791"/>
            <a:stretch>
              <a:fillRect/>
            </a:stretch>
          </p:blipFill>
          <p:spPr bwMode="auto">
            <a:xfrm>
              <a:off x="6195031" y="3898750"/>
              <a:ext cx="2948969" cy="1244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圆角矩形 7"/>
          <p:cNvSpPr/>
          <p:nvPr userDrawn="1"/>
        </p:nvSpPr>
        <p:spPr>
          <a:xfrm>
            <a:off x="1042988" y="1160463"/>
            <a:ext cx="7058025" cy="28225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11" name="圆角矩形 10"/>
          <p:cNvSpPr/>
          <p:nvPr userDrawn="1"/>
        </p:nvSpPr>
        <p:spPr>
          <a:xfrm>
            <a:off x="1209675" y="1290638"/>
            <a:ext cx="6724650" cy="256222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2" name="图片 27">
            <a:extLst>
              <a:ext uri="{FF2B5EF4-FFF2-40B4-BE49-F238E27FC236}">
                <a16:creationId xmlns:a16="http://schemas.microsoft.com/office/drawing/2014/main" id="{3E9E5B57-2632-43FF-8F08-93C7315C517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"/>
          <a:stretch>
            <a:fillRect/>
          </a:stretch>
        </p:blipFill>
        <p:spPr bwMode="auto">
          <a:xfrm>
            <a:off x="-3175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988" y="141288"/>
            <a:ext cx="1354137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1538" r="2667" b="7050"/>
          <a:stretch>
            <a:fillRect/>
          </a:stretch>
        </p:blipFill>
        <p:spPr>
          <a:xfrm>
            <a:off x="68263" y="52388"/>
            <a:ext cx="9001125" cy="511175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 userDrawn="1"/>
        </p:nvSpPr>
        <p:spPr>
          <a:xfrm rot="19856675">
            <a:off x="3674222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00" r="7584"/>
          <a:stretch>
            <a:fillRect/>
          </a:stretch>
        </p:blipFill>
        <p:spPr bwMode="auto">
          <a:xfrm>
            <a:off x="8167688" y="4689475"/>
            <a:ext cx="100806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27">
            <a:extLst>
              <a:ext uri="{FF2B5EF4-FFF2-40B4-BE49-F238E27FC236}">
                <a16:creationId xmlns:a16="http://schemas.microsoft.com/office/drawing/2014/main" id="{FBC40CC6-239C-4083-87A3-951FEF2F79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"/>
          <a:stretch>
            <a:fillRect/>
          </a:stretch>
        </p:blipFill>
        <p:spPr bwMode="auto">
          <a:xfrm>
            <a:off x="-3175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" t="15707" r="3200" b="11435"/>
          <a:stretch>
            <a:fillRect/>
          </a:stretch>
        </p:blipFill>
        <p:spPr bwMode="auto">
          <a:xfrm>
            <a:off x="-19050" y="0"/>
            <a:ext cx="92043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31BEEA28-9598-4CEC-B4F7-4448C4DD2B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39073" y="10077608"/>
                  <a:ext cx="188384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2837" y="9080670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4803" y="9172611"/>
                  <a:ext cx="751415" cy="842501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4720" y="9172459"/>
                  <a:ext cx="761999" cy="840385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6040" y="10184929"/>
                  <a:ext cx="457199" cy="1299738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4947" y="9068659"/>
                  <a:ext cx="946148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3160" y="3928742"/>
                <a:ext cx="1259416" cy="1208714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4648" y="13863804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67717" y="13764051"/>
                  <a:ext cx="149928" cy="218356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4527" y="13659268"/>
                  <a:ext cx="146668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6402" y="13589605"/>
                  <a:ext cx="146670" cy="224872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8540" y="13522893"/>
                  <a:ext cx="149928" cy="21835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1373" y="14347134"/>
                  <a:ext cx="153186" cy="21835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3817" y="14280683"/>
                  <a:ext cx="15318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6473" y="14221300"/>
                  <a:ext cx="149928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7120" y="14174844"/>
                  <a:ext cx="149928" cy="21183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70979" y="14076837"/>
                  <a:ext cx="149928" cy="211838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5355" y="3815219"/>
                  <a:ext cx="1975554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5355" y="3815219"/>
                  <a:ext cx="1975554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59609" y="3817423"/>
                  <a:ext cx="431173" cy="321446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C3BEAEE-6418-4FEE-A13A-3A5DF0E3643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131840" y="1779662"/>
            <a:ext cx="3688258" cy="66883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>
                <a:ln w="6350">
                  <a:solidFill>
                    <a:schemeClr val="tx1"/>
                  </a:solidFill>
                </a:ln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     括号</a:t>
            </a:r>
            <a:endParaRPr lang="zh-CN" altLang="en-US" sz="3600" dirty="0">
              <a:ln w="6350">
                <a:solidFill>
                  <a:schemeClr val="tx1"/>
                </a:solidFill>
              </a:ln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9219" name="副标题 6"/>
          <p:cNvSpPr txBox="1">
            <a:spLocks noChangeArrowheads="1"/>
          </p:cNvSpPr>
          <p:nvPr/>
        </p:nvSpPr>
        <p:spPr bwMode="auto">
          <a:xfrm>
            <a:off x="3419475" y="2859088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9220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1727564"/>
            <a:ext cx="869950" cy="86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4"/>
          <p:cNvSpPr>
            <a:spLocks noChangeArrowheads="1"/>
          </p:cNvSpPr>
          <p:nvPr/>
        </p:nvSpPr>
        <p:spPr bwMode="auto">
          <a:xfrm>
            <a:off x="973138" y="1058863"/>
            <a:ext cx="35988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计算下面各题。</a:t>
            </a:r>
          </a:p>
        </p:txBody>
      </p:sp>
      <p:sp>
        <p:nvSpPr>
          <p:cNvPr id="11267" name="Rectangle 5"/>
          <p:cNvSpPr>
            <a:spLocks noChangeArrowheads="1"/>
          </p:cNvSpPr>
          <p:nvPr/>
        </p:nvSpPr>
        <p:spPr bwMode="auto">
          <a:xfrm>
            <a:off x="1657350" y="1563688"/>
            <a:ext cx="2447925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5651500" y="1563688"/>
            <a:ext cx="2449513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48×16÷32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658938" y="3219450"/>
            <a:ext cx="2449512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25×4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70" name="Rectangle 5"/>
          <p:cNvSpPr>
            <a:spLocks noChangeArrowheads="1"/>
          </p:cNvSpPr>
          <p:nvPr/>
        </p:nvSpPr>
        <p:spPr bwMode="auto">
          <a:xfrm>
            <a:off x="5651500" y="3175000"/>
            <a:ext cx="1893888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40÷4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1331913" y="2211388"/>
            <a:ext cx="17272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82</a:t>
            </a:r>
          </a:p>
        </p:txBody>
      </p:sp>
      <p:sp>
        <p:nvSpPr>
          <p:cNvPr id="18" name="TextBox 6"/>
          <p:cNvSpPr txBox="1">
            <a:spLocks noChangeArrowheads="1"/>
          </p:cNvSpPr>
          <p:nvPr/>
        </p:nvSpPr>
        <p:spPr bwMode="auto">
          <a:xfrm>
            <a:off x="5346700" y="2171700"/>
            <a:ext cx="18938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768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÷32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24</a:t>
            </a:r>
          </a:p>
        </p:txBody>
      </p:sp>
      <p:sp>
        <p:nvSpPr>
          <p:cNvPr id="19" name="TextBox 15"/>
          <p:cNvSpPr txBox="1">
            <a:spLocks noChangeArrowheads="1"/>
          </p:cNvSpPr>
          <p:nvPr/>
        </p:nvSpPr>
        <p:spPr bwMode="auto">
          <a:xfrm>
            <a:off x="1331913" y="3798888"/>
            <a:ext cx="21621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－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75</a:t>
            </a:r>
          </a:p>
        </p:txBody>
      </p:sp>
      <p:sp>
        <p:nvSpPr>
          <p:cNvPr id="20" name="矩形 17"/>
          <p:cNvSpPr>
            <a:spLocks noChangeArrowheads="1"/>
          </p:cNvSpPr>
          <p:nvPr/>
        </p:nvSpPr>
        <p:spPr bwMode="auto">
          <a:xfrm>
            <a:off x="5340350" y="3798888"/>
            <a:ext cx="203993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</a:p>
        </p:txBody>
      </p:sp>
      <p:grpSp>
        <p:nvGrpSpPr>
          <p:cNvPr id="11275" name="组合 30"/>
          <p:cNvGrpSpPr/>
          <p:nvPr/>
        </p:nvGrpSpPr>
        <p:grpSpPr bwMode="auto">
          <a:xfrm>
            <a:off x="136525" y="79375"/>
            <a:ext cx="5489575" cy="725488"/>
            <a:chOff x="179512" y="203922"/>
            <a:chExt cx="5490734" cy="725632"/>
          </a:xfrm>
        </p:grpSpPr>
        <p:grpSp>
          <p:nvGrpSpPr>
            <p:cNvPr id="11276" name="组合 29"/>
            <p:cNvGrpSpPr/>
            <p:nvPr/>
          </p:nvGrpSpPr>
          <p:grpSpPr bwMode="auto">
            <a:xfrm>
              <a:off x="179512" y="203922"/>
              <a:ext cx="5490734" cy="725632"/>
              <a:chOff x="179512" y="203922"/>
              <a:chExt cx="5490734" cy="725632"/>
            </a:xfrm>
          </p:grpSpPr>
          <p:sp>
            <p:nvSpPr>
              <p:cNvPr id="11278" name="AutoShape 15"/>
              <p:cNvSpPr>
                <a:spLocks noChangeAspect="1" noChangeArrowheads="1" noTextEdit="1"/>
              </p:cNvSpPr>
              <p:nvPr/>
            </p:nvSpPr>
            <p:spPr bwMode="auto">
              <a:xfrm>
                <a:off x="558850" y="203922"/>
                <a:ext cx="5111396" cy="725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9" name="Freeform 17"/>
              <p:cNvSpPr/>
              <p:nvPr/>
            </p:nvSpPr>
            <p:spPr bwMode="auto">
              <a:xfrm>
                <a:off x="626964" y="213652"/>
                <a:ext cx="4719388" cy="704781"/>
              </a:xfrm>
              <a:custGeom>
                <a:avLst/>
                <a:gdLst>
                  <a:gd name="T0" fmla="*/ 2147483646 w 3041"/>
                  <a:gd name="T1" fmla="*/ 2147483646 h 452"/>
                  <a:gd name="T2" fmla="*/ 2147483646 w 3041"/>
                  <a:gd name="T3" fmla="*/ 2147483646 h 452"/>
                  <a:gd name="T4" fmla="*/ 2147483646 w 3041"/>
                  <a:gd name="T5" fmla="*/ 2147483646 h 452"/>
                  <a:gd name="T6" fmla="*/ 0 w 3041"/>
                  <a:gd name="T7" fmla="*/ 2147483646 h 452"/>
                  <a:gd name="T8" fmla="*/ 0 w 3041"/>
                  <a:gd name="T9" fmla="*/ 2147483646 h 452"/>
                  <a:gd name="T10" fmla="*/ 2147483646 w 3041"/>
                  <a:gd name="T11" fmla="*/ 0 h 452"/>
                  <a:gd name="T12" fmla="*/ 2147483646 w 3041"/>
                  <a:gd name="T13" fmla="*/ 0 h 452"/>
                  <a:gd name="T14" fmla="*/ 2147483646 w 3041"/>
                  <a:gd name="T15" fmla="*/ 2147483646 h 452"/>
                  <a:gd name="T16" fmla="*/ 2147483646 w 3041"/>
                  <a:gd name="T17" fmla="*/ 2147483646 h 4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041" h="452">
                    <a:moveTo>
                      <a:pt x="3041" y="387"/>
                    </a:moveTo>
                    <a:cubicBezTo>
                      <a:pt x="3041" y="423"/>
                      <a:pt x="3012" y="452"/>
                      <a:pt x="2976" y="452"/>
                    </a:cubicBezTo>
                    <a:cubicBezTo>
                      <a:pt x="65" y="452"/>
                      <a:pt x="65" y="452"/>
                      <a:pt x="65" y="452"/>
                    </a:cubicBezTo>
                    <a:cubicBezTo>
                      <a:pt x="29" y="452"/>
                      <a:pt x="0" y="423"/>
                      <a:pt x="0" y="38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9"/>
                      <a:pt x="29" y="0"/>
                      <a:pt x="65" y="0"/>
                    </a:cubicBezTo>
                    <a:cubicBezTo>
                      <a:pt x="2812" y="0"/>
                      <a:pt x="2812" y="0"/>
                      <a:pt x="2812" y="0"/>
                    </a:cubicBezTo>
                    <a:cubicBezTo>
                      <a:pt x="2848" y="0"/>
                      <a:pt x="2879" y="21"/>
                      <a:pt x="2897" y="65"/>
                    </a:cubicBezTo>
                    <a:lnTo>
                      <a:pt x="3041" y="387"/>
                    </a:lnTo>
                    <a:close/>
                  </a:path>
                </a:pathLst>
              </a:custGeom>
              <a:solidFill>
                <a:srgbClr val="EB329A"/>
              </a:solidFill>
              <a:ln w="17463" cap="flat">
                <a:solidFill>
                  <a:srgbClr val="231815"/>
                </a:solidFill>
                <a:prstDash val="solid"/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0" name="Freeform 18"/>
              <p:cNvSpPr/>
              <p:nvPr/>
            </p:nvSpPr>
            <p:spPr bwMode="auto">
              <a:xfrm>
                <a:off x="179512" y="213652"/>
                <a:ext cx="5104286" cy="704781"/>
              </a:xfrm>
              <a:custGeom>
                <a:avLst/>
                <a:gdLst>
                  <a:gd name="T0" fmla="*/ 2147483646 w 3041"/>
                  <a:gd name="T1" fmla="*/ 2147483646 h 452"/>
                  <a:gd name="T2" fmla="*/ 2147483646 w 3041"/>
                  <a:gd name="T3" fmla="*/ 2147483646 h 452"/>
                  <a:gd name="T4" fmla="*/ 2147483646 w 3041"/>
                  <a:gd name="T5" fmla="*/ 2147483646 h 452"/>
                  <a:gd name="T6" fmla="*/ 0 w 3041"/>
                  <a:gd name="T7" fmla="*/ 2147483646 h 452"/>
                  <a:gd name="T8" fmla="*/ 0 w 3041"/>
                  <a:gd name="T9" fmla="*/ 2147483646 h 452"/>
                  <a:gd name="T10" fmla="*/ 2147483646 w 3041"/>
                  <a:gd name="T11" fmla="*/ 0 h 452"/>
                  <a:gd name="T12" fmla="*/ 2147483646 w 3041"/>
                  <a:gd name="T13" fmla="*/ 0 h 452"/>
                  <a:gd name="T14" fmla="*/ 2147483646 w 3041"/>
                  <a:gd name="T15" fmla="*/ 2147483646 h 452"/>
                  <a:gd name="T16" fmla="*/ 2147483646 w 3041"/>
                  <a:gd name="T17" fmla="*/ 2147483646 h 4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041" h="452">
                    <a:moveTo>
                      <a:pt x="3041" y="387"/>
                    </a:moveTo>
                    <a:cubicBezTo>
                      <a:pt x="3041" y="423"/>
                      <a:pt x="3011" y="452"/>
                      <a:pt x="2975" y="452"/>
                    </a:cubicBezTo>
                    <a:cubicBezTo>
                      <a:pt x="65" y="452"/>
                      <a:pt x="65" y="452"/>
                      <a:pt x="65" y="452"/>
                    </a:cubicBezTo>
                    <a:cubicBezTo>
                      <a:pt x="29" y="452"/>
                      <a:pt x="0" y="423"/>
                      <a:pt x="0" y="38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9"/>
                      <a:pt x="29" y="0"/>
                      <a:pt x="65" y="0"/>
                    </a:cubicBezTo>
                    <a:cubicBezTo>
                      <a:pt x="2812" y="0"/>
                      <a:pt x="2812" y="0"/>
                      <a:pt x="2812" y="0"/>
                    </a:cubicBezTo>
                    <a:cubicBezTo>
                      <a:pt x="2848" y="0"/>
                      <a:pt x="2879" y="21"/>
                      <a:pt x="2896" y="65"/>
                    </a:cubicBezTo>
                    <a:lnTo>
                      <a:pt x="3041" y="387"/>
                    </a:lnTo>
                    <a:close/>
                  </a:path>
                </a:pathLst>
              </a:custGeom>
              <a:solidFill>
                <a:srgbClr val="FFC5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1" name="Freeform 19"/>
              <p:cNvSpPr/>
              <p:nvPr/>
            </p:nvSpPr>
            <p:spPr bwMode="auto">
              <a:xfrm>
                <a:off x="179512" y="213652"/>
                <a:ext cx="5104286" cy="704781"/>
              </a:xfrm>
              <a:custGeom>
                <a:avLst/>
                <a:gdLst>
                  <a:gd name="T0" fmla="*/ 2147483646 w 3041"/>
                  <a:gd name="T1" fmla="*/ 2147483646 h 452"/>
                  <a:gd name="T2" fmla="*/ 2147483646 w 3041"/>
                  <a:gd name="T3" fmla="*/ 2147483646 h 452"/>
                  <a:gd name="T4" fmla="*/ 2147483646 w 3041"/>
                  <a:gd name="T5" fmla="*/ 2147483646 h 452"/>
                  <a:gd name="T6" fmla="*/ 0 w 3041"/>
                  <a:gd name="T7" fmla="*/ 2147483646 h 452"/>
                  <a:gd name="T8" fmla="*/ 0 w 3041"/>
                  <a:gd name="T9" fmla="*/ 2147483646 h 452"/>
                  <a:gd name="T10" fmla="*/ 2147483646 w 3041"/>
                  <a:gd name="T11" fmla="*/ 0 h 452"/>
                  <a:gd name="T12" fmla="*/ 2147483646 w 3041"/>
                  <a:gd name="T13" fmla="*/ 0 h 452"/>
                  <a:gd name="T14" fmla="*/ 2147483646 w 3041"/>
                  <a:gd name="T15" fmla="*/ 2147483646 h 452"/>
                  <a:gd name="T16" fmla="*/ 2147483646 w 3041"/>
                  <a:gd name="T17" fmla="*/ 2147483646 h 4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041" h="452">
                    <a:moveTo>
                      <a:pt x="3041" y="387"/>
                    </a:moveTo>
                    <a:cubicBezTo>
                      <a:pt x="3041" y="423"/>
                      <a:pt x="3011" y="452"/>
                      <a:pt x="2975" y="452"/>
                    </a:cubicBezTo>
                    <a:cubicBezTo>
                      <a:pt x="65" y="452"/>
                      <a:pt x="65" y="452"/>
                      <a:pt x="65" y="452"/>
                    </a:cubicBezTo>
                    <a:cubicBezTo>
                      <a:pt x="29" y="452"/>
                      <a:pt x="0" y="423"/>
                      <a:pt x="0" y="38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9"/>
                      <a:pt x="29" y="0"/>
                      <a:pt x="65" y="0"/>
                    </a:cubicBezTo>
                    <a:cubicBezTo>
                      <a:pt x="2812" y="0"/>
                      <a:pt x="2812" y="0"/>
                      <a:pt x="2812" y="0"/>
                    </a:cubicBezTo>
                    <a:cubicBezTo>
                      <a:pt x="2848" y="0"/>
                      <a:pt x="2879" y="21"/>
                      <a:pt x="2896" y="65"/>
                    </a:cubicBezTo>
                    <a:lnTo>
                      <a:pt x="3041" y="387"/>
                    </a:lnTo>
                    <a:close/>
                  </a:path>
                </a:pathLst>
              </a:custGeom>
              <a:noFill/>
              <a:ln w="17463" cap="flat">
                <a:solidFill>
                  <a:srgbClr val="231815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2" name="Freeform 20"/>
              <p:cNvSpPr/>
              <p:nvPr/>
            </p:nvSpPr>
            <p:spPr bwMode="auto">
              <a:xfrm>
                <a:off x="278479" y="297058"/>
                <a:ext cx="4916353" cy="536578"/>
              </a:xfrm>
              <a:custGeom>
                <a:avLst/>
                <a:gdLst>
                  <a:gd name="T0" fmla="*/ 2147483646 w 2930"/>
                  <a:gd name="T1" fmla="*/ 2147483646 h 344"/>
                  <a:gd name="T2" fmla="*/ 0 w 2930"/>
                  <a:gd name="T3" fmla="*/ 2147483646 h 344"/>
                  <a:gd name="T4" fmla="*/ 0 w 2930"/>
                  <a:gd name="T5" fmla="*/ 2147483646 h 344"/>
                  <a:gd name="T6" fmla="*/ 2147483646 w 2930"/>
                  <a:gd name="T7" fmla="*/ 0 h 344"/>
                  <a:gd name="T8" fmla="*/ 2147483646 w 2930"/>
                  <a:gd name="T9" fmla="*/ 0 h 344"/>
                  <a:gd name="T10" fmla="*/ 2147483646 w 2930"/>
                  <a:gd name="T11" fmla="*/ 2147483646 h 344"/>
                  <a:gd name="T12" fmla="*/ 2147483646 w 2930"/>
                  <a:gd name="T13" fmla="*/ 2147483646 h 344"/>
                  <a:gd name="T14" fmla="*/ 2147483646 w 2930"/>
                  <a:gd name="T15" fmla="*/ 2147483646 h 344"/>
                  <a:gd name="T16" fmla="*/ 2147483646 w 2930"/>
                  <a:gd name="T17" fmla="*/ 2147483646 h 344"/>
                  <a:gd name="T18" fmla="*/ 2147483646 w 2930"/>
                  <a:gd name="T19" fmla="*/ 2147483646 h 3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930" h="344">
                    <a:moveTo>
                      <a:pt x="11" y="344"/>
                    </a:moveTo>
                    <a:cubicBezTo>
                      <a:pt x="5" y="344"/>
                      <a:pt x="0" y="339"/>
                      <a:pt x="0" y="33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2758" y="0"/>
                      <a:pt x="2758" y="0"/>
                      <a:pt x="2758" y="0"/>
                    </a:cubicBezTo>
                    <a:cubicBezTo>
                      <a:pt x="2763" y="0"/>
                      <a:pt x="2779" y="0"/>
                      <a:pt x="2792" y="31"/>
                    </a:cubicBezTo>
                    <a:cubicBezTo>
                      <a:pt x="2792" y="32"/>
                      <a:pt x="2792" y="32"/>
                      <a:pt x="2792" y="32"/>
                    </a:cubicBezTo>
                    <a:cubicBezTo>
                      <a:pt x="2930" y="339"/>
                      <a:pt x="2930" y="339"/>
                      <a:pt x="2930" y="339"/>
                    </a:cubicBezTo>
                    <a:cubicBezTo>
                      <a:pt x="2928" y="342"/>
                      <a:pt x="2925" y="344"/>
                      <a:pt x="2921" y="344"/>
                    </a:cubicBezTo>
                    <a:lnTo>
                      <a:pt x="11" y="344"/>
                    </a:lnTo>
                    <a:close/>
                  </a:path>
                </a:pathLst>
              </a:custGeom>
              <a:solidFill>
                <a:srgbClr val="FF9F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3" name="Freeform 21"/>
              <p:cNvSpPr/>
              <p:nvPr/>
            </p:nvSpPr>
            <p:spPr bwMode="auto">
              <a:xfrm>
                <a:off x="274309" y="297058"/>
                <a:ext cx="4920523" cy="536578"/>
              </a:xfrm>
              <a:custGeom>
                <a:avLst/>
                <a:gdLst>
                  <a:gd name="T0" fmla="*/ 2147483646 w 2930"/>
                  <a:gd name="T1" fmla="*/ 2147483646 h 344"/>
                  <a:gd name="T2" fmla="*/ 0 w 2930"/>
                  <a:gd name="T3" fmla="*/ 2147483646 h 344"/>
                  <a:gd name="T4" fmla="*/ 0 w 2930"/>
                  <a:gd name="T5" fmla="*/ 2147483646 h 344"/>
                  <a:gd name="T6" fmla="*/ 2147483646 w 2930"/>
                  <a:gd name="T7" fmla="*/ 0 h 344"/>
                  <a:gd name="T8" fmla="*/ 2147483646 w 2930"/>
                  <a:gd name="T9" fmla="*/ 0 h 344"/>
                  <a:gd name="T10" fmla="*/ 2147483646 w 2930"/>
                  <a:gd name="T11" fmla="*/ 2147483646 h 344"/>
                  <a:gd name="T12" fmla="*/ 2147483646 w 2930"/>
                  <a:gd name="T13" fmla="*/ 2147483646 h 344"/>
                  <a:gd name="T14" fmla="*/ 2147483646 w 2930"/>
                  <a:gd name="T15" fmla="*/ 2147483646 h 344"/>
                  <a:gd name="T16" fmla="*/ 2147483646 w 2930"/>
                  <a:gd name="T17" fmla="*/ 2147483646 h 344"/>
                  <a:gd name="T18" fmla="*/ 2147483646 w 2930"/>
                  <a:gd name="T19" fmla="*/ 2147483646 h 3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930" h="344">
                    <a:moveTo>
                      <a:pt x="11" y="344"/>
                    </a:moveTo>
                    <a:cubicBezTo>
                      <a:pt x="5" y="344"/>
                      <a:pt x="0" y="339"/>
                      <a:pt x="0" y="33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2758" y="0"/>
                      <a:pt x="2758" y="0"/>
                      <a:pt x="2758" y="0"/>
                    </a:cubicBezTo>
                    <a:cubicBezTo>
                      <a:pt x="2763" y="0"/>
                      <a:pt x="2779" y="0"/>
                      <a:pt x="2792" y="31"/>
                    </a:cubicBezTo>
                    <a:cubicBezTo>
                      <a:pt x="2792" y="32"/>
                      <a:pt x="2792" y="32"/>
                      <a:pt x="2792" y="32"/>
                    </a:cubicBezTo>
                    <a:cubicBezTo>
                      <a:pt x="2930" y="339"/>
                      <a:pt x="2930" y="339"/>
                      <a:pt x="2930" y="339"/>
                    </a:cubicBezTo>
                    <a:cubicBezTo>
                      <a:pt x="2928" y="342"/>
                      <a:pt x="2925" y="344"/>
                      <a:pt x="2921" y="344"/>
                    </a:cubicBezTo>
                    <a:lnTo>
                      <a:pt x="11" y="344"/>
                    </a:lnTo>
                    <a:close/>
                  </a:path>
                </a:pathLst>
              </a:custGeom>
              <a:noFill/>
              <a:ln w="17463" cap="flat">
                <a:solidFill>
                  <a:srgbClr val="231815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4" name="Oval 22"/>
              <p:cNvSpPr>
                <a:spLocks noChangeArrowheads="1"/>
              </p:cNvSpPr>
              <p:nvPr/>
            </p:nvSpPr>
            <p:spPr bwMode="auto">
              <a:xfrm>
                <a:off x="5087795" y="345712"/>
                <a:ext cx="578281" cy="579672"/>
              </a:xfrm>
              <a:prstGeom prst="ellipse">
                <a:avLst/>
              </a:prstGeom>
              <a:solidFill>
                <a:srgbClr val="EB329A"/>
              </a:solidFill>
              <a:ln w="14288">
                <a:solidFill>
                  <a:srgbClr val="231815"/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285" name="Oval 23"/>
              <p:cNvSpPr>
                <a:spLocks noChangeArrowheads="1"/>
              </p:cNvSpPr>
              <p:nvPr/>
            </p:nvSpPr>
            <p:spPr bwMode="auto">
              <a:xfrm>
                <a:off x="5044701" y="345712"/>
                <a:ext cx="576891" cy="579672"/>
              </a:xfrm>
              <a:prstGeom prst="ellipse">
                <a:avLst/>
              </a:prstGeom>
              <a:solidFill>
                <a:srgbClr val="EB329A"/>
              </a:solidFill>
              <a:ln w="14288">
                <a:solidFill>
                  <a:srgbClr val="231815"/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286" name="Oval 24"/>
              <p:cNvSpPr>
                <a:spLocks noChangeArrowheads="1"/>
              </p:cNvSpPr>
              <p:nvPr/>
            </p:nvSpPr>
            <p:spPr bwMode="auto">
              <a:xfrm>
                <a:off x="5112816" y="419387"/>
                <a:ext cx="430931" cy="432321"/>
              </a:xfrm>
              <a:prstGeom prst="ellipse">
                <a:avLst/>
              </a:prstGeom>
              <a:solidFill>
                <a:srgbClr val="FBE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287" name="Oval 25"/>
              <p:cNvSpPr>
                <a:spLocks noChangeArrowheads="1"/>
              </p:cNvSpPr>
              <p:nvPr/>
            </p:nvSpPr>
            <p:spPr bwMode="auto">
              <a:xfrm>
                <a:off x="5112816" y="419387"/>
                <a:ext cx="430931" cy="432321"/>
              </a:xfrm>
              <a:prstGeom prst="ellipse">
                <a:avLst/>
              </a:prstGeom>
              <a:noFill/>
              <a:ln w="14288">
                <a:solidFill>
                  <a:srgbClr val="231815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288" name="Freeform 26"/>
              <p:cNvSpPr/>
              <p:nvPr/>
            </p:nvSpPr>
            <p:spPr bwMode="auto">
              <a:xfrm>
                <a:off x="5221244" y="552837"/>
                <a:ext cx="196004" cy="180713"/>
              </a:xfrm>
              <a:custGeom>
                <a:avLst/>
                <a:gdLst>
                  <a:gd name="T0" fmla="*/ 2147483646 w 141"/>
                  <a:gd name="T1" fmla="*/ 2147483646 h 130"/>
                  <a:gd name="T2" fmla="*/ 0 w 141"/>
                  <a:gd name="T3" fmla="*/ 0 h 130"/>
                  <a:gd name="T4" fmla="*/ 2147483646 w 141"/>
                  <a:gd name="T5" fmla="*/ 0 h 130"/>
                  <a:gd name="T6" fmla="*/ 2147483646 w 141"/>
                  <a:gd name="T7" fmla="*/ 2147483646 h 13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1" h="130">
                    <a:moveTo>
                      <a:pt x="71" y="130"/>
                    </a:moveTo>
                    <a:lnTo>
                      <a:pt x="0" y="0"/>
                    </a:lnTo>
                    <a:lnTo>
                      <a:pt x="141" y="0"/>
                    </a:lnTo>
                    <a:lnTo>
                      <a:pt x="71" y="1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9" name="Freeform 27"/>
              <p:cNvSpPr/>
              <p:nvPr/>
            </p:nvSpPr>
            <p:spPr bwMode="auto">
              <a:xfrm>
                <a:off x="261137" y="213651"/>
                <a:ext cx="712001" cy="678119"/>
              </a:xfrm>
              <a:custGeom>
                <a:avLst/>
                <a:gdLst>
                  <a:gd name="T0" fmla="*/ 2147483646 w 336"/>
                  <a:gd name="T1" fmla="*/ 2147483646 h 380"/>
                  <a:gd name="T2" fmla="*/ 2147483646 w 336"/>
                  <a:gd name="T3" fmla="*/ 2147483646 h 380"/>
                  <a:gd name="T4" fmla="*/ 0 w 336"/>
                  <a:gd name="T5" fmla="*/ 2147483646 h 380"/>
                  <a:gd name="T6" fmla="*/ 0 w 336"/>
                  <a:gd name="T7" fmla="*/ 0 h 380"/>
                  <a:gd name="T8" fmla="*/ 2147483646 w 336"/>
                  <a:gd name="T9" fmla="*/ 0 h 380"/>
                  <a:gd name="T10" fmla="*/ 2147483646 w 336"/>
                  <a:gd name="T11" fmla="*/ 2147483646 h 3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36" h="380">
                    <a:moveTo>
                      <a:pt x="336" y="380"/>
                    </a:moveTo>
                    <a:lnTo>
                      <a:pt x="168" y="315"/>
                    </a:lnTo>
                    <a:lnTo>
                      <a:pt x="0" y="380"/>
                    </a:lnTo>
                    <a:lnTo>
                      <a:pt x="0" y="0"/>
                    </a:lnTo>
                    <a:lnTo>
                      <a:pt x="336" y="0"/>
                    </a:lnTo>
                    <a:lnTo>
                      <a:pt x="336" y="380"/>
                    </a:lnTo>
                    <a:close/>
                  </a:path>
                </a:pathLst>
              </a:custGeom>
              <a:solidFill>
                <a:srgbClr val="EB329A"/>
              </a:solidFill>
              <a:ln w="17463" cap="flat">
                <a:solidFill>
                  <a:srgbClr val="231815"/>
                </a:solidFill>
                <a:prstDash val="solid"/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277" name="文本框 2"/>
            <p:cNvSpPr txBox="1">
              <a:spLocks noChangeArrowheads="1"/>
            </p:cNvSpPr>
            <p:nvPr/>
          </p:nvSpPr>
          <p:spPr bwMode="auto">
            <a:xfrm>
              <a:off x="265306" y="258475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一、复习旧知，导入新课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1"/>
          <p:cNvSpPr>
            <a:spLocks noChangeArrowheads="1"/>
          </p:cNvSpPr>
          <p:nvPr/>
        </p:nvSpPr>
        <p:spPr bwMode="auto">
          <a:xfrm>
            <a:off x="538163" y="779463"/>
            <a:ext cx="73453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结合上面的计算，回顾一下混合运算的顺序是怎样的？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66725" y="1931771"/>
            <a:ext cx="7272338" cy="1305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没有括号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的算式里，</a:t>
            </a:r>
            <a:r>
              <a:rPr lang="zh-CN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只有加、减法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zh-CN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只有乘、除法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，都要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从左往右</a:t>
            </a:r>
            <a:r>
              <a:rPr lang="zh-CN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按顺序计算。</a:t>
            </a:r>
            <a:endParaRPr lang="zh-CN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9"/>
          <p:cNvSpPr>
            <a:spLocks noChangeArrowheads="1"/>
          </p:cNvSpPr>
          <p:nvPr/>
        </p:nvSpPr>
        <p:spPr bwMode="auto">
          <a:xfrm>
            <a:off x="395288" y="3292475"/>
            <a:ext cx="7704137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）在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没有括号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的算式里，如果既有乘、除法，又有加、减法，要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先算乘、除法，后算加、减法。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1"/>
          <p:cNvSpPr>
            <a:spLocks noChangeArrowheads="1"/>
          </p:cNvSpPr>
          <p:nvPr/>
        </p:nvSpPr>
        <p:spPr bwMode="auto">
          <a:xfrm>
            <a:off x="899592" y="984042"/>
            <a:ext cx="4513263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我们目前学过哪几种运算？</a:t>
            </a: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899592" y="1779062"/>
            <a:ext cx="439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加法、减法、乘法、除法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899592" y="2500104"/>
            <a:ext cx="49688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加法和减法叫作第一级运算，乘法和除法叫作第二级运算。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99592" y="3849479"/>
            <a:ext cx="6697663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加、减、乘、除四种运算统称四则运算。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5"/>
          <p:cNvSpPr>
            <a:spLocks noChangeArrowheads="1"/>
          </p:cNvSpPr>
          <p:nvPr/>
        </p:nvSpPr>
        <p:spPr bwMode="auto">
          <a:xfrm>
            <a:off x="1043608" y="1000125"/>
            <a:ext cx="7605712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）计算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，说一说运算的顺序。</a:t>
            </a:r>
          </a:p>
        </p:txBody>
      </p:sp>
      <p:pic>
        <p:nvPicPr>
          <p:cNvPr id="14339" name="图片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13" y="987425"/>
            <a:ext cx="537787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502755" y="1477743"/>
            <a:ext cx="3844925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第一步：除法：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96÷12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第二步：乘法：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×2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第三步：加法：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8+8</a:t>
            </a:r>
          </a:p>
        </p:txBody>
      </p:sp>
      <p:sp>
        <p:nvSpPr>
          <p:cNvPr id="14341" name="矩形 1"/>
          <p:cNvSpPr>
            <a:spLocks noChangeArrowheads="1"/>
          </p:cNvSpPr>
          <p:nvPr/>
        </p:nvSpPr>
        <p:spPr bwMode="auto">
          <a:xfrm>
            <a:off x="1043608" y="2705100"/>
            <a:ext cx="7605712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）在算式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中加上小括号，变成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96÷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12+4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，运算顺序变了吗？</a:t>
            </a:r>
          </a:p>
        </p:txBody>
      </p:sp>
      <p:sp>
        <p:nvSpPr>
          <p:cNvPr id="10" name="矩形 8"/>
          <p:cNvSpPr>
            <a:spLocks noChangeArrowheads="1"/>
          </p:cNvSpPr>
          <p:nvPr/>
        </p:nvSpPr>
        <p:spPr bwMode="auto">
          <a:xfrm>
            <a:off x="2502755" y="3672559"/>
            <a:ext cx="4995863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第一步：加法：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12+4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第二步：除法：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96÷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12+4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第三步：乘法：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96÷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12+4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×2</a:t>
            </a:r>
          </a:p>
        </p:txBody>
      </p:sp>
      <p:grpSp>
        <p:nvGrpSpPr>
          <p:cNvPr id="14343" name="组合 10"/>
          <p:cNvGrpSpPr/>
          <p:nvPr/>
        </p:nvGrpSpPr>
        <p:grpSpPr bwMode="auto">
          <a:xfrm>
            <a:off x="136525" y="79375"/>
            <a:ext cx="5489575" cy="725488"/>
            <a:chOff x="179512" y="203922"/>
            <a:chExt cx="5490734" cy="725632"/>
          </a:xfrm>
        </p:grpSpPr>
        <p:grpSp>
          <p:nvGrpSpPr>
            <p:cNvPr id="14344" name="组合 11"/>
            <p:cNvGrpSpPr/>
            <p:nvPr/>
          </p:nvGrpSpPr>
          <p:grpSpPr bwMode="auto">
            <a:xfrm>
              <a:off x="179512" y="203922"/>
              <a:ext cx="5490734" cy="725632"/>
              <a:chOff x="179512" y="203922"/>
              <a:chExt cx="5490734" cy="725632"/>
            </a:xfrm>
          </p:grpSpPr>
          <p:sp>
            <p:nvSpPr>
              <p:cNvPr id="14346" name="AutoShape 15"/>
              <p:cNvSpPr>
                <a:spLocks noChangeAspect="1" noChangeArrowheads="1" noTextEdit="1"/>
              </p:cNvSpPr>
              <p:nvPr/>
            </p:nvSpPr>
            <p:spPr bwMode="auto">
              <a:xfrm>
                <a:off x="558850" y="203922"/>
                <a:ext cx="5111396" cy="725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7" name="Freeform 17"/>
              <p:cNvSpPr/>
              <p:nvPr/>
            </p:nvSpPr>
            <p:spPr bwMode="auto">
              <a:xfrm>
                <a:off x="626964" y="213652"/>
                <a:ext cx="4719388" cy="704781"/>
              </a:xfrm>
              <a:custGeom>
                <a:avLst/>
                <a:gdLst>
                  <a:gd name="T0" fmla="*/ 2147483646 w 3041"/>
                  <a:gd name="T1" fmla="*/ 2147483646 h 452"/>
                  <a:gd name="T2" fmla="*/ 2147483646 w 3041"/>
                  <a:gd name="T3" fmla="*/ 2147483646 h 452"/>
                  <a:gd name="T4" fmla="*/ 2147483646 w 3041"/>
                  <a:gd name="T5" fmla="*/ 2147483646 h 452"/>
                  <a:gd name="T6" fmla="*/ 0 w 3041"/>
                  <a:gd name="T7" fmla="*/ 2147483646 h 452"/>
                  <a:gd name="T8" fmla="*/ 0 w 3041"/>
                  <a:gd name="T9" fmla="*/ 2147483646 h 452"/>
                  <a:gd name="T10" fmla="*/ 2147483646 w 3041"/>
                  <a:gd name="T11" fmla="*/ 0 h 452"/>
                  <a:gd name="T12" fmla="*/ 2147483646 w 3041"/>
                  <a:gd name="T13" fmla="*/ 0 h 452"/>
                  <a:gd name="T14" fmla="*/ 2147483646 w 3041"/>
                  <a:gd name="T15" fmla="*/ 2147483646 h 452"/>
                  <a:gd name="T16" fmla="*/ 2147483646 w 3041"/>
                  <a:gd name="T17" fmla="*/ 2147483646 h 4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041" h="452">
                    <a:moveTo>
                      <a:pt x="3041" y="387"/>
                    </a:moveTo>
                    <a:cubicBezTo>
                      <a:pt x="3041" y="423"/>
                      <a:pt x="3012" y="452"/>
                      <a:pt x="2976" y="452"/>
                    </a:cubicBezTo>
                    <a:cubicBezTo>
                      <a:pt x="65" y="452"/>
                      <a:pt x="65" y="452"/>
                      <a:pt x="65" y="452"/>
                    </a:cubicBezTo>
                    <a:cubicBezTo>
                      <a:pt x="29" y="452"/>
                      <a:pt x="0" y="423"/>
                      <a:pt x="0" y="38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9"/>
                      <a:pt x="29" y="0"/>
                      <a:pt x="65" y="0"/>
                    </a:cubicBezTo>
                    <a:cubicBezTo>
                      <a:pt x="2812" y="0"/>
                      <a:pt x="2812" y="0"/>
                      <a:pt x="2812" y="0"/>
                    </a:cubicBezTo>
                    <a:cubicBezTo>
                      <a:pt x="2848" y="0"/>
                      <a:pt x="2879" y="21"/>
                      <a:pt x="2897" y="65"/>
                    </a:cubicBezTo>
                    <a:lnTo>
                      <a:pt x="3041" y="387"/>
                    </a:lnTo>
                    <a:close/>
                  </a:path>
                </a:pathLst>
              </a:custGeom>
              <a:solidFill>
                <a:srgbClr val="EB329A"/>
              </a:solidFill>
              <a:ln w="17463" cap="flat">
                <a:solidFill>
                  <a:srgbClr val="231815"/>
                </a:solidFill>
                <a:prstDash val="solid"/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8" name="Freeform 18"/>
              <p:cNvSpPr/>
              <p:nvPr/>
            </p:nvSpPr>
            <p:spPr bwMode="auto">
              <a:xfrm>
                <a:off x="179512" y="213652"/>
                <a:ext cx="5104286" cy="704781"/>
              </a:xfrm>
              <a:custGeom>
                <a:avLst/>
                <a:gdLst>
                  <a:gd name="T0" fmla="*/ 2147483646 w 3041"/>
                  <a:gd name="T1" fmla="*/ 2147483646 h 452"/>
                  <a:gd name="T2" fmla="*/ 2147483646 w 3041"/>
                  <a:gd name="T3" fmla="*/ 2147483646 h 452"/>
                  <a:gd name="T4" fmla="*/ 2147483646 w 3041"/>
                  <a:gd name="T5" fmla="*/ 2147483646 h 452"/>
                  <a:gd name="T6" fmla="*/ 0 w 3041"/>
                  <a:gd name="T7" fmla="*/ 2147483646 h 452"/>
                  <a:gd name="T8" fmla="*/ 0 w 3041"/>
                  <a:gd name="T9" fmla="*/ 2147483646 h 452"/>
                  <a:gd name="T10" fmla="*/ 2147483646 w 3041"/>
                  <a:gd name="T11" fmla="*/ 0 h 452"/>
                  <a:gd name="T12" fmla="*/ 2147483646 w 3041"/>
                  <a:gd name="T13" fmla="*/ 0 h 452"/>
                  <a:gd name="T14" fmla="*/ 2147483646 w 3041"/>
                  <a:gd name="T15" fmla="*/ 2147483646 h 452"/>
                  <a:gd name="T16" fmla="*/ 2147483646 w 3041"/>
                  <a:gd name="T17" fmla="*/ 2147483646 h 4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041" h="452">
                    <a:moveTo>
                      <a:pt x="3041" y="387"/>
                    </a:moveTo>
                    <a:cubicBezTo>
                      <a:pt x="3041" y="423"/>
                      <a:pt x="3011" y="452"/>
                      <a:pt x="2975" y="452"/>
                    </a:cubicBezTo>
                    <a:cubicBezTo>
                      <a:pt x="65" y="452"/>
                      <a:pt x="65" y="452"/>
                      <a:pt x="65" y="452"/>
                    </a:cubicBezTo>
                    <a:cubicBezTo>
                      <a:pt x="29" y="452"/>
                      <a:pt x="0" y="423"/>
                      <a:pt x="0" y="38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9"/>
                      <a:pt x="29" y="0"/>
                      <a:pt x="65" y="0"/>
                    </a:cubicBezTo>
                    <a:cubicBezTo>
                      <a:pt x="2812" y="0"/>
                      <a:pt x="2812" y="0"/>
                      <a:pt x="2812" y="0"/>
                    </a:cubicBezTo>
                    <a:cubicBezTo>
                      <a:pt x="2848" y="0"/>
                      <a:pt x="2879" y="21"/>
                      <a:pt x="2896" y="65"/>
                    </a:cubicBezTo>
                    <a:lnTo>
                      <a:pt x="3041" y="387"/>
                    </a:lnTo>
                    <a:close/>
                  </a:path>
                </a:pathLst>
              </a:custGeom>
              <a:solidFill>
                <a:srgbClr val="FFC5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9" name="Freeform 19"/>
              <p:cNvSpPr/>
              <p:nvPr/>
            </p:nvSpPr>
            <p:spPr bwMode="auto">
              <a:xfrm>
                <a:off x="179512" y="213652"/>
                <a:ext cx="5104286" cy="704781"/>
              </a:xfrm>
              <a:custGeom>
                <a:avLst/>
                <a:gdLst>
                  <a:gd name="T0" fmla="*/ 2147483646 w 3041"/>
                  <a:gd name="T1" fmla="*/ 2147483646 h 452"/>
                  <a:gd name="T2" fmla="*/ 2147483646 w 3041"/>
                  <a:gd name="T3" fmla="*/ 2147483646 h 452"/>
                  <a:gd name="T4" fmla="*/ 2147483646 w 3041"/>
                  <a:gd name="T5" fmla="*/ 2147483646 h 452"/>
                  <a:gd name="T6" fmla="*/ 0 w 3041"/>
                  <a:gd name="T7" fmla="*/ 2147483646 h 452"/>
                  <a:gd name="T8" fmla="*/ 0 w 3041"/>
                  <a:gd name="T9" fmla="*/ 2147483646 h 452"/>
                  <a:gd name="T10" fmla="*/ 2147483646 w 3041"/>
                  <a:gd name="T11" fmla="*/ 0 h 452"/>
                  <a:gd name="T12" fmla="*/ 2147483646 w 3041"/>
                  <a:gd name="T13" fmla="*/ 0 h 452"/>
                  <a:gd name="T14" fmla="*/ 2147483646 w 3041"/>
                  <a:gd name="T15" fmla="*/ 2147483646 h 452"/>
                  <a:gd name="T16" fmla="*/ 2147483646 w 3041"/>
                  <a:gd name="T17" fmla="*/ 2147483646 h 4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041" h="452">
                    <a:moveTo>
                      <a:pt x="3041" y="387"/>
                    </a:moveTo>
                    <a:cubicBezTo>
                      <a:pt x="3041" y="423"/>
                      <a:pt x="3011" y="452"/>
                      <a:pt x="2975" y="452"/>
                    </a:cubicBezTo>
                    <a:cubicBezTo>
                      <a:pt x="65" y="452"/>
                      <a:pt x="65" y="452"/>
                      <a:pt x="65" y="452"/>
                    </a:cubicBezTo>
                    <a:cubicBezTo>
                      <a:pt x="29" y="452"/>
                      <a:pt x="0" y="423"/>
                      <a:pt x="0" y="38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9"/>
                      <a:pt x="29" y="0"/>
                      <a:pt x="65" y="0"/>
                    </a:cubicBezTo>
                    <a:cubicBezTo>
                      <a:pt x="2812" y="0"/>
                      <a:pt x="2812" y="0"/>
                      <a:pt x="2812" y="0"/>
                    </a:cubicBezTo>
                    <a:cubicBezTo>
                      <a:pt x="2848" y="0"/>
                      <a:pt x="2879" y="21"/>
                      <a:pt x="2896" y="65"/>
                    </a:cubicBezTo>
                    <a:lnTo>
                      <a:pt x="3041" y="387"/>
                    </a:lnTo>
                    <a:close/>
                  </a:path>
                </a:pathLst>
              </a:custGeom>
              <a:noFill/>
              <a:ln w="17463" cap="flat">
                <a:solidFill>
                  <a:srgbClr val="231815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0" name="Freeform 20"/>
              <p:cNvSpPr/>
              <p:nvPr/>
            </p:nvSpPr>
            <p:spPr bwMode="auto">
              <a:xfrm>
                <a:off x="278479" y="297058"/>
                <a:ext cx="4916353" cy="536578"/>
              </a:xfrm>
              <a:custGeom>
                <a:avLst/>
                <a:gdLst>
                  <a:gd name="T0" fmla="*/ 2147483646 w 2930"/>
                  <a:gd name="T1" fmla="*/ 2147483646 h 344"/>
                  <a:gd name="T2" fmla="*/ 0 w 2930"/>
                  <a:gd name="T3" fmla="*/ 2147483646 h 344"/>
                  <a:gd name="T4" fmla="*/ 0 w 2930"/>
                  <a:gd name="T5" fmla="*/ 2147483646 h 344"/>
                  <a:gd name="T6" fmla="*/ 2147483646 w 2930"/>
                  <a:gd name="T7" fmla="*/ 0 h 344"/>
                  <a:gd name="T8" fmla="*/ 2147483646 w 2930"/>
                  <a:gd name="T9" fmla="*/ 0 h 344"/>
                  <a:gd name="T10" fmla="*/ 2147483646 w 2930"/>
                  <a:gd name="T11" fmla="*/ 2147483646 h 344"/>
                  <a:gd name="T12" fmla="*/ 2147483646 w 2930"/>
                  <a:gd name="T13" fmla="*/ 2147483646 h 344"/>
                  <a:gd name="T14" fmla="*/ 2147483646 w 2930"/>
                  <a:gd name="T15" fmla="*/ 2147483646 h 344"/>
                  <a:gd name="T16" fmla="*/ 2147483646 w 2930"/>
                  <a:gd name="T17" fmla="*/ 2147483646 h 344"/>
                  <a:gd name="T18" fmla="*/ 2147483646 w 2930"/>
                  <a:gd name="T19" fmla="*/ 2147483646 h 3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930" h="344">
                    <a:moveTo>
                      <a:pt x="11" y="344"/>
                    </a:moveTo>
                    <a:cubicBezTo>
                      <a:pt x="5" y="344"/>
                      <a:pt x="0" y="339"/>
                      <a:pt x="0" y="33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2758" y="0"/>
                      <a:pt x="2758" y="0"/>
                      <a:pt x="2758" y="0"/>
                    </a:cubicBezTo>
                    <a:cubicBezTo>
                      <a:pt x="2763" y="0"/>
                      <a:pt x="2779" y="0"/>
                      <a:pt x="2792" y="31"/>
                    </a:cubicBezTo>
                    <a:cubicBezTo>
                      <a:pt x="2792" y="32"/>
                      <a:pt x="2792" y="32"/>
                      <a:pt x="2792" y="32"/>
                    </a:cubicBezTo>
                    <a:cubicBezTo>
                      <a:pt x="2930" y="339"/>
                      <a:pt x="2930" y="339"/>
                      <a:pt x="2930" y="339"/>
                    </a:cubicBezTo>
                    <a:cubicBezTo>
                      <a:pt x="2928" y="342"/>
                      <a:pt x="2925" y="344"/>
                      <a:pt x="2921" y="344"/>
                    </a:cubicBezTo>
                    <a:lnTo>
                      <a:pt x="11" y="344"/>
                    </a:lnTo>
                    <a:close/>
                  </a:path>
                </a:pathLst>
              </a:custGeom>
              <a:solidFill>
                <a:srgbClr val="FF9F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1" name="Freeform 21"/>
              <p:cNvSpPr/>
              <p:nvPr/>
            </p:nvSpPr>
            <p:spPr bwMode="auto">
              <a:xfrm>
                <a:off x="274309" y="297058"/>
                <a:ext cx="4920523" cy="536578"/>
              </a:xfrm>
              <a:custGeom>
                <a:avLst/>
                <a:gdLst>
                  <a:gd name="T0" fmla="*/ 2147483646 w 2930"/>
                  <a:gd name="T1" fmla="*/ 2147483646 h 344"/>
                  <a:gd name="T2" fmla="*/ 0 w 2930"/>
                  <a:gd name="T3" fmla="*/ 2147483646 h 344"/>
                  <a:gd name="T4" fmla="*/ 0 w 2930"/>
                  <a:gd name="T5" fmla="*/ 2147483646 h 344"/>
                  <a:gd name="T6" fmla="*/ 2147483646 w 2930"/>
                  <a:gd name="T7" fmla="*/ 0 h 344"/>
                  <a:gd name="T8" fmla="*/ 2147483646 w 2930"/>
                  <a:gd name="T9" fmla="*/ 0 h 344"/>
                  <a:gd name="T10" fmla="*/ 2147483646 w 2930"/>
                  <a:gd name="T11" fmla="*/ 2147483646 h 344"/>
                  <a:gd name="T12" fmla="*/ 2147483646 w 2930"/>
                  <a:gd name="T13" fmla="*/ 2147483646 h 344"/>
                  <a:gd name="T14" fmla="*/ 2147483646 w 2930"/>
                  <a:gd name="T15" fmla="*/ 2147483646 h 344"/>
                  <a:gd name="T16" fmla="*/ 2147483646 w 2930"/>
                  <a:gd name="T17" fmla="*/ 2147483646 h 344"/>
                  <a:gd name="T18" fmla="*/ 2147483646 w 2930"/>
                  <a:gd name="T19" fmla="*/ 2147483646 h 3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930" h="344">
                    <a:moveTo>
                      <a:pt x="11" y="344"/>
                    </a:moveTo>
                    <a:cubicBezTo>
                      <a:pt x="5" y="344"/>
                      <a:pt x="0" y="339"/>
                      <a:pt x="0" y="33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2758" y="0"/>
                      <a:pt x="2758" y="0"/>
                      <a:pt x="2758" y="0"/>
                    </a:cubicBezTo>
                    <a:cubicBezTo>
                      <a:pt x="2763" y="0"/>
                      <a:pt x="2779" y="0"/>
                      <a:pt x="2792" y="31"/>
                    </a:cubicBezTo>
                    <a:cubicBezTo>
                      <a:pt x="2792" y="32"/>
                      <a:pt x="2792" y="32"/>
                      <a:pt x="2792" y="32"/>
                    </a:cubicBezTo>
                    <a:cubicBezTo>
                      <a:pt x="2930" y="339"/>
                      <a:pt x="2930" y="339"/>
                      <a:pt x="2930" y="339"/>
                    </a:cubicBezTo>
                    <a:cubicBezTo>
                      <a:pt x="2928" y="342"/>
                      <a:pt x="2925" y="344"/>
                      <a:pt x="2921" y="344"/>
                    </a:cubicBezTo>
                    <a:lnTo>
                      <a:pt x="11" y="344"/>
                    </a:lnTo>
                    <a:close/>
                  </a:path>
                </a:pathLst>
              </a:custGeom>
              <a:noFill/>
              <a:ln w="17463" cap="flat">
                <a:solidFill>
                  <a:srgbClr val="231815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2" name="Oval 22"/>
              <p:cNvSpPr>
                <a:spLocks noChangeArrowheads="1"/>
              </p:cNvSpPr>
              <p:nvPr/>
            </p:nvSpPr>
            <p:spPr bwMode="auto">
              <a:xfrm>
                <a:off x="5087795" y="345712"/>
                <a:ext cx="578281" cy="579672"/>
              </a:xfrm>
              <a:prstGeom prst="ellipse">
                <a:avLst/>
              </a:prstGeom>
              <a:solidFill>
                <a:srgbClr val="EB329A"/>
              </a:solidFill>
              <a:ln w="14288">
                <a:solidFill>
                  <a:srgbClr val="231815"/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53" name="Oval 23"/>
              <p:cNvSpPr>
                <a:spLocks noChangeArrowheads="1"/>
              </p:cNvSpPr>
              <p:nvPr/>
            </p:nvSpPr>
            <p:spPr bwMode="auto">
              <a:xfrm>
                <a:off x="5044701" y="345712"/>
                <a:ext cx="576891" cy="579672"/>
              </a:xfrm>
              <a:prstGeom prst="ellipse">
                <a:avLst/>
              </a:prstGeom>
              <a:solidFill>
                <a:srgbClr val="EB329A"/>
              </a:solidFill>
              <a:ln w="14288">
                <a:solidFill>
                  <a:srgbClr val="231815"/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54" name="Oval 24"/>
              <p:cNvSpPr>
                <a:spLocks noChangeArrowheads="1"/>
              </p:cNvSpPr>
              <p:nvPr/>
            </p:nvSpPr>
            <p:spPr bwMode="auto">
              <a:xfrm>
                <a:off x="5112816" y="419387"/>
                <a:ext cx="430931" cy="432321"/>
              </a:xfrm>
              <a:prstGeom prst="ellipse">
                <a:avLst/>
              </a:prstGeom>
              <a:solidFill>
                <a:srgbClr val="FBE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55" name="Oval 25"/>
              <p:cNvSpPr>
                <a:spLocks noChangeArrowheads="1"/>
              </p:cNvSpPr>
              <p:nvPr/>
            </p:nvSpPr>
            <p:spPr bwMode="auto">
              <a:xfrm>
                <a:off x="5112816" y="419387"/>
                <a:ext cx="430931" cy="432321"/>
              </a:xfrm>
              <a:prstGeom prst="ellipse">
                <a:avLst/>
              </a:prstGeom>
              <a:noFill/>
              <a:ln w="14288">
                <a:solidFill>
                  <a:srgbClr val="231815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56" name="Freeform 26"/>
              <p:cNvSpPr/>
              <p:nvPr/>
            </p:nvSpPr>
            <p:spPr bwMode="auto">
              <a:xfrm>
                <a:off x="5221244" y="552837"/>
                <a:ext cx="196004" cy="180713"/>
              </a:xfrm>
              <a:custGeom>
                <a:avLst/>
                <a:gdLst>
                  <a:gd name="T0" fmla="*/ 2147483646 w 141"/>
                  <a:gd name="T1" fmla="*/ 2147483646 h 130"/>
                  <a:gd name="T2" fmla="*/ 0 w 141"/>
                  <a:gd name="T3" fmla="*/ 0 h 130"/>
                  <a:gd name="T4" fmla="*/ 2147483646 w 141"/>
                  <a:gd name="T5" fmla="*/ 0 h 130"/>
                  <a:gd name="T6" fmla="*/ 2147483646 w 141"/>
                  <a:gd name="T7" fmla="*/ 2147483646 h 13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1" h="130">
                    <a:moveTo>
                      <a:pt x="71" y="130"/>
                    </a:moveTo>
                    <a:lnTo>
                      <a:pt x="0" y="0"/>
                    </a:lnTo>
                    <a:lnTo>
                      <a:pt x="141" y="0"/>
                    </a:lnTo>
                    <a:lnTo>
                      <a:pt x="71" y="1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57" name="Freeform 27"/>
              <p:cNvSpPr/>
              <p:nvPr/>
            </p:nvSpPr>
            <p:spPr bwMode="auto">
              <a:xfrm>
                <a:off x="261137" y="213651"/>
                <a:ext cx="712001" cy="678119"/>
              </a:xfrm>
              <a:custGeom>
                <a:avLst/>
                <a:gdLst>
                  <a:gd name="T0" fmla="*/ 2147483646 w 336"/>
                  <a:gd name="T1" fmla="*/ 2147483646 h 380"/>
                  <a:gd name="T2" fmla="*/ 2147483646 w 336"/>
                  <a:gd name="T3" fmla="*/ 2147483646 h 380"/>
                  <a:gd name="T4" fmla="*/ 0 w 336"/>
                  <a:gd name="T5" fmla="*/ 2147483646 h 380"/>
                  <a:gd name="T6" fmla="*/ 0 w 336"/>
                  <a:gd name="T7" fmla="*/ 0 h 380"/>
                  <a:gd name="T8" fmla="*/ 2147483646 w 336"/>
                  <a:gd name="T9" fmla="*/ 0 h 380"/>
                  <a:gd name="T10" fmla="*/ 2147483646 w 336"/>
                  <a:gd name="T11" fmla="*/ 2147483646 h 3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36" h="380">
                    <a:moveTo>
                      <a:pt x="336" y="380"/>
                    </a:moveTo>
                    <a:lnTo>
                      <a:pt x="168" y="315"/>
                    </a:lnTo>
                    <a:lnTo>
                      <a:pt x="0" y="380"/>
                    </a:lnTo>
                    <a:lnTo>
                      <a:pt x="0" y="0"/>
                    </a:lnTo>
                    <a:lnTo>
                      <a:pt x="336" y="0"/>
                    </a:lnTo>
                    <a:lnTo>
                      <a:pt x="336" y="380"/>
                    </a:lnTo>
                    <a:close/>
                  </a:path>
                </a:pathLst>
              </a:custGeom>
              <a:solidFill>
                <a:srgbClr val="EB329A"/>
              </a:solidFill>
              <a:ln w="17463" cap="flat">
                <a:solidFill>
                  <a:srgbClr val="231815"/>
                </a:solidFill>
                <a:prstDash val="solid"/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4345" name="文本框 2"/>
            <p:cNvSpPr txBox="1">
              <a:spLocks noChangeArrowheads="1"/>
            </p:cNvSpPr>
            <p:nvPr/>
          </p:nvSpPr>
          <p:spPr bwMode="auto">
            <a:xfrm>
              <a:off x="265306" y="258475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二、经历过程，探究新知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625475" y="844550"/>
            <a:ext cx="2808288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96÷12+4×2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8+8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3824288" y="777875"/>
            <a:ext cx="3843337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96</a:t>
            </a:r>
            <a:r>
              <a:rPr lang="zh-CN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en-US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699256" y="2727325"/>
            <a:ext cx="7220782" cy="1384300"/>
            <a:chOff x="1167619" y="3435846"/>
            <a:chExt cx="7220805" cy="1383912"/>
          </a:xfrm>
        </p:grpSpPr>
        <p:sp>
          <p:nvSpPr>
            <p:cNvPr id="12" name="对话气泡: 圆角矩形 11"/>
            <p:cNvSpPr/>
            <p:nvPr/>
          </p:nvSpPr>
          <p:spPr>
            <a:xfrm>
              <a:off x="2411467" y="3540592"/>
              <a:ext cx="5905519" cy="796702"/>
            </a:xfrm>
            <a:prstGeom prst="wedgeRoundRectCallout">
              <a:avLst>
                <a:gd name="adj1" fmla="val -54973"/>
                <a:gd name="adj2" fmla="val 33831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367" name="Rectangle 1"/>
            <p:cNvSpPr>
              <a:spLocks noChangeArrowheads="1"/>
            </p:cNvSpPr>
            <p:nvPr/>
          </p:nvSpPr>
          <p:spPr bwMode="auto">
            <a:xfrm>
              <a:off x="2652515" y="3612050"/>
              <a:ext cx="5735909" cy="594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想一想，两题的结果为什么不同？</a:t>
              </a:r>
            </a:p>
          </p:txBody>
        </p:sp>
        <p:pic>
          <p:nvPicPr>
            <p:cNvPr id="15368" name="图片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7619" y="3435846"/>
              <a:ext cx="754109" cy="1383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323850" y="4156075"/>
            <a:ext cx="792162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在一个算式里，有小括号，要先算小括号里面的。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7"/>
          <p:cNvSpPr txBox="1">
            <a:spLocks noChangeArrowheads="1"/>
          </p:cNvSpPr>
          <p:nvPr/>
        </p:nvSpPr>
        <p:spPr bwMode="auto">
          <a:xfrm>
            <a:off x="575212" y="844475"/>
            <a:ext cx="8389275" cy="938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）在算式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96÷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12+4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中加上中括号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“［ ］” ，变成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，运算顺序变了吗？</a:t>
            </a:r>
          </a:p>
        </p:txBody>
      </p:sp>
      <p:sp>
        <p:nvSpPr>
          <p:cNvPr id="3" name="矩形 10"/>
          <p:cNvSpPr>
            <a:spLocks noChangeArrowheads="1"/>
          </p:cNvSpPr>
          <p:nvPr/>
        </p:nvSpPr>
        <p:spPr bwMode="auto">
          <a:xfrm>
            <a:off x="658813" y="2365375"/>
            <a:ext cx="34385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11"/>
          <p:cNvSpPr>
            <a:spLocks noChangeArrowheads="1"/>
          </p:cNvSpPr>
          <p:nvPr/>
        </p:nvSpPr>
        <p:spPr bwMode="auto">
          <a:xfrm>
            <a:off x="323850" y="2932113"/>
            <a:ext cx="2525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800" b="1">
              <a:solidFill>
                <a:srgbClr val="0066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12"/>
          <p:cNvSpPr>
            <a:spLocks noChangeArrowheads="1"/>
          </p:cNvSpPr>
          <p:nvPr/>
        </p:nvSpPr>
        <p:spPr bwMode="auto">
          <a:xfrm>
            <a:off x="323850" y="3432175"/>
            <a:ext cx="1630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sz="28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13"/>
          <p:cNvSpPr>
            <a:spLocks noChangeArrowheads="1"/>
          </p:cNvSpPr>
          <p:nvPr/>
        </p:nvSpPr>
        <p:spPr bwMode="auto">
          <a:xfrm>
            <a:off x="317500" y="3932238"/>
            <a:ext cx="725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4427984" y="1923678"/>
            <a:ext cx="4325937" cy="2900364"/>
            <a:chOff x="4499992" y="1981519"/>
            <a:chExt cx="4326247" cy="2900667"/>
          </a:xfrm>
        </p:grpSpPr>
        <p:pic>
          <p:nvPicPr>
            <p:cNvPr id="1639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0" t="19202" r="5086" b="19200"/>
            <a:stretch>
              <a:fillRect/>
            </a:stretch>
          </p:blipFill>
          <p:spPr bwMode="auto">
            <a:xfrm>
              <a:off x="4499992" y="1981519"/>
              <a:ext cx="4326247" cy="2900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3" name="矩形 6"/>
            <p:cNvSpPr>
              <a:spLocks noChangeArrowheads="1"/>
            </p:cNvSpPr>
            <p:nvPr/>
          </p:nvSpPr>
          <p:spPr bwMode="auto">
            <a:xfrm>
              <a:off x="4860058" y="2125550"/>
              <a:ext cx="3745126" cy="2637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一个算式里，既有小括号，又有中括号，要 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先算小括号里面 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的，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再算中括号里面 </a:t>
              </a:r>
              <a:r>
                <a:rPr lang="zh-CN" altLang="en-US" sz="2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的，最后算括号外面的。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2"/>
          <p:cNvSpPr>
            <a:spLocks noChangeArrowheads="1"/>
          </p:cNvSpPr>
          <p:nvPr/>
        </p:nvSpPr>
        <p:spPr bwMode="auto">
          <a:xfrm>
            <a:off x="466725" y="1276350"/>
            <a:ext cx="8210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先说一说下面各题的运算顺序，再计算。</a:t>
            </a:r>
          </a:p>
        </p:txBody>
      </p:sp>
      <p:sp>
        <p:nvSpPr>
          <p:cNvPr id="18435" name="矩形 3"/>
          <p:cNvSpPr>
            <a:spLocks noChangeArrowheads="1"/>
          </p:cNvSpPr>
          <p:nvPr/>
        </p:nvSpPr>
        <p:spPr bwMode="auto">
          <a:xfrm>
            <a:off x="973138" y="2068513"/>
            <a:ext cx="35131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360÷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4×16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19" name="矩形 4"/>
          <p:cNvSpPr>
            <a:spLocks noChangeArrowheads="1"/>
          </p:cNvSpPr>
          <p:nvPr/>
        </p:nvSpPr>
        <p:spPr bwMode="auto">
          <a:xfrm>
            <a:off x="706438" y="2711450"/>
            <a:ext cx="3276600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360÷</a:t>
            </a:r>
            <a:r>
              <a:rPr lang="zh-CN" altLang="en-US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  <a:r>
              <a:rPr lang="zh-CN" altLang="en-US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</a:t>
            </a:r>
            <a:r>
              <a:rPr lang="zh-CN" altLang="en-US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0066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360÷6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18437" name="矩形 5"/>
          <p:cNvSpPr>
            <a:spLocks noChangeArrowheads="1"/>
          </p:cNvSpPr>
          <p:nvPr/>
        </p:nvSpPr>
        <p:spPr bwMode="auto">
          <a:xfrm>
            <a:off x="4949825" y="2043113"/>
            <a:ext cx="37988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168÷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÷9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21" name="矩形 6"/>
          <p:cNvSpPr>
            <a:spLocks noChangeArrowheads="1"/>
          </p:cNvSpPr>
          <p:nvPr/>
        </p:nvSpPr>
        <p:spPr bwMode="auto">
          <a:xfrm>
            <a:off x="4630738" y="2778125"/>
            <a:ext cx="3055937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168÷</a:t>
            </a:r>
            <a:r>
              <a:rPr lang="en-US" altLang="zh-CN" sz="2800" b="1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72÷9</a:t>
            </a:r>
            <a:r>
              <a:rPr lang="en-US" altLang="zh-CN" sz="2800" b="1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168÷8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0066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grpSp>
        <p:nvGrpSpPr>
          <p:cNvPr id="18439" name="组合 9"/>
          <p:cNvGrpSpPr/>
          <p:nvPr/>
        </p:nvGrpSpPr>
        <p:grpSpPr bwMode="auto">
          <a:xfrm>
            <a:off x="136525" y="79375"/>
            <a:ext cx="5489575" cy="725488"/>
            <a:chOff x="179512" y="203922"/>
            <a:chExt cx="5490734" cy="725632"/>
          </a:xfrm>
        </p:grpSpPr>
        <p:grpSp>
          <p:nvGrpSpPr>
            <p:cNvPr id="18440" name="组合 10"/>
            <p:cNvGrpSpPr/>
            <p:nvPr/>
          </p:nvGrpSpPr>
          <p:grpSpPr bwMode="auto">
            <a:xfrm>
              <a:off x="179512" y="203922"/>
              <a:ext cx="5490734" cy="725632"/>
              <a:chOff x="179512" y="203922"/>
              <a:chExt cx="5490734" cy="725632"/>
            </a:xfrm>
          </p:grpSpPr>
          <p:sp>
            <p:nvSpPr>
              <p:cNvPr id="18442" name="AutoShape 15"/>
              <p:cNvSpPr>
                <a:spLocks noChangeAspect="1" noChangeArrowheads="1" noTextEdit="1"/>
              </p:cNvSpPr>
              <p:nvPr/>
            </p:nvSpPr>
            <p:spPr bwMode="auto">
              <a:xfrm>
                <a:off x="558850" y="203922"/>
                <a:ext cx="5111396" cy="725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3" name="Freeform 17"/>
              <p:cNvSpPr/>
              <p:nvPr/>
            </p:nvSpPr>
            <p:spPr bwMode="auto">
              <a:xfrm>
                <a:off x="626964" y="213652"/>
                <a:ext cx="4719388" cy="704781"/>
              </a:xfrm>
              <a:custGeom>
                <a:avLst/>
                <a:gdLst>
                  <a:gd name="T0" fmla="*/ 2147483646 w 3041"/>
                  <a:gd name="T1" fmla="*/ 2147483646 h 452"/>
                  <a:gd name="T2" fmla="*/ 2147483646 w 3041"/>
                  <a:gd name="T3" fmla="*/ 2147483646 h 452"/>
                  <a:gd name="T4" fmla="*/ 2147483646 w 3041"/>
                  <a:gd name="T5" fmla="*/ 2147483646 h 452"/>
                  <a:gd name="T6" fmla="*/ 0 w 3041"/>
                  <a:gd name="T7" fmla="*/ 2147483646 h 452"/>
                  <a:gd name="T8" fmla="*/ 0 w 3041"/>
                  <a:gd name="T9" fmla="*/ 2147483646 h 452"/>
                  <a:gd name="T10" fmla="*/ 2147483646 w 3041"/>
                  <a:gd name="T11" fmla="*/ 0 h 452"/>
                  <a:gd name="T12" fmla="*/ 2147483646 w 3041"/>
                  <a:gd name="T13" fmla="*/ 0 h 452"/>
                  <a:gd name="T14" fmla="*/ 2147483646 w 3041"/>
                  <a:gd name="T15" fmla="*/ 2147483646 h 452"/>
                  <a:gd name="T16" fmla="*/ 2147483646 w 3041"/>
                  <a:gd name="T17" fmla="*/ 2147483646 h 4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041" h="452">
                    <a:moveTo>
                      <a:pt x="3041" y="387"/>
                    </a:moveTo>
                    <a:cubicBezTo>
                      <a:pt x="3041" y="423"/>
                      <a:pt x="3012" y="452"/>
                      <a:pt x="2976" y="452"/>
                    </a:cubicBezTo>
                    <a:cubicBezTo>
                      <a:pt x="65" y="452"/>
                      <a:pt x="65" y="452"/>
                      <a:pt x="65" y="452"/>
                    </a:cubicBezTo>
                    <a:cubicBezTo>
                      <a:pt x="29" y="452"/>
                      <a:pt x="0" y="423"/>
                      <a:pt x="0" y="38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9"/>
                      <a:pt x="29" y="0"/>
                      <a:pt x="65" y="0"/>
                    </a:cubicBezTo>
                    <a:cubicBezTo>
                      <a:pt x="2812" y="0"/>
                      <a:pt x="2812" y="0"/>
                      <a:pt x="2812" y="0"/>
                    </a:cubicBezTo>
                    <a:cubicBezTo>
                      <a:pt x="2848" y="0"/>
                      <a:pt x="2879" y="21"/>
                      <a:pt x="2897" y="65"/>
                    </a:cubicBezTo>
                    <a:lnTo>
                      <a:pt x="3041" y="387"/>
                    </a:lnTo>
                    <a:close/>
                  </a:path>
                </a:pathLst>
              </a:custGeom>
              <a:solidFill>
                <a:srgbClr val="EB329A"/>
              </a:solidFill>
              <a:ln w="17463" cap="flat">
                <a:solidFill>
                  <a:srgbClr val="231815"/>
                </a:solidFill>
                <a:prstDash val="solid"/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4" name="Freeform 18"/>
              <p:cNvSpPr/>
              <p:nvPr/>
            </p:nvSpPr>
            <p:spPr bwMode="auto">
              <a:xfrm>
                <a:off x="179512" y="213652"/>
                <a:ext cx="5104286" cy="704781"/>
              </a:xfrm>
              <a:custGeom>
                <a:avLst/>
                <a:gdLst>
                  <a:gd name="T0" fmla="*/ 2147483646 w 3041"/>
                  <a:gd name="T1" fmla="*/ 2147483646 h 452"/>
                  <a:gd name="T2" fmla="*/ 2147483646 w 3041"/>
                  <a:gd name="T3" fmla="*/ 2147483646 h 452"/>
                  <a:gd name="T4" fmla="*/ 2147483646 w 3041"/>
                  <a:gd name="T5" fmla="*/ 2147483646 h 452"/>
                  <a:gd name="T6" fmla="*/ 0 w 3041"/>
                  <a:gd name="T7" fmla="*/ 2147483646 h 452"/>
                  <a:gd name="T8" fmla="*/ 0 w 3041"/>
                  <a:gd name="T9" fmla="*/ 2147483646 h 452"/>
                  <a:gd name="T10" fmla="*/ 2147483646 w 3041"/>
                  <a:gd name="T11" fmla="*/ 0 h 452"/>
                  <a:gd name="T12" fmla="*/ 2147483646 w 3041"/>
                  <a:gd name="T13" fmla="*/ 0 h 452"/>
                  <a:gd name="T14" fmla="*/ 2147483646 w 3041"/>
                  <a:gd name="T15" fmla="*/ 2147483646 h 452"/>
                  <a:gd name="T16" fmla="*/ 2147483646 w 3041"/>
                  <a:gd name="T17" fmla="*/ 2147483646 h 4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041" h="452">
                    <a:moveTo>
                      <a:pt x="3041" y="387"/>
                    </a:moveTo>
                    <a:cubicBezTo>
                      <a:pt x="3041" y="423"/>
                      <a:pt x="3011" y="452"/>
                      <a:pt x="2975" y="452"/>
                    </a:cubicBezTo>
                    <a:cubicBezTo>
                      <a:pt x="65" y="452"/>
                      <a:pt x="65" y="452"/>
                      <a:pt x="65" y="452"/>
                    </a:cubicBezTo>
                    <a:cubicBezTo>
                      <a:pt x="29" y="452"/>
                      <a:pt x="0" y="423"/>
                      <a:pt x="0" y="38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9"/>
                      <a:pt x="29" y="0"/>
                      <a:pt x="65" y="0"/>
                    </a:cubicBezTo>
                    <a:cubicBezTo>
                      <a:pt x="2812" y="0"/>
                      <a:pt x="2812" y="0"/>
                      <a:pt x="2812" y="0"/>
                    </a:cubicBezTo>
                    <a:cubicBezTo>
                      <a:pt x="2848" y="0"/>
                      <a:pt x="2879" y="21"/>
                      <a:pt x="2896" y="65"/>
                    </a:cubicBezTo>
                    <a:lnTo>
                      <a:pt x="3041" y="387"/>
                    </a:lnTo>
                    <a:close/>
                  </a:path>
                </a:pathLst>
              </a:custGeom>
              <a:solidFill>
                <a:srgbClr val="FFC5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5" name="Freeform 19"/>
              <p:cNvSpPr/>
              <p:nvPr/>
            </p:nvSpPr>
            <p:spPr bwMode="auto">
              <a:xfrm>
                <a:off x="179512" y="213652"/>
                <a:ext cx="5104286" cy="704781"/>
              </a:xfrm>
              <a:custGeom>
                <a:avLst/>
                <a:gdLst>
                  <a:gd name="T0" fmla="*/ 2147483646 w 3041"/>
                  <a:gd name="T1" fmla="*/ 2147483646 h 452"/>
                  <a:gd name="T2" fmla="*/ 2147483646 w 3041"/>
                  <a:gd name="T3" fmla="*/ 2147483646 h 452"/>
                  <a:gd name="T4" fmla="*/ 2147483646 w 3041"/>
                  <a:gd name="T5" fmla="*/ 2147483646 h 452"/>
                  <a:gd name="T6" fmla="*/ 0 w 3041"/>
                  <a:gd name="T7" fmla="*/ 2147483646 h 452"/>
                  <a:gd name="T8" fmla="*/ 0 w 3041"/>
                  <a:gd name="T9" fmla="*/ 2147483646 h 452"/>
                  <a:gd name="T10" fmla="*/ 2147483646 w 3041"/>
                  <a:gd name="T11" fmla="*/ 0 h 452"/>
                  <a:gd name="T12" fmla="*/ 2147483646 w 3041"/>
                  <a:gd name="T13" fmla="*/ 0 h 452"/>
                  <a:gd name="T14" fmla="*/ 2147483646 w 3041"/>
                  <a:gd name="T15" fmla="*/ 2147483646 h 452"/>
                  <a:gd name="T16" fmla="*/ 2147483646 w 3041"/>
                  <a:gd name="T17" fmla="*/ 2147483646 h 4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041" h="452">
                    <a:moveTo>
                      <a:pt x="3041" y="387"/>
                    </a:moveTo>
                    <a:cubicBezTo>
                      <a:pt x="3041" y="423"/>
                      <a:pt x="3011" y="452"/>
                      <a:pt x="2975" y="452"/>
                    </a:cubicBezTo>
                    <a:cubicBezTo>
                      <a:pt x="65" y="452"/>
                      <a:pt x="65" y="452"/>
                      <a:pt x="65" y="452"/>
                    </a:cubicBezTo>
                    <a:cubicBezTo>
                      <a:pt x="29" y="452"/>
                      <a:pt x="0" y="423"/>
                      <a:pt x="0" y="387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29"/>
                      <a:pt x="29" y="0"/>
                      <a:pt x="65" y="0"/>
                    </a:cubicBezTo>
                    <a:cubicBezTo>
                      <a:pt x="2812" y="0"/>
                      <a:pt x="2812" y="0"/>
                      <a:pt x="2812" y="0"/>
                    </a:cubicBezTo>
                    <a:cubicBezTo>
                      <a:pt x="2848" y="0"/>
                      <a:pt x="2879" y="21"/>
                      <a:pt x="2896" y="65"/>
                    </a:cubicBezTo>
                    <a:lnTo>
                      <a:pt x="3041" y="387"/>
                    </a:lnTo>
                    <a:close/>
                  </a:path>
                </a:pathLst>
              </a:custGeom>
              <a:noFill/>
              <a:ln w="17463" cap="flat">
                <a:solidFill>
                  <a:srgbClr val="231815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6" name="Freeform 20"/>
              <p:cNvSpPr/>
              <p:nvPr/>
            </p:nvSpPr>
            <p:spPr bwMode="auto">
              <a:xfrm>
                <a:off x="278479" y="297058"/>
                <a:ext cx="4916353" cy="536578"/>
              </a:xfrm>
              <a:custGeom>
                <a:avLst/>
                <a:gdLst>
                  <a:gd name="T0" fmla="*/ 2147483646 w 2930"/>
                  <a:gd name="T1" fmla="*/ 2147483646 h 344"/>
                  <a:gd name="T2" fmla="*/ 0 w 2930"/>
                  <a:gd name="T3" fmla="*/ 2147483646 h 344"/>
                  <a:gd name="T4" fmla="*/ 0 w 2930"/>
                  <a:gd name="T5" fmla="*/ 2147483646 h 344"/>
                  <a:gd name="T6" fmla="*/ 2147483646 w 2930"/>
                  <a:gd name="T7" fmla="*/ 0 h 344"/>
                  <a:gd name="T8" fmla="*/ 2147483646 w 2930"/>
                  <a:gd name="T9" fmla="*/ 0 h 344"/>
                  <a:gd name="T10" fmla="*/ 2147483646 w 2930"/>
                  <a:gd name="T11" fmla="*/ 2147483646 h 344"/>
                  <a:gd name="T12" fmla="*/ 2147483646 w 2930"/>
                  <a:gd name="T13" fmla="*/ 2147483646 h 344"/>
                  <a:gd name="T14" fmla="*/ 2147483646 w 2930"/>
                  <a:gd name="T15" fmla="*/ 2147483646 h 344"/>
                  <a:gd name="T16" fmla="*/ 2147483646 w 2930"/>
                  <a:gd name="T17" fmla="*/ 2147483646 h 344"/>
                  <a:gd name="T18" fmla="*/ 2147483646 w 2930"/>
                  <a:gd name="T19" fmla="*/ 2147483646 h 3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930" h="344">
                    <a:moveTo>
                      <a:pt x="11" y="344"/>
                    </a:moveTo>
                    <a:cubicBezTo>
                      <a:pt x="5" y="344"/>
                      <a:pt x="0" y="339"/>
                      <a:pt x="0" y="33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2758" y="0"/>
                      <a:pt x="2758" y="0"/>
                      <a:pt x="2758" y="0"/>
                    </a:cubicBezTo>
                    <a:cubicBezTo>
                      <a:pt x="2763" y="0"/>
                      <a:pt x="2779" y="0"/>
                      <a:pt x="2792" y="31"/>
                    </a:cubicBezTo>
                    <a:cubicBezTo>
                      <a:pt x="2792" y="32"/>
                      <a:pt x="2792" y="32"/>
                      <a:pt x="2792" y="32"/>
                    </a:cubicBezTo>
                    <a:cubicBezTo>
                      <a:pt x="2930" y="339"/>
                      <a:pt x="2930" y="339"/>
                      <a:pt x="2930" y="339"/>
                    </a:cubicBezTo>
                    <a:cubicBezTo>
                      <a:pt x="2928" y="342"/>
                      <a:pt x="2925" y="344"/>
                      <a:pt x="2921" y="344"/>
                    </a:cubicBezTo>
                    <a:lnTo>
                      <a:pt x="11" y="344"/>
                    </a:lnTo>
                    <a:close/>
                  </a:path>
                </a:pathLst>
              </a:custGeom>
              <a:solidFill>
                <a:srgbClr val="FF9F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7" name="Freeform 21"/>
              <p:cNvSpPr/>
              <p:nvPr/>
            </p:nvSpPr>
            <p:spPr bwMode="auto">
              <a:xfrm>
                <a:off x="274309" y="297058"/>
                <a:ext cx="4920523" cy="536578"/>
              </a:xfrm>
              <a:custGeom>
                <a:avLst/>
                <a:gdLst>
                  <a:gd name="T0" fmla="*/ 2147483646 w 2930"/>
                  <a:gd name="T1" fmla="*/ 2147483646 h 344"/>
                  <a:gd name="T2" fmla="*/ 0 w 2930"/>
                  <a:gd name="T3" fmla="*/ 2147483646 h 344"/>
                  <a:gd name="T4" fmla="*/ 0 w 2930"/>
                  <a:gd name="T5" fmla="*/ 2147483646 h 344"/>
                  <a:gd name="T6" fmla="*/ 2147483646 w 2930"/>
                  <a:gd name="T7" fmla="*/ 0 h 344"/>
                  <a:gd name="T8" fmla="*/ 2147483646 w 2930"/>
                  <a:gd name="T9" fmla="*/ 0 h 344"/>
                  <a:gd name="T10" fmla="*/ 2147483646 w 2930"/>
                  <a:gd name="T11" fmla="*/ 2147483646 h 344"/>
                  <a:gd name="T12" fmla="*/ 2147483646 w 2930"/>
                  <a:gd name="T13" fmla="*/ 2147483646 h 344"/>
                  <a:gd name="T14" fmla="*/ 2147483646 w 2930"/>
                  <a:gd name="T15" fmla="*/ 2147483646 h 344"/>
                  <a:gd name="T16" fmla="*/ 2147483646 w 2930"/>
                  <a:gd name="T17" fmla="*/ 2147483646 h 344"/>
                  <a:gd name="T18" fmla="*/ 2147483646 w 2930"/>
                  <a:gd name="T19" fmla="*/ 2147483646 h 3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930" h="344">
                    <a:moveTo>
                      <a:pt x="11" y="344"/>
                    </a:moveTo>
                    <a:cubicBezTo>
                      <a:pt x="5" y="344"/>
                      <a:pt x="0" y="339"/>
                      <a:pt x="0" y="33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2758" y="0"/>
                      <a:pt x="2758" y="0"/>
                      <a:pt x="2758" y="0"/>
                    </a:cubicBezTo>
                    <a:cubicBezTo>
                      <a:pt x="2763" y="0"/>
                      <a:pt x="2779" y="0"/>
                      <a:pt x="2792" y="31"/>
                    </a:cubicBezTo>
                    <a:cubicBezTo>
                      <a:pt x="2792" y="32"/>
                      <a:pt x="2792" y="32"/>
                      <a:pt x="2792" y="32"/>
                    </a:cubicBezTo>
                    <a:cubicBezTo>
                      <a:pt x="2930" y="339"/>
                      <a:pt x="2930" y="339"/>
                      <a:pt x="2930" y="339"/>
                    </a:cubicBezTo>
                    <a:cubicBezTo>
                      <a:pt x="2928" y="342"/>
                      <a:pt x="2925" y="344"/>
                      <a:pt x="2921" y="344"/>
                    </a:cubicBezTo>
                    <a:lnTo>
                      <a:pt x="11" y="344"/>
                    </a:lnTo>
                    <a:close/>
                  </a:path>
                </a:pathLst>
              </a:custGeom>
              <a:noFill/>
              <a:ln w="17463" cap="flat">
                <a:solidFill>
                  <a:srgbClr val="231815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8" name="Oval 22"/>
              <p:cNvSpPr>
                <a:spLocks noChangeArrowheads="1"/>
              </p:cNvSpPr>
              <p:nvPr/>
            </p:nvSpPr>
            <p:spPr bwMode="auto">
              <a:xfrm>
                <a:off x="5087795" y="345712"/>
                <a:ext cx="578281" cy="579672"/>
              </a:xfrm>
              <a:prstGeom prst="ellipse">
                <a:avLst/>
              </a:prstGeom>
              <a:solidFill>
                <a:srgbClr val="EB329A"/>
              </a:solidFill>
              <a:ln w="14288">
                <a:solidFill>
                  <a:srgbClr val="231815"/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49" name="Oval 23"/>
              <p:cNvSpPr>
                <a:spLocks noChangeArrowheads="1"/>
              </p:cNvSpPr>
              <p:nvPr/>
            </p:nvSpPr>
            <p:spPr bwMode="auto">
              <a:xfrm>
                <a:off x="5044701" y="345712"/>
                <a:ext cx="576891" cy="579672"/>
              </a:xfrm>
              <a:prstGeom prst="ellipse">
                <a:avLst/>
              </a:prstGeom>
              <a:solidFill>
                <a:srgbClr val="EB329A"/>
              </a:solidFill>
              <a:ln w="14288">
                <a:solidFill>
                  <a:srgbClr val="231815"/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50" name="Oval 24"/>
              <p:cNvSpPr>
                <a:spLocks noChangeArrowheads="1"/>
              </p:cNvSpPr>
              <p:nvPr/>
            </p:nvSpPr>
            <p:spPr bwMode="auto">
              <a:xfrm>
                <a:off x="5112816" y="419387"/>
                <a:ext cx="430931" cy="432321"/>
              </a:xfrm>
              <a:prstGeom prst="ellipse">
                <a:avLst/>
              </a:prstGeom>
              <a:solidFill>
                <a:srgbClr val="FBE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51" name="Oval 25"/>
              <p:cNvSpPr>
                <a:spLocks noChangeArrowheads="1"/>
              </p:cNvSpPr>
              <p:nvPr/>
            </p:nvSpPr>
            <p:spPr bwMode="auto">
              <a:xfrm>
                <a:off x="5112816" y="419387"/>
                <a:ext cx="430931" cy="432321"/>
              </a:xfrm>
              <a:prstGeom prst="ellipse">
                <a:avLst/>
              </a:prstGeom>
              <a:noFill/>
              <a:ln w="14288">
                <a:solidFill>
                  <a:srgbClr val="231815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52" name="Freeform 26"/>
              <p:cNvSpPr/>
              <p:nvPr/>
            </p:nvSpPr>
            <p:spPr bwMode="auto">
              <a:xfrm>
                <a:off x="5221244" y="552837"/>
                <a:ext cx="196004" cy="180713"/>
              </a:xfrm>
              <a:custGeom>
                <a:avLst/>
                <a:gdLst>
                  <a:gd name="T0" fmla="*/ 2147483646 w 141"/>
                  <a:gd name="T1" fmla="*/ 2147483646 h 130"/>
                  <a:gd name="T2" fmla="*/ 0 w 141"/>
                  <a:gd name="T3" fmla="*/ 0 h 130"/>
                  <a:gd name="T4" fmla="*/ 2147483646 w 141"/>
                  <a:gd name="T5" fmla="*/ 0 h 130"/>
                  <a:gd name="T6" fmla="*/ 2147483646 w 141"/>
                  <a:gd name="T7" fmla="*/ 2147483646 h 13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1" h="130">
                    <a:moveTo>
                      <a:pt x="71" y="130"/>
                    </a:moveTo>
                    <a:lnTo>
                      <a:pt x="0" y="0"/>
                    </a:lnTo>
                    <a:lnTo>
                      <a:pt x="141" y="0"/>
                    </a:lnTo>
                    <a:lnTo>
                      <a:pt x="71" y="1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3" name="Freeform 27"/>
              <p:cNvSpPr/>
              <p:nvPr/>
            </p:nvSpPr>
            <p:spPr bwMode="auto">
              <a:xfrm>
                <a:off x="261137" y="213651"/>
                <a:ext cx="712001" cy="678119"/>
              </a:xfrm>
              <a:custGeom>
                <a:avLst/>
                <a:gdLst>
                  <a:gd name="T0" fmla="*/ 2147483646 w 336"/>
                  <a:gd name="T1" fmla="*/ 2147483646 h 380"/>
                  <a:gd name="T2" fmla="*/ 2147483646 w 336"/>
                  <a:gd name="T3" fmla="*/ 2147483646 h 380"/>
                  <a:gd name="T4" fmla="*/ 0 w 336"/>
                  <a:gd name="T5" fmla="*/ 2147483646 h 380"/>
                  <a:gd name="T6" fmla="*/ 0 w 336"/>
                  <a:gd name="T7" fmla="*/ 0 h 380"/>
                  <a:gd name="T8" fmla="*/ 2147483646 w 336"/>
                  <a:gd name="T9" fmla="*/ 0 h 380"/>
                  <a:gd name="T10" fmla="*/ 2147483646 w 336"/>
                  <a:gd name="T11" fmla="*/ 2147483646 h 3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36" h="380">
                    <a:moveTo>
                      <a:pt x="336" y="380"/>
                    </a:moveTo>
                    <a:lnTo>
                      <a:pt x="168" y="315"/>
                    </a:lnTo>
                    <a:lnTo>
                      <a:pt x="0" y="380"/>
                    </a:lnTo>
                    <a:lnTo>
                      <a:pt x="0" y="0"/>
                    </a:lnTo>
                    <a:lnTo>
                      <a:pt x="336" y="0"/>
                    </a:lnTo>
                    <a:lnTo>
                      <a:pt x="336" y="380"/>
                    </a:lnTo>
                    <a:close/>
                  </a:path>
                </a:pathLst>
              </a:custGeom>
              <a:solidFill>
                <a:srgbClr val="EB329A"/>
              </a:solidFill>
              <a:ln w="17463" cap="flat">
                <a:solidFill>
                  <a:srgbClr val="231815"/>
                </a:solidFill>
                <a:prstDash val="solid"/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441" name="文本框 2"/>
            <p:cNvSpPr txBox="1">
              <a:spLocks noChangeArrowheads="1"/>
            </p:cNvSpPr>
            <p:nvPr/>
          </p:nvSpPr>
          <p:spPr bwMode="auto">
            <a:xfrm>
              <a:off x="265306" y="258475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三、巩固练习，不断深化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6151880" y="843280"/>
            <a:ext cx="269049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P9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1"/>
          <p:cNvSpPr>
            <a:spLocks noChangeArrowheads="1"/>
          </p:cNvSpPr>
          <p:nvPr/>
        </p:nvSpPr>
        <p:spPr bwMode="auto">
          <a:xfrm>
            <a:off x="609600" y="2019300"/>
            <a:ext cx="309562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38+56÷7×4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459" name="矩形 1"/>
          <p:cNvSpPr>
            <a:spLocks noChangeArrowheads="1"/>
          </p:cNvSpPr>
          <p:nvPr/>
        </p:nvSpPr>
        <p:spPr bwMode="auto">
          <a:xfrm>
            <a:off x="4748213" y="2019300"/>
            <a:ext cx="3313112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450+390÷130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123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460" name="矩形 1"/>
          <p:cNvSpPr>
            <a:spLocks noChangeArrowheads="1"/>
          </p:cNvSpPr>
          <p:nvPr/>
        </p:nvSpPr>
        <p:spPr bwMode="auto">
          <a:xfrm>
            <a:off x="538163" y="2884488"/>
            <a:ext cx="424815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209+102÷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9461" name="矩形 1"/>
          <p:cNvSpPr>
            <a:spLocks noChangeArrowheads="1"/>
          </p:cNvSpPr>
          <p:nvPr/>
        </p:nvSpPr>
        <p:spPr bwMode="auto">
          <a:xfrm>
            <a:off x="4683125" y="2884488"/>
            <a:ext cx="403225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940×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128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154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TextBox 4"/>
          <p:cNvSpPr txBox="1">
            <a:spLocks noChangeArrowheads="1"/>
          </p:cNvSpPr>
          <p:nvPr/>
        </p:nvSpPr>
        <p:spPr bwMode="auto">
          <a:xfrm>
            <a:off x="2781300" y="2092325"/>
            <a:ext cx="1190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= 70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39" name="TextBox 4"/>
          <p:cNvSpPr txBox="1">
            <a:spLocks noChangeArrowheads="1"/>
          </p:cNvSpPr>
          <p:nvPr/>
        </p:nvSpPr>
        <p:spPr bwMode="auto">
          <a:xfrm>
            <a:off x="7780338" y="2092325"/>
            <a:ext cx="1189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= 330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41" name="TextBox 4"/>
          <p:cNvSpPr txBox="1">
            <a:spLocks noChangeArrowheads="1"/>
          </p:cNvSpPr>
          <p:nvPr/>
        </p:nvSpPr>
        <p:spPr bwMode="auto">
          <a:xfrm>
            <a:off x="3636963" y="2916238"/>
            <a:ext cx="1190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= 215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43" name="TextBox 4"/>
          <p:cNvSpPr txBox="1">
            <a:spLocks noChangeArrowheads="1"/>
          </p:cNvSpPr>
          <p:nvPr/>
        </p:nvSpPr>
        <p:spPr bwMode="auto">
          <a:xfrm>
            <a:off x="7524750" y="3508375"/>
            <a:ext cx="1190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= 4700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19466" name="矩形 10"/>
          <p:cNvSpPr>
            <a:spLocks noChangeArrowheads="1"/>
          </p:cNvSpPr>
          <p:nvPr/>
        </p:nvSpPr>
        <p:spPr bwMode="auto">
          <a:xfrm>
            <a:off x="433388" y="1165225"/>
            <a:ext cx="561657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先说出运算顺序，再计算。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560695" y="1346200"/>
            <a:ext cx="340868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P11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练习三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9" grpId="0"/>
      <p:bldP spid="41" grpId="0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0"/>
          <p:cNvSpPr>
            <a:spLocks noChangeArrowheads="1"/>
          </p:cNvSpPr>
          <p:nvPr/>
        </p:nvSpPr>
        <p:spPr bwMode="auto">
          <a:xfrm>
            <a:off x="609600" y="889000"/>
            <a:ext cx="5618163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计算下面各题。</a:t>
            </a:r>
          </a:p>
        </p:txBody>
      </p:sp>
      <p:sp>
        <p:nvSpPr>
          <p:cNvPr id="22531" name="矩形 1"/>
          <p:cNvSpPr>
            <a:spLocks noChangeArrowheads="1"/>
          </p:cNvSpPr>
          <p:nvPr/>
        </p:nvSpPr>
        <p:spPr bwMode="auto">
          <a:xfrm>
            <a:off x="395288" y="1722438"/>
            <a:ext cx="3455987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72-4×6÷3</a:t>
            </a:r>
          </a:p>
          <a:p>
            <a:pPr>
              <a:lnSpc>
                <a:spcPct val="110000"/>
              </a:lnSpc>
            </a:pP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72-4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×6÷3</a:t>
            </a:r>
          </a:p>
          <a:p>
            <a:pPr>
              <a:lnSpc>
                <a:spcPct val="110000"/>
              </a:lnSpc>
            </a:pP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72-4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6÷3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2532" name="矩形 1"/>
          <p:cNvSpPr>
            <a:spLocks noChangeArrowheads="1"/>
          </p:cNvSpPr>
          <p:nvPr/>
        </p:nvSpPr>
        <p:spPr bwMode="auto">
          <a:xfrm>
            <a:off x="4211638" y="1708150"/>
            <a:ext cx="3887787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6000÷75-60-10</a:t>
            </a:r>
          </a:p>
          <a:p>
            <a:pPr>
              <a:lnSpc>
                <a:spcPct val="110000"/>
              </a:lnSpc>
            </a:pP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6000÷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75-60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-10</a:t>
            </a:r>
          </a:p>
          <a:p>
            <a:pPr>
              <a:lnSpc>
                <a:spcPct val="110000"/>
              </a:lnSpc>
            </a:pP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6000÷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75-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60-10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464435" y="1741488"/>
            <a:ext cx="11906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= 64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914650" y="2659063"/>
            <a:ext cx="11906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= 136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3059748" y="4011613"/>
            <a:ext cx="1190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= 136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6908800" y="1722438"/>
            <a:ext cx="11906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= 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7428548" y="2684463"/>
            <a:ext cx="1190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= 390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7667625" y="3567113"/>
            <a:ext cx="1190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= 240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00120" y="1094740"/>
            <a:ext cx="340868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P11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练习三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4"/>
          <p:cNvSpPr txBox="1">
            <a:spLocks noChangeArrowheads="1"/>
          </p:cNvSpPr>
          <p:nvPr/>
        </p:nvSpPr>
        <p:spPr bwMode="auto">
          <a:xfrm>
            <a:off x="1511300" y="1743075"/>
            <a:ext cx="792163" cy="523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128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2806700" y="1743075"/>
            <a:ext cx="792163" cy="523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147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2147888" y="2632075"/>
            <a:ext cx="792162" cy="523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1576388" y="3525838"/>
            <a:ext cx="792162" cy="523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320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0486" name="TextBox 4"/>
          <p:cNvSpPr txBox="1">
            <a:spLocks noChangeArrowheads="1"/>
          </p:cNvSpPr>
          <p:nvPr/>
        </p:nvSpPr>
        <p:spPr bwMode="auto">
          <a:xfrm>
            <a:off x="3421063" y="2619375"/>
            <a:ext cx="792162" cy="523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25</a:t>
            </a:r>
          </a:p>
        </p:txBody>
      </p:sp>
      <p:cxnSp>
        <p:nvCxnSpPr>
          <p:cNvPr id="10" name="直接连接符 9"/>
          <p:cNvCxnSpPr>
            <a:stCxn id="20482" idx="2"/>
            <a:endCxn id="20484" idx="0"/>
          </p:cNvCxnSpPr>
          <p:nvPr/>
        </p:nvCxnSpPr>
        <p:spPr>
          <a:xfrm>
            <a:off x="1906588" y="2266950"/>
            <a:ext cx="636587" cy="3651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8" name="TextBox 4"/>
          <p:cNvSpPr txBox="1">
            <a:spLocks noChangeArrowheads="1"/>
          </p:cNvSpPr>
          <p:nvPr/>
        </p:nvSpPr>
        <p:spPr bwMode="auto">
          <a:xfrm>
            <a:off x="2187575" y="4408488"/>
            <a:ext cx="792163" cy="523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0489" name="TextBox 4"/>
          <p:cNvSpPr txBox="1">
            <a:spLocks noChangeArrowheads="1"/>
          </p:cNvSpPr>
          <p:nvPr/>
        </p:nvSpPr>
        <p:spPr bwMode="auto">
          <a:xfrm>
            <a:off x="2806700" y="3517900"/>
            <a:ext cx="792163" cy="523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2543175" y="2255838"/>
            <a:ext cx="636588" cy="3651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543175" y="3155950"/>
            <a:ext cx="636588" cy="3651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3186113" y="3143250"/>
            <a:ext cx="636587" cy="3651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2584450" y="4048125"/>
            <a:ext cx="636588" cy="3635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984375" y="4056063"/>
            <a:ext cx="600075" cy="3524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5" name="矩形 23"/>
          <p:cNvSpPr>
            <a:spLocks noChangeArrowheads="1"/>
          </p:cNvSpPr>
          <p:nvPr/>
        </p:nvSpPr>
        <p:spPr bwMode="auto">
          <a:xfrm>
            <a:off x="2325688" y="2093913"/>
            <a:ext cx="419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+</a:t>
            </a:r>
            <a:endParaRPr lang="zh-CN" altLang="en-US" sz="32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0496" name="矩形 24"/>
          <p:cNvSpPr>
            <a:spLocks noChangeArrowheads="1"/>
          </p:cNvSpPr>
          <p:nvPr/>
        </p:nvSpPr>
        <p:spPr bwMode="auto">
          <a:xfrm>
            <a:off x="2881313" y="2978150"/>
            <a:ext cx="596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÷</a:t>
            </a:r>
            <a:endParaRPr lang="zh-CN" altLang="en-US" sz="32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0497" name="矩形 25"/>
          <p:cNvSpPr>
            <a:spLocks noChangeArrowheads="1"/>
          </p:cNvSpPr>
          <p:nvPr/>
        </p:nvSpPr>
        <p:spPr bwMode="auto">
          <a:xfrm>
            <a:off x="2287588" y="3908425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×</a:t>
            </a:r>
            <a:endParaRPr lang="zh-CN" altLang="en-US" sz="32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0498" name="矩形 10"/>
          <p:cNvSpPr>
            <a:spLocks noChangeArrowheads="1"/>
          </p:cNvSpPr>
          <p:nvPr/>
        </p:nvSpPr>
        <p:spPr bwMode="auto">
          <a:xfrm>
            <a:off x="323850" y="555625"/>
            <a:ext cx="73453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按照顺序计算并填写下面的        ，然后列出综合算式。</a:t>
            </a:r>
          </a:p>
        </p:txBody>
      </p:sp>
      <p:sp>
        <p:nvSpPr>
          <p:cNvPr id="28" name="矩形 27"/>
          <p:cNvSpPr/>
          <p:nvPr/>
        </p:nvSpPr>
        <p:spPr>
          <a:xfrm>
            <a:off x="5927364" y="718115"/>
            <a:ext cx="576262" cy="358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TextBox 4"/>
          <p:cNvSpPr txBox="1">
            <a:spLocks noChangeArrowheads="1"/>
          </p:cNvSpPr>
          <p:nvPr/>
        </p:nvSpPr>
        <p:spPr bwMode="auto">
          <a:xfrm>
            <a:off x="2189163" y="2630488"/>
            <a:ext cx="7921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275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2878138" y="3489325"/>
            <a:ext cx="596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11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31" name="TextBox 4"/>
          <p:cNvSpPr txBox="1">
            <a:spLocks noChangeArrowheads="1"/>
          </p:cNvSpPr>
          <p:nvPr/>
        </p:nvSpPr>
        <p:spPr bwMode="auto">
          <a:xfrm>
            <a:off x="2163763" y="4443413"/>
            <a:ext cx="10398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3520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32" name="TextBox 4"/>
          <p:cNvSpPr txBox="1">
            <a:spLocks noChangeArrowheads="1"/>
          </p:cNvSpPr>
          <p:nvPr/>
        </p:nvSpPr>
        <p:spPr bwMode="auto">
          <a:xfrm>
            <a:off x="4284663" y="3795713"/>
            <a:ext cx="42846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320×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128+147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）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÷25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89095" y="1319530"/>
            <a:ext cx="340868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P11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练习三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4"/>
          <p:cNvSpPr txBox="1">
            <a:spLocks noChangeArrowheads="1"/>
          </p:cNvSpPr>
          <p:nvPr/>
        </p:nvSpPr>
        <p:spPr bwMode="auto">
          <a:xfrm>
            <a:off x="1927225" y="1147763"/>
            <a:ext cx="792163" cy="523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438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3224213" y="1147763"/>
            <a:ext cx="792162" cy="523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73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2565400" y="2036763"/>
            <a:ext cx="792163" cy="523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1509" name="TextBox 4"/>
          <p:cNvSpPr txBox="1">
            <a:spLocks noChangeArrowheads="1"/>
          </p:cNvSpPr>
          <p:nvPr/>
        </p:nvSpPr>
        <p:spPr bwMode="auto">
          <a:xfrm>
            <a:off x="1336675" y="2060575"/>
            <a:ext cx="792163" cy="523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920</a:t>
            </a:r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1510" name="TextBox 4"/>
          <p:cNvSpPr txBox="1">
            <a:spLocks noChangeArrowheads="1"/>
          </p:cNvSpPr>
          <p:nvPr/>
        </p:nvSpPr>
        <p:spPr bwMode="auto">
          <a:xfrm>
            <a:off x="3189288" y="2959100"/>
            <a:ext cx="792162" cy="523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34</a:t>
            </a:r>
          </a:p>
        </p:txBody>
      </p:sp>
      <p:cxnSp>
        <p:nvCxnSpPr>
          <p:cNvPr id="8" name="直接连接符 7"/>
          <p:cNvCxnSpPr>
            <a:stCxn id="21506" idx="2"/>
            <a:endCxn id="21508" idx="0"/>
          </p:cNvCxnSpPr>
          <p:nvPr/>
        </p:nvCxnSpPr>
        <p:spPr>
          <a:xfrm>
            <a:off x="2324100" y="1671638"/>
            <a:ext cx="636588" cy="3651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2" name="TextBox 4"/>
          <p:cNvSpPr txBox="1">
            <a:spLocks noChangeArrowheads="1"/>
          </p:cNvSpPr>
          <p:nvPr/>
        </p:nvSpPr>
        <p:spPr bwMode="auto">
          <a:xfrm>
            <a:off x="2287588" y="3863975"/>
            <a:ext cx="1408112" cy="523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1513" name="TextBox 4"/>
          <p:cNvSpPr txBox="1">
            <a:spLocks noChangeArrowheads="1"/>
          </p:cNvSpPr>
          <p:nvPr/>
        </p:nvSpPr>
        <p:spPr bwMode="auto">
          <a:xfrm>
            <a:off x="1958975" y="2955925"/>
            <a:ext cx="792163" cy="523875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28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2960688" y="1660525"/>
            <a:ext cx="636587" cy="3651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746250" y="2584450"/>
            <a:ext cx="636588" cy="3651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2365375" y="2573338"/>
            <a:ext cx="636588" cy="3651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2970213" y="3482975"/>
            <a:ext cx="636587" cy="3635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371725" y="3490913"/>
            <a:ext cx="636588" cy="36353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9" name="矩形 15"/>
          <p:cNvSpPr>
            <a:spLocks noChangeArrowheads="1"/>
          </p:cNvSpPr>
          <p:nvPr/>
        </p:nvSpPr>
        <p:spPr bwMode="auto">
          <a:xfrm>
            <a:off x="2743200" y="1498600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÷</a:t>
            </a:r>
            <a:endParaRPr lang="zh-CN" altLang="en-US" sz="32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1520" name="矩形 16"/>
          <p:cNvSpPr>
            <a:spLocks noChangeArrowheads="1"/>
          </p:cNvSpPr>
          <p:nvPr/>
        </p:nvSpPr>
        <p:spPr bwMode="auto">
          <a:xfrm>
            <a:off x="2144713" y="2416175"/>
            <a:ext cx="419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+</a:t>
            </a:r>
            <a:endParaRPr lang="zh-CN" altLang="en-US" sz="32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1521" name="矩形 17"/>
          <p:cNvSpPr>
            <a:spLocks noChangeArrowheads="1"/>
          </p:cNvSpPr>
          <p:nvPr/>
        </p:nvSpPr>
        <p:spPr bwMode="auto">
          <a:xfrm>
            <a:off x="2673350" y="3343275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×</a:t>
            </a:r>
            <a:endParaRPr lang="zh-CN" altLang="en-US" sz="3200" b="1"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2773363" y="2011363"/>
            <a:ext cx="5667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1979613" y="2946400"/>
            <a:ext cx="7477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926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2484438" y="3867150"/>
            <a:ext cx="12112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31484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4610100" y="2584450"/>
            <a:ext cx="36734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920+438÷73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×34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0"/>
          <p:cNvSpPr>
            <a:spLocks noChangeArrowheads="1"/>
          </p:cNvSpPr>
          <p:nvPr/>
        </p:nvSpPr>
        <p:spPr bwMode="auto">
          <a:xfrm>
            <a:off x="682625" y="755650"/>
            <a:ext cx="734536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张扑克牌上的点数，经过怎样的运算才能得到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pic>
        <p:nvPicPr>
          <p:cNvPr id="23555" name="图片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985" y="1901508"/>
            <a:ext cx="5381625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743075" y="3495675"/>
            <a:ext cx="2519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6×3+2+4=24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1743075" y="4192588"/>
            <a:ext cx="25209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6×2+3×4=24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4716463" y="3795713"/>
            <a:ext cx="25193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答案不唯一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15180" y="1533525"/>
            <a:ext cx="340868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P12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练习三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6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" t="22002" r="2882" b="22000"/>
          <a:stretch>
            <a:fillRect/>
          </a:stretch>
        </p:blipFill>
        <p:spPr bwMode="auto">
          <a:xfrm>
            <a:off x="574675" y="885825"/>
            <a:ext cx="7958138" cy="394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116013" y="1973263"/>
            <a:ext cx="3065462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在一个算式里，有小括号，要先算小括号里面的。</a:t>
            </a:r>
            <a:endParaRPr lang="en-US" altLang="zh-CN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5004048" y="1131590"/>
            <a:ext cx="3240088" cy="3392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一个算式里，既有小括号，又有中括号，要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先算小括号里面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的，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再算中括号里面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的，最后算括号外面的。</a:t>
            </a:r>
          </a:p>
        </p:txBody>
      </p:sp>
      <p:grpSp>
        <p:nvGrpSpPr>
          <p:cNvPr id="24581" name="组合 37"/>
          <p:cNvGrpSpPr/>
          <p:nvPr/>
        </p:nvGrpSpPr>
        <p:grpSpPr bwMode="auto">
          <a:xfrm>
            <a:off x="107950" y="50800"/>
            <a:ext cx="3317875" cy="739775"/>
            <a:chOff x="135945" y="888269"/>
            <a:chExt cx="3317875" cy="739775"/>
          </a:xfrm>
        </p:grpSpPr>
        <p:grpSp>
          <p:nvGrpSpPr>
            <p:cNvPr id="24582" name="组合 36"/>
            <p:cNvGrpSpPr/>
            <p:nvPr/>
          </p:nvGrpSpPr>
          <p:grpSpPr bwMode="auto">
            <a:xfrm>
              <a:off x="135945" y="888269"/>
              <a:ext cx="3317875" cy="739775"/>
              <a:chOff x="1284288" y="-1109663"/>
              <a:chExt cx="3317875" cy="739775"/>
            </a:xfrm>
          </p:grpSpPr>
          <p:sp>
            <p:nvSpPr>
              <p:cNvPr id="24584" name="AutoShape 9"/>
              <p:cNvSpPr>
                <a:spLocks noChangeAspect="1" noChangeArrowheads="1" noTextEdit="1"/>
              </p:cNvSpPr>
              <p:nvPr/>
            </p:nvSpPr>
            <p:spPr bwMode="auto">
              <a:xfrm>
                <a:off x="1284288" y="-1109663"/>
                <a:ext cx="3317875" cy="739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585" name="Freeform 11"/>
              <p:cNvSpPr/>
              <p:nvPr/>
            </p:nvSpPr>
            <p:spPr bwMode="auto">
              <a:xfrm>
                <a:off x="1358901" y="-1104901"/>
                <a:ext cx="2909888" cy="720725"/>
              </a:xfrm>
              <a:custGeom>
                <a:avLst/>
                <a:gdLst>
                  <a:gd name="T0" fmla="*/ 2147483646 w 1837"/>
                  <a:gd name="T1" fmla="*/ 2147483646 h 453"/>
                  <a:gd name="T2" fmla="*/ 2147483646 w 1837"/>
                  <a:gd name="T3" fmla="*/ 2147483646 h 453"/>
                  <a:gd name="T4" fmla="*/ 2147483646 w 1837"/>
                  <a:gd name="T5" fmla="*/ 2147483646 h 453"/>
                  <a:gd name="T6" fmla="*/ 0 w 1837"/>
                  <a:gd name="T7" fmla="*/ 2147483646 h 453"/>
                  <a:gd name="T8" fmla="*/ 0 w 1837"/>
                  <a:gd name="T9" fmla="*/ 2147483646 h 453"/>
                  <a:gd name="T10" fmla="*/ 2147483646 w 1837"/>
                  <a:gd name="T11" fmla="*/ 0 h 453"/>
                  <a:gd name="T12" fmla="*/ 2147483646 w 1837"/>
                  <a:gd name="T13" fmla="*/ 0 h 453"/>
                  <a:gd name="T14" fmla="*/ 2147483646 w 1837"/>
                  <a:gd name="T15" fmla="*/ 2147483646 h 453"/>
                  <a:gd name="T16" fmla="*/ 2147483646 w 1837"/>
                  <a:gd name="T17" fmla="*/ 2147483646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37" h="453">
                    <a:moveTo>
                      <a:pt x="1837" y="388"/>
                    </a:moveTo>
                    <a:cubicBezTo>
                      <a:pt x="1837" y="424"/>
                      <a:pt x="1808" y="453"/>
                      <a:pt x="1772" y="453"/>
                    </a:cubicBezTo>
                    <a:cubicBezTo>
                      <a:pt x="65" y="453"/>
                      <a:pt x="65" y="453"/>
                      <a:pt x="65" y="453"/>
                    </a:cubicBezTo>
                    <a:cubicBezTo>
                      <a:pt x="29" y="453"/>
                      <a:pt x="0" y="424"/>
                      <a:pt x="0" y="388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30"/>
                      <a:pt x="29" y="0"/>
                      <a:pt x="65" y="0"/>
                    </a:cubicBezTo>
                    <a:cubicBezTo>
                      <a:pt x="1608" y="0"/>
                      <a:pt x="1608" y="0"/>
                      <a:pt x="1608" y="0"/>
                    </a:cubicBezTo>
                    <a:cubicBezTo>
                      <a:pt x="1644" y="0"/>
                      <a:pt x="1675" y="21"/>
                      <a:pt x="1693" y="66"/>
                    </a:cubicBezTo>
                    <a:lnTo>
                      <a:pt x="1837" y="388"/>
                    </a:lnTo>
                    <a:close/>
                  </a:path>
                </a:pathLst>
              </a:custGeom>
              <a:solidFill>
                <a:srgbClr val="EB329A"/>
              </a:solidFill>
              <a:ln w="15875" cap="flat">
                <a:solidFill>
                  <a:srgbClr val="231815"/>
                </a:solidFill>
                <a:prstDash val="solid"/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586" name="Freeform 12"/>
              <p:cNvSpPr/>
              <p:nvPr/>
            </p:nvSpPr>
            <p:spPr bwMode="auto">
              <a:xfrm>
                <a:off x="1293813" y="-1104901"/>
                <a:ext cx="2911475" cy="720725"/>
              </a:xfrm>
              <a:custGeom>
                <a:avLst/>
                <a:gdLst>
                  <a:gd name="T0" fmla="*/ 2147483646 w 1838"/>
                  <a:gd name="T1" fmla="*/ 2147483646 h 453"/>
                  <a:gd name="T2" fmla="*/ 2147483646 w 1838"/>
                  <a:gd name="T3" fmla="*/ 2147483646 h 453"/>
                  <a:gd name="T4" fmla="*/ 2147483646 w 1838"/>
                  <a:gd name="T5" fmla="*/ 2147483646 h 453"/>
                  <a:gd name="T6" fmla="*/ 0 w 1838"/>
                  <a:gd name="T7" fmla="*/ 2147483646 h 453"/>
                  <a:gd name="T8" fmla="*/ 0 w 1838"/>
                  <a:gd name="T9" fmla="*/ 2147483646 h 453"/>
                  <a:gd name="T10" fmla="*/ 2147483646 w 1838"/>
                  <a:gd name="T11" fmla="*/ 0 h 453"/>
                  <a:gd name="T12" fmla="*/ 2147483646 w 1838"/>
                  <a:gd name="T13" fmla="*/ 0 h 453"/>
                  <a:gd name="T14" fmla="*/ 2147483646 w 1838"/>
                  <a:gd name="T15" fmla="*/ 2147483646 h 453"/>
                  <a:gd name="T16" fmla="*/ 2147483646 w 1838"/>
                  <a:gd name="T17" fmla="*/ 2147483646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38" h="453">
                    <a:moveTo>
                      <a:pt x="1838" y="388"/>
                    </a:moveTo>
                    <a:cubicBezTo>
                      <a:pt x="1838" y="424"/>
                      <a:pt x="1809" y="453"/>
                      <a:pt x="1773" y="453"/>
                    </a:cubicBezTo>
                    <a:cubicBezTo>
                      <a:pt x="66" y="453"/>
                      <a:pt x="66" y="453"/>
                      <a:pt x="66" y="453"/>
                    </a:cubicBezTo>
                    <a:cubicBezTo>
                      <a:pt x="29" y="453"/>
                      <a:pt x="0" y="424"/>
                      <a:pt x="0" y="388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30"/>
                      <a:pt x="29" y="0"/>
                      <a:pt x="66" y="0"/>
                    </a:cubicBezTo>
                    <a:cubicBezTo>
                      <a:pt x="1609" y="0"/>
                      <a:pt x="1609" y="0"/>
                      <a:pt x="1609" y="0"/>
                    </a:cubicBezTo>
                    <a:cubicBezTo>
                      <a:pt x="1645" y="0"/>
                      <a:pt x="1676" y="21"/>
                      <a:pt x="1694" y="66"/>
                    </a:cubicBezTo>
                    <a:lnTo>
                      <a:pt x="1838" y="388"/>
                    </a:lnTo>
                    <a:close/>
                  </a:path>
                </a:pathLst>
              </a:custGeom>
              <a:solidFill>
                <a:srgbClr val="FFC5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587" name="Freeform 13"/>
              <p:cNvSpPr/>
              <p:nvPr/>
            </p:nvSpPr>
            <p:spPr bwMode="auto">
              <a:xfrm>
                <a:off x="1293813" y="-1104901"/>
                <a:ext cx="2911475" cy="720725"/>
              </a:xfrm>
              <a:custGeom>
                <a:avLst/>
                <a:gdLst>
                  <a:gd name="T0" fmla="*/ 2147483646 w 1838"/>
                  <a:gd name="T1" fmla="*/ 2147483646 h 453"/>
                  <a:gd name="T2" fmla="*/ 2147483646 w 1838"/>
                  <a:gd name="T3" fmla="*/ 2147483646 h 453"/>
                  <a:gd name="T4" fmla="*/ 2147483646 w 1838"/>
                  <a:gd name="T5" fmla="*/ 2147483646 h 453"/>
                  <a:gd name="T6" fmla="*/ 0 w 1838"/>
                  <a:gd name="T7" fmla="*/ 2147483646 h 453"/>
                  <a:gd name="T8" fmla="*/ 0 w 1838"/>
                  <a:gd name="T9" fmla="*/ 2147483646 h 453"/>
                  <a:gd name="T10" fmla="*/ 2147483646 w 1838"/>
                  <a:gd name="T11" fmla="*/ 0 h 453"/>
                  <a:gd name="T12" fmla="*/ 2147483646 w 1838"/>
                  <a:gd name="T13" fmla="*/ 0 h 453"/>
                  <a:gd name="T14" fmla="*/ 2147483646 w 1838"/>
                  <a:gd name="T15" fmla="*/ 2147483646 h 453"/>
                  <a:gd name="T16" fmla="*/ 2147483646 w 1838"/>
                  <a:gd name="T17" fmla="*/ 2147483646 h 45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38" h="453">
                    <a:moveTo>
                      <a:pt x="1838" y="388"/>
                    </a:moveTo>
                    <a:cubicBezTo>
                      <a:pt x="1838" y="424"/>
                      <a:pt x="1809" y="453"/>
                      <a:pt x="1773" y="453"/>
                    </a:cubicBezTo>
                    <a:cubicBezTo>
                      <a:pt x="66" y="453"/>
                      <a:pt x="66" y="453"/>
                      <a:pt x="66" y="453"/>
                    </a:cubicBezTo>
                    <a:cubicBezTo>
                      <a:pt x="29" y="453"/>
                      <a:pt x="0" y="424"/>
                      <a:pt x="0" y="388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30"/>
                      <a:pt x="29" y="0"/>
                      <a:pt x="66" y="0"/>
                    </a:cubicBezTo>
                    <a:cubicBezTo>
                      <a:pt x="1609" y="0"/>
                      <a:pt x="1609" y="0"/>
                      <a:pt x="1609" y="0"/>
                    </a:cubicBezTo>
                    <a:cubicBezTo>
                      <a:pt x="1645" y="0"/>
                      <a:pt x="1676" y="21"/>
                      <a:pt x="1694" y="66"/>
                    </a:cubicBezTo>
                    <a:lnTo>
                      <a:pt x="1838" y="388"/>
                    </a:lnTo>
                    <a:close/>
                  </a:path>
                </a:pathLst>
              </a:custGeom>
              <a:noFill/>
              <a:ln w="15875" cap="flat">
                <a:solidFill>
                  <a:srgbClr val="231815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588" name="Freeform 14"/>
              <p:cNvSpPr/>
              <p:nvPr/>
            </p:nvSpPr>
            <p:spPr bwMode="auto">
              <a:xfrm>
                <a:off x="1381126" y="-1017588"/>
                <a:ext cx="2735263" cy="547688"/>
              </a:xfrm>
              <a:custGeom>
                <a:avLst/>
                <a:gdLst>
                  <a:gd name="T0" fmla="*/ 2147483646 w 1726"/>
                  <a:gd name="T1" fmla="*/ 2147483646 h 344"/>
                  <a:gd name="T2" fmla="*/ 0 w 1726"/>
                  <a:gd name="T3" fmla="*/ 2147483646 h 344"/>
                  <a:gd name="T4" fmla="*/ 0 w 1726"/>
                  <a:gd name="T5" fmla="*/ 2147483646 h 344"/>
                  <a:gd name="T6" fmla="*/ 2147483646 w 1726"/>
                  <a:gd name="T7" fmla="*/ 0 h 344"/>
                  <a:gd name="T8" fmla="*/ 2147483646 w 1726"/>
                  <a:gd name="T9" fmla="*/ 0 h 344"/>
                  <a:gd name="T10" fmla="*/ 2147483646 w 1726"/>
                  <a:gd name="T11" fmla="*/ 2147483646 h 344"/>
                  <a:gd name="T12" fmla="*/ 2147483646 w 1726"/>
                  <a:gd name="T13" fmla="*/ 2147483646 h 344"/>
                  <a:gd name="T14" fmla="*/ 2147483646 w 1726"/>
                  <a:gd name="T15" fmla="*/ 2147483646 h 344"/>
                  <a:gd name="T16" fmla="*/ 2147483646 w 1726"/>
                  <a:gd name="T17" fmla="*/ 2147483646 h 344"/>
                  <a:gd name="T18" fmla="*/ 2147483646 w 1726"/>
                  <a:gd name="T19" fmla="*/ 2147483646 h 3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726" h="344">
                    <a:moveTo>
                      <a:pt x="11" y="344"/>
                    </a:moveTo>
                    <a:cubicBezTo>
                      <a:pt x="5" y="344"/>
                      <a:pt x="0" y="339"/>
                      <a:pt x="0" y="33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554" y="0"/>
                      <a:pt x="1554" y="0"/>
                      <a:pt x="1554" y="0"/>
                    </a:cubicBezTo>
                    <a:cubicBezTo>
                      <a:pt x="1560" y="0"/>
                      <a:pt x="1576" y="0"/>
                      <a:pt x="1588" y="31"/>
                    </a:cubicBezTo>
                    <a:cubicBezTo>
                      <a:pt x="1588" y="32"/>
                      <a:pt x="1588" y="32"/>
                      <a:pt x="1588" y="32"/>
                    </a:cubicBezTo>
                    <a:cubicBezTo>
                      <a:pt x="1726" y="339"/>
                      <a:pt x="1726" y="339"/>
                      <a:pt x="1726" y="339"/>
                    </a:cubicBezTo>
                    <a:cubicBezTo>
                      <a:pt x="1724" y="342"/>
                      <a:pt x="1721" y="344"/>
                      <a:pt x="1718" y="344"/>
                    </a:cubicBezTo>
                    <a:lnTo>
                      <a:pt x="11" y="344"/>
                    </a:lnTo>
                    <a:close/>
                  </a:path>
                </a:pathLst>
              </a:custGeom>
              <a:solidFill>
                <a:srgbClr val="FF9F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589" name="Freeform 15"/>
              <p:cNvSpPr/>
              <p:nvPr/>
            </p:nvSpPr>
            <p:spPr bwMode="auto">
              <a:xfrm>
                <a:off x="1381126" y="-1017588"/>
                <a:ext cx="2735263" cy="547688"/>
              </a:xfrm>
              <a:custGeom>
                <a:avLst/>
                <a:gdLst>
                  <a:gd name="T0" fmla="*/ 2147483646 w 1726"/>
                  <a:gd name="T1" fmla="*/ 2147483646 h 344"/>
                  <a:gd name="T2" fmla="*/ 0 w 1726"/>
                  <a:gd name="T3" fmla="*/ 2147483646 h 344"/>
                  <a:gd name="T4" fmla="*/ 0 w 1726"/>
                  <a:gd name="T5" fmla="*/ 2147483646 h 344"/>
                  <a:gd name="T6" fmla="*/ 2147483646 w 1726"/>
                  <a:gd name="T7" fmla="*/ 0 h 344"/>
                  <a:gd name="T8" fmla="*/ 2147483646 w 1726"/>
                  <a:gd name="T9" fmla="*/ 0 h 344"/>
                  <a:gd name="T10" fmla="*/ 2147483646 w 1726"/>
                  <a:gd name="T11" fmla="*/ 2147483646 h 344"/>
                  <a:gd name="T12" fmla="*/ 2147483646 w 1726"/>
                  <a:gd name="T13" fmla="*/ 2147483646 h 344"/>
                  <a:gd name="T14" fmla="*/ 2147483646 w 1726"/>
                  <a:gd name="T15" fmla="*/ 2147483646 h 344"/>
                  <a:gd name="T16" fmla="*/ 2147483646 w 1726"/>
                  <a:gd name="T17" fmla="*/ 2147483646 h 344"/>
                  <a:gd name="T18" fmla="*/ 2147483646 w 1726"/>
                  <a:gd name="T19" fmla="*/ 2147483646 h 3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726" h="344">
                    <a:moveTo>
                      <a:pt x="11" y="344"/>
                    </a:moveTo>
                    <a:cubicBezTo>
                      <a:pt x="5" y="344"/>
                      <a:pt x="0" y="339"/>
                      <a:pt x="0" y="33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554" y="0"/>
                      <a:pt x="1554" y="0"/>
                      <a:pt x="1554" y="0"/>
                    </a:cubicBezTo>
                    <a:cubicBezTo>
                      <a:pt x="1560" y="0"/>
                      <a:pt x="1576" y="0"/>
                      <a:pt x="1588" y="31"/>
                    </a:cubicBezTo>
                    <a:cubicBezTo>
                      <a:pt x="1588" y="32"/>
                      <a:pt x="1588" y="32"/>
                      <a:pt x="1588" y="32"/>
                    </a:cubicBezTo>
                    <a:cubicBezTo>
                      <a:pt x="1726" y="339"/>
                      <a:pt x="1726" y="339"/>
                      <a:pt x="1726" y="339"/>
                    </a:cubicBezTo>
                    <a:cubicBezTo>
                      <a:pt x="1724" y="342"/>
                      <a:pt x="1721" y="344"/>
                      <a:pt x="1718" y="344"/>
                    </a:cubicBezTo>
                    <a:lnTo>
                      <a:pt x="11" y="344"/>
                    </a:lnTo>
                    <a:close/>
                  </a:path>
                </a:pathLst>
              </a:custGeom>
              <a:noFill/>
              <a:ln w="15875" cap="flat">
                <a:solidFill>
                  <a:srgbClr val="231815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590" name="Oval 16"/>
              <p:cNvSpPr>
                <a:spLocks noChangeArrowheads="1"/>
              </p:cNvSpPr>
              <p:nvPr/>
            </p:nvSpPr>
            <p:spPr bwMode="auto">
              <a:xfrm>
                <a:off x="4008438" y="-968376"/>
                <a:ext cx="587375" cy="590550"/>
              </a:xfrm>
              <a:prstGeom prst="ellipse">
                <a:avLst/>
              </a:prstGeom>
              <a:solidFill>
                <a:srgbClr val="EB329A"/>
              </a:solidFill>
              <a:ln w="12700">
                <a:solidFill>
                  <a:srgbClr val="231815"/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1" name="Oval 17"/>
              <p:cNvSpPr>
                <a:spLocks noChangeArrowheads="1"/>
              </p:cNvSpPr>
              <p:nvPr/>
            </p:nvSpPr>
            <p:spPr bwMode="auto">
              <a:xfrm>
                <a:off x="3963988" y="-968376"/>
                <a:ext cx="587375" cy="590550"/>
              </a:xfrm>
              <a:prstGeom prst="ellipse">
                <a:avLst/>
              </a:prstGeom>
              <a:solidFill>
                <a:srgbClr val="EB329A"/>
              </a:solidFill>
              <a:ln w="12700">
                <a:solidFill>
                  <a:srgbClr val="231815"/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2" name="Oval 18"/>
              <p:cNvSpPr>
                <a:spLocks noChangeArrowheads="1"/>
              </p:cNvSpPr>
              <p:nvPr/>
            </p:nvSpPr>
            <p:spPr bwMode="auto">
              <a:xfrm>
                <a:off x="4033838" y="-893763"/>
                <a:ext cx="436563" cy="441325"/>
              </a:xfrm>
              <a:prstGeom prst="ellipse">
                <a:avLst/>
              </a:prstGeom>
              <a:solidFill>
                <a:srgbClr val="FBE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3" name="Oval 19"/>
              <p:cNvSpPr>
                <a:spLocks noChangeArrowheads="1"/>
              </p:cNvSpPr>
              <p:nvPr/>
            </p:nvSpPr>
            <p:spPr bwMode="auto">
              <a:xfrm>
                <a:off x="4033838" y="-893763"/>
                <a:ext cx="436563" cy="441325"/>
              </a:xfrm>
              <a:prstGeom prst="ellipse">
                <a:avLst/>
              </a:prstGeom>
              <a:noFill/>
              <a:ln w="12700">
                <a:solidFill>
                  <a:srgbClr val="231815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594" name="Freeform 20"/>
              <p:cNvSpPr/>
              <p:nvPr/>
            </p:nvSpPr>
            <p:spPr bwMode="auto">
              <a:xfrm>
                <a:off x="4143376" y="-755651"/>
                <a:ext cx="198438" cy="182563"/>
              </a:xfrm>
              <a:custGeom>
                <a:avLst/>
                <a:gdLst>
                  <a:gd name="T0" fmla="*/ 2147483646 w 125"/>
                  <a:gd name="T1" fmla="*/ 2147483646 h 115"/>
                  <a:gd name="T2" fmla="*/ 0 w 125"/>
                  <a:gd name="T3" fmla="*/ 0 h 115"/>
                  <a:gd name="T4" fmla="*/ 2147483646 w 125"/>
                  <a:gd name="T5" fmla="*/ 0 h 115"/>
                  <a:gd name="T6" fmla="*/ 2147483646 w 125"/>
                  <a:gd name="T7" fmla="*/ 2147483646 h 1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25" h="115">
                    <a:moveTo>
                      <a:pt x="62" y="115"/>
                    </a:moveTo>
                    <a:lnTo>
                      <a:pt x="0" y="0"/>
                    </a:lnTo>
                    <a:lnTo>
                      <a:pt x="125" y="0"/>
                    </a:lnTo>
                    <a:lnTo>
                      <a:pt x="62" y="1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595" name="Freeform 27"/>
              <p:cNvSpPr/>
              <p:nvPr/>
            </p:nvSpPr>
            <p:spPr bwMode="auto">
              <a:xfrm>
                <a:off x="1381126" y="-1090657"/>
                <a:ext cx="712001" cy="678119"/>
              </a:xfrm>
              <a:custGeom>
                <a:avLst/>
                <a:gdLst>
                  <a:gd name="T0" fmla="*/ 2147483646 w 336"/>
                  <a:gd name="T1" fmla="*/ 2147483646 h 380"/>
                  <a:gd name="T2" fmla="*/ 2147483646 w 336"/>
                  <a:gd name="T3" fmla="*/ 2147483646 h 380"/>
                  <a:gd name="T4" fmla="*/ 0 w 336"/>
                  <a:gd name="T5" fmla="*/ 2147483646 h 380"/>
                  <a:gd name="T6" fmla="*/ 0 w 336"/>
                  <a:gd name="T7" fmla="*/ 0 h 380"/>
                  <a:gd name="T8" fmla="*/ 2147483646 w 336"/>
                  <a:gd name="T9" fmla="*/ 0 h 380"/>
                  <a:gd name="T10" fmla="*/ 2147483646 w 336"/>
                  <a:gd name="T11" fmla="*/ 2147483646 h 3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36" h="380">
                    <a:moveTo>
                      <a:pt x="336" y="380"/>
                    </a:moveTo>
                    <a:lnTo>
                      <a:pt x="168" y="315"/>
                    </a:lnTo>
                    <a:lnTo>
                      <a:pt x="0" y="380"/>
                    </a:lnTo>
                    <a:lnTo>
                      <a:pt x="0" y="0"/>
                    </a:lnTo>
                    <a:lnTo>
                      <a:pt x="336" y="0"/>
                    </a:lnTo>
                    <a:lnTo>
                      <a:pt x="336" y="380"/>
                    </a:lnTo>
                    <a:close/>
                  </a:path>
                </a:pathLst>
              </a:custGeom>
              <a:solidFill>
                <a:srgbClr val="EB329A"/>
              </a:solidFill>
              <a:ln w="17463" cap="flat">
                <a:solidFill>
                  <a:srgbClr val="231815"/>
                </a:solidFill>
                <a:prstDash val="solid"/>
                <a:miter lim="800000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4583" name="文本框 2"/>
            <p:cNvSpPr txBox="1">
              <a:spLocks noChangeArrowheads="1"/>
            </p:cNvSpPr>
            <p:nvPr/>
          </p:nvSpPr>
          <p:spPr bwMode="auto">
            <a:xfrm>
              <a:off x="221739" y="933220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32"/>
          <p:cNvGrpSpPr/>
          <p:nvPr/>
        </p:nvGrpSpPr>
        <p:grpSpPr bwMode="auto">
          <a:xfrm>
            <a:off x="300038" y="136525"/>
            <a:ext cx="3240087" cy="981075"/>
            <a:chOff x="299765" y="136098"/>
            <a:chExt cx="3240360" cy="981927"/>
          </a:xfrm>
        </p:grpSpPr>
        <p:pic>
          <p:nvPicPr>
            <p:cNvPr id="25615" name="图片 3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19" t="34599" r="18515" b="51401"/>
            <a:stretch>
              <a:fillRect/>
            </a:stretch>
          </p:blipFill>
          <p:spPr bwMode="auto">
            <a:xfrm>
              <a:off x="299765" y="136098"/>
              <a:ext cx="3240360" cy="981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6" name="文本框 2"/>
            <p:cNvSpPr txBox="1">
              <a:spLocks noChangeArrowheads="1"/>
            </p:cNvSpPr>
            <p:nvPr/>
          </p:nvSpPr>
          <p:spPr bwMode="auto">
            <a:xfrm>
              <a:off x="755576" y="367628"/>
              <a:ext cx="227017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rgbClr val="C93756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▶备选练习</a:t>
              </a:r>
            </a:p>
          </p:txBody>
        </p:sp>
      </p:grpSp>
      <p:sp>
        <p:nvSpPr>
          <p:cNvPr id="25603" name="矩形 3"/>
          <p:cNvSpPr>
            <a:spLocks noChangeArrowheads="1"/>
          </p:cNvSpPr>
          <p:nvPr/>
        </p:nvSpPr>
        <p:spPr bwMode="auto">
          <a:xfrm>
            <a:off x="468313" y="1158875"/>
            <a:ext cx="845185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填空。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）计算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50-18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时，应先算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法和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法，再算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法。如果要改变运算顺序，先算减法，再算乘法，最后算除法，算式应改为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    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）计算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[(57-27)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3]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时，应先算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法，再算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法，最后算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法，结果是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6084888" y="1808163"/>
            <a:ext cx="5667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乘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7667625" y="1801813"/>
            <a:ext cx="568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403350" y="2339975"/>
            <a:ext cx="566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减</a:t>
            </a: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6007100" y="2889250"/>
            <a:ext cx="27368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32×(50-18)÷2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6664325" y="3459163"/>
            <a:ext cx="568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减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836613" y="4022725"/>
            <a:ext cx="5667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</a:t>
            </a: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595688" y="4064000"/>
            <a:ext cx="5667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乘</a:t>
            </a: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6289675" y="4033838"/>
            <a:ext cx="1317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612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17" name="圆角矩形 6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614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827088" y="1155700"/>
            <a:ext cx="7921625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选择。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将正确答案的序号填在括号里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）下列算式中，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中的小括号省略后，运算顺序仍不改变。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A.12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(24-6)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	              B.(63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10)-(240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60)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C.800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(160-120)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4287838" y="1779588"/>
            <a:ext cx="568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6628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6" name="圆角矩形 6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63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/>
          <p:cNvSpPr>
            <a:spLocks noChangeArrowheads="1"/>
          </p:cNvSpPr>
          <p:nvPr/>
        </p:nvSpPr>
        <p:spPr bwMode="auto">
          <a:xfrm>
            <a:off x="395288" y="1635125"/>
            <a:ext cx="8497887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÷［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(26-18)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］，正确的运算顺序是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A.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除法→乘法→减法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B.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乘法→减法→除法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C.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减法→乘法→除法</a:t>
            </a: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8016875" y="1708150"/>
            <a:ext cx="566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7652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6" name="圆角矩形 6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654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1258888" y="1347788"/>
            <a:ext cx="6769100" cy="227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比一比，算一算。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112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(28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7-3)		112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[28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(7-3)]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162-(30+24)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		[162-(30+24)]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08400" y="1976438"/>
            <a:ext cx="12239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=112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7596188" y="1960563"/>
            <a:ext cx="1223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3800475" y="3092450"/>
            <a:ext cx="12239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=153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7596188" y="3092450"/>
            <a:ext cx="1223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8679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10" name="圆角矩形 6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681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1403350" y="627063"/>
            <a:ext cx="6769100" cy="171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根据下面的算式写出综合算式。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15+37=52		676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52=13                   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综合算式：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_________________________	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699" name="矩形 2"/>
          <p:cNvSpPr>
            <a:spLocks noChangeArrowheads="1"/>
          </p:cNvSpPr>
          <p:nvPr/>
        </p:nvSpPr>
        <p:spPr bwMode="auto">
          <a:xfrm>
            <a:off x="1547813" y="2547938"/>
            <a:ext cx="655320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78+35=113        169-113=56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13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56=728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综合算式：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________________________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2" name="矩形 4"/>
          <p:cNvSpPr>
            <a:spLocks noChangeArrowheads="1"/>
          </p:cNvSpPr>
          <p:nvPr/>
        </p:nvSpPr>
        <p:spPr bwMode="auto">
          <a:xfrm>
            <a:off x="3517900" y="1752600"/>
            <a:ext cx="28130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676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(15+37)=13</a:t>
            </a:r>
            <a:endParaRPr lang="zh-CN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653" name="矩形 5"/>
          <p:cNvSpPr>
            <a:spLocks noChangeArrowheads="1"/>
          </p:cNvSpPr>
          <p:nvPr/>
        </p:nvSpPr>
        <p:spPr bwMode="auto">
          <a:xfrm>
            <a:off x="3419475" y="3633788"/>
            <a:ext cx="4192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169-(78+35)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］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=728</a:t>
            </a:r>
            <a:endParaRPr lang="zh-CN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702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8" name="圆角矩形 6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04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27653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1049</Words>
  <Application>Microsoft Office PowerPoint</Application>
  <PresentationFormat>全屏显示(16:9)</PresentationFormat>
  <Paragraphs>160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等线</vt:lpstr>
      <vt:lpstr>等线 Light</vt:lpstr>
      <vt:lpstr>方正粗黑繁体</vt:lpstr>
      <vt:lpstr>楷体_GB2312</vt:lpstr>
      <vt:lpstr>宋体</vt:lpstr>
      <vt:lpstr>Arial</vt:lpstr>
      <vt:lpstr>Times New Roman</vt:lpstr>
      <vt:lpstr>黑体</vt:lpstr>
      <vt:lpstr>楷体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297</cp:revision>
  <dcterms:created xsi:type="dcterms:W3CDTF">2015-08-27T07:30:00Z</dcterms:created>
  <dcterms:modified xsi:type="dcterms:W3CDTF">2023-11-21T03:10:50Z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3D0F354370DF47E89E0120B1F950E5E4</vt:lpwstr>
  </property>
</Properties>
</file>