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363" r:id="rId8"/>
    <p:sldId id="269" r:id="rId9"/>
    <p:sldId id="270" r:id="rId10"/>
    <p:sldId id="265" r:id="rId11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14"/>
    </p:embeddedFont>
    <p:embeddedFont>
      <p:font typeface="楷体" panose="02010609060101010101" pitchFamily="49" charset="-122"/>
      <p:regular r:id="rId15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00">
          <p15:clr>
            <a:srgbClr val="A4A3A4"/>
          </p15:clr>
        </p15:guide>
        <p15:guide id="2" pos="29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E59F"/>
    <a:srgbClr val="D1EAB0"/>
    <a:srgbClr val="DAEEBF"/>
    <a:srgbClr val="68ACB5"/>
    <a:srgbClr val="42FFFF"/>
    <a:srgbClr val="FBCF53"/>
    <a:srgbClr val="FFFFCC"/>
    <a:srgbClr val="E96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548" autoAdjust="0"/>
    <p:restoredTop sz="94660" autoAdjust="0"/>
  </p:normalViewPr>
  <p:slideViewPr>
    <p:cSldViewPr snapToGrid="0" showGuides="1">
      <p:cViewPr>
        <p:scale>
          <a:sx n="125" d="100"/>
          <a:sy n="125" d="100"/>
        </p:scale>
        <p:origin x="1116" y="462"/>
      </p:cViewPr>
      <p:guideLst>
        <p:guide orient="horz" pos="1500"/>
        <p:guide pos="29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11" y="-1"/>
            <a:ext cx="9144000" cy="5143500"/>
          </a:xfrm>
          <a:prstGeom prst="rect">
            <a:avLst/>
          </a:prstGeom>
        </p:spPr>
      </p:pic>
      <p:sp>
        <p:nvSpPr>
          <p:cNvPr id="4" name="矩形: 圆角 3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6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7579" y="594110"/>
            <a:ext cx="3048544" cy="3792388"/>
          </a:xfrm>
          <a:prstGeom prst="rect">
            <a:avLst/>
          </a:prstGeom>
        </p:spPr>
      </p:pic>
      <p:pic>
        <p:nvPicPr>
          <p:cNvPr id="11" name="图片 27">
            <a:extLst>
              <a:ext uri="{FF2B5EF4-FFF2-40B4-BE49-F238E27FC236}">
                <a16:creationId xmlns:a16="http://schemas.microsoft.com/office/drawing/2014/main" id="{FA709BF2-0073-4DCC-86F9-F3F9115DADB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3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3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B5ACAE6E-BB6A-429A-A596-710A8E265B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文本框 1"/>
          <p:cNvSpPr txBox="1">
            <a:spLocks noChangeArrowheads="1"/>
          </p:cNvSpPr>
          <p:nvPr userDrawn="1"/>
        </p:nvSpPr>
        <p:spPr bwMode="auto">
          <a:xfrm rot="-2012059">
            <a:off x="1195388" y="7524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27" name="文本框 2"/>
          <p:cNvSpPr txBox="1">
            <a:spLocks noChangeArrowheads="1"/>
          </p:cNvSpPr>
          <p:nvPr userDrawn="1"/>
        </p:nvSpPr>
        <p:spPr bwMode="auto">
          <a:xfrm rot="-2012059">
            <a:off x="2922588" y="7731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28" name="文本框 3"/>
          <p:cNvSpPr txBox="1">
            <a:spLocks noChangeArrowheads="1"/>
          </p:cNvSpPr>
          <p:nvPr userDrawn="1"/>
        </p:nvSpPr>
        <p:spPr bwMode="auto">
          <a:xfrm rot="-2012059">
            <a:off x="4578350" y="77311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29" name="文本框 4"/>
          <p:cNvSpPr txBox="1">
            <a:spLocks noChangeArrowheads="1"/>
          </p:cNvSpPr>
          <p:nvPr userDrawn="1"/>
        </p:nvSpPr>
        <p:spPr bwMode="auto">
          <a:xfrm rot="-2012059">
            <a:off x="6523038" y="7731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0" name="文本框 5"/>
          <p:cNvSpPr txBox="1">
            <a:spLocks noChangeArrowheads="1"/>
          </p:cNvSpPr>
          <p:nvPr userDrawn="1"/>
        </p:nvSpPr>
        <p:spPr bwMode="auto">
          <a:xfrm rot="-2012059">
            <a:off x="1627188" y="197643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1" name="文本框 6"/>
          <p:cNvSpPr txBox="1">
            <a:spLocks noChangeArrowheads="1"/>
          </p:cNvSpPr>
          <p:nvPr userDrawn="1"/>
        </p:nvSpPr>
        <p:spPr bwMode="auto">
          <a:xfrm rot="-2012059">
            <a:off x="3354388" y="19970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2" name="文本框 7"/>
          <p:cNvSpPr txBox="1">
            <a:spLocks noChangeArrowheads="1"/>
          </p:cNvSpPr>
          <p:nvPr userDrawn="1"/>
        </p:nvSpPr>
        <p:spPr bwMode="auto">
          <a:xfrm rot="-2012059">
            <a:off x="5011738" y="19970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3" name="文本框 8"/>
          <p:cNvSpPr txBox="1">
            <a:spLocks noChangeArrowheads="1"/>
          </p:cNvSpPr>
          <p:nvPr userDrawn="1"/>
        </p:nvSpPr>
        <p:spPr bwMode="auto">
          <a:xfrm rot="-2012059">
            <a:off x="6954838" y="19970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4" name="文本框 9"/>
          <p:cNvSpPr txBox="1">
            <a:spLocks noChangeArrowheads="1"/>
          </p:cNvSpPr>
          <p:nvPr userDrawn="1"/>
        </p:nvSpPr>
        <p:spPr bwMode="auto">
          <a:xfrm rot="-2012059">
            <a:off x="1050925" y="336232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5" name="文本框 10"/>
          <p:cNvSpPr txBox="1">
            <a:spLocks noChangeArrowheads="1"/>
          </p:cNvSpPr>
          <p:nvPr userDrawn="1"/>
        </p:nvSpPr>
        <p:spPr bwMode="auto">
          <a:xfrm rot="-2012059">
            <a:off x="2778125" y="33829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6" name="文本框 11"/>
          <p:cNvSpPr txBox="1">
            <a:spLocks noChangeArrowheads="1"/>
          </p:cNvSpPr>
          <p:nvPr userDrawn="1"/>
        </p:nvSpPr>
        <p:spPr bwMode="auto">
          <a:xfrm rot="-2012059">
            <a:off x="4435475" y="33829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7" name="文本框 12"/>
          <p:cNvSpPr txBox="1">
            <a:spLocks noChangeArrowheads="1"/>
          </p:cNvSpPr>
          <p:nvPr userDrawn="1"/>
        </p:nvSpPr>
        <p:spPr bwMode="auto">
          <a:xfrm rot="-2012059">
            <a:off x="6378575" y="33829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8" name="文本框 13"/>
          <p:cNvSpPr txBox="1">
            <a:spLocks noChangeArrowheads="1"/>
          </p:cNvSpPr>
          <p:nvPr userDrawn="1"/>
        </p:nvSpPr>
        <p:spPr bwMode="auto">
          <a:xfrm rot="-2012059">
            <a:off x="2203450" y="7524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39" name="文本框 14"/>
          <p:cNvSpPr txBox="1">
            <a:spLocks noChangeArrowheads="1"/>
          </p:cNvSpPr>
          <p:nvPr userDrawn="1"/>
        </p:nvSpPr>
        <p:spPr bwMode="auto">
          <a:xfrm rot="-2012059">
            <a:off x="2635250" y="19764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0" name="文本框 15"/>
          <p:cNvSpPr txBox="1">
            <a:spLocks noChangeArrowheads="1"/>
          </p:cNvSpPr>
          <p:nvPr userDrawn="1"/>
        </p:nvSpPr>
        <p:spPr bwMode="auto">
          <a:xfrm rot="-2012059">
            <a:off x="2058988" y="336232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1" name="文本框 16"/>
          <p:cNvSpPr txBox="1">
            <a:spLocks noChangeArrowheads="1"/>
          </p:cNvSpPr>
          <p:nvPr userDrawn="1"/>
        </p:nvSpPr>
        <p:spPr bwMode="auto">
          <a:xfrm rot="-2012059">
            <a:off x="3767138" y="773113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2" name="文本框 17"/>
          <p:cNvSpPr txBox="1">
            <a:spLocks noChangeArrowheads="1"/>
          </p:cNvSpPr>
          <p:nvPr userDrawn="1"/>
        </p:nvSpPr>
        <p:spPr bwMode="auto">
          <a:xfrm rot="-2012059">
            <a:off x="4198938" y="1997075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3" name="文本框 18"/>
          <p:cNvSpPr txBox="1">
            <a:spLocks noChangeArrowheads="1"/>
          </p:cNvSpPr>
          <p:nvPr userDrawn="1"/>
        </p:nvSpPr>
        <p:spPr bwMode="auto">
          <a:xfrm rot="-2012059">
            <a:off x="3622675" y="3382963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4" name="文本框 19"/>
          <p:cNvSpPr txBox="1">
            <a:spLocks noChangeArrowheads="1"/>
          </p:cNvSpPr>
          <p:nvPr userDrawn="1"/>
        </p:nvSpPr>
        <p:spPr bwMode="auto">
          <a:xfrm rot="-2012059">
            <a:off x="5768975" y="8540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5" name="文本框 20"/>
          <p:cNvSpPr txBox="1">
            <a:spLocks noChangeArrowheads="1"/>
          </p:cNvSpPr>
          <p:nvPr userDrawn="1"/>
        </p:nvSpPr>
        <p:spPr bwMode="auto">
          <a:xfrm rot="-2012059">
            <a:off x="6200775" y="20780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6" name="文本框 21"/>
          <p:cNvSpPr txBox="1">
            <a:spLocks noChangeArrowheads="1"/>
          </p:cNvSpPr>
          <p:nvPr userDrawn="1"/>
        </p:nvSpPr>
        <p:spPr bwMode="auto">
          <a:xfrm rot="-2012059">
            <a:off x="5624513" y="346233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7" name="文本框 22"/>
          <p:cNvSpPr txBox="1">
            <a:spLocks noChangeArrowheads="1"/>
          </p:cNvSpPr>
          <p:nvPr userDrawn="1"/>
        </p:nvSpPr>
        <p:spPr bwMode="auto">
          <a:xfrm rot="-2012059">
            <a:off x="7829550" y="854075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8" name="文本框 23"/>
          <p:cNvSpPr txBox="1">
            <a:spLocks noChangeArrowheads="1"/>
          </p:cNvSpPr>
          <p:nvPr userDrawn="1"/>
        </p:nvSpPr>
        <p:spPr bwMode="auto">
          <a:xfrm rot="-2012059">
            <a:off x="8261350" y="2078038"/>
            <a:ext cx="633413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49" name="文本框 24"/>
          <p:cNvSpPr txBox="1">
            <a:spLocks noChangeArrowheads="1"/>
          </p:cNvSpPr>
          <p:nvPr userDrawn="1"/>
        </p:nvSpPr>
        <p:spPr bwMode="auto">
          <a:xfrm rot="-2012059">
            <a:off x="7685088" y="3462338"/>
            <a:ext cx="633412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pic>
        <p:nvPicPr>
          <p:cNvPr id="1050" name="图片 2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967347" y="1580744"/>
            <a:ext cx="2816225" cy="69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dist"/>
            <a:r>
              <a:rPr lang="zh-CN" altLang="en-US" sz="3600" dirty="0"/>
              <a:t>练习一</a:t>
            </a:r>
          </a:p>
        </p:txBody>
      </p:sp>
      <p:sp>
        <p:nvSpPr>
          <p:cNvPr id="6147" name="矩形 3"/>
          <p:cNvSpPr>
            <a:spLocks noChangeArrowheads="1"/>
          </p:cNvSpPr>
          <p:nvPr/>
        </p:nvSpPr>
        <p:spPr bwMode="auto">
          <a:xfrm>
            <a:off x="4068763" y="3155950"/>
            <a:ext cx="2792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P4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练习一）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4"/>
          <p:cNvSpPr txBox="1">
            <a:spLocks noChangeArrowheads="1"/>
          </p:cNvSpPr>
          <p:nvPr/>
        </p:nvSpPr>
        <p:spPr bwMode="auto">
          <a:xfrm rot="1511048">
            <a:off x="931863" y="1498600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7171" name="文本框 6"/>
          <p:cNvSpPr txBox="1">
            <a:spLocks noChangeArrowheads="1"/>
          </p:cNvSpPr>
          <p:nvPr/>
        </p:nvSpPr>
        <p:spPr bwMode="auto">
          <a:xfrm rot="1511048">
            <a:off x="4316413" y="1519238"/>
            <a:ext cx="6334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5775" y="566738"/>
            <a:ext cx="8440738" cy="2019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下面</a:t>
            </a:r>
            <a:r>
              <a:rPr lang="zh-CN" altLang="en-US" sz="3200" b="1">
                <a:latin typeface="+mj-lt"/>
                <a:ea typeface="黑体" panose="02010609060101010101" pitchFamily="49" charset="-122"/>
              </a:rPr>
              <a:t>各题用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什么方法计算？为什么？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(1)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滑雪场上午卖出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86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张门票，下午卖出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59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张门票。滑雪场全天一共卖出多少张门票？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t="24631" r="9103" b="23889"/>
          <a:stretch>
            <a:fillRect/>
          </a:stretch>
        </p:blipFill>
        <p:spPr bwMode="auto">
          <a:xfrm>
            <a:off x="847725" y="2454275"/>
            <a:ext cx="7810500" cy="235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40865" y="3346450"/>
            <a:ext cx="697979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86+59=145(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答：滑雪场全天一共卖出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张门票。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198938" y="264636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t="24631" r="9103" b="23889"/>
          <a:stretch>
            <a:fillRect/>
          </a:stretch>
        </p:blipFill>
        <p:spPr bwMode="auto">
          <a:xfrm>
            <a:off x="1639147" y="1952625"/>
            <a:ext cx="589280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文本框 4"/>
          <p:cNvSpPr txBox="1">
            <a:spLocks noChangeArrowheads="1"/>
          </p:cNvSpPr>
          <p:nvPr/>
        </p:nvSpPr>
        <p:spPr bwMode="auto">
          <a:xfrm rot="1511048">
            <a:off x="2660650" y="1519238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8196" name="矩形 2"/>
          <p:cNvSpPr>
            <a:spLocks noChangeArrowheads="1"/>
          </p:cNvSpPr>
          <p:nvPr/>
        </p:nvSpPr>
        <p:spPr bwMode="auto">
          <a:xfrm>
            <a:off x="555625" y="760413"/>
            <a:ext cx="825023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(2)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滑雪场全天一共卖出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张门票，其中上午卖出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张门票，下午卖出多少张门票？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76524" y="2797175"/>
            <a:ext cx="4714753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145-86=59(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答：下午卖出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张门票。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3887788" y="235743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t="24631" r="9103" b="23889"/>
          <a:stretch>
            <a:fillRect/>
          </a:stretch>
        </p:blipFill>
        <p:spPr bwMode="auto">
          <a:xfrm>
            <a:off x="555625" y="1952625"/>
            <a:ext cx="7924587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4176713" y="2360613"/>
            <a:ext cx="1008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220" name="矩形 1"/>
          <p:cNvSpPr>
            <a:spLocks noChangeArrowheads="1"/>
          </p:cNvSpPr>
          <p:nvPr/>
        </p:nvSpPr>
        <p:spPr bwMode="auto">
          <a:xfrm>
            <a:off x="555625" y="760413"/>
            <a:ext cx="825023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(3)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文具店购进一批练习本，卖出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370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本，剩下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630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本。文具店一共购进多少练习本？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293447" y="2725738"/>
            <a:ext cx="6773009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370+630=1000(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答：文具店一共购进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本练习本。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2" t="24631" r="9103" b="23889"/>
          <a:stretch>
            <a:fillRect/>
          </a:stretch>
        </p:blipFill>
        <p:spPr bwMode="auto">
          <a:xfrm>
            <a:off x="2200275" y="1952625"/>
            <a:ext cx="4581525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文本框 42"/>
          <p:cNvSpPr txBox="1">
            <a:spLocks noChangeArrowheads="1"/>
          </p:cNvSpPr>
          <p:nvPr/>
        </p:nvSpPr>
        <p:spPr bwMode="auto">
          <a:xfrm rot="1511048">
            <a:off x="4022725" y="1095375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10244" name="矩形 1"/>
          <p:cNvSpPr>
            <a:spLocks noChangeArrowheads="1"/>
          </p:cNvSpPr>
          <p:nvPr/>
        </p:nvSpPr>
        <p:spPr bwMode="auto">
          <a:xfrm>
            <a:off x="555625" y="760413"/>
            <a:ext cx="825023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(4)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某小学一共有学生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843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人，其中男生有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418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人，女生有多少人？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637915" y="2822787"/>
            <a:ext cx="3684022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843-418=425(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答：女生有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人。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3833813" y="2320925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/>
          <p:cNvSpPr txBox="1">
            <a:spLocks noChangeArrowheads="1"/>
          </p:cNvSpPr>
          <p:nvPr/>
        </p:nvSpPr>
        <p:spPr bwMode="auto">
          <a:xfrm>
            <a:off x="393700" y="546100"/>
            <a:ext cx="7705725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根据加、减法各部分间的关系，写出另外两个算式。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93700" y="1881188"/>
          <a:ext cx="4092575" cy="1951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5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7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75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j-lt"/>
                        </a:rPr>
                        <a:t>28+19=47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4" marR="91454"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j-lt"/>
                        </a:rPr>
                        <a:t>47-19=28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4" marR="9145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j-lt"/>
                        </a:rPr>
                        <a:t>47-28=19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4" marR="9145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5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j-lt"/>
                        </a:rPr>
                        <a:t>203+147=350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4" marR="91454"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4" marR="9145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7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4" marR="9145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4554538" y="1881188"/>
          <a:ext cx="4137025" cy="1951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0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775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j-lt"/>
                        </a:rPr>
                        <a:t>67-55=12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26" marR="91426"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7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759"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+mj-lt"/>
                        </a:rPr>
                        <a:t>850-239=611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26" marR="91426" marT="45727" marB="457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7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6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26" marR="91426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498725" y="2857500"/>
            <a:ext cx="19875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</a:rPr>
              <a:t>350-203=147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498725" y="3335338"/>
            <a:ext cx="19875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</a:rPr>
              <a:t>350-147=203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713538" y="2857500"/>
            <a:ext cx="19685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</a:rPr>
              <a:t>850-611=239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673850" y="3335338"/>
            <a:ext cx="204787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</a:rPr>
              <a:t>611+239=850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945313" y="1885950"/>
            <a:ext cx="1487487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</a:rPr>
              <a:t>67-12=55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905625" y="2365375"/>
            <a:ext cx="15668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</a:rPr>
              <a:t>12+55=67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77944" y="1216660"/>
            <a:ext cx="818811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下面算式中的       代表的数分别是多少？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00" y="1166826"/>
            <a:ext cx="746935" cy="726377"/>
          </a:xfrm>
          <a:prstGeom prst="rect">
            <a:avLst/>
          </a:prstGeom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830158" y="2158152"/>
            <a:ext cx="221106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19 + 18 = 37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141345" y="215815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150 +  60  = 210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804748" y="215815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540 - 330 = 210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830158" y="3072552"/>
            <a:ext cx="221106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55 +  25  = 80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141344" y="306819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173 - 73 = 100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804747" y="3068192"/>
            <a:ext cx="286130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200 + 160 = 360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1" y="2074911"/>
            <a:ext cx="746935" cy="72637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91" y="2074911"/>
            <a:ext cx="746935" cy="7263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461" y="2038592"/>
            <a:ext cx="821629" cy="7990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224" y="2991696"/>
            <a:ext cx="746935" cy="72637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97" y="2955377"/>
            <a:ext cx="821629" cy="7990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867" y="2955377"/>
            <a:ext cx="821629" cy="799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7375525" y="1344613"/>
          <a:ext cx="957263" cy="231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j-lt"/>
                        </a:rPr>
                        <a:t>500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j-lt"/>
                        </a:rPr>
                        <a:t>143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453313" y="3076575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273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032500" y="2516188"/>
            <a:ext cx="777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511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38700" y="2136775"/>
            <a:ext cx="3532188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654 -            =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5962650" y="1352550"/>
          <a:ext cx="955675" cy="231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j-lt"/>
                        </a:rPr>
                        <a:t>297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j-lt"/>
                        </a:rPr>
                        <a:t>381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025650" y="1358900"/>
          <a:ext cx="957263" cy="231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7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j-lt"/>
                        </a:rPr>
                        <a:t>300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j-lt"/>
                        </a:rPr>
                        <a:t>128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503" marR="91503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353" name="文本框 20"/>
          <p:cNvSpPr txBox="1">
            <a:spLocks noChangeArrowheads="1"/>
          </p:cNvSpPr>
          <p:nvPr/>
        </p:nvSpPr>
        <p:spPr bwMode="auto">
          <a:xfrm rot="1511048">
            <a:off x="6261100" y="1519238"/>
            <a:ext cx="6334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00">
                <a:solidFill>
                  <a:srgbClr val="C7E59F"/>
                </a:solidFill>
              </a:rPr>
              <a:t>状元成才路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73113" y="704850"/>
            <a:ext cx="1385887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4.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03288" y="2143125"/>
            <a:ext cx="3530600" cy="684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200 +           =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440113" y="1352550"/>
          <a:ext cx="955675" cy="231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5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</a:rPr>
                        <a:t>400</a:t>
                      </a:r>
                      <a:endParaRPr lang="zh-CN" altLang="en-US" sz="3200" b="1" dirty="0"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04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+mj-lt"/>
                        </a:rPr>
                        <a:t>851</a:t>
                      </a:r>
                      <a:endParaRPr lang="zh-CN" altLang="en-US" sz="3200" b="1" dirty="0">
                        <a:latin typeface="+mj-lt"/>
                      </a:endParaRPr>
                    </a:p>
                  </a:txBody>
                  <a:tcPr marL="91351" marR="91351" marT="45683" marB="4568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078038" y="1905000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595688" y="1358900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484563" y="2509838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328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103438" y="3084513"/>
            <a:ext cx="8016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651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040438" y="1352550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154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453313" y="1931988"/>
            <a:ext cx="8016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357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019675" y="2665413"/>
            <a:ext cx="2597150" cy="95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2 5 4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     2 9 7</a:t>
            </a:r>
            <a:endParaRPr lang="zh-CN" altLang="en-US" sz="160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422525" y="2573338"/>
            <a:ext cx="2597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5 3 0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     1 9 0</a:t>
            </a:r>
            <a:endParaRPr lang="zh-CN" altLang="en-US" sz="1600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366963" y="3459163"/>
            <a:ext cx="1860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3 4 0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457325" y="1892300"/>
            <a:ext cx="6900863" cy="63171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黑体" panose="02010609060101010101" pitchFamily="49" charset="-122"/>
              </a:rPr>
              <a:t>340+190                     254+297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2000" y="617538"/>
            <a:ext cx="7666038" cy="12747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计算下面各题，并利用加、减法各部分间的关系进行验算。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983308" y="1941513"/>
            <a:ext cx="10342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=530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577806" y="1941513"/>
            <a:ext cx="10342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=551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36550" y="2622550"/>
            <a:ext cx="25971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3 4 0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    1 9 0</a:t>
            </a:r>
            <a:endParaRPr lang="zh-CN" altLang="en-US" sz="1600"/>
          </a:p>
        </p:txBody>
      </p:sp>
      <p:cxnSp>
        <p:nvCxnSpPr>
          <p:cNvPr id="10" name="直接连接符 9"/>
          <p:cNvCxnSpPr/>
          <p:nvPr/>
        </p:nvCxnSpPr>
        <p:spPr>
          <a:xfrm>
            <a:off x="336550" y="3490913"/>
            <a:ext cx="16065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90513" y="3449638"/>
            <a:ext cx="184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5 3 0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2444750" y="3490913"/>
            <a:ext cx="17002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971675" y="2741613"/>
            <a:ext cx="457200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验算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4906963" y="3573463"/>
            <a:ext cx="1778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962525" y="3573463"/>
            <a:ext cx="19335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5 5 1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258050" y="2627313"/>
            <a:ext cx="2597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5 5 1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     2 9 7</a:t>
            </a:r>
            <a:endParaRPr lang="zh-CN" altLang="en-US" sz="1600"/>
          </a:p>
        </p:txBody>
      </p:sp>
      <p:cxnSp>
        <p:nvCxnSpPr>
          <p:cNvPr id="19" name="直接连接符 18"/>
          <p:cNvCxnSpPr/>
          <p:nvPr/>
        </p:nvCxnSpPr>
        <p:spPr>
          <a:xfrm>
            <a:off x="7173913" y="3559175"/>
            <a:ext cx="174148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210425" y="3554413"/>
            <a:ext cx="18240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2 5 4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650038" y="2800350"/>
            <a:ext cx="457200" cy="1127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验算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2" grpId="0"/>
      <p:bldP spid="14" grpId="0"/>
      <p:bldP spid="4" grpId="0"/>
      <p:bldP spid="5" grpId="0"/>
      <p:bldP spid="8" grpId="0"/>
      <p:bldP spid="11" grpId="0"/>
      <p:bldP spid="6" grpId="0"/>
      <p:bldP spid="17" grpId="0"/>
      <p:bldP spid="18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716713" y="1676400"/>
            <a:ext cx="2146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2 5 7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    4 5 5</a:t>
            </a:r>
            <a:endParaRPr lang="zh-CN" altLang="en-US" sz="1600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661150" y="2571750"/>
            <a:ext cx="1860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7 1 2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630738" y="1725613"/>
            <a:ext cx="2597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7 1 2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      4 5 5</a:t>
            </a:r>
            <a:endParaRPr lang="zh-CN" altLang="en-US" sz="160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651375" y="2552700"/>
            <a:ext cx="18415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2 5 7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436813" y="1685925"/>
            <a:ext cx="25987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4 8 8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       9 8</a:t>
            </a:r>
            <a:endParaRPr lang="zh-CN" altLang="en-US" sz="1600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352675" y="2571750"/>
            <a:ext cx="18589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5 8 6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470025" y="803275"/>
            <a:ext cx="6900863" cy="631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latin typeface="+mj-lt"/>
                <a:ea typeface="黑体" panose="02010609060101010101" pitchFamily="49" charset="-122"/>
              </a:rPr>
              <a:t>586-98                        712-455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52425" y="1735138"/>
            <a:ext cx="25971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5 8 6</a:t>
            </a:r>
          </a:p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-        9 8</a:t>
            </a:r>
            <a:endParaRPr lang="zh-CN" altLang="en-US" sz="1600"/>
          </a:p>
        </p:txBody>
      </p:sp>
      <p:cxnSp>
        <p:nvCxnSpPr>
          <p:cNvPr id="4" name="直接连接符 3"/>
          <p:cNvCxnSpPr/>
          <p:nvPr/>
        </p:nvCxnSpPr>
        <p:spPr>
          <a:xfrm>
            <a:off x="352425" y="2601913"/>
            <a:ext cx="16065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06388" y="2562225"/>
            <a:ext cx="184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4 8 8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2460625" y="2601913"/>
            <a:ext cx="170021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987550" y="1854200"/>
            <a:ext cx="457200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验算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630738" y="2592388"/>
            <a:ext cx="160655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738938" y="2592388"/>
            <a:ext cx="170021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265863" y="1844675"/>
            <a:ext cx="457200" cy="1076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验算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713038" y="854075"/>
            <a:ext cx="1498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=488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6511926" y="849313"/>
            <a:ext cx="18589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=712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0" grpId="0"/>
      <p:bldP spid="12" grpId="0"/>
      <p:bldP spid="6" grpId="0"/>
      <p:bldP spid="8" grpId="0"/>
      <p:bldP spid="3" grpId="0"/>
      <p:bldP spid="5" grpId="0"/>
      <p:bldP spid="9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  <a:ln w="9525">
          <a:noFill/>
        </a:ln>
      </a:spPr>
      <a:bodyPr wrap="square" rtlCol="0">
        <a:spAutoFit/>
      </a:bodyPr>
      <a:lstStyle>
        <a:defPPr algn="l" eaLnBrk="1" hangingPunct="1">
          <a:lnSpc>
            <a:spcPct val="120000"/>
          </a:lnSpc>
          <a:defRPr sz="3200" b="1" dirty="0" smtClean="0">
            <a:latin typeface="+mj-lt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427</Words>
  <Application>Microsoft Office PowerPoint</Application>
  <PresentationFormat>全屏显示(16:9)</PresentationFormat>
  <Paragraphs>98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黑体</vt:lpstr>
      <vt:lpstr>Arial</vt:lpstr>
      <vt:lpstr>楷体</vt:lpstr>
      <vt:lpstr>Times New Roman</vt:lpstr>
      <vt:lpstr>宋体</vt:lpstr>
      <vt:lpstr>Office 主题​​</vt:lpstr>
      <vt:lpstr>练习一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118</cp:revision>
  <dcterms:created xsi:type="dcterms:W3CDTF">2016-01-14T07:05:00Z</dcterms:created>
  <dcterms:modified xsi:type="dcterms:W3CDTF">2023-11-21T03:40:36Z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5D356BFBC99D4693AE93C3E133213C7E</vt:lpwstr>
  </property>
</Properties>
</file>