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0" r:id="rId4"/>
    <p:sldId id="363" r:id="rId5"/>
    <p:sldId id="267" r:id="rId6"/>
    <p:sldId id="268" r:id="rId7"/>
    <p:sldId id="271" r:id="rId8"/>
    <p:sldId id="364" r:id="rId9"/>
    <p:sldId id="272" r:id="rId10"/>
    <p:sldId id="258" r:id="rId11"/>
    <p:sldId id="259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E4"/>
    <a:srgbClr val="FFFFFF"/>
    <a:srgbClr val="DAEEC0"/>
    <a:srgbClr val="DFF0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1116" y="444"/>
      </p:cViewPr>
      <p:guideLst>
        <p:guide orient="horz" pos="1620"/>
        <p:guide pos="28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11" y="-1"/>
            <a:ext cx="9144000" cy="5143500"/>
          </a:xfrm>
          <a:prstGeom prst="rect">
            <a:avLst/>
          </a:prstGeom>
        </p:spPr>
      </p:pic>
      <p:sp>
        <p:nvSpPr>
          <p:cNvPr id="7" name="矩形: 圆角 6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579" y="594110"/>
            <a:ext cx="3048544" cy="3792388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2" name="图片 27">
            <a:extLst>
              <a:ext uri="{FF2B5EF4-FFF2-40B4-BE49-F238E27FC236}">
                <a16:creationId xmlns:a16="http://schemas.microsoft.com/office/drawing/2014/main" id="{548E43B2-C394-4398-B285-6EAB3471363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A95AF244-C4C0-470E-8D97-3633EFDA7F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526B8A9-05C5-4A22-B3BB-D271FA7336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7" name="文本框 2"/>
          <p:cNvSpPr txBox="1">
            <a:spLocks noChangeArrowheads="1"/>
          </p:cNvSpPr>
          <p:nvPr userDrawn="1"/>
        </p:nvSpPr>
        <p:spPr bwMode="auto">
          <a:xfrm rot="1511048">
            <a:off x="609600" y="1247775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28" name="文本框 3"/>
          <p:cNvSpPr txBox="1">
            <a:spLocks noChangeArrowheads="1"/>
          </p:cNvSpPr>
          <p:nvPr userDrawn="1"/>
        </p:nvSpPr>
        <p:spPr bwMode="auto">
          <a:xfrm rot="1511048">
            <a:off x="233838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29" name="文本框 4"/>
          <p:cNvSpPr txBox="1">
            <a:spLocks noChangeArrowheads="1"/>
          </p:cNvSpPr>
          <p:nvPr userDrawn="1"/>
        </p:nvSpPr>
        <p:spPr bwMode="auto">
          <a:xfrm rot="1511048">
            <a:off x="3994150" y="12684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0" name="文本框 5"/>
          <p:cNvSpPr txBox="1">
            <a:spLocks noChangeArrowheads="1"/>
          </p:cNvSpPr>
          <p:nvPr userDrawn="1"/>
        </p:nvSpPr>
        <p:spPr bwMode="auto">
          <a:xfrm rot="1511048">
            <a:off x="593883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1" name="文本框 6"/>
          <p:cNvSpPr txBox="1">
            <a:spLocks noChangeArrowheads="1"/>
          </p:cNvSpPr>
          <p:nvPr userDrawn="1"/>
        </p:nvSpPr>
        <p:spPr bwMode="auto">
          <a:xfrm rot="1511048">
            <a:off x="1042988" y="24733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2" name="文本框 7"/>
          <p:cNvSpPr txBox="1">
            <a:spLocks noChangeArrowheads="1"/>
          </p:cNvSpPr>
          <p:nvPr userDrawn="1"/>
        </p:nvSpPr>
        <p:spPr bwMode="auto">
          <a:xfrm rot="1511048">
            <a:off x="277018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3" name="文本框 8"/>
          <p:cNvSpPr txBox="1">
            <a:spLocks noChangeArrowheads="1"/>
          </p:cNvSpPr>
          <p:nvPr userDrawn="1"/>
        </p:nvSpPr>
        <p:spPr bwMode="auto">
          <a:xfrm rot="1511048">
            <a:off x="44275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4" name="文本框 9"/>
          <p:cNvSpPr txBox="1">
            <a:spLocks noChangeArrowheads="1"/>
          </p:cNvSpPr>
          <p:nvPr userDrawn="1"/>
        </p:nvSpPr>
        <p:spPr bwMode="auto">
          <a:xfrm rot="1511048">
            <a:off x="63706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5" name="文本框 10"/>
          <p:cNvSpPr txBox="1">
            <a:spLocks noChangeArrowheads="1"/>
          </p:cNvSpPr>
          <p:nvPr userDrawn="1"/>
        </p:nvSpPr>
        <p:spPr bwMode="auto">
          <a:xfrm rot="1511048">
            <a:off x="466725" y="38576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6" name="文本框 11"/>
          <p:cNvSpPr txBox="1">
            <a:spLocks noChangeArrowheads="1"/>
          </p:cNvSpPr>
          <p:nvPr userDrawn="1"/>
        </p:nvSpPr>
        <p:spPr bwMode="auto">
          <a:xfrm rot="1511048">
            <a:off x="219392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7" name="文本框 12"/>
          <p:cNvSpPr txBox="1">
            <a:spLocks noChangeArrowheads="1"/>
          </p:cNvSpPr>
          <p:nvPr userDrawn="1"/>
        </p:nvSpPr>
        <p:spPr bwMode="auto">
          <a:xfrm rot="1511048">
            <a:off x="38512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8" name="文本框 13"/>
          <p:cNvSpPr txBox="1">
            <a:spLocks noChangeArrowheads="1"/>
          </p:cNvSpPr>
          <p:nvPr userDrawn="1"/>
        </p:nvSpPr>
        <p:spPr bwMode="auto">
          <a:xfrm rot="1511048">
            <a:off x="57943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9" name="文本框 14"/>
          <p:cNvSpPr txBox="1">
            <a:spLocks noChangeArrowheads="1"/>
          </p:cNvSpPr>
          <p:nvPr userDrawn="1"/>
        </p:nvSpPr>
        <p:spPr bwMode="auto">
          <a:xfrm rot="1511048">
            <a:off x="1619250" y="12477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0" name="文本框 15"/>
          <p:cNvSpPr txBox="1">
            <a:spLocks noChangeArrowheads="1"/>
          </p:cNvSpPr>
          <p:nvPr userDrawn="1"/>
        </p:nvSpPr>
        <p:spPr bwMode="auto">
          <a:xfrm rot="1511048">
            <a:off x="2051050" y="24733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1" name="文本框 16"/>
          <p:cNvSpPr txBox="1">
            <a:spLocks noChangeArrowheads="1"/>
          </p:cNvSpPr>
          <p:nvPr userDrawn="1"/>
        </p:nvSpPr>
        <p:spPr bwMode="auto">
          <a:xfrm rot="1511048">
            <a:off x="1474788" y="38576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2" name="文本框 17"/>
          <p:cNvSpPr txBox="1">
            <a:spLocks noChangeArrowheads="1"/>
          </p:cNvSpPr>
          <p:nvPr userDrawn="1"/>
        </p:nvSpPr>
        <p:spPr bwMode="auto">
          <a:xfrm rot="1511048">
            <a:off x="318293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3" name="文本框 18"/>
          <p:cNvSpPr txBox="1">
            <a:spLocks noChangeArrowheads="1"/>
          </p:cNvSpPr>
          <p:nvPr userDrawn="1"/>
        </p:nvSpPr>
        <p:spPr bwMode="auto">
          <a:xfrm rot="1511048">
            <a:off x="36147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4" name="文本框 19"/>
          <p:cNvSpPr txBox="1">
            <a:spLocks noChangeArrowheads="1"/>
          </p:cNvSpPr>
          <p:nvPr userDrawn="1"/>
        </p:nvSpPr>
        <p:spPr bwMode="auto">
          <a:xfrm rot="1511048">
            <a:off x="30384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5" name="文本框 20"/>
          <p:cNvSpPr txBox="1">
            <a:spLocks noChangeArrowheads="1"/>
          </p:cNvSpPr>
          <p:nvPr userDrawn="1"/>
        </p:nvSpPr>
        <p:spPr bwMode="auto">
          <a:xfrm rot="1511048">
            <a:off x="5184775" y="13493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6" name="文本框 21"/>
          <p:cNvSpPr txBox="1">
            <a:spLocks noChangeArrowheads="1"/>
          </p:cNvSpPr>
          <p:nvPr userDrawn="1"/>
        </p:nvSpPr>
        <p:spPr bwMode="auto">
          <a:xfrm rot="1511048">
            <a:off x="5616575" y="25733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7" name="文本框 22"/>
          <p:cNvSpPr txBox="1">
            <a:spLocks noChangeArrowheads="1"/>
          </p:cNvSpPr>
          <p:nvPr userDrawn="1"/>
        </p:nvSpPr>
        <p:spPr bwMode="auto">
          <a:xfrm rot="1511048">
            <a:off x="5040313" y="39592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8" name="文本框 23"/>
          <p:cNvSpPr txBox="1">
            <a:spLocks noChangeArrowheads="1"/>
          </p:cNvSpPr>
          <p:nvPr userDrawn="1"/>
        </p:nvSpPr>
        <p:spPr bwMode="auto">
          <a:xfrm rot="1511048">
            <a:off x="7245350" y="13493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9" name="文本框 24"/>
          <p:cNvSpPr txBox="1">
            <a:spLocks noChangeArrowheads="1"/>
          </p:cNvSpPr>
          <p:nvPr userDrawn="1"/>
        </p:nvSpPr>
        <p:spPr bwMode="auto">
          <a:xfrm rot="1511048">
            <a:off x="7677150" y="25733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0" name="文本框 25"/>
          <p:cNvSpPr txBox="1">
            <a:spLocks noChangeArrowheads="1"/>
          </p:cNvSpPr>
          <p:nvPr userDrawn="1"/>
        </p:nvSpPr>
        <p:spPr bwMode="auto">
          <a:xfrm rot="1511048">
            <a:off x="7100888" y="39592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1" name="文本框 26"/>
          <p:cNvSpPr txBox="1">
            <a:spLocks noChangeArrowheads="1"/>
          </p:cNvSpPr>
          <p:nvPr userDrawn="1"/>
        </p:nvSpPr>
        <p:spPr bwMode="auto">
          <a:xfrm rot="1511048">
            <a:off x="1128713" y="8255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2" name="文本框 27"/>
          <p:cNvSpPr txBox="1">
            <a:spLocks noChangeArrowheads="1"/>
          </p:cNvSpPr>
          <p:nvPr userDrawn="1"/>
        </p:nvSpPr>
        <p:spPr bwMode="auto">
          <a:xfrm rot="1511048">
            <a:off x="285591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3" name="文本框 28"/>
          <p:cNvSpPr txBox="1">
            <a:spLocks noChangeArrowheads="1"/>
          </p:cNvSpPr>
          <p:nvPr userDrawn="1"/>
        </p:nvSpPr>
        <p:spPr bwMode="auto">
          <a:xfrm rot="1511048">
            <a:off x="4511675" y="844550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4" name="文本框 29"/>
          <p:cNvSpPr txBox="1">
            <a:spLocks noChangeArrowheads="1"/>
          </p:cNvSpPr>
          <p:nvPr userDrawn="1"/>
        </p:nvSpPr>
        <p:spPr bwMode="auto">
          <a:xfrm rot="1511048">
            <a:off x="645636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5" name="文本框 30"/>
          <p:cNvSpPr txBox="1">
            <a:spLocks noChangeArrowheads="1"/>
          </p:cNvSpPr>
          <p:nvPr userDrawn="1"/>
        </p:nvSpPr>
        <p:spPr bwMode="auto">
          <a:xfrm rot="1511048">
            <a:off x="1560513" y="20494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6" name="文本框 31"/>
          <p:cNvSpPr txBox="1">
            <a:spLocks noChangeArrowheads="1"/>
          </p:cNvSpPr>
          <p:nvPr userDrawn="1"/>
        </p:nvSpPr>
        <p:spPr bwMode="auto">
          <a:xfrm rot="1511048">
            <a:off x="328771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7" name="文本框 32"/>
          <p:cNvSpPr txBox="1">
            <a:spLocks noChangeArrowheads="1"/>
          </p:cNvSpPr>
          <p:nvPr userDrawn="1"/>
        </p:nvSpPr>
        <p:spPr bwMode="auto">
          <a:xfrm rot="1511048">
            <a:off x="49450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8" name="文本框 33"/>
          <p:cNvSpPr txBox="1">
            <a:spLocks noChangeArrowheads="1"/>
          </p:cNvSpPr>
          <p:nvPr userDrawn="1"/>
        </p:nvSpPr>
        <p:spPr bwMode="auto">
          <a:xfrm rot="1511048">
            <a:off x="68881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9" name="文本框 34"/>
          <p:cNvSpPr txBox="1">
            <a:spLocks noChangeArrowheads="1"/>
          </p:cNvSpPr>
          <p:nvPr userDrawn="1"/>
        </p:nvSpPr>
        <p:spPr bwMode="auto">
          <a:xfrm rot="1511048">
            <a:off x="984250" y="34337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0" name="文本框 35"/>
          <p:cNvSpPr txBox="1">
            <a:spLocks noChangeArrowheads="1"/>
          </p:cNvSpPr>
          <p:nvPr userDrawn="1"/>
        </p:nvSpPr>
        <p:spPr bwMode="auto">
          <a:xfrm rot="1511048">
            <a:off x="2713038" y="34544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1" name="文本框 36"/>
          <p:cNvSpPr txBox="1">
            <a:spLocks noChangeArrowheads="1"/>
          </p:cNvSpPr>
          <p:nvPr userDrawn="1"/>
        </p:nvSpPr>
        <p:spPr bwMode="auto">
          <a:xfrm rot="1511048">
            <a:off x="4368800" y="34544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2" name="文本框 37"/>
          <p:cNvSpPr txBox="1">
            <a:spLocks noChangeArrowheads="1"/>
          </p:cNvSpPr>
          <p:nvPr userDrawn="1"/>
        </p:nvSpPr>
        <p:spPr bwMode="auto">
          <a:xfrm rot="1511048">
            <a:off x="6311900" y="3454400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3" name="文本框 38"/>
          <p:cNvSpPr txBox="1">
            <a:spLocks noChangeArrowheads="1"/>
          </p:cNvSpPr>
          <p:nvPr userDrawn="1"/>
        </p:nvSpPr>
        <p:spPr bwMode="auto">
          <a:xfrm rot="1511048">
            <a:off x="2136775" y="8255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4" name="文本框 39"/>
          <p:cNvSpPr txBox="1">
            <a:spLocks noChangeArrowheads="1"/>
          </p:cNvSpPr>
          <p:nvPr userDrawn="1"/>
        </p:nvSpPr>
        <p:spPr bwMode="auto">
          <a:xfrm rot="1511048">
            <a:off x="2568575" y="20494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5" name="文本框 40"/>
          <p:cNvSpPr txBox="1">
            <a:spLocks noChangeArrowheads="1"/>
          </p:cNvSpPr>
          <p:nvPr userDrawn="1"/>
        </p:nvSpPr>
        <p:spPr bwMode="auto">
          <a:xfrm rot="1511048">
            <a:off x="1992313" y="34337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6" name="文本框 41"/>
          <p:cNvSpPr txBox="1">
            <a:spLocks noChangeArrowheads="1"/>
          </p:cNvSpPr>
          <p:nvPr userDrawn="1"/>
        </p:nvSpPr>
        <p:spPr bwMode="auto">
          <a:xfrm rot="1511048">
            <a:off x="370046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7" name="文本框 42"/>
          <p:cNvSpPr txBox="1">
            <a:spLocks noChangeArrowheads="1"/>
          </p:cNvSpPr>
          <p:nvPr userDrawn="1"/>
        </p:nvSpPr>
        <p:spPr bwMode="auto">
          <a:xfrm rot="1511048">
            <a:off x="41322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8" name="文本框 43"/>
          <p:cNvSpPr txBox="1">
            <a:spLocks noChangeArrowheads="1"/>
          </p:cNvSpPr>
          <p:nvPr userDrawn="1"/>
        </p:nvSpPr>
        <p:spPr bwMode="auto">
          <a:xfrm rot="1511048">
            <a:off x="3556000" y="34544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9" name="文本框 44"/>
          <p:cNvSpPr txBox="1">
            <a:spLocks noChangeArrowheads="1"/>
          </p:cNvSpPr>
          <p:nvPr userDrawn="1"/>
        </p:nvSpPr>
        <p:spPr bwMode="auto">
          <a:xfrm rot="1511048">
            <a:off x="5702300" y="9255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0" name="文本框 45"/>
          <p:cNvSpPr txBox="1">
            <a:spLocks noChangeArrowheads="1"/>
          </p:cNvSpPr>
          <p:nvPr userDrawn="1"/>
        </p:nvSpPr>
        <p:spPr bwMode="auto">
          <a:xfrm rot="1511048">
            <a:off x="6134100" y="21494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1" name="文本框 46"/>
          <p:cNvSpPr txBox="1">
            <a:spLocks noChangeArrowheads="1"/>
          </p:cNvSpPr>
          <p:nvPr userDrawn="1"/>
        </p:nvSpPr>
        <p:spPr bwMode="auto">
          <a:xfrm rot="1511048">
            <a:off x="5557838" y="35353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2" name="文本框 47"/>
          <p:cNvSpPr txBox="1">
            <a:spLocks noChangeArrowheads="1"/>
          </p:cNvSpPr>
          <p:nvPr userDrawn="1"/>
        </p:nvSpPr>
        <p:spPr bwMode="auto">
          <a:xfrm rot="1511048">
            <a:off x="7762875" y="9255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3" name="文本框 48"/>
          <p:cNvSpPr txBox="1">
            <a:spLocks noChangeArrowheads="1"/>
          </p:cNvSpPr>
          <p:nvPr userDrawn="1"/>
        </p:nvSpPr>
        <p:spPr bwMode="auto">
          <a:xfrm rot="1511048">
            <a:off x="8194675" y="21494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4" name="文本框 49"/>
          <p:cNvSpPr txBox="1">
            <a:spLocks noChangeArrowheads="1"/>
          </p:cNvSpPr>
          <p:nvPr userDrawn="1"/>
        </p:nvSpPr>
        <p:spPr bwMode="auto">
          <a:xfrm rot="1511048">
            <a:off x="7618413" y="35353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pic>
        <p:nvPicPr>
          <p:cNvPr id="1075" name="图片 5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860800" y="3148013"/>
            <a:ext cx="3025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</a:rPr>
              <a:t>P11-P12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练习三）</a:t>
            </a:r>
          </a:p>
        </p:txBody>
      </p:sp>
      <p:sp>
        <p:nvSpPr>
          <p:cNvPr id="7171" name="标题 5"/>
          <p:cNvSpPr txBox="1">
            <a:spLocks noChangeArrowheads="1"/>
          </p:cNvSpPr>
          <p:nvPr/>
        </p:nvSpPr>
        <p:spPr bwMode="auto">
          <a:xfrm>
            <a:off x="3965575" y="1630363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90000"/>
              </a:lnSpc>
            </a:pPr>
            <a:r>
              <a:rPr lang="zh-CN" altLang="en-US" sz="3600" dirty="0">
                <a:ea typeface="黑体" panose="02010609060101010101" pitchFamily="49" charset="-122"/>
              </a:rPr>
              <a:t>练习三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715963"/>
            <a:ext cx="8280400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655888" y="1206500"/>
            <a:ext cx="3267075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先除再乘最后加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61025" y="819150"/>
            <a:ext cx="326707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先除再加最后减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55663" y="2185988"/>
            <a:ext cx="32670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先括号再除最后加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743450" y="2185988"/>
            <a:ext cx="377031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先小括号再中括号最后乘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57225" y="2716213"/>
            <a:ext cx="3267075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   38+56÷7×4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38+8×4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38+32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70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284663" y="2716213"/>
            <a:ext cx="3267075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   450+390÷130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－</a:t>
            </a: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123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450+3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－</a:t>
            </a: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123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453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－</a:t>
            </a: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123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330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01675" y="1639888"/>
            <a:ext cx="3582988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   209+102÷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52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－</a:t>
            </a: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35</a:t>
            </a:r>
            <a:r>
              <a:rPr lang="zh-CN" altLang="en-US" sz="240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240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209+102÷17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209+6</a:t>
            </a:r>
          </a:p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= 215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356100" y="1639888"/>
            <a:ext cx="4176713" cy="1863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   940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×[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128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－（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154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－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31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）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]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= 940×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[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128</a:t>
            </a:r>
            <a:r>
              <a:rPr lang="zh-CN" altLang="en-US" sz="2400" dirty="0">
                <a:solidFill>
                  <a:srgbClr val="FF0000"/>
                </a:solidFill>
                <a:latin typeface="+mj-ea"/>
                <a:ea typeface="+mj-ea"/>
              </a:rPr>
              <a:t>－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123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]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= 940×5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= 4700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31540" y="771550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按照顺序计算并填写下面的     ，然后列出综合算式。</a:t>
            </a:r>
          </a:p>
        </p:txBody>
      </p:sp>
      <p:sp>
        <p:nvSpPr>
          <p:cNvPr id="5" name="矩形 4"/>
          <p:cNvSpPr/>
          <p:nvPr/>
        </p:nvSpPr>
        <p:spPr>
          <a:xfrm>
            <a:off x="4546424" y="822362"/>
            <a:ext cx="648072" cy="360040"/>
          </a:xfrm>
          <a:prstGeom prst="rect">
            <a:avLst/>
          </a:prstGeom>
          <a:solidFill>
            <a:srgbClr val="FFFD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377231"/>
            <a:ext cx="7557025" cy="3011107"/>
          </a:xfrm>
          <a:prstGeom prst="rect">
            <a:avLst/>
          </a:prstGeom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816513" y="1955935"/>
            <a:ext cx="7207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275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608602" y="2503711"/>
            <a:ext cx="7207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11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718927" y="3076021"/>
            <a:ext cx="935038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3520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57625" y="3836963"/>
            <a:ext cx="3959225" cy="534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320×[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128+147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÷25 </a:t>
            </a:r>
            <a:r>
              <a:rPr lang="en-US" altLang="zh-CN" sz="2400" dirty="0">
                <a:solidFill>
                  <a:srgbClr val="FF0000"/>
                </a:solidFill>
                <a:latin typeface="+mj-ea"/>
                <a:ea typeface="+mj-ea"/>
              </a:rPr>
              <a:t>]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554581" y="1943146"/>
            <a:ext cx="7191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672974" y="2497317"/>
            <a:ext cx="7191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926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228184" y="3076021"/>
            <a:ext cx="13208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ea typeface="黑体" panose="02010609060101010101" pitchFamily="49" charset="-122"/>
              </a:rPr>
              <a:t>31484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076056" y="3841527"/>
            <a:ext cx="3960813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920+438÷73</a:t>
            </a:r>
            <a:r>
              <a:rPr lang="zh-CN" altLang="en-US" sz="2400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2400" dirty="0">
                <a:solidFill>
                  <a:srgbClr val="FF0000"/>
                </a:solidFill>
                <a:ea typeface="黑体" panose="02010609060101010101" pitchFamily="49" charset="-122"/>
              </a:rPr>
              <a:t>×34 </a:t>
            </a:r>
            <a:endParaRPr lang="en-US" altLang="zh-CN" sz="2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" t="23706"/>
          <a:stretch>
            <a:fillRect/>
          </a:stretch>
        </p:blipFill>
        <p:spPr bwMode="auto">
          <a:xfrm>
            <a:off x="539552" y="2074738"/>
            <a:ext cx="7841183" cy="13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52974" y="1987029"/>
            <a:ext cx="900112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64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440311" y="2491854"/>
            <a:ext cx="1152525" cy="534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136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872111" y="2972866"/>
            <a:ext cx="1152525" cy="534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136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193286" y="1983854"/>
            <a:ext cx="900113" cy="492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10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372674" y="2487091"/>
            <a:ext cx="1044575" cy="534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390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804472" y="2984933"/>
            <a:ext cx="1152525" cy="4905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240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1540" y="1469801"/>
            <a:ext cx="8280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计算下面各题。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449262" y="605604"/>
            <a:ext cx="4050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怎样租车最省钱？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9737" y="1146903"/>
            <a:ext cx="2763913" cy="3513079"/>
          </a:xfrm>
          <a:prstGeom prst="rect">
            <a:avLst/>
          </a:prstGeom>
        </p:spPr>
      </p:pic>
      <p:sp>
        <p:nvSpPr>
          <p:cNvPr id="10" name="对话气泡: 圆角矩形 9"/>
          <p:cNvSpPr/>
          <p:nvPr/>
        </p:nvSpPr>
        <p:spPr>
          <a:xfrm>
            <a:off x="568175" y="1341833"/>
            <a:ext cx="2160240" cy="1270139"/>
          </a:xfrm>
          <a:prstGeom prst="wedgeRoundRectCallout">
            <a:avLst>
              <a:gd name="adj1" fmla="val 61346"/>
              <a:gd name="adj2" fmla="val 760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这次春游共有老师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人，学生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322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  <p:sp>
        <p:nvSpPr>
          <p:cNvPr id="11" name="对话气泡: 圆角矩形 10"/>
          <p:cNvSpPr/>
          <p:nvPr/>
        </p:nvSpPr>
        <p:spPr>
          <a:xfrm>
            <a:off x="5742411" y="693761"/>
            <a:ext cx="2952327" cy="1656184"/>
          </a:xfrm>
          <a:prstGeom prst="wedgeRoundRectCallout">
            <a:avLst>
              <a:gd name="adj1" fmla="val -60637"/>
              <a:gd name="adj2" fmla="val 222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eaLnBrk="1" hangingPunct="1"/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每辆大车可坐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人，租金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900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元；每辆小车可坐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人，租金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138160" y="343535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2"/>
          <a:stretch>
            <a:fillRect/>
          </a:stretch>
        </p:blipFill>
        <p:spPr bwMode="auto">
          <a:xfrm>
            <a:off x="1871663" y="843558"/>
            <a:ext cx="5400675" cy="383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871662" y="381893"/>
            <a:ext cx="32043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latin typeface="+mn-lt"/>
                <a:ea typeface="楷体" panose="02010609060101010101" pitchFamily="49" charset="-122"/>
              </a:rPr>
              <a:t>322+18=340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（人）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449262" y="843558"/>
            <a:ext cx="8155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下面是某旅行社“风景区一日游”的两种价格方案。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8" y="1337445"/>
            <a:ext cx="6870023" cy="1807901"/>
          </a:xfrm>
          <a:prstGeom prst="rect">
            <a:avLst/>
          </a:prstGeom>
        </p:spPr>
      </p:pic>
      <p:sp>
        <p:nvSpPr>
          <p:cNvPr id="4" name="矩形 10"/>
          <p:cNvSpPr>
            <a:spLocks noChangeArrowheads="1"/>
          </p:cNvSpPr>
          <p:nvPr/>
        </p:nvSpPr>
        <p:spPr bwMode="auto">
          <a:xfrm>
            <a:off x="449262" y="3177567"/>
            <a:ext cx="8155186" cy="1113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）成人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人，儿童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人，选哪种方案合算？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）成人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人，儿童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人，选哪种方案合算？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850900"/>
            <a:ext cx="61214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91"/>
          <a:stretch>
            <a:fillRect/>
          </a:stretch>
        </p:blipFill>
        <p:spPr bwMode="auto">
          <a:xfrm>
            <a:off x="431800" y="1491630"/>
            <a:ext cx="8280400" cy="16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508375"/>
            <a:ext cx="46085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449262" y="843558"/>
            <a:ext cx="81551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6.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下面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张扑克牌上的点数，经过怎样的运算才能得到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24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71600" y="1563638"/>
            <a:ext cx="2808312" cy="461665"/>
            <a:chOff x="971600" y="2139702"/>
            <a:chExt cx="2808312" cy="461665"/>
          </a:xfrm>
        </p:grpSpPr>
        <p:sp>
          <p:nvSpPr>
            <p:cNvPr id="22" name="文本框 21"/>
            <p:cNvSpPr txBox="1"/>
            <p:nvPr/>
          </p:nvSpPr>
          <p:spPr>
            <a:xfrm>
              <a:off x="971600" y="2139702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3=1 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287340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907704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2504549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71600" y="2499742"/>
            <a:ext cx="2808312" cy="461665"/>
            <a:chOff x="971600" y="2715766"/>
            <a:chExt cx="2808312" cy="461665"/>
          </a:xfrm>
        </p:grpSpPr>
        <p:sp>
          <p:nvSpPr>
            <p:cNvPr id="43" name="椭圆 42"/>
            <p:cNvSpPr/>
            <p:nvPr/>
          </p:nvSpPr>
          <p:spPr>
            <a:xfrm>
              <a:off x="1287340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907704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504549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71600" y="2715766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3=2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71600" y="3545185"/>
            <a:ext cx="2808312" cy="461665"/>
            <a:chOff x="971600" y="3291830"/>
            <a:chExt cx="2808312" cy="461665"/>
          </a:xfrm>
        </p:grpSpPr>
        <p:sp>
          <p:nvSpPr>
            <p:cNvPr id="59" name="椭圆 58"/>
            <p:cNvSpPr/>
            <p:nvPr/>
          </p:nvSpPr>
          <p:spPr>
            <a:xfrm>
              <a:off x="1287340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1907704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2504549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971600" y="3291830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3=3 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860032" y="1563638"/>
            <a:ext cx="2808312" cy="461665"/>
            <a:chOff x="971600" y="2139702"/>
            <a:chExt cx="2808312" cy="461665"/>
          </a:xfrm>
        </p:grpSpPr>
        <p:sp>
          <p:nvSpPr>
            <p:cNvPr id="77" name="文本框 76"/>
            <p:cNvSpPr txBox="1"/>
            <p:nvPr/>
          </p:nvSpPr>
          <p:spPr>
            <a:xfrm>
              <a:off x="971600" y="2139702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3=7 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1287340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907704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2504549" y="2225564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860032" y="2499742"/>
            <a:ext cx="2808312" cy="461665"/>
            <a:chOff x="971600" y="2715766"/>
            <a:chExt cx="2808312" cy="461665"/>
          </a:xfrm>
        </p:grpSpPr>
        <p:sp>
          <p:nvSpPr>
            <p:cNvPr id="82" name="椭圆 81"/>
            <p:cNvSpPr/>
            <p:nvPr/>
          </p:nvSpPr>
          <p:spPr>
            <a:xfrm>
              <a:off x="1287340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1907704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2504549" y="2801628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971600" y="2715766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3=8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860032" y="3545185"/>
            <a:ext cx="2808312" cy="461665"/>
            <a:chOff x="971600" y="3291830"/>
            <a:chExt cx="2808312" cy="461665"/>
          </a:xfrm>
        </p:grpSpPr>
        <p:sp>
          <p:nvSpPr>
            <p:cNvPr id="87" name="椭圆 86"/>
            <p:cNvSpPr/>
            <p:nvPr/>
          </p:nvSpPr>
          <p:spPr>
            <a:xfrm>
              <a:off x="1287340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1907704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2504549" y="3377692"/>
              <a:ext cx="288032" cy="28803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971600" y="3291830"/>
              <a:ext cx="28083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lt"/>
                  <a:ea typeface="黑体" panose="02010609060101010101" pitchFamily="49" charset="-122"/>
                </a:rPr>
                <a:t>3      3      3      3=9  </a:t>
              </a:r>
              <a:endParaRPr lang="zh-CN" altLang="en-US" sz="24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27584" y="771550"/>
            <a:ext cx="7704856" cy="461665"/>
            <a:chOff x="971600" y="699542"/>
            <a:chExt cx="7704856" cy="461665"/>
          </a:xfrm>
        </p:grpSpPr>
        <p:sp>
          <p:nvSpPr>
            <p:cNvPr id="2" name="文本框 1"/>
            <p:cNvSpPr txBox="1"/>
            <p:nvPr/>
          </p:nvSpPr>
          <p:spPr>
            <a:xfrm>
              <a:off x="971600" y="699542"/>
              <a:ext cx="7704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黑体" panose="02010609060101010101" pitchFamily="49" charset="-122"/>
                </a:rPr>
                <a:t>在       里填上适当的运算符号，使等号两边相等。</a:t>
              </a:r>
            </a:p>
          </p:txBody>
        </p:sp>
        <p:sp>
          <p:nvSpPr>
            <p:cNvPr id="4" name="椭圆 3"/>
            <p:cNvSpPr/>
            <p:nvPr/>
          </p:nvSpPr>
          <p:spPr>
            <a:xfrm>
              <a:off x="1475656" y="771550"/>
              <a:ext cx="360040" cy="3600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47667" y="1568401"/>
            <a:ext cx="9001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758855" y="1571576"/>
            <a:ext cx="9001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300192" y="1589038"/>
            <a:ext cx="9001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87450" y="2503736"/>
            <a:ext cx="9001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871663" y="2503736"/>
            <a:ext cx="9001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11413" y="2503736"/>
            <a:ext cx="9001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089946" y="2495228"/>
            <a:ext cx="9001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720184" y="2495228"/>
            <a:ext cx="9001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endParaRPr lang="en-US" altLang="zh-CN" sz="24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317084" y="2495228"/>
            <a:ext cx="9001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800572" y="3549948"/>
            <a:ext cx="9001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endParaRPr lang="en-US" altLang="zh-CN" sz="24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411760" y="3545185"/>
            <a:ext cx="9001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endParaRPr lang="en-US" altLang="zh-CN" sz="24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087913" y="3545185"/>
            <a:ext cx="79189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700688" y="3545185"/>
            <a:ext cx="79189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dirty="0">
                <a:solidFill>
                  <a:srgbClr val="FF0000"/>
                </a:solidFill>
                <a:latin typeface="+mj-lt"/>
                <a:ea typeface="+mj-ea"/>
              </a:rPr>
              <a:t>－</a:t>
            </a:r>
            <a:endParaRPr lang="en-US" altLang="zh-CN" sz="24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384900" y="3545185"/>
            <a:ext cx="79188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187450" y="1563638"/>
            <a:ext cx="9001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00226" y="1563638"/>
            <a:ext cx="611188" cy="461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11413" y="1563638"/>
            <a:ext cx="9001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1187797" y="3525738"/>
            <a:ext cx="9001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3" grpId="0"/>
      <p:bldP spid="5" grpId="0"/>
      <p:bldP spid="6" grpId="0"/>
      <p:bldP spid="5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311</Words>
  <Application>Microsoft Office PowerPoint</Application>
  <PresentationFormat>全屏显示(16:9)</PresentationFormat>
  <Paragraphs>71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34</cp:revision>
  <dcterms:created xsi:type="dcterms:W3CDTF">2017-11-08T02:26:00Z</dcterms:created>
  <dcterms:modified xsi:type="dcterms:W3CDTF">2023-11-21T03:46:26Z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44A4BB9D94D9418EB2EB7943A1B155B3</vt:lpwstr>
  </property>
</Properties>
</file>