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344" r:id="rId3"/>
    <p:sldId id="348" r:id="rId4"/>
    <p:sldId id="345" r:id="rId5"/>
    <p:sldId id="350" r:id="rId6"/>
    <p:sldId id="351" r:id="rId7"/>
    <p:sldId id="352" r:id="rId8"/>
    <p:sldId id="353" r:id="rId9"/>
    <p:sldId id="354" r:id="rId10"/>
    <p:sldId id="357" r:id="rId11"/>
    <p:sldId id="355" r:id="rId12"/>
    <p:sldId id="356" r:id="rId13"/>
    <p:sldId id="264" r:id="rId14"/>
    <p:sldId id="346" r:id="rId15"/>
    <p:sldId id="358" r:id="rId16"/>
    <p:sldId id="359" r:id="rId17"/>
    <p:sldId id="360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orient="horz" pos="668">
          <p15:clr>
            <a:srgbClr val="A4A3A4"/>
          </p15:clr>
        </p15:guide>
        <p15:guide id="3" orient="horz" pos="2952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CE3"/>
    <a:srgbClr val="DF5462"/>
    <a:srgbClr val="4B5CC4"/>
    <a:srgbClr val="EAFF56"/>
    <a:srgbClr val="FCEFE8"/>
    <a:srgbClr val="0EB83A"/>
    <a:srgbClr val="BDDD22"/>
    <a:srgbClr val="00E079"/>
    <a:srgbClr val="00B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038" y="444"/>
      </p:cViewPr>
      <p:guideLst>
        <p:guide orient="horz" pos="1711"/>
        <p:guide orient="horz" pos="668"/>
        <p:guide orient="horz" pos="2952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06D754D-B6D3-467E-9558-1B8A16F52E5E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E890EA6-CE7A-43B9-AAE8-A686DA91CFB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A56F3DD5-53F0-40BB-9D38-5471C120C3F4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6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579" y="594110"/>
            <a:ext cx="3048544" cy="3792388"/>
          </a:xfrm>
          <a:prstGeom prst="rect">
            <a:avLst/>
          </a:prstGeom>
        </p:spPr>
      </p:pic>
      <p:pic>
        <p:nvPicPr>
          <p:cNvPr id="13" name="图片 27">
            <a:extLst>
              <a:ext uri="{FF2B5EF4-FFF2-40B4-BE49-F238E27FC236}">
                <a16:creationId xmlns:a16="http://schemas.microsoft.com/office/drawing/2014/main" id="{94124EE6-40B8-4D5E-8FA3-F1FBFB6997B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88A0B67F-2AC8-440E-B8E4-A2C03F4B386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F0A6133-506E-4EE9-A58C-0F1B71331E5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027" name="文本框 2"/>
          <p:cNvSpPr txBox="1">
            <a:spLocks noChangeArrowheads="1"/>
          </p:cNvSpPr>
          <p:nvPr userDrawn="1"/>
        </p:nvSpPr>
        <p:spPr bwMode="auto">
          <a:xfrm rot="1511048">
            <a:off x="609600" y="1247775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28" name="文本框 3"/>
          <p:cNvSpPr txBox="1">
            <a:spLocks noChangeArrowheads="1"/>
          </p:cNvSpPr>
          <p:nvPr userDrawn="1"/>
        </p:nvSpPr>
        <p:spPr bwMode="auto">
          <a:xfrm rot="1511048">
            <a:off x="233838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29" name="文本框 4"/>
          <p:cNvSpPr txBox="1">
            <a:spLocks noChangeArrowheads="1"/>
          </p:cNvSpPr>
          <p:nvPr userDrawn="1"/>
        </p:nvSpPr>
        <p:spPr bwMode="auto">
          <a:xfrm rot="1511048">
            <a:off x="3994150" y="12684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0" name="文本框 5"/>
          <p:cNvSpPr txBox="1">
            <a:spLocks noChangeArrowheads="1"/>
          </p:cNvSpPr>
          <p:nvPr userDrawn="1"/>
        </p:nvSpPr>
        <p:spPr bwMode="auto">
          <a:xfrm rot="1511048">
            <a:off x="593883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1" name="文本框 6"/>
          <p:cNvSpPr txBox="1">
            <a:spLocks noChangeArrowheads="1"/>
          </p:cNvSpPr>
          <p:nvPr userDrawn="1"/>
        </p:nvSpPr>
        <p:spPr bwMode="auto">
          <a:xfrm rot="1511048">
            <a:off x="1042988" y="24733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2" name="文本框 7"/>
          <p:cNvSpPr txBox="1">
            <a:spLocks noChangeArrowheads="1"/>
          </p:cNvSpPr>
          <p:nvPr userDrawn="1"/>
        </p:nvSpPr>
        <p:spPr bwMode="auto">
          <a:xfrm rot="1511048">
            <a:off x="277018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3" name="文本框 8"/>
          <p:cNvSpPr txBox="1">
            <a:spLocks noChangeArrowheads="1"/>
          </p:cNvSpPr>
          <p:nvPr userDrawn="1"/>
        </p:nvSpPr>
        <p:spPr bwMode="auto">
          <a:xfrm rot="1511048">
            <a:off x="44275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4" name="文本框 9"/>
          <p:cNvSpPr txBox="1">
            <a:spLocks noChangeArrowheads="1"/>
          </p:cNvSpPr>
          <p:nvPr userDrawn="1"/>
        </p:nvSpPr>
        <p:spPr bwMode="auto">
          <a:xfrm rot="1511048">
            <a:off x="63706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5" name="文本框 10"/>
          <p:cNvSpPr txBox="1">
            <a:spLocks noChangeArrowheads="1"/>
          </p:cNvSpPr>
          <p:nvPr userDrawn="1"/>
        </p:nvSpPr>
        <p:spPr bwMode="auto">
          <a:xfrm rot="1511048">
            <a:off x="466725" y="38576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6" name="文本框 11"/>
          <p:cNvSpPr txBox="1">
            <a:spLocks noChangeArrowheads="1"/>
          </p:cNvSpPr>
          <p:nvPr userDrawn="1"/>
        </p:nvSpPr>
        <p:spPr bwMode="auto">
          <a:xfrm rot="1511048">
            <a:off x="219392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7" name="文本框 12"/>
          <p:cNvSpPr txBox="1">
            <a:spLocks noChangeArrowheads="1"/>
          </p:cNvSpPr>
          <p:nvPr userDrawn="1"/>
        </p:nvSpPr>
        <p:spPr bwMode="auto">
          <a:xfrm rot="1511048">
            <a:off x="38512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8" name="文本框 13"/>
          <p:cNvSpPr txBox="1">
            <a:spLocks noChangeArrowheads="1"/>
          </p:cNvSpPr>
          <p:nvPr userDrawn="1"/>
        </p:nvSpPr>
        <p:spPr bwMode="auto">
          <a:xfrm rot="1511048">
            <a:off x="57943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39" name="文本框 14"/>
          <p:cNvSpPr txBox="1">
            <a:spLocks noChangeArrowheads="1"/>
          </p:cNvSpPr>
          <p:nvPr userDrawn="1"/>
        </p:nvSpPr>
        <p:spPr bwMode="auto">
          <a:xfrm rot="1511048">
            <a:off x="1619250" y="12477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0" name="文本框 15"/>
          <p:cNvSpPr txBox="1">
            <a:spLocks noChangeArrowheads="1"/>
          </p:cNvSpPr>
          <p:nvPr userDrawn="1"/>
        </p:nvSpPr>
        <p:spPr bwMode="auto">
          <a:xfrm rot="1511048">
            <a:off x="2051050" y="24733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1" name="文本框 16"/>
          <p:cNvSpPr txBox="1">
            <a:spLocks noChangeArrowheads="1"/>
          </p:cNvSpPr>
          <p:nvPr userDrawn="1"/>
        </p:nvSpPr>
        <p:spPr bwMode="auto">
          <a:xfrm rot="1511048">
            <a:off x="1474788" y="38576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2" name="文本框 17"/>
          <p:cNvSpPr txBox="1">
            <a:spLocks noChangeArrowheads="1"/>
          </p:cNvSpPr>
          <p:nvPr userDrawn="1"/>
        </p:nvSpPr>
        <p:spPr bwMode="auto">
          <a:xfrm rot="1511048">
            <a:off x="3182938" y="12684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3" name="文本框 18"/>
          <p:cNvSpPr txBox="1">
            <a:spLocks noChangeArrowheads="1"/>
          </p:cNvSpPr>
          <p:nvPr userDrawn="1"/>
        </p:nvSpPr>
        <p:spPr bwMode="auto">
          <a:xfrm rot="1511048">
            <a:off x="3614738" y="24923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4" name="文本框 19"/>
          <p:cNvSpPr txBox="1">
            <a:spLocks noChangeArrowheads="1"/>
          </p:cNvSpPr>
          <p:nvPr userDrawn="1"/>
        </p:nvSpPr>
        <p:spPr bwMode="auto">
          <a:xfrm rot="1511048">
            <a:off x="3038475" y="38782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5" name="文本框 20"/>
          <p:cNvSpPr txBox="1">
            <a:spLocks noChangeArrowheads="1"/>
          </p:cNvSpPr>
          <p:nvPr userDrawn="1"/>
        </p:nvSpPr>
        <p:spPr bwMode="auto">
          <a:xfrm rot="1511048">
            <a:off x="5184775" y="13493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6" name="文本框 21"/>
          <p:cNvSpPr txBox="1">
            <a:spLocks noChangeArrowheads="1"/>
          </p:cNvSpPr>
          <p:nvPr userDrawn="1"/>
        </p:nvSpPr>
        <p:spPr bwMode="auto">
          <a:xfrm rot="1511048">
            <a:off x="5616575" y="25733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7" name="文本框 22"/>
          <p:cNvSpPr txBox="1">
            <a:spLocks noChangeArrowheads="1"/>
          </p:cNvSpPr>
          <p:nvPr userDrawn="1"/>
        </p:nvSpPr>
        <p:spPr bwMode="auto">
          <a:xfrm rot="1511048">
            <a:off x="5040313" y="39592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8" name="文本框 23"/>
          <p:cNvSpPr txBox="1">
            <a:spLocks noChangeArrowheads="1"/>
          </p:cNvSpPr>
          <p:nvPr userDrawn="1"/>
        </p:nvSpPr>
        <p:spPr bwMode="auto">
          <a:xfrm rot="1511048">
            <a:off x="7245350" y="13493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49" name="文本框 24"/>
          <p:cNvSpPr txBox="1">
            <a:spLocks noChangeArrowheads="1"/>
          </p:cNvSpPr>
          <p:nvPr userDrawn="1"/>
        </p:nvSpPr>
        <p:spPr bwMode="auto">
          <a:xfrm rot="1511048">
            <a:off x="7677150" y="25733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0" name="文本框 25"/>
          <p:cNvSpPr txBox="1">
            <a:spLocks noChangeArrowheads="1"/>
          </p:cNvSpPr>
          <p:nvPr userDrawn="1"/>
        </p:nvSpPr>
        <p:spPr bwMode="auto">
          <a:xfrm rot="1511048">
            <a:off x="7100888" y="39592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1" name="文本框 26"/>
          <p:cNvSpPr txBox="1">
            <a:spLocks noChangeArrowheads="1"/>
          </p:cNvSpPr>
          <p:nvPr userDrawn="1"/>
        </p:nvSpPr>
        <p:spPr bwMode="auto">
          <a:xfrm rot="1511048">
            <a:off x="1128713" y="8255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2" name="文本框 27"/>
          <p:cNvSpPr txBox="1">
            <a:spLocks noChangeArrowheads="1"/>
          </p:cNvSpPr>
          <p:nvPr userDrawn="1"/>
        </p:nvSpPr>
        <p:spPr bwMode="auto">
          <a:xfrm rot="1511048">
            <a:off x="285591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3" name="文本框 28"/>
          <p:cNvSpPr txBox="1">
            <a:spLocks noChangeArrowheads="1"/>
          </p:cNvSpPr>
          <p:nvPr userDrawn="1"/>
        </p:nvSpPr>
        <p:spPr bwMode="auto">
          <a:xfrm rot="1511048">
            <a:off x="4511675" y="844550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4" name="文本框 29"/>
          <p:cNvSpPr txBox="1">
            <a:spLocks noChangeArrowheads="1"/>
          </p:cNvSpPr>
          <p:nvPr userDrawn="1"/>
        </p:nvSpPr>
        <p:spPr bwMode="auto">
          <a:xfrm rot="1511048">
            <a:off x="645636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5" name="文本框 30"/>
          <p:cNvSpPr txBox="1">
            <a:spLocks noChangeArrowheads="1"/>
          </p:cNvSpPr>
          <p:nvPr userDrawn="1"/>
        </p:nvSpPr>
        <p:spPr bwMode="auto">
          <a:xfrm rot="1511048">
            <a:off x="1560513" y="20494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6" name="文本框 31"/>
          <p:cNvSpPr txBox="1">
            <a:spLocks noChangeArrowheads="1"/>
          </p:cNvSpPr>
          <p:nvPr userDrawn="1"/>
        </p:nvSpPr>
        <p:spPr bwMode="auto">
          <a:xfrm rot="1511048">
            <a:off x="328771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7" name="文本框 32"/>
          <p:cNvSpPr txBox="1">
            <a:spLocks noChangeArrowheads="1"/>
          </p:cNvSpPr>
          <p:nvPr userDrawn="1"/>
        </p:nvSpPr>
        <p:spPr bwMode="auto">
          <a:xfrm rot="1511048">
            <a:off x="49450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8" name="文本框 33"/>
          <p:cNvSpPr txBox="1">
            <a:spLocks noChangeArrowheads="1"/>
          </p:cNvSpPr>
          <p:nvPr userDrawn="1"/>
        </p:nvSpPr>
        <p:spPr bwMode="auto">
          <a:xfrm rot="1511048">
            <a:off x="68881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59" name="文本框 34"/>
          <p:cNvSpPr txBox="1">
            <a:spLocks noChangeArrowheads="1"/>
          </p:cNvSpPr>
          <p:nvPr userDrawn="1"/>
        </p:nvSpPr>
        <p:spPr bwMode="auto">
          <a:xfrm rot="1511048">
            <a:off x="984250" y="34337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0" name="文本框 35"/>
          <p:cNvSpPr txBox="1">
            <a:spLocks noChangeArrowheads="1"/>
          </p:cNvSpPr>
          <p:nvPr userDrawn="1"/>
        </p:nvSpPr>
        <p:spPr bwMode="auto">
          <a:xfrm rot="1511048">
            <a:off x="2713038" y="345440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1" name="文本框 36"/>
          <p:cNvSpPr txBox="1">
            <a:spLocks noChangeArrowheads="1"/>
          </p:cNvSpPr>
          <p:nvPr userDrawn="1"/>
        </p:nvSpPr>
        <p:spPr bwMode="auto">
          <a:xfrm rot="1511048">
            <a:off x="4368800" y="34544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2" name="文本框 37"/>
          <p:cNvSpPr txBox="1">
            <a:spLocks noChangeArrowheads="1"/>
          </p:cNvSpPr>
          <p:nvPr userDrawn="1"/>
        </p:nvSpPr>
        <p:spPr bwMode="auto">
          <a:xfrm rot="1511048">
            <a:off x="6311900" y="3454400"/>
            <a:ext cx="635000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3" name="文本框 38"/>
          <p:cNvSpPr txBox="1">
            <a:spLocks noChangeArrowheads="1"/>
          </p:cNvSpPr>
          <p:nvPr userDrawn="1"/>
        </p:nvSpPr>
        <p:spPr bwMode="auto">
          <a:xfrm rot="1511048">
            <a:off x="2136775" y="8255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4" name="文本框 39"/>
          <p:cNvSpPr txBox="1">
            <a:spLocks noChangeArrowheads="1"/>
          </p:cNvSpPr>
          <p:nvPr userDrawn="1"/>
        </p:nvSpPr>
        <p:spPr bwMode="auto">
          <a:xfrm rot="1511048">
            <a:off x="2568575" y="20494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5" name="文本框 40"/>
          <p:cNvSpPr txBox="1">
            <a:spLocks noChangeArrowheads="1"/>
          </p:cNvSpPr>
          <p:nvPr userDrawn="1"/>
        </p:nvSpPr>
        <p:spPr bwMode="auto">
          <a:xfrm rot="1511048">
            <a:off x="1992313" y="34337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6" name="文本框 41"/>
          <p:cNvSpPr txBox="1">
            <a:spLocks noChangeArrowheads="1"/>
          </p:cNvSpPr>
          <p:nvPr userDrawn="1"/>
        </p:nvSpPr>
        <p:spPr bwMode="auto">
          <a:xfrm rot="1511048">
            <a:off x="3700463" y="844550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7" name="文本框 42"/>
          <p:cNvSpPr txBox="1">
            <a:spLocks noChangeArrowheads="1"/>
          </p:cNvSpPr>
          <p:nvPr userDrawn="1"/>
        </p:nvSpPr>
        <p:spPr bwMode="auto">
          <a:xfrm rot="1511048">
            <a:off x="4132263" y="20685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8" name="文本框 43"/>
          <p:cNvSpPr txBox="1">
            <a:spLocks noChangeArrowheads="1"/>
          </p:cNvSpPr>
          <p:nvPr userDrawn="1"/>
        </p:nvSpPr>
        <p:spPr bwMode="auto">
          <a:xfrm rot="1511048">
            <a:off x="3556000" y="3454400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69" name="文本框 44"/>
          <p:cNvSpPr txBox="1">
            <a:spLocks noChangeArrowheads="1"/>
          </p:cNvSpPr>
          <p:nvPr userDrawn="1"/>
        </p:nvSpPr>
        <p:spPr bwMode="auto">
          <a:xfrm rot="1511048">
            <a:off x="5702300" y="9255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0" name="文本框 45"/>
          <p:cNvSpPr txBox="1">
            <a:spLocks noChangeArrowheads="1"/>
          </p:cNvSpPr>
          <p:nvPr userDrawn="1"/>
        </p:nvSpPr>
        <p:spPr bwMode="auto">
          <a:xfrm rot="1511048">
            <a:off x="6134100" y="21494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1" name="文本框 46"/>
          <p:cNvSpPr txBox="1">
            <a:spLocks noChangeArrowheads="1"/>
          </p:cNvSpPr>
          <p:nvPr userDrawn="1"/>
        </p:nvSpPr>
        <p:spPr bwMode="auto">
          <a:xfrm rot="1511048">
            <a:off x="5557838" y="35353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2" name="文本框 47"/>
          <p:cNvSpPr txBox="1">
            <a:spLocks noChangeArrowheads="1"/>
          </p:cNvSpPr>
          <p:nvPr userDrawn="1"/>
        </p:nvSpPr>
        <p:spPr bwMode="auto">
          <a:xfrm rot="1511048">
            <a:off x="7762875" y="9255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3" name="文本框 48"/>
          <p:cNvSpPr txBox="1">
            <a:spLocks noChangeArrowheads="1"/>
          </p:cNvSpPr>
          <p:nvPr userDrawn="1"/>
        </p:nvSpPr>
        <p:spPr bwMode="auto">
          <a:xfrm rot="1511048">
            <a:off x="8194675" y="21494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sp>
        <p:nvSpPr>
          <p:cNvPr id="1074" name="文本框 49"/>
          <p:cNvSpPr txBox="1">
            <a:spLocks noChangeArrowheads="1"/>
          </p:cNvSpPr>
          <p:nvPr userDrawn="1"/>
        </p:nvSpPr>
        <p:spPr bwMode="auto">
          <a:xfrm rot="1511048">
            <a:off x="7618413" y="353536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DAEEC0"/>
                </a:solidFill>
              </a:rPr>
              <a:t>状元成才路</a:t>
            </a:r>
          </a:p>
        </p:txBody>
      </p:sp>
      <p:pic>
        <p:nvPicPr>
          <p:cNvPr id="1075" name="图片 5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8538" y="2427288"/>
            <a:ext cx="6407150" cy="493712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4400" b="1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sz="2400" dirty="0">
                <a:solidFill>
                  <a:schemeClr val="tx1"/>
                </a:solidFill>
                <a:sym typeface="+mn-lt"/>
              </a:rPr>
              <a:t>（加、减法的意义和各部分间的关系）</a:t>
            </a:r>
          </a:p>
        </p:txBody>
      </p:sp>
      <p:sp>
        <p:nvSpPr>
          <p:cNvPr id="5123" name="副标题 6"/>
          <p:cNvSpPr txBox="1">
            <a:spLocks noChangeArrowheads="1"/>
          </p:cNvSpPr>
          <p:nvPr/>
        </p:nvSpPr>
        <p:spPr bwMode="auto">
          <a:xfrm>
            <a:off x="4284663" y="3114675"/>
            <a:ext cx="2447925" cy="5000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685800" indent="-22860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</a:rPr>
              <a:t>R</a:t>
            </a:r>
            <a:r>
              <a:rPr lang="zh-CN" altLang="en-US" dirty="0">
                <a:solidFill>
                  <a:schemeClr val="tx1"/>
                </a:solidFill>
              </a:rPr>
              <a:t>·四年级下册</a:t>
            </a:r>
          </a:p>
        </p:txBody>
      </p:sp>
      <p:pic>
        <p:nvPicPr>
          <p:cNvPr id="8196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775900"/>
            <a:ext cx="719138" cy="7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708400" y="1492250"/>
            <a:ext cx="3384550" cy="827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63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练    习    课</a:t>
            </a:r>
            <a:endParaRPr lang="en-US" altLang="zh-CN" sz="4400" b="1" dirty="0">
              <a:ln w="6350"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1"/>
          <p:cNvSpPr>
            <a:spLocks noChangeArrowheads="1"/>
          </p:cNvSpPr>
          <p:nvPr/>
        </p:nvSpPr>
        <p:spPr bwMode="auto">
          <a:xfrm>
            <a:off x="1363663" y="1276350"/>
            <a:ext cx="5616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说一说算式各部分的名称。</a:t>
            </a:r>
          </a:p>
        </p:txBody>
      </p:sp>
      <p:grpSp>
        <p:nvGrpSpPr>
          <p:cNvPr id="10243" name="组合 3"/>
          <p:cNvGrpSpPr/>
          <p:nvPr/>
        </p:nvGrpSpPr>
        <p:grpSpPr bwMode="auto">
          <a:xfrm>
            <a:off x="369888" y="304800"/>
            <a:ext cx="4305300" cy="787400"/>
            <a:chOff x="337842" y="304540"/>
            <a:chExt cx="4305596" cy="787921"/>
          </a:xfrm>
        </p:grpSpPr>
        <p:pic>
          <p:nvPicPr>
            <p:cNvPr id="10258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67" b="43233"/>
            <a:stretch>
              <a:fillRect/>
            </a:stretch>
          </p:blipFill>
          <p:spPr bwMode="auto">
            <a:xfrm>
              <a:off x="337842" y="304540"/>
              <a:ext cx="4305596" cy="7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9" name="文本框 2"/>
            <p:cNvSpPr txBox="1">
              <a:spLocks noChangeArrowheads="1"/>
            </p:cNvSpPr>
            <p:nvPr/>
          </p:nvSpPr>
          <p:spPr bwMode="auto">
            <a:xfrm>
              <a:off x="1331640" y="375444"/>
              <a:ext cx="2963862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一、基础练习</a:t>
              </a:r>
            </a:p>
          </p:txBody>
        </p:sp>
      </p:grpSp>
      <p:sp>
        <p:nvSpPr>
          <p:cNvPr id="10244" name="矩形 3"/>
          <p:cNvSpPr>
            <a:spLocks noChangeArrowheads="1"/>
          </p:cNvSpPr>
          <p:nvPr/>
        </p:nvSpPr>
        <p:spPr bwMode="auto">
          <a:xfrm>
            <a:off x="2084388" y="1890713"/>
            <a:ext cx="43227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＋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＝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245" name="矩形 4"/>
          <p:cNvSpPr>
            <a:spLocks noChangeArrowheads="1"/>
          </p:cNvSpPr>
          <p:nvPr/>
        </p:nvSpPr>
        <p:spPr bwMode="auto">
          <a:xfrm>
            <a:off x="2084388" y="3271838"/>
            <a:ext cx="5207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＝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246" name="矩形 5"/>
          <p:cNvSpPr>
            <a:spLocks noChangeArrowheads="1"/>
          </p:cNvSpPr>
          <p:nvPr/>
        </p:nvSpPr>
        <p:spPr bwMode="auto">
          <a:xfrm>
            <a:off x="1431925" y="2573338"/>
            <a:ext cx="2022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</a:t>
            </a:r>
          </a:p>
        </p:txBody>
      </p:sp>
      <p:sp>
        <p:nvSpPr>
          <p:cNvPr id="10247" name="矩形 6"/>
          <p:cNvSpPr>
            <a:spLocks noChangeArrowheads="1"/>
          </p:cNvSpPr>
          <p:nvPr/>
        </p:nvSpPr>
        <p:spPr bwMode="auto">
          <a:xfrm>
            <a:off x="3314700" y="2513013"/>
            <a:ext cx="2232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）</a:t>
            </a:r>
          </a:p>
        </p:txBody>
      </p:sp>
      <p:sp>
        <p:nvSpPr>
          <p:cNvPr id="10248" name="矩形 7"/>
          <p:cNvSpPr>
            <a:spLocks noChangeArrowheads="1"/>
          </p:cNvSpPr>
          <p:nvPr/>
        </p:nvSpPr>
        <p:spPr bwMode="auto">
          <a:xfrm>
            <a:off x="5035550" y="2492375"/>
            <a:ext cx="20240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770313" y="2524125"/>
            <a:ext cx="1187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885950" y="2563813"/>
            <a:ext cx="1189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559425" y="2524125"/>
            <a:ext cx="917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</a:p>
        </p:txBody>
      </p:sp>
      <p:sp>
        <p:nvSpPr>
          <p:cNvPr id="10252" name="矩形 11"/>
          <p:cNvSpPr>
            <a:spLocks noChangeArrowheads="1"/>
          </p:cNvSpPr>
          <p:nvPr/>
        </p:nvSpPr>
        <p:spPr bwMode="auto">
          <a:xfrm>
            <a:off x="1422400" y="3903663"/>
            <a:ext cx="2578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851025" y="3898900"/>
            <a:ext cx="1498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被减数</a:t>
            </a:r>
          </a:p>
        </p:txBody>
      </p:sp>
      <p:sp>
        <p:nvSpPr>
          <p:cNvPr id="10254" name="矩形 13"/>
          <p:cNvSpPr>
            <a:spLocks noChangeArrowheads="1"/>
          </p:cNvSpPr>
          <p:nvPr/>
        </p:nvSpPr>
        <p:spPr bwMode="auto">
          <a:xfrm>
            <a:off x="3349625" y="3913188"/>
            <a:ext cx="2578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10255" name="矩形 14"/>
          <p:cNvSpPr>
            <a:spLocks noChangeArrowheads="1"/>
          </p:cNvSpPr>
          <p:nvPr/>
        </p:nvSpPr>
        <p:spPr bwMode="auto">
          <a:xfrm>
            <a:off x="5187950" y="3913188"/>
            <a:ext cx="2578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   ）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3816350" y="3906838"/>
            <a:ext cx="9921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减数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819775" y="3884613"/>
            <a:ext cx="57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827088" y="493713"/>
            <a:ext cx="6840537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根据加、减法之间的关系，在下列算式的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里填上适当的数。</a:t>
            </a:r>
          </a:p>
        </p:txBody>
      </p:sp>
      <p:sp>
        <p:nvSpPr>
          <p:cNvPr id="11267" name="矩形 3"/>
          <p:cNvSpPr>
            <a:spLocks noChangeArrowheads="1"/>
          </p:cNvSpPr>
          <p:nvPr/>
        </p:nvSpPr>
        <p:spPr bwMode="auto">
          <a:xfrm>
            <a:off x="827088" y="2006600"/>
            <a:ext cx="309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8" name="矩形 4"/>
          <p:cNvSpPr>
            <a:spLocks noChangeArrowheads="1"/>
          </p:cNvSpPr>
          <p:nvPr/>
        </p:nvSpPr>
        <p:spPr bwMode="auto">
          <a:xfrm>
            <a:off x="4451350" y="2006600"/>
            <a:ext cx="30972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9" name="矩形 5"/>
          <p:cNvSpPr>
            <a:spLocks noChangeArrowheads="1"/>
          </p:cNvSpPr>
          <p:nvPr/>
        </p:nvSpPr>
        <p:spPr bwMode="auto">
          <a:xfrm>
            <a:off x="827088" y="2854325"/>
            <a:ext cx="3887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161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–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70" name="矩形 6"/>
          <p:cNvSpPr>
            <a:spLocks noChangeArrowheads="1"/>
          </p:cNvSpPr>
          <p:nvPr/>
        </p:nvSpPr>
        <p:spPr bwMode="auto">
          <a:xfrm>
            <a:off x="4451350" y="2851150"/>
            <a:ext cx="3754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71" name="矩形 7"/>
          <p:cNvSpPr>
            <a:spLocks noChangeArrowheads="1"/>
          </p:cNvSpPr>
          <p:nvPr/>
        </p:nvSpPr>
        <p:spPr bwMode="auto">
          <a:xfrm>
            <a:off x="746125" y="3582988"/>
            <a:ext cx="3887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72" name="矩形 8"/>
          <p:cNvSpPr>
            <a:spLocks noChangeArrowheads="1"/>
          </p:cNvSpPr>
          <p:nvPr/>
        </p:nvSpPr>
        <p:spPr bwMode="auto">
          <a:xfrm>
            <a:off x="4427538" y="3579813"/>
            <a:ext cx="3887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)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095500" y="2944813"/>
            <a:ext cx="74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98525" y="3665538"/>
            <a:ext cx="7477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867400" y="2908300"/>
            <a:ext cx="7477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633913" y="3636963"/>
            <a:ext cx="7477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0"/>
          <p:cNvSpPr>
            <a:spLocks noChangeArrowheads="1"/>
          </p:cNvSpPr>
          <p:nvPr/>
        </p:nvSpPr>
        <p:spPr bwMode="auto">
          <a:xfrm>
            <a:off x="541338" y="485775"/>
            <a:ext cx="720090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下面各题用什么方法计算？为什么？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1" name="矩形 11"/>
          <p:cNvSpPr>
            <a:spLocks noChangeArrowheads="1"/>
          </p:cNvSpPr>
          <p:nvPr/>
        </p:nvSpPr>
        <p:spPr bwMode="auto">
          <a:xfrm>
            <a:off x="595313" y="1155700"/>
            <a:ext cx="79041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）滑雪场上午卖出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张门票，下午卖出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张门票。滑雪场全天一共卖出多少张门票？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36763" y="2286000"/>
            <a:ext cx="1871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加法计算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348163" y="2357438"/>
            <a:ext cx="3394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 + 59=145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（张）</a:t>
            </a:r>
          </a:p>
        </p:txBody>
      </p:sp>
      <p:sp>
        <p:nvSpPr>
          <p:cNvPr id="12294" name="矩形 1"/>
          <p:cNvSpPr>
            <a:spLocks noChangeArrowheads="1"/>
          </p:cNvSpPr>
          <p:nvPr/>
        </p:nvSpPr>
        <p:spPr bwMode="auto">
          <a:xfrm>
            <a:off x="541338" y="2860675"/>
            <a:ext cx="79041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）滑雪场全天一共卖出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张门票，其中上午卖出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张门票，下午卖出多少张门票？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151187" y="4164012"/>
            <a:ext cx="18716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减法计算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283968" y="4162425"/>
            <a:ext cx="306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145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86=59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（张）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55465" y="288290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>
            <a:spLocks noChangeArrowheads="1"/>
          </p:cNvSpPr>
          <p:nvPr/>
        </p:nvSpPr>
        <p:spPr bwMode="auto">
          <a:xfrm>
            <a:off x="604838" y="741363"/>
            <a:ext cx="79041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）文具店购进一批练习本，卖出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本，剩下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本。文具店一共购进多少练习本？</a:t>
            </a:r>
          </a:p>
        </p:txBody>
      </p:sp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604838" y="2495550"/>
            <a:ext cx="80645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）某小学一共有学生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人，其中男生有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人，女生有多少人？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405063" y="1971675"/>
            <a:ext cx="1871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加法计算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16463" y="1990725"/>
            <a:ext cx="3952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 + 370=1000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（本）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05063" y="3706813"/>
            <a:ext cx="18716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减法计算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716463" y="3724275"/>
            <a:ext cx="3792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843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–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418=425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355465" y="288290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4"/>
          <p:cNvSpPr>
            <a:spLocks noChangeArrowheads="1"/>
          </p:cNvSpPr>
          <p:nvPr/>
        </p:nvSpPr>
        <p:spPr bwMode="auto">
          <a:xfrm>
            <a:off x="433388" y="987425"/>
            <a:ext cx="1727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填空题。</a:t>
            </a:r>
          </a:p>
        </p:txBody>
      </p:sp>
      <p:sp>
        <p:nvSpPr>
          <p:cNvPr id="14339" name="矩形 5"/>
          <p:cNvSpPr>
            <a:spLocks noChangeArrowheads="1"/>
          </p:cNvSpPr>
          <p:nvPr/>
        </p:nvSpPr>
        <p:spPr bwMode="auto">
          <a:xfrm>
            <a:off x="293688" y="1452563"/>
            <a:ext cx="885666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）一个加数是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，另一个加数与它相同，它们的和是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340" name="矩形 6"/>
          <p:cNvSpPr>
            <a:spLocks noChangeArrowheads="1"/>
          </p:cNvSpPr>
          <p:nvPr/>
        </p:nvSpPr>
        <p:spPr bwMode="auto">
          <a:xfrm>
            <a:off x="293688" y="1997075"/>
            <a:ext cx="888682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）在一个减法算式中，差是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，减数是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，被减数是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341" name="矩形 7"/>
          <p:cNvSpPr>
            <a:spLocks noChangeArrowheads="1"/>
          </p:cNvSpPr>
          <p:nvPr/>
        </p:nvSpPr>
        <p:spPr bwMode="auto">
          <a:xfrm>
            <a:off x="293688" y="2541588"/>
            <a:ext cx="50403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）加法是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  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的逆运算。</a:t>
            </a:r>
          </a:p>
        </p:txBody>
      </p:sp>
      <p:sp>
        <p:nvSpPr>
          <p:cNvPr id="14342" name="矩形 8"/>
          <p:cNvSpPr>
            <a:spLocks noChangeArrowheads="1"/>
          </p:cNvSpPr>
          <p:nvPr/>
        </p:nvSpPr>
        <p:spPr bwMode="auto">
          <a:xfrm>
            <a:off x="293688" y="3086100"/>
            <a:ext cx="84963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）两个加数的和是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347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，其中一个加数是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，另一个加数是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343" name="矩形 9"/>
          <p:cNvSpPr>
            <a:spLocks noChangeArrowheads="1"/>
          </p:cNvSpPr>
          <p:nvPr/>
        </p:nvSpPr>
        <p:spPr bwMode="auto">
          <a:xfrm>
            <a:off x="293688" y="4110038"/>
            <a:ext cx="6911975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）被减数是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，差是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，减数是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 　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027988" y="1497013"/>
            <a:ext cx="730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956550" y="2047875"/>
            <a:ext cx="730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155825" y="2571750"/>
            <a:ext cx="935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减法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931863" y="3590925"/>
            <a:ext cx="730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435600" y="4135438"/>
            <a:ext cx="730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349" name="组合 15"/>
          <p:cNvGrpSpPr/>
          <p:nvPr/>
        </p:nvGrpSpPr>
        <p:grpSpPr bwMode="auto">
          <a:xfrm>
            <a:off x="369888" y="304800"/>
            <a:ext cx="4305300" cy="787400"/>
            <a:chOff x="337842" y="304540"/>
            <a:chExt cx="4305596" cy="787921"/>
          </a:xfrm>
        </p:grpSpPr>
        <p:pic>
          <p:nvPicPr>
            <p:cNvPr id="14350" name="图片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67" b="43233"/>
            <a:stretch>
              <a:fillRect/>
            </a:stretch>
          </p:blipFill>
          <p:spPr bwMode="auto">
            <a:xfrm>
              <a:off x="337842" y="304540"/>
              <a:ext cx="4305596" cy="7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1" name="文本框 2"/>
            <p:cNvSpPr txBox="1">
              <a:spLocks noChangeArrowheads="1"/>
            </p:cNvSpPr>
            <p:nvPr/>
          </p:nvSpPr>
          <p:spPr bwMode="auto">
            <a:xfrm>
              <a:off x="1331640" y="375444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二、提高练习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77944" y="1216660"/>
            <a:ext cx="818811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下面算式中的       代表的数分别是多少？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00" y="1166826"/>
            <a:ext cx="746935" cy="72637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30158" y="2158152"/>
            <a:ext cx="221106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19 + 18 = 37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141345" y="215815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150 +  60  = 210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804748" y="215815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540 - 330 = 210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830158" y="3072552"/>
            <a:ext cx="221106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55 +  25  = 80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141344" y="306819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173 - 73 = 100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804747" y="307581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 + 160 = 360</a:t>
            </a:r>
            <a:endParaRPr lang="zh-CN" altLang="en-US" sz="28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1" y="2074911"/>
            <a:ext cx="746935" cy="72637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91" y="2074911"/>
            <a:ext cx="746935" cy="7263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61" y="2038592"/>
            <a:ext cx="821629" cy="7990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24" y="2991696"/>
            <a:ext cx="746935" cy="72637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97" y="2955377"/>
            <a:ext cx="821629" cy="79901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67" y="2955377"/>
            <a:ext cx="821629" cy="7990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43755" y="771525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1"/>
          <p:cNvSpPr>
            <a:spLocks noChangeArrowheads="1"/>
          </p:cNvSpPr>
          <p:nvPr/>
        </p:nvSpPr>
        <p:spPr bwMode="auto">
          <a:xfrm>
            <a:off x="466725" y="520700"/>
            <a:ext cx="13684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395288" y="2139950"/>
            <a:ext cx="136683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 +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1619250" y="1203325"/>
          <a:ext cx="1008063" cy="254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6" marR="91436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6" marR="91436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6" marR="91436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6" marR="91436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00" name="矩形 6"/>
          <p:cNvSpPr>
            <a:spLocks noChangeArrowheads="1"/>
          </p:cNvSpPr>
          <p:nvPr/>
        </p:nvSpPr>
        <p:spPr bwMode="auto">
          <a:xfrm>
            <a:off x="2627313" y="2127250"/>
            <a:ext cx="7048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5"/>
          <p:cNvGraphicFramePr>
            <a:graphicFrameLocks noGrp="1"/>
          </p:cNvGraphicFramePr>
          <p:nvPr/>
        </p:nvGraphicFramePr>
        <p:xfrm>
          <a:off x="3116263" y="1203325"/>
          <a:ext cx="1008062" cy="254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13" name="矩形 8"/>
          <p:cNvSpPr>
            <a:spLocks noChangeArrowheads="1"/>
          </p:cNvSpPr>
          <p:nvPr/>
        </p:nvSpPr>
        <p:spPr bwMode="auto">
          <a:xfrm>
            <a:off x="1739900" y="1157288"/>
            <a:ext cx="863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14" name="矩形 9"/>
          <p:cNvSpPr>
            <a:spLocks noChangeArrowheads="1"/>
          </p:cNvSpPr>
          <p:nvPr/>
        </p:nvSpPr>
        <p:spPr bwMode="auto">
          <a:xfrm>
            <a:off x="1681163" y="2419350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15" name="矩形 10"/>
          <p:cNvSpPr>
            <a:spLocks noChangeArrowheads="1"/>
          </p:cNvSpPr>
          <p:nvPr/>
        </p:nvSpPr>
        <p:spPr bwMode="auto">
          <a:xfrm>
            <a:off x="3238500" y="1797050"/>
            <a:ext cx="86518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16" name="矩形 11"/>
          <p:cNvSpPr>
            <a:spLocks noChangeArrowheads="1"/>
          </p:cNvSpPr>
          <p:nvPr/>
        </p:nvSpPr>
        <p:spPr bwMode="auto">
          <a:xfrm>
            <a:off x="3203575" y="3060700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17" name="矩形 12"/>
          <p:cNvSpPr>
            <a:spLocks noChangeArrowheads="1"/>
          </p:cNvSpPr>
          <p:nvPr/>
        </p:nvSpPr>
        <p:spPr bwMode="auto">
          <a:xfrm>
            <a:off x="4643438" y="2139950"/>
            <a:ext cx="13684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654 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表格 5"/>
          <p:cNvGraphicFramePr>
            <a:graphicFrameLocks noGrp="1"/>
          </p:cNvGraphicFramePr>
          <p:nvPr/>
        </p:nvGraphicFramePr>
        <p:xfrm>
          <a:off x="5868988" y="1203325"/>
          <a:ext cx="1007745" cy="254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30" name="矩形 14"/>
          <p:cNvSpPr>
            <a:spLocks noChangeArrowheads="1"/>
          </p:cNvSpPr>
          <p:nvPr/>
        </p:nvSpPr>
        <p:spPr bwMode="auto">
          <a:xfrm>
            <a:off x="6891338" y="2127250"/>
            <a:ext cx="70485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5"/>
          <p:cNvGraphicFramePr>
            <a:graphicFrameLocks noGrp="1"/>
          </p:cNvGraphicFramePr>
          <p:nvPr/>
        </p:nvGraphicFramePr>
        <p:xfrm>
          <a:off x="7380288" y="1203325"/>
          <a:ext cx="1008062" cy="25415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5397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L="91435" marR="91435" marT="45715" marB="457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C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43" name="矩形 16"/>
          <p:cNvSpPr>
            <a:spLocks noChangeArrowheads="1"/>
          </p:cNvSpPr>
          <p:nvPr/>
        </p:nvSpPr>
        <p:spPr bwMode="auto">
          <a:xfrm>
            <a:off x="5983288" y="1797050"/>
            <a:ext cx="86518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44" name="矩形 17"/>
          <p:cNvSpPr>
            <a:spLocks noChangeArrowheads="1"/>
          </p:cNvSpPr>
          <p:nvPr/>
        </p:nvSpPr>
        <p:spPr bwMode="auto">
          <a:xfrm>
            <a:off x="5954713" y="3060700"/>
            <a:ext cx="86518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45" name="矩形 18"/>
          <p:cNvSpPr>
            <a:spLocks noChangeArrowheads="1"/>
          </p:cNvSpPr>
          <p:nvPr/>
        </p:nvSpPr>
        <p:spPr bwMode="auto">
          <a:xfrm>
            <a:off x="7451725" y="2387600"/>
            <a:ext cx="865188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446" name="矩形 19"/>
          <p:cNvSpPr>
            <a:spLocks noChangeArrowheads="1"/>
          </p:cNvSpPr>
          <p:nvPr/>
        </p:nvSpPr>
        <p:spPr bwMode="auto">
          <a:xfrm>
            <a:off x="7524750" y="1149350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238500" y="1149350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725613" y="1760538"/>
            <a:ext cx="863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255963" y="2417763"/>
            <a:ext cx="865187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1698625" y="3055938"/>
            <a:ext cx="863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983288" y="1149350"/>
            <a:ext cx="865187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7467600" y="1792288"/>
            <a:ext cx="8636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962650" y="2428875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467600" y="3051175"/>
            <a:ext cx="8636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28920" y="727075"/>
            <a:ext cx="34086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>
            <a:spLocks noChangeArrowheads="1"/>
          </p:cNvSpPr>
          <p:nvPr/>
        </p:nvSpPr>
        <p:spPr bwMode="auto">
          <a:xfrm>
            <a:off x="828675" y="409575"/>
            <a:ext cx="669607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计算下面各题，并利用加、减法各部分间的关系进行验算。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1" name="矩形 2"/>
          <p:cNvSpPr>
            <a:spLocks noChangeArrowheads="1"/>
          </p:cNvSpPr>
          <p:nvPr/>
        </p:nvSpPr>
        <p:spPr bwMode="auto">
          <a:xfrm>
            <a:off x="1044575" y="1714500"/>
            <a:ext cx="2087563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340+190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2" name="矩形 3"/>
          <p:cNvSpPr>
            <a:spLocks noChangeArrowheads="1"/>
          </p:cNvSpPr>
          <p:nvPr/>
        </p:nvSpPr>
        <p:spPr bwMode="auto">
          <a:xfrm>
            <a:off x="4789488" y="1714500"/>
            <a:ext cx="208756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254+297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55776" y="1714500"/>
            <a:ext cx="1439863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=530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26188" y="1697038"/>
            <a:ext cx="1254009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=551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197100" y="2827338"/>
            <a:ext cx="4921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326188" y="3019425"/>
            <a:ext cx="5524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682625" y="2665413"/>
            <a:ext cx="1531938" cy="1414462"/>
            <a:chOff x="970490" y="2667001"/>
            <a:chExt cx="1531095" cy="1415063"/>
          </a:xfrm>
        </p:grpSpPr>
        <p:sp>
          <p:nvSpPr>
            <p:cNvPr id="17430" name="矩形 10"/>
            <p:cNvSpPr>
              <a:spLocks noChangeArrowheads="1"/>
            </p:cNvSpPr>
            <p:nvPr/>
          </p:nvSpPr>
          <p:spPr bwMode="auto">
            <a:xfrm>
              <a:off x="970490" y="2667001"/>
              <a:ext cx="1531095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3 4 0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+ 1 9  0</a:t>
              </a:r>
              <a:endPara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31" name="矩形 11"/>
            <p:cNvSpPr>
              <a:spLocks noChangeArrowheads="1"/>
            </p:cNvSpPr>
            <p:nvPr/>
          </p:nvSpPr>
          <p:spPr bwMode="auto">
            <a:xfrm>
              <a:off x="1259632" y="3558189"/>
              <a:ext cx="970756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5 3 0</a:t>
              </a:r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1035542" y="3570672"/>
              <a:ext cx="14009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 bwMode="auto">
          <a:xfrm>
            <a:off x="2870200" y="2776538"/>
            <a:ext cx="1401763" cy="1377950"/>
            <a:chOff x="3182709" y="2687697"/>
            <a:chExt cx="1401315" cy="1378233"/>
          </a:xfrm>
        </p:grpSpPr>
        <p:sp>
          <p:nvSpPr>
            <p:cNvPr id="17427" name="矩形 12"/>
            <p:cNvSpPr>
              <a:spLocks noChangeArrowheads="1"/>
            </p:cNvSpPr>
            <p:nvPr/>
          </p:nvSpPr>
          <p:spPr bwMode="auto">
            <a:xfrm>
              <a:off x="3182709" y="2687697"/>
              <a:ext cx="1397576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5 3 0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 1 9 0</a:t>
              </a:r>
              <a:endPara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28" name="矩形 13"/>
            <p:cNvSpPr>
              <a:spLocks noChangeArrowheads="1"/>
            </p:cNvSpPr>
            <p:nvPr/>
          </p:nvSpPr>
          <p:spPr bwMode="auto">
            <a:xfrm>
              <a:off x="3491880" y="3542055"/>
              <a:ext cx="108783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3 4 0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3182709" y="3565764"/>
              <a:ext cx="140131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 bwMode="auto">
          <a:xfrm>
            <a:off x="4859338" y="2716213"/>
            <a:ext cx="1401762" cy="1439862"/>
            <a:chOff x="5001370" y="2717801"/>
            <a:chExt cx="1401315" cy="1439493"/>
          </a:xfrm>
        </p:grpSpPr>
        <p:sp>
          <p:nvSpPr>
            <p:cNvPr id="17424" name="矩形 15"/>
            <p:cNvSpPr>
              <a:spLocks noChangeArrowheads="1"/>
            </p:cNvSpPr>
            <p:nvPr/>
          </p:nvSpPr>
          <p:spPr bwMode="auto">
            <a:xfrm>
              <a:off x="5001370" y="2717801"/>
              <a:ext cx="1397576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2 5 4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2 9 7</a:t>
              </a:r>
              <a:endPara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25" name="矩形 16"/>
            <p:cNvSpPr>
              <a:spLocks noChangeArrowheads="1"/>
            </p:cNvSpPr>
            <p:nvPr/>
          </p:nvSpPr>
          <p:spPr bwMode="auto">
            <a:xfrm>
              <a:off x="5364088" y="3633419"/>
              <a:ext cx="966788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5 5 1</a:t>
              </a: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5001370" y="3654186"/>
              <a:ext cx="140131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 bwMode="auto">
          <a:xfrm>
            <a:off x="6915150" y="2736850"/>
            <a:ext cx="1401763" cy="1489075"/>
            <a:chOff x="7057872" y="2738757"/>
            <a:chExt cx="1401315" cy="1489177"/>
          </a:xfrm>
        </p:grpSpPr>
        <p:sp>
          <p:nvSpPr>
            <p:cNvPr id="17421" name="矩形 17"/>
            <p:cNvSpPr>
              <a:spLocks noChangeArrowheads="1"/>
            </p:cNvSpPr>
            <p:nvPr/>
          </p:nvSpPr>
          <p:spPr bwMode="auto">
            <a:xfrm>
              <a:off x="7212406" y="2738757"/>
              <a:ext cx="1246781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5 5 1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- 2 9 7</a:t>
              </a:r>
              <a:endPara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422" name="矩形 18"/>
            <p:cNvSpPr>
              <a:spLocks noChangeArrowheads="1"/>
            </p:cNvSpPr>
            <p:nvPr/>
          </p:nvSpPr>
          <p:spPr bwMode="auto">
            <a:xfrm>
              <a:off x="7434239" y="3704059"/>
              <a:ext cx="95418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2 5 4</a:t>
              </a: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057872" y="3654808"/>
              <a:ext cx="140131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4"/>
          <p:cNvSpPr>
            <a:spLocks noChangeArrowheads="1"/>
          </p:cNvSpPr>
          <p:nvPr/>
        </p:nvSpPr>
        <p:spPr bwMode="auto">
          <a:xfrm>
            <a:off x="1028700" y="788988"/>
            <a:ext cx="208915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586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5078413" y="809625"/>
            <a:ext cx="208756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712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38388" y="788988"/>
            <a:ext cx="1231194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=488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88224" y="811213"/>
            <a:ext cx="1222772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=257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035175" y="2365375"/>
            <a:ext cx="5715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</a:t>
            </a: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596900" y="2084388"/>
            <a:ext cx="1401763" cy="1477962"/>
            <a:chOff x="497641" y="2290075"/>
            <a:chExt cx="1401315" cy="1477962"/>
          </a:xfrm>
        </p:grpSpPr>
        <p:sp>
          <p:nvSpPr>
            <p:cNvPr id="18453" name="矩形 5"/>
            <p:cNvSpPr>
              <a:spLocks noChangeArrowheads="1"/>
            </p:cNvSpPr>
            <p:nvPr/>
          </p:nvSpPr>
          <p:spPr bwMode="auto">
            <a:xfrm>
              <a:off x="617373" y="2290075"/>
              <a:ext cx="1161853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5 8 6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-    9 8</a:t>
              </a:r>
              <a:endPara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0030101010101" charset="-122"/>
              </a:endParaRPr>
            </a:p>
          </p:txBody>
        </p:sp>
        <p:sp>
          <p:nvSpPr>
            <p:cNvPr id="18454" name="矩形 6"/>
            <p:cNvSpPr>
              <a:spLocks noChangeArrowheads="1"/>
            </p:cNvSpPr>
            <p:nvPr/>
          </p:nvSpPr>
          <p:spPr bwMode="auto">
            <a:xfrm>
              <a:off x="782637" y="3244162"/>
              <a:ext cx="996589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4 8 8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97641" y="3244162"/>
              <a:ext cx="140131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 bwMode="auto">
          <a:xfrm>
            <a:off x="2582863" y="2078038"/>
            <a:ext cx="1485900" cy="1512887"/>
            <a:chOff x="2483768" y="2283718"/>
            <a:chExt cx="1486036" cy="1512168"/>
          </a:xfrm>
        </p:grpSpPr>
        <p:sp>
          <p:nvSpPr>
            <p:cNvPr id="18450" name="矩形 7"/>
            <p:cNvSpPr>
              <a:spLocks noChangeArrowheads="1"/>
            </p:cNvSpPr>
            <p:nvPr/>
          </p:nvSpPr>
          <p:spPr bwMode="auto">
            <a:xfrm>
              <a:off x="2483768" y="2283718"/>
              <a:ext cx="1419099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4 8 8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+     9 8</a:t>
              </a:r>
              <a:endPara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0030101010101" charset="-122"/>
              </a:endParaRPr>
            </a:p>
          </p:txBody>
        </p:sp>
        <p:sp>
          <p:nvSpPr>
            <p:cNvPr id="18451" name="矩形 8"/>
            <p:cNvSpPr>
              <a:spLocks noChangeArrowheads="1"/>
            </p:cNvSpPr>
            <p:nvPr/>
          </p:nvSpPr>
          <p:spPr bwMode="auto">
            <a:xfrm>
              <a:off x="2885070" y="3272011"/>
              <a:ext cx="108473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5 8 6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2517108" y="3243699"/>
              <a:ext cx="1401891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 bwMode="auto">
          <a:xfrm>
            <a:off x="4716463" y="2211388"/>
            <a:ext cx="1401762" cy="1477962"/>
            <a:chOff x="4863034" y="2317924"/>
            <a:chExt cx="1401315" cy="1477962"/>
          </a:xfrm>
        </p:grpSpPr>
        <p:sp>
          <p:nvSpPr>
            <p:cNvPr id="18447" name="矩形 9"/>
            <p:cNvSpPr>
              <a:spLocks noChangeArrowheads="1"/>
            </p:cNvSpPr>
            <p:nvPr/>
          </p:nvSpPr>
          <p:spPr bwMode="auto">
            <a:xfrm>
              <a:off x="4941948" y="2317924"/>
              <a:ext cx="1241096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7 1 2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- 4 5 5</a:t>
              </a:r>
              <a:endPara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0030101010101" charset="-122"/>
              </a:endParaRPr>
            </a:p>
          </p:txBody>
        </p:sp>
        <p:sp>
          <p:nvSpPr>
            <p:cNvPr id="18448" name="矩形 10"/>
            <p:cNvSpPr>
              <a:spLocks noChangeArrowheads="1"/>
            </p:cNvSpPr>
            <p:nvPr/>
          </p:nvSpPr>
          <p:spPr bwMode="auto">
            <a:xfrm>
              <a:off x="5163369" y="3272666"/>
              <a:ext cx="10648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2 5 7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4863034" y="3243436"/>
              <a:ext cx="140131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251575" y="2432050"/>
            <a:ext cx="5715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</a:t>
            </a: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6943725" y="2149475"/>
            <a:ext cx="1589088" cy="1512888"/>
            <a:chOff x="7308131" y="2283718"/>
            <a:chExt cx="1588963" cy="1512168"/>
          </a:xfrm>
        </p:grpSpPr>
        <p:sp>
          <p:nvSpPr>
            <p:cNvPr id="18444" name="矩形 11"/>
            <p:cNvSpPr>
              <a:spLocks noChangeArrowheads="1"/>
            </p:cNvSpPr>
            <p:nvPr/>
          </p:nvSpPr>
          <p:spPr bwMode="auto">
            <a:xfrm>
              <a:off x="7308131" y="2283718"/>
              <a:ext cx="1526430" cy="954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2 5 7</a:t>
              </a:r>
            </a:p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+    4 5 5</a:t>
              </a:r>
              <a:endPara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楷体_GB2312" panose="02010600030101010101" charset="-122"/>
              </a:endParaRPr>
            </a:p>
          </p:txBody>
        </p:sp>
        <p:sp>
          <p:nvSpPr>
            <p:cNvPr id="18445" name="矩形 12"/>
            <p:cNvSpPr>
              <a:spLocks noChangeArrowheads="1"/>
            </p:cNvSpPr>
            <p:nvPr/>
          </p:nvSpPr>
          <p:spPr bwMode="auto">
            <a:xfrm>
              <a:off x="7812360" y="3272011"/>
              <a:ext cx="1084734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7 1 2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7379563" y="3243699"/>
              <a:ext cx="140165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4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3"/>
          <p:cNvSpPr>
            <a:spLocks noChangeArrowheads="1"/>
          </p:cNvSpPr>
          <p:nvPr/>
        </p:nvSpPr>
        <p:spPr bwMode="auto">
          <a:xfrm>
            <a:off x="549275" y="1057275"/>
            <a:ext cx="80454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一件衬衫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148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元，一条裙子比一件衬衫便宜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元，一件西服外套比一条裙子贵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316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元。一件西服外套多少钱？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16013" y="2803525"/>
            <a:ext cx="11128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衬衫：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16013" y="3430588"/>
            <a:ext cx="11128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裙子：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2051050" y="3028950"/>
            <a:ext cx="2520950" cy="111125"/>
            <a:chOff x="2411760" y="2787773"/>
            <a:chExt cx="2520280" cy="112576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2411760" y="2893916"/>
              <a:ext cx="25202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419696" y="2787773"/>
              <a:ext cx="0" cy="10614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32040" y="2794206"/>
              <a:ext cx="0" cy="10614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 bwMode="auto">
          <a:xfrm>
            <a:off x="2051050" y="3660775"/>
            <a:ext cx="2160588" cy="106363"/>
            <a:chOff x="2411760" y="3588458"/>
            <a:chExt cx="2160240" cy="105803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2411760" y="3694261"/>
              <a:ext cx="21602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419697" y="3588458"/>
              <a:ext cx="0" cy="1058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572000" y="3588458"/>
              <a:ext cx="0" cy="1058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左大括号 16"/>
          <p:cNvSpPr/>
          <p:nvPr/>
        </p:nvSpPr>
        <p:spPr>
          <a:xfrm rot="5400000">
            <a:off x="3179762" y="1625601"/>
            <a:ext cx="263525" cy="2520950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916238" y="2284413"/>
            <a:ext cx="955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01650" y="4133850"/>
            <a:ext cx="1731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西服外套：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2051050" y="4338638"/>
            <a:ext cx="4176713" cy="106362"/>
            <a:chOff x="2411760" y="4266147"/>
            <a:chExt cx="4176464" cy="10580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2411760" y="4371950"/>
              <a:ext cx="41764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419698" y="4266147"/>
              <a:ext cx="0" cy="1058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588224" y="4266147"/>
              <a:ext cx="0" cy="10580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左大括号 26"/>
          <p:cNvSpPr/>
          <p:nvPr/>
        </p:nvSpPr>
        <p:spPr>
          <a:xfrm rot="5400000">
            <a:off x="5098257" y="3194844"/>
            <a:ext cx="249237" cy="2022475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左大括号 27"/>
          <p:cNvSpPr/>
          <p:nvPr/>
        </p:nvSpPr>
        <p:spPr>
          <a:xfrm rot="16200000" flipV="1">
            <a:off x="4289425" y="3071813"/>
            <a:ext cx="204788" cy="360362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211638" y="3292475"/>
            <a:ext cx="801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4211638" y="3162300"/>
            <a:ext cx="0" cy="1282700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211638" y="3017838"/>
            <a:ext cx="0" cy="106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4211638" y="4338638"/>
            <a:ext cx="0" cy="1063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4810125" y="3652838"/>
            <a:ext cx="955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endParaRPr lang="zh-CN" altLang="en-US" sz="24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4613275" y="2070100"/>
            <a:ext cx="3690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裙子：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148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19=129(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4613275" y="2635250"/>
            <a:ext cx="3894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西服：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129+316=445(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Box 42"/>
          <p:cNvSpPr txBox="1">
            <a:spLocks noChangeArrowheads="1"/>
          </p:cNvSpPr>
          <p:nvPr/>
        </p:nvSpPr>
        <p:spPr bwMode="auto">
          <a:xfrm>
            <a:off x="4905375" y="3200400"/>
            <a:ext cx="4329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答：一件西服外套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19477" name="组合 32"/>
          <p:cNvGrpSpPr/>
          <p:nvPr/>
        </p:nvGrpSpPr>
        <p:grpSpPr bwMode="auto">
          <a:xfrm>
            <a:off x="369888" y="304800"/>
            <a:ext cx="4305300" cy="787400"/>
            <a:chOff x="337842" y="304540"/>
            <a:chExt cx="4305596" cy="787921"/>
          </a:xfrm>
        </p:grpSpPr>
        <p:pic>
          <p:nvPicPr>
            <p:cNvPr id="19478" name="图片 3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67" b="43233"/>
            <a:stretch>
              <a:fillRect/>
            </a:stretch>
          </p:blipFill>
          <p:spPr bwMode="auto">
            <a:xfrm>
              <a:off x="337842" y="304540"/>
              <a:ext cx="4305596" cy="7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9" name="文本框 2"/>
            <p:cNvSpPr txBox="1">
              <a:spLocks noChangeArrowheads="1"/>
            </p:cNvSpPr>
            <p:nvPr/>
          </p:nvSpPr>
          <p:spPr bwMode="auto">
            <a:xfrm>
              <a:off x="1331640" y="375444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三、拓展练习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7" grpId="0" animBg="1"/>
      <p:bldP spid="19" grpId="0"/>
      <p:bldP spid="21" grpId="0"/>
      <p:bldP spid="27" grpId="0" animBg="1"/>
      <p:bldP spid="28" grpId="0" animBg="1"/>
      <p:bldP spid="29" grpId="0"/>
      <p:bldP spid="38" grpId="0"/>
      <p:bldP spid="40" grpId="0"/>
      <p:bldP spid="41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698500" y="584200"/>
            <a:ext cx="7705725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一个数减去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1248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，聪聪在计算时，错把被减数的十位数字和百位数字互换了，结果是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，正确的得数应该是多少？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98500" y="2230438"/>
            <a:ext cx="4513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已知正确的减数和错误的差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375275" y="2236788"/>
            <a:ext cx="3070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被减数＝减数＋差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98500" y="2806700"/>
            <a:ext cx="5456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错误的被减数为：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1248+439=1687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98500" y="3381375"/>
            <a:ext cx="7747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1687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的十位数字和百位数字互换，得到正确的被减数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1867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294063" y="4189413"/>
            <a:ext cx="255587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1867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1248=619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1116013" y="2139950"/>
            <a:ext cx="7570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通过本节课的练习，你有什么新的收获？</a:t>
            </a:r>
          </a:p>
        </p:txBody>
      </p:sp>
      <p:grpSp>
        <p:nvGrpSpPr>
          <p:cNvPr id="21507" name="组合 5"/>
          <p:cNvGrpSpPr/>
          <p:nvPr/>
        </p:nvGrpSpPr>
        <p:grpSpPr bwMode="auto">
          <a:xfrm>
            <a:off x="369888" y="304800"/>
            <a:ext cx="4305300" cy="787400"/>
            <a:chOff x="337842" y="304540"/>
            <a:chExt cx="4305596" cy="787921"/>
          </a:xfrm>
        </p:grpSpPr>
        <p:pic>
          <p:nvPicPr>
            <p:cNvPr id="21508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67" b="43233"/>
            <a:stretch>
              <a:fillRect/>
            </a:stretch>
          </p:blipFill>
          <p:spPr bwMode="auto">
            <a:xfrm>
              <a:off x="337842" y="304540"/>
              <a:ext cx="4305596" cy="7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09" name="文本框 2"/>
            <p:cNvSpPr txBox="1">
              <a:spLocks noChangeArrowheads="1"/>
            </p:cNvSpPr>
            <p:nvPr/>
          </p:nvSpPr>
          <p:spPr bwMode="auto">
            <a:xfrm>
              <a:off x="1331640" y="375444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492250"/>
            <a:ext cx="5678488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550863" y="987425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</a:p>
        </p:txBody>
      </p:sp>
      <p:sp>
        <p:nvSpPr>
          <p:cNvPr id="22532" name="矩形 1"/>
          <p:cNvSpPr>
            <a:spLocks noChangeArrowheads="1"/>
          </p:cNvSpPr>
          <p:nvPr/>
        </p:nvSpPr>
        <p:spPr bwMode="auto">
          <a:xfrm>
            <a:off x="385763" y="1684338"/>
            <a:ext cx="13684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22533" name="矩形 6"/>
          <p:cNvSpPr>
            <a:spLocks noChangeArrowheads="1"/>
          </p:cNvSpPr>
          <p:nvPr/>
        </p:nvSpPr>
        <p:spPr bwMode="auto">
          <a:xfrm>
            <a:off x="395288" y="2427288"/>
            <a:ext cx="84963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要求公鸡和母鸡的总只数， 就是要把母鸡的只数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和公鸡的只数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合起来，用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法计算，列式计算为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　　　　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042988" y="3181350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382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714875" y="3181350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7934325" y="3181350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427538" y="3841750"/>
            <a:ext cx="37353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382+128=510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（只）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8" name="组合 12"/>
          <p:cNvGrpSpPr/>
          <p:nvPr/>
        </p:nvGrpSpPr>
        <p:grpSpPr bwMode="auto">
          <a:xfrm>
            <a:off x="369888" y="304800"/>
            <a:ext cx="4305300" cy="787400"/>
            <a:chOff x="337842" y="304540"/>
            <a:chExt cx="4305596" cy="787921"/>
          </a:xfrm>
        </p:grpSpPr>
        <p:pic>
          <p:nvPicPr>
            <p:cNvPr id="22539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67" b="43233"/>
            <a:stretch>
              <a:fillRect/>
            </a:stretch>
          </p:blipFill>
          <p:spPr bwMode="auto">
            <a:xfrm>
              <a:off x="337842" y="304540"/>
              <a:ext cx="4305596" cy="787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0" name="文本框 2"/>
            <p:cNvSpPr txBox="1">
              <a:spLocks noChangeArrowheads="1"/>
            </p:cNvSpPr>
            <p:nvPr/>
          </p:nvSpPr>
          <p:spPr bwMode="auto">
            <a:xfrm>
              <a:off x="1331640" y="375444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solidFill>
                    <a:srgbClr val="C93756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备选练习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693738" y="1196975"/>
            <a:ext cx="76327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）在算式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250+137=387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中，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叫作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叫作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3555" name="矩形 2"/>
          <p:cNvSpPr>
            <a:spLocks noChangeArrowheads="1"/>
          </p:cNvSpPr>
          <p:nvPr/>
        </p:nvSpPr>
        <p:spPr bwMode="auto">
          <a:xfrm>
            <a:off x="684213" y="2571750"/>
            <a:ext cx="78486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）在算式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中， 被减数是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 减数是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773238" y="191611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加数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086350" y="1916113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341438" y="3355975"/>
            <a:ext cx="8001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450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208463" y="3328988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265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958013" y="3328988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差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971550" y="628650"/>
            <a:ext cx="7200900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）根据加、减法各部分间的关系，写出另外两个等式。</a:t>
            </a:r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1692275" y="2068513"/>
          <a:ext cx="5543550" cy="1036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8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31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148+569=717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1692275" y="3292475"/>
          <a:ext cx="5543550" cy="1036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8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31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1206-248=958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2" marR="91422" marT="45734" marB="4573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5500" y="2049463"/>
            <a:ext cx="2125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717-148=569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635500" y="2573338"/>
            <a:ext cx="21256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717-569=148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546600" y="3271838"/>
            <a:ext cx="2305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1206-958=248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03738" y="3829050"/>
            <a:ext cx="23907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248+958=1206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24715" r="9975" b="61697"/>
          <a:stretch>
            <a:fillRect/>
          </a:stretch>
        </p:blipFill>
        <p:spPr bwMode="auto">
          <a:xfrm>
            <a:off x="4486275" y="1925638"/>
            <a:ext cx="35448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5" t="3407" r="9975" b="81194"/>
          <a:stretch>
            <a:fillRect/>
          </a:stretch>
        </p:blipFill>
        <p:spPr bwMode="auto">
          <a:xfrm>
            <a:off x="1258888" y="1824038"/>
            <a:ext cx="3227387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62" y="2847175"/>
            <a:ext cx="901683" cy="87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3" b="3893"/>
          <a:stretch>
            <a:fillRect/>
          </a:stretch>
        </p:blipFill>
        <p:spPr bwMode="auto">
          <a:xfrm>
            <a:off x="855456" y="2870200"/>
            <a:ext cx="798033" cy="80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矩形 1"/>
          <p:cNvSpPr>
            <a:spLocks noChangeArrowheads="1"/>
          </p:cNvSpPr>
          <p:nvPr/>
        </p:nvSpPr>
        <p:spPr bwMode="auto">
          <a:xfrm>
            <a:off x="755650" y="842963"/>
            <a:ext cx="770413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）猜猜我是几， 把结果填在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里。</a:t>
            </a:r>
          </a:p>
        </p:txBody>
      </p:sp>
      <p:sp>
        <p:nvSpPr>
          <p:cNvPr id="25607" name="矩形 3"/>
          <p:cNvSpPr>
            <a:spLocks noChangeArrowheads="1"/>
          </p:cNvSpPr>
          <p:nvPr/>
        </p:nvSpPr>
        <p:spPr bwMode="auto">
          <a:xfrm>
            <a:off x="1531938" y="2020888"/>
            <a:ext cx="2954337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我减去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5608" name="矩形 4"/>
          <p:cNvSpPr>
            <a:spLocks noChangeArrowheads="1"/>
          </p:cNvSpPr>
          <p:nvPr/>
        </p:nvSpPr>
        <p:spPr bwMode="auto">
          <a:xfrm>
            <a:off x="4673600" y="2101850"/>
            <a:ext cx="32813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加上我，得数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5609" name="矩形 7"/>
          <p:cNvSpPr>
            <a:spLocks noChangeArrowheads="1"/>
          </p:cNvSpPr>
          <p:nvPr/>
        </p:nvSpPr>
        <p:spPr bwMode="auto">
          <a:xfrm>
            <a:off x="2266950" y="3482975"/>
            <a:ext cx="14176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 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610" name="矩形 8"/>
          <p:cNvSpPr>
            <a:spLocks noChangeArrowheads="1"/>
          </p:cNvSpPr>
          <p:nvPr/>
        </p:nvSpPr>
        <p:spPr bwMode="auto">
          <a:xfrm>
            <a:off x="5651500" y="3482975"/>
            <a:ext cx="14176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  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576513" y="3544888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314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940425" y="3544888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592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891</Words>
  <Application>Microsoft Office PowerPoint</Application>
  <PresentationFormat>全屏显示(16:9)</PresentationFormat>
  <Paragraphs>173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楷体_GB2312</vt:lpstr>
      <vt:lpstr>宋体</vt:lpstr>
      <vt:lpstr>幼圆</vt:lpstr>
      <vt:lpstr>Arial</vt:lpstr>
      <vt:lpstr>Times New Roman</vt:lpstr>
      <vt:lpstr>黑体</vt:lpstr>
      <vt:lpstr>楷体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234</cp:revision>
  <dcterms:created xsi:type="dcterms:W3CDTF">2015-08-27T07:30:00Z</dcterms:created>
  <dcterms:modified xsi:type="dcterms:W3CDTF">2023-11-21T03:11:46Z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F68F9952369C41DE9881F408D9B82C2C</vt:lpwstr>
  </property>
</Properties>
</file>