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264" r:id="rId3"/>
    <p:sldId id="353" r:id="rId4"/>
    <p:sldId id="348" r:id="rId5"/>
    <p:sldId id="368" r:id="rId6"/>
    <p:sldId id="349" r:id="rId7"/>
    <p:sldId id="369" r:id="rId8"/>
    <p:sldId id="350" r:id="rId9"/>
    <p:sldId id="351" r:id="rId10"/>
    <p:sldId id="370" r:id="rId11"/>
    <p:sldId id="352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269" r:id="rId20"/>
    <p:sldId id="344" r:id="rId21"/>
    <p:sldId id="345" r:id="rId22"/>
    <p:sldId id="346" r:id="rId23"/>
    <p:sldId id="347" r:id="rId24"/>
    <p:sldId id="270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E8333C"/>
    <a:srgbClr val="E75A4F"/>
    <a:srgbClr val="E44438"/>
    <a:srgbClr val="EB535A"/>
    <a:srgbClr val="E8645A"/>
    <a:srgbClr val="EB7971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678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58D4FDD-DDC0-4575-A537-6AF44B08EEA0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A2E5E2B-6BEC-4DCA-9826-6807AC98F73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5B982C4-FFFE-42FC-A70B-749B3B004C5F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0638" y="-3175"/>
            <a:ext cx="9164638" cy="5132388"/>
          </a:xfrm>
          <a:prstGeom prst="rect">
            <a:avLst/>
          </a:prstGeom>
          <a:solidFill>
            <a:srgbClr val="E3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64" b="35069"/>
          <a:stretch>
            <a:fillRect/>
          </a:stretch>
        </p:blipFill>
        <p:spPr bwMode="auto">
          <a:xfrm>
            <a:off x="5959475" y="2892425"/>
            <a:ext cx="35083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5"/>
          <a:stretch>
            <a:fillRect/>
          </a:stretch>
        </p:blipFill>
        <p:spPr bwMode="auto">
          <a:xfrm>
            <a:off x="-20638" y="2917825"/>
            <a:ext cx="9159876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2" r="25345" b="21045"/>
          <a:stretch>
            <a:fillRect/>
          </a:stretch>
        </p:blipFill>
        <p:spPr bwMode="auto">
          <a:xfrm>
            <a:off x="-84138" y="-1588"/>
            <a:ext cx="2135188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3" r="156" b="21045"/>
          <a:stretch>
            <a:fillRect/>
          </a:stretch>
        </p:blipFill>
        <p:spPr bwMode="auto">
          <a:xfrm>
            <a:off x="7178675" y="103188"/>
            <a:ext cx="2028825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2" t="-2" r="53564" b="50394"/>
          <a:stretch>
            <a:fillRect/>
          </a:stretch>
        </p:blipFill>
        <p:spPr bwMode="auto">
          <a:xfrm>
            <a:off x="-20638" y="3783013"/>
            <a:ext cx="1825626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-17463"/>
            <a:ext cx="7542213" cy="498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1A1F7978-96C6-43AC-BF9E-4EEC00977B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9144000" cy="5146675"/>
          </a:xfrm>
          <a:prstGeom prst="rect">
            <a:avLst/>
          </a:prstGeom>
          <a:solidFill>
            <a:srgbClr val="E3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2" r="25345" b="21045"/>
          <a:stretch>
            <a:fillRect/>
          </a:stretch>
        </p:blipFill>
        <p:spPr bwMode="auto">
          <a:xfrm>
            <a:off x="-61913" y="-3175"/>
            <a:ext cx="2130426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3" r="156" b="21045"/>
          <a:stretch>
            <a:fillRect/>
          </a:stretch>
        </p:blipFill>
        <p:spPr bwMode="auto">
          <a:xfrm>
            <a:off x="7154863" y="-320675"/>
            <a:ext cx="20256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4"/>
          <p:cNvSpPr/>
          <p:nvPr userDrawn="1"/>
        </p:nvSpPr>
        <p:spPr>
          <a:xfrm>
            <a:off x="228600" y="287338"/>
            <a:ext cx="8662988" cy="4597400"/>
          </a:xfrm>
          <a:prstGeom prst="roundRect">
            <a:avLst>
              <a:gd name="adj" fmla="val 1893"/>
            </a:avLst>
          </a:prstGeom>
          <a:solidFill>
            <a:schemeClr val="bg1"/>
          </a:solidFill>
          <a:ln w="25400">
            <a:solidFill>
              <a:srgbClr val="F9D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18" b="47150"/>
          <a:stretch>
            <a:fillRect/>
          </a:stretch>
        </p:blipFill>
        <p:spPr bwMode="auto">
          <a:xfrm>
            <a:off x="7588250" y="4143375"/>
            <a:ext cx="1546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6425"/>
            <a:ext cx="12604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7">
            <a:extLst>
              <a:ext uri="{FF2B5EF4-FFF2-40B4-BE49-F238E27FC236}">
                <a16:creationId xmlns:a16="http://schemas.microsoft.com/office/drawing/2014/main" id="{86E499EE-B8F4-477C-8083-E52784D8B3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497098B-F886-4C38-B57B-DC657935B97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07703" y="1707654"/>
            <a:ext cx="5544616" cy="12176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数与代数（</a:t>
            </a:r>
            <a:r>
              <a:rPr lang="en-US" altLang="zh-CN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  <a:endParaRPr lang="en-US" altLang="zh-CN" sz="3200" b="1" dirty="0">
              <a:ln w="6350">
                <a:solidFill>
                  <a:schemeClr val="tx1"/>
                </a:solidFill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四则运算及运算律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455988" y="464343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348038" y="942123"/>
            <a:ext cx="2447925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总复习</a:t>
            </a:r>
          </a:p>
        </p:txBody>
      </p:sp>
      <p:pic>
        <p:nvPicPr>
          <p:cNvPr id="6" name="Picture 14" descr="https://docimg5.docs.qq.com/image/AgAABsfO-eWmKlDUFX1LA49rtAVDCtOY.png?w=215&amp;h=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876" y="393178"/>
            <a:ext cx="1050884" cy="102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195263"/>
            <a:ext cx="64833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281394" y="208186"/>
            <a:ext cx="4362614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开门见山，揭示课题</a:t>
            </a:r>
          </a:p>
        </p:txBody>
      </p:sp>
      <p:sp>
        <p:nvSpPr>
          <p:cNvPr id="9220" name="文本框 1"/>
          <p:cNvSpPr txBox="1">
            <a:spLocks noChangeArrowheads="1"/>
          </p:cNvSpPr>
          <p:nvPr/>
        </p:nvSpPr>
        <p:spPr bwMode="auto">
          <a:xfrm>
            <a:off x="900113" y="1649413"/>
            <a:ext cx="715962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47+23=</a:t>
            </a:r>
            <a:r>
              <a:rPr lang="en-US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100-63=</a:t>
            </a:r>
            <a:r>
              <a:rPr lang="en-US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65÷5=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25×4=</a:t>
            </a:r>
            <a:r>
              <a:rPr lang="en-US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4.2+5.8=</a:t>
            </a:r>
            <a:r>
              <a:rPr lang="en-US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10-6.3=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5×7×2=           17×15+17×5=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209800" y="1636713"/>
            <a:ext cx="9001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14925" y="1649413"/>
            <a:ext cx="90011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731125" y="1636713"/>
            <a:ext cx="9001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25675" y="2233613"/>
            <a:ext cx="90011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11763" y="2233613"/>
            <a:ext cx="900112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716838" y="2233613"/>
            <a:ext cx="900112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665413" y="2817813"/>
            <a:ext cx="900112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424613" y="2806700"/>
            <a:ext cx="9001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340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1174750" y="3997325"/>
            <a:ext cx="76549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计算时运用到了哪些我们学过的知识？</a:t>
            </a:r>
          </a:p>
        </p:txBody>
      </p:sp>
      <p:sp>
        <p:nvSpPr>
          <p:cNvPr id="9230" name="文本框 1"/>
          <p:cNvSpPr txBox="1">
            <a:spLocks noChangeArrowheads="1"/>
          </p:cNvSpPr>
          <p:nvPr/>
        </p:nvSpPr>
        <p:spPr bwMode="auto">
          <a:xfrm>
            <a:off x="900113" y="950913"/>
            <a:ext cx="3892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快速计算下面各题。</a:t>
            </a:r>
          </a:p>
        </p:txBody>
      </p:sp>
      <p:pic>
        <p:nvPicPr>
          <p:cNvPr id="14" name="图片 1" descr="图形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3525838"/>
            <a:ext cx="15700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  <p:bldP spid="5" grpId="0" build="p" autoUpdateAnimBg="0"/>
      <p:bldP spid="6" grpId="0" build="p" autoUpdateAnimBg="0"/>
      <p:bldP spid="7" grpId="0" build="p" autoUpdateAnimBg="0"/>
      <p:bldP spid="8" grpId="0" build="p" autoUpdateAnimBg="0"/>
      <p:bldP spid="9" grpId="0" build="p" autoUpdateAnimBg="0"/>
      <p:bldP spid="10" grpId="0" build="p" autoUpdateAnimBg="0"/>
      <p:bldP spid="11" grpId="0" build="p" autoUpdateAnimBg="0"/>
      <p:bldP spid="1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/>
          <p:nvPr/>
        </p:nvGrpSpPr>
        <p:grpSpPr bwMode="auto">
          <a:xfrm>
            <a:off x="1258887" y="917576"/>
            <a:ext cx="3800475" cy="1649412"/>
            <a:chOff x="440" y="2420"/>
            <a:chExt cx="2394" cy="1039"/>
          </a:xfrm>
        </p:grpSpPr>
        <p:pic>
          <p:nvPicPr>
            <p:cNvPr id="10246" name="Picture 4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" y="2420"/>
              <a:ext cx="785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AutoShape 27"/>
            <p:cNvSpPr>
              <a:spLocks noChangeArrowheads="1"/>
            </p:cNvSpPr>
            <p:nvPr/>
          </p:nvSpPr>
          <p:spPr bwMode="auto">
            <a:xfrm>
              <a:off x="1212" y="2785"/>
              <a:ext cx="1622" cy="408"/>
            </a:xfrm>
            <a:prstGeom prst="wedgeRoundRectCallout">
              <a:avLst>
                <a:gd name="adj1" fmla="val -55981"/>
                <a:gd name="adj2" fmla="val -902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_GB2312" pitchFamily="49" charset="-122"/>
                  <a:ea typeface="楷体_GB2312" pitchFamily="49" charset="-122"/>
                </a:rPr>
                <a:t>有四则运算。</a:t>
              </a:r>
            </a:p>
          </p:txBody>
        </p:sp>
      </p:grpSp>
      <p:grpSp>
        <p:nvGrpSpPr>
          <p:cNvPr id="5" name="Group 47"/>
          <p:cNvGrpSpPr/>
          <p:nvPr/>
        </p:nvGrpSpPr>
        <p:grpSpPr bwMode="auto">
          <a:xfrm>
            <a:off x="3347740" y="2643758"/>
            <a:ext cx="4533901" cy="1473200"/>
            <a:chOff x="2389" y="2903"/>
            <a:chExt cx="2856" cy="928"/>
          </a:xfrm>
        </p:grpSpPr>
        <p:pic>
          <p:nvPicPr>
            <p:cNvPr id="10244" name="Picture 4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4838" y="2903"/>
              <a:ext cx="407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AutoShape 27"/>
            <p:cNvSpPr>
              <a:spLocks noChangeArrowheads="1"/>
            </p:cNvSpPr>
            <p:nvPr/>
          </p:nvSpPr>
          <p:spPr bwMode="auto">
            <a:xfrm>
              <a:off x="2389" y="3261"/>
              <a:ext cx="2267" cy="425"/>
            </a:xfrm>
            <a:prstGeom prst="wedgeRoundRectCallout">
              <a:avLst>
                <a:gd name="adj1" fmla="val 55282"/>
                <a:gd name="adj2" fmla="val -1711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 dirty="0">
                  <a:latin typeface="楷体_GB2312" pitchFamily="49" charset="-122"/>
                  <a:ea typeface="楷体_GB2312" pitchFamily="49" charset="-122"/>
                </a:rPr>
                <a:t>还用到了运算律。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185738"/>
            <a:ext cx="64833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思想气泡: 云 17"/>
          <p:cNvSpPr/>
          <p:nvPr/>
        </p:nvSpPr>
        <p:spPr>
          <a:xfrm>
            <a:off x="1187624" y="2571750"/>
            <a:ext cx="5745163" cy="2235200"/>
          </a:xfrm>
          <a:prstGeom prst="cloudCallout">
            <a:avLst>
              <a:gd name="adj1" fmla="val 54817"/>
              <a:gd name="adj2" fmla="val 2135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74645" y="254383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dirty="0">
              <a:sym typeface="+mn-lt"/>
            </a:endParaRPr>
          </a:p>
        </p:txBody>
      </p:sp>
      <p:grpSp>
        <p:nvGrpSpPr>
          <p:cNvPr id="3" name="组合 13"/>
          <p:cNvGrpSpPr/>
          <p:nvPr/>
        </p:nvGrpSpPr>
        <p:grpSpPr bwMode="auto">
          <a:xfrm>
            <a:off x="467544" y="1059582"/>
            <a:ext cx="1535112" cy="684213"/>
            <a:chOff x="1163" y="1974"/>
            <a:chExt cx="2419" cy="1075"/>
          </a:xfrm>
        </p:grpSpPr>
        <p:grpSp>
          <p:nvGrpSpPr>
            <p:cNvPr id="4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6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7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8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3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11275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</a:t>
              </a: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971600" y="1779662"/>
            <a:ext cx="747509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547664" y="2643758"/>
            <a:ext cx="4878387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你能从中选择两个信息，提出一个用加法计算的问题吗？减法计算的呢？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911475"/>
            <a:ext cx="1373187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275044" y="205371"/>
            <a:ext cx="548558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知识梳理，形成网络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43608" y="1059582"/>
            <a:ext cx="7475090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，这个班一共有多少人？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860032" y="1923678"/>
            <a:ext cx="36586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22+18=40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43608" y="3291830"/>
            <a:ext cx="7475090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有多少人？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932040" y="4155926"/>
            <a:ext cx="36586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40-22=18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43608" y="411510"/>
            <a:ext cx="36586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用加法计算的问题：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043608" y="2627982"/>
            <a:ext cx="36586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用减法计算的问题：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39552" y="188022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归纳总结</a:t>
            </a:r>
          </a:p>
        </p:txBody>
      </p:sp>
      <p:sp>
        <p:nvSpPr>
          <p:cNvPr id="3" name="椭圆 2"/>
          <p:cNvSpPr/>
          <p:nvPr/>
        </p:nvSpPr>
        <p:spPr>
          <a:xfrm>
            <a:off x="895350" y="1278062"/>
            <a:ext cx="434975" cy="455612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zh-CN" sz="3200" noProof="1">
                <a:solidFill>
                  <a:srgbClr val="FFFFFF"/>
                </a:solidFill>
                <a:latin typeface="Candara" panose="020E0502030303020204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76375" y="1203449"/>
            <a:ext cx="5583238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加减法之间的关系：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47664" y="1851670"/>
            <a:ext cx="7413774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减法是加法的逆运算。</a:t>
            </a:r>
          </a:p>
        </p:txBody>
      </p:sp>
      <p:sp>
        <p:nvSpPr>
          <p:cNvPr id="14" name="椭圆 13"/>
          <p:cNvSpPr/>
          <p:nvPr/>
        </p:nvSpPr>
        <p:spPr>
          <a:xfrm>
            <a:off x="895350" y="2646214"/>
            <a:ext cx="434975" cy="455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noProof="1">
                <a:solidFill>
                  <a:srgbClr val="FFFFFF"/>
                </a:solidFill>
                <a:latin typeface="Candara" panose="020E0502030303020204" pitchFamily="34" charset="0"/>
                <a:ea typeface="微软雅黑" panose="020B0503020204020204" pitchFamily="34" charset="-122"/>
              </a:rPr>
              <a:t>2</a:t>
            </a:r>
            <a:endParaRPr lang="zh-CN" altLang="zh-CN" sz="3200" noProof="1">
              <a:solidFill>
                <a:srgbClr val="FFFFFF"/>
              </a:solidFill>
              <a:latin typeface="Candara" panose="020E05020303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476375" y="2571601"/>
            <a:ext cx="558323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加法的意义及各部分间的关系：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23913" y="3075806"/>
            <a:ext cx="81375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把两个数合并成一个数的运算，叫做加法。在加法中，和=加数+加数，加数=和-另一个加数。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  <p:bldP spid="14" grpId="0" bldLvl="0" animBg="1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1560" y="1707654"/>
            <a:ext cx="813752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已知两个数的和与其中的一个加数，求另一个加数的运算，叫做减法。在减法中，差=被减数-减数，减数=被减数-差，被减数=减数+差。</a:t>
            </a:r>
          </a:p>
        </p:txBody>
      </p:sp>
      <p:sp>
        <p:nvSpPr>
          <p:cNvPr id="3" name="椭圆 2"/>
          <p:cNvSpPr/>
          <p:nvPr/>
        </p:nvSpPr>
        <p:spPr>
          <a:xfrm>
            <a:off x="776660" y="1262336"/>
            <a:ext cx="436562" cy="430212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zh-CN" sz="2800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02122" y="1203598"/>
            <a:ext cx="558323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减法的意义及各部分间的关系：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"/>
          <p:cNvGrpSpPr/>
          <p:nvPr/>
        </p:nvGrpSpPr>
        <p:grpSpPr bwMode="auto">
          <a:xfrm>
            <a:off x="611188" y="842963"/>
            <a:ext cx="1535112" cy="684212"/>
            <a:chOff x="1163" y="1974"/>
            <a:chExt cx="2419" cy="1075"/>
          </a:xfrm>
        </p:grpSpPr>
        <p:grpSp>
          <p:nvGrpSpPr>
            <p:cNvPr id="3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5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6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7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8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13320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</a:t>
              </a:r>
            </a:p>
          </p:txBody>
        </p:sp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051050" y="633413"/>
            <a:ext cx="6834188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上学期每人读了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本课外书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一共读了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4" name="思想气泡: 云 13"/>
          <p:cNvSpPr/>
          <p:nvPr/>
        </p:nvSpPr>
        <p:spPr>
          <a:xfrm>
            <a:off x="1476375" y="1973263"/>
            <a:ext cx="5745163" cy="2398712"/>
          </a:xfrm>
          <a:prstGeom prst="cloudCallout">
            <a:avLst>
              <a:gd name="adj1" fmla="val 55215"/>
              <a:gd name="adj2" fmla="val 38059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br>
              <a:rPr lang="en-US" altLang="zh-CN" dirty="0"/>
            </a:br>
            <a:endParaRPr lang="zh-CN" altLang="en-US" dirty="0"/>
          </a:p>
        </p:txBody>
      </p:sp>
      <p:pic>
        <p:nvPicPr>
          <p:cNvPr id="15" name="图片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911475"/>
            <a:ext cx="1373187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286000" y="2141538"/>
            <a:ext cx="4572000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从这三个信息中选择两个信息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根据这两个信息你可以提出用什么运算解决的问题？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47688" y="182465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归纳总结</a:t>
            </a:r>
          </a:p>
        </p:txBody>
      </p:sp>
      <p:sp>
        <p:nvSpPr>
          <p:cNvPr id="3" name="椭圆 2"/>
          <p:cNvSpPr/>
          <p:nvPr/>
        </p:nvSpPr>
        <p:spPr>
          <a:xfrm>
            <a:off x="771525" y="1117964"/>
            <a:ext cx="412750" cy="406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Candara" panose="020E0502030303020204" pitchFamily="34" charset="0"/>
                <a:ea typeface="微软雅黑" panose="020B0503020204020204" pitchFamily="34" charset="-122"/>
              </a:rPr>
              <a:t>4</a:t>
            </a:r>
            <a:endParaRPr lang="zh-CN" altLang="zh-CN" sz="2800" noProof="1">
              <a:solidFill>
                <a:srgbClr val="FFFFFF"/>
              </a:solidFill>
              <a:latin typeface="Candara" panose="020E05020303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55725" y="1040177"/>
            <a:ext cx="5583238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加减法之间的关系：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59633" y="1742993"/>
            <a:ext cx="6264696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除法是乘法的逆运算。</a:t>
            </a:r>
          </a:p>
        </p:txBody>
      </p:sp>
      <p:sp>
        <p:nvSpPr>
          <p:cNvPr id="9" name="椭圆 8"/>
          <p:cNvSpPr/>
          <p:nvPr/>
        </p:nvSpPr>
        <p:spPr>
          <a:xfrm>
            <a:off x="771525" y="2577529"/>
            <a:ext cx="412750" cy="40640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Candara" panose="020E0502030303020204" pitchFamily="34" charset="0"/>
                <a:ea typeface="微软雅黑" panose="020B0503020204020204" pitchFamily="34" charset="-122"/>
              </a:rPr>
              <a:t>5</a:t>
            </a:r>
            <a:endParaRPr lang="zh-CN" altLang="zh-CN" sz="2800" noProof="1">
              <a:solidFill>
                <a:srgbClr val="FFFFFF"/>
              </a:solidFill>
              <a:latin typeface="Candara" panose="020E05020303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355725" y="2499742"/>
            <a:ext cx="558323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乘法的意义和各部分间的关系：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47688" y="3058542"/>
            <a:ext cx="81375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求几个相同加数的和的简便运算，叫做乘法。在乘法中，积=因数×因数，因数=积÷另一个因数。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  <p:bldP spid="9" grpId="0" bldLvl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771525" y="1358528"/>
            <a:ext cx="412750" cy="40640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zh-CN" sz="2800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366838" y="1309315"/>
            <a:ext cx="558323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除法的意义及各部分间的关系：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84200" y="1923678"/>
            <a:ext cx="813752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已知两个因数的积与其中一个因数，求另一个因数的运算，叫做除法。商＝被除数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除数；除数＝被除数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商；被除数＝商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除数。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719138" y="356776"/>
            <a:ext cx="412750" cy="406400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Candara" panose="020E0502030303020204" pitchFamily="34" charset="0"/>
                <a:ea typeface="微软雅黑" panose="020B0503020204020204" pitchFamily="34" charset="-122"/>
              </a:rPr>
              <a:t>7</a:t>
            </a:r>
            <a:endParaRPr lang="zh-CN" altLang="zh-CN" sz="2800" noProof="1">
              <a:solidFill>
                <a:srgbClr val="FFFFFF"/>
              </a:solidFill>
              <a:latin typeface="Candara" panose="020E0502030303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1355725" y="248826"/>
            <a:ext cx="5583238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四则混合运算的顺序：</a:t>
            </a:r>
            <a:endParaRPr lang="en-US" altLang="zh-CN" sz="2800" b="1" dirty="0">
              <a:solidFill>
                <a:srgbClr val="3399FF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22300" y="823501"/>
            <a:ext cx="8039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只有加、减法或者只有乘、除法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都要按从左往右的顺序计算；算式里既有乘、除法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又有加、减法时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先算乘、除法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再算加、减法。有括号的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先算括号里面的。</a:t>
            </a:r>
          </a:p>
        </p:txBody>
      </p:sp>
      <p:sp>
        <p:nvSpPr>
          <p:cNvPr id="5" name="椭圆 4"/>
          <p:cNvSpPr/>
          <p:nvPr/>
        </p:nvSpPr>
        <p:spPr>
          <a:xfrm>
            <a:off x="719138" y="2714213"/>
            <a:ext cx="412750" cy="406400"/>
          </a:xfrm>
          <a:prstGeom prst="ellipse">
            <a:avLst/>
          </a:prstGeom>
          <a:solidFill>
            <a:srgbClr val="A1BD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zh-CN" sz="2800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66838" y="2658651"/>
            <a:ext cx="55832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有关“</a:t>
            </a:r>
            <a:r>
              <a:rPr lang="zh-CN" altLang="en-US" sz="2800" b="1">
                <a:solidFill>
                  <a:srgbClr val="3399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”的运算</a:t>
            </a:r>
            <a:r>
              <a:rPr lang="zh-CN" altLang="en-US" sz="28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84200" y="3177763"/>
            <a:ext cx="8137525" cy="149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一个数加上或者减去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，结果得原数；被减数等于减数，差是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；一个数和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相乘，仍得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；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除以一个非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的数，还得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。</a:t>
            </a:r>
            <a:r>
              <a:rPr lang="zh-CN" altLang="en-US" sz="2800" b="1" dirty="0">
                <a:solidFill>
                  <a:schemeClr val="accent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chemeClr val="accent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chemeClr val="accent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不能做除数）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617538" y="704850"/>
            <a:ext cx="7948612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我们学习过哪几个运算律和性质？你能用字母表示出来吗？</a:t>
            </a:r>
          </a:p>
        </p:txBody>
      </p:sp>
      <p:pic>
        <p:nvPicPr>
          <p:cNvPr id="3" name="图片 2" descr="图形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733425"/>
            <a:ext cx="15557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格 6"/>
          <p:cNvGraphicFramePr>
            <a:graphicFrameLocks noGrp="1"/>
          </p:cNvGraphicFramePr>
          <p:nvPr/>
        </p:nvGraphicFramePr>
        <p:xfrm>
          <a:off x="509588" y="2014538"/>
          <a:ext cx="8337551" cy="27305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491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2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84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定律（性质）名称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字母表达式</a:t>
                      </a: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含义</a:t>
                      </a: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加法交换律</a:t>
                      </a:r>
                      <a:endParaRPr lang="zh-CN" altLang="en-US" sz="2400" b="1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endParaRPr lang="zh-CN" altLang="en-US" sz="2400" b="1" i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两个数相加，交换两个加数的位置，和不变。</a:t>
                      </a:r>
                      <a:endParaRPr lang="zh-CN" altLang="en-US" sz="2400" b="1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94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加法结合律</a:t>
                      </a:r>
                      <a:endParaRPr lang="zh-CN" altLang="en-US" sz="2400" b="1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altLang="en-US" sz="2400" b="1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三个数相加，先把前两个数相加，或者先把后两个数相加，和不变。</a:t>
                      </a:r>
                      <a:endParaRPr lang="zh-CN" altLang="en-US" sz="2400" b="1" i="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9" marR="91449" marT="45729" marB="4572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755650" y="915988"/>
          <a:ext cx="7704138" cy="3870329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203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0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2726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乘法交换律</a:t>
                      </a: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endParaRPr lang="zh-CN" altLang="en-US" sz="2400" b="1" i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两个数相乘，交换两个因数的位置，积不变。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686" marB="4568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乘法结合律</a:t>
                      </a: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 三个数相乘，先乘前两个数，或者先乘后两个数，积不变。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686" marB="4568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4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乘法分配律</a:t>
                      </a: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686" marB="4568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  两个数的和与一个数相乘，可以先把它们与这个数分别相乘，再相加。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686" marB="4568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5"/>
          <p:cNvGraphicFramePr>
            <a:graphicFrameLocks noGrp="1"/>
          </p:cNvGraphicFramePr>
          <p:nvPr/>
        </p:nvGraphicFramePr>
        <p:xfrm>
          <a:off x="827088" y="1491630"/>
          <a:ext cx="7705725" cy="2232472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2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1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37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减法性质</a:t>
                      </a:r>
                    </a:p>
                  </a:txBody>
                  <a:tcPr marL="91450" marR="91450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91450" marR="91450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一个数连续减去两个数，可以减去这两个数的和。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5" marB="4570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除法性质</a:t>
                      </a:r>
                    </a:p>
                  </a:txBody>
                  <a:tcPr marL="91450" marR="91450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400" b="1" i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ɑ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altLang="zh-CN" sz="2400" b="1" i="1" dirty="0" err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91450" marR="91450" marT="45705" marB="457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一个数连续除以两个不为</a:t>
                      </a:r>
                      <a:r>
                        <a:rPr lang="en-US" altLang="zh-CN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zh-CN" altLang="en-US" sz="2400" b="1" u="none" strike="noStrike" kern="1200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的数，可以除以这两个数的积。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5" marB="4570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185738"/>
            <a:ext cx="64833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611188" y="1030387"/>
            <a:ext cx="76390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①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316+59=375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375÷3=125  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125×16=2000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460" name="矩形 2"/>
          <p:cNvSpPr>
            <a:spLocks noChangeArrowheads="1"/>
          </p:cNvSpPr>
          <p:nvPr/>
        </p:nvSpPr>
        <p:spPr bwMode="auto">
          <a:xfrm>
            <a:off x="611188" y="2333724"/>
            <a:ext cx="83534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）根据第①个算式，先说说加法与减法的关系，再分别写出一个加法算式和一个减法算式。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059113" y="3766965"/>
            <a:ext cx="2397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59+316=375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59113" y="4299942"/>
            <a:ext cx="2300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375-59=316 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520" y="195486"/>
            <a:ext cx="548558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知识应用，能力拓展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625794" y="3235001"/>
            <a:ext cx="3892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减法是加法的逆运算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3760" y="91376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539750" y="1779588"/>
            <a:ext cx="8064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(2)根据第②个算式，先说说乘法与除法的关系，再分别写出一个乘法算式和一个除法算式。</a:t>
            </a: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3059113" y="4083918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375÷125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059113" y="3387005"/>
            <a:ext cx="2773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125×3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375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752475" y="561975"/>
            <a:ext cx="7639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①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316+59=375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375÷3=125  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125×16=2000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625794" y="2787774"/>
            <a:ext cx="3892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除法是乘法的逆运算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539750" y="1779588"/>
            <a:ext cx="80645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)你会根据第①个和第②个算式列出一个综合算式吗？再根据第①个、第②个和第③个算式列出一个综合算式。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752475" y="561975"/>
            <a:ext cx="763905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①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316+59=375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375÷3=125  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③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125×16=2000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87488" y="3163888"/>
            <a:ext cx="286861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316+59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=375÷3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625975" y="3170238"/>
            <a:ext cx="3708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316+59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÷3×16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=375÷3×16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539750" y="771525"/>
            <a:ext cx="8064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）下面是小明和小红的计算方法，说说他们各用了什么运算律。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619250" y="4129088"/>
            <a:ext cx="23764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加法结合律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180013" y="4129088"/>
            <a:ext cx="24479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80"/>
          <a:stretch>
            <a:fillRect/>
          </a:stretch>
        </p:blipFill>
        <p:spPr>
          <a:xfrm>
            <a:off x="1255713" y="1792042"/>
            <a:ext cx="2879725" cy="22529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53249"/>
          <a:stretch>
            <a:fillRect/>
          </a:stretch>
        </p:blipFill>
        <p:spPr>
          <a:xfrm>
            <a:off x="5075995" y="1792042"/>
            <a:ext cx="2654371" cy="2252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606425" y="960438"/>
            <a:ext cx="828040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      里填上适当的数。</a:t>
            </a:r>
          </a:p>
        </p:txBody>
      </p:sp>
      <p:grpSp>
        <p:nvGrpSpPr>
          <p:cNvPr id="23555" name="Group 71"/>
          <p:cNvGrpSpPr/>
          <p:nvPr/>
        </p:nvGrpSpPr>
        <p:grpSpPr bwMode="auto">
          <a:xfrm>
            <a:off x="452438" y="2063115"/>
            <a:ext cx="8061325" cy="676275"/>
            <a:chOff x="295" y="1687"/>
            <a:chExt cx="5078" cy="426"/>
          </a:xfrm>
        </p:grpSpPr>
        <p:sp>
          <p:nvSpPr>
            <p:cNvPr id="23568" name="TextBox 6"/>
            <p:cNvSpPr txBox="1">
              <a:spLocks noChangeArrowheads="1"/>
            </p:cNvSpPr>
            <p:nvPr/>
          </p:nvSpPr>
          <p:spPr bwMode="auto">
            <a:xfrm>
              <a:off x="295" y="1687"/>
              <a:ext cx="5078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3.6+8.59+6.4=3.6+        +8.59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69" name="矩形 7"/>
            <p:cNvSpPr>
              <a:spLocks noChangeArrowheads="1"/>
            </p:cNvSpPr>
            <p:nvPr/>
          </p:nvSpPr>
          <p:spPr bwMode="auto">
            <a:xfrm>
              <a:off x="3040" y="1738"/>
              <a:ext cx="408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3556" name="Group 72"/>
          <p:cNvGrpSpPr/>
          <p:nvPr/>
        </p:nvGrpSpPr>
        <p:grpSpPr bwMode="auto">
          <a:xfrm>
            <a:off x="471488" y="2929890"/>
            <a:ext cx="8905875" cy="627062"/>
            <a:chOff x="300" y="2047"/>
            <a:chExt cx="5610" cy="395"/>
          </a:xfrm>
        </p:grpSpPr>
        <p:sp>
          <p:nvSpPr>
            <p:cNvPr id="23564" name="TextBox 8"/>
            <p:cNvSpPr txBox="1">
              <a:spLocks noChangeArrowheads="1"/>
            </p:cNvSpPr>
            <p:nvPr/>
          </p:nvSpPr>
          <p:spPr bwMode="auto">
            <a:xfrm>
              <a:off x="300" y="2047"/>
              <a:ext cx="5610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(25.8+7.5)+2.5=         </a:t>
              </a:r>
              <a:r>
                <a:rPr lang="en-US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       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+   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</a:p>
          </p:txBody>
        </p:sp>
        <p:sp>
          <p:nvSpPr>
            <p:cNvPr id="23565" name="矩形 9"/>
            <p:cNvSpPr>
              <a:spLocks noChangeArrowheads="1"/>
            </p:cNvSpPr>
            <p:nvPr/>
          </p:nvSpPr>
          <p:spPr bwMode="auto">
            <a:xfrm>
              <a:off x="4339" y="2105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66" name="矩形 11"/>
            <p:cNvSpPr>
              <a:spLocks noChangeArrowheads="1"/>
            </p:cNvSpPr>
            <p:nvPr/>
          </p:nvSpPr>
          <p:spPr bwMode="auto">
            <a:xfrm>
              <a:off x="2736" y="2100"/>
              <a:ext cx="482" cy="3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67" name="矩形 12"/>
            <p:cNvSpPr>
              <a:spLocks noChangeArrowheads="1"/>
            </p:cNvSpPr>
            <p:nvPr/>
          </p:nvSpPr>
          <p:spPr bwMode="auto">
            <a:xfrm>
              <a:off x="3707" y="2099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8" name="TextBox 37"/>
          <p:cNvSpPr txBox="1">
            <a:spLocks noChangeArrowheads="1"/>
          </p:cNvSpPr>
          <p:nvPr/>
        </p:nvSpPr>
        <p:spPr bwMode="auto">
          <a:xfrm>
            <a:off x="4746625" y="2056765"/>
            <a:ext cx="7921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6.4</a:t>
            </a:r>
          </a:p>
        </p:txBody>
      </p:sp>
      <p:sp>
        <p:nvSpPr>
          <p:cNvPr id="19" name="TextBox 38"/>
          <p:cNvSpPr txBox="1">
            <a:spLocks noChangeArrowheads="1"/>
          </p:cNvSpPr>
          <p:nvPr/>
        </p:nvSpPr>
        <p:spPr bwMode="auto">
          <a:xfrm>
            <a:off x="6084168" y="1493971"/>
            <a:ext cx="2232248" cy="60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加法交换律</a:t>
            </a:r>
          </a:p>
        </p:txBody>
      </p:sp>
      <p:sp>
        <p:nvSpPr>
          <p:cNvPr id="20" name="TextBox 39"/>
          <p:cNvSpPr txBox="1">
            <a:spLocks noChangeArrowheads="1"/>
          </p:cNvSpPr>
          <p:nvPr/>
        </p:nvSpPr>
        <p:spPr bwMode="auto">
          <a:xfrm>
            <a:off x="4014788" y="2901315"/>
            <a:ext cx="14636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25.8</a:t>
            </a:r>
          </a:p>
        </p:txBody>
      </p:sp>
      <p:sp>
        <p:nvSpPr>
          <p:cNvPr id="21" name="TextBox 41"/>
          <p:cNvSpPr txBox="1">
            <a:spLocks noChangeArrowheads="1"/>
          </p:cNvSpPr>
          <p:nvPr/>
        </p:nvSpPr>
        <p:spPr bwMode="auto">
          <a:xfrm>
            <a:off x="5678488" y="2888615"/>
            <a:ext cx="10715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7.5</a:t>
            </a:r>
          </a:p>
        </p:txBody>
      </p:sp>
      <p:sp>
        <p:nvSpPr>
          <p:cNvPr id="22" name="TextBox 42"/>
          <p:cNvSpPr txBox="1">
            <a:spLocks noChangeArrowheads="1"/>
          </p:cNvSpPr>
          <p:nvPr/>
        </p:nvSpPr>
        <p:spPr bwMode="auto">
          <a:xfrm>
            <a:off x="6761163" y="2901315"/>
            <a:ext cx="936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2.5</a:t>
            </a:r>
          </a:p>
        </p:txBody>
      </p:sp>
      <p:sp>
        <p:nvSpPr>
          <p:cNvPr id="23" name="TextBox 43"/>
          <p:cNvSpPr txBox="1">
            <a:spLocks noChangeArrowheads="1"/>
          </p:cNvSpPr>
          <p:nvPr/>
        </p:nvSpPr>
        <p:spPr bwMode="auto">
          <a:xfrm>
            <a:off x="4721225" y="3574415"/>
            <a:ext cx="2252663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加法结合律</a:t>
            </a:r>
          </a:p>
        </p:txBody>
      </p:sp>
      <p:sp>
        <p:nvSpPr>
          <p:cNvPr id="23563" name="矩形 5"/>
          <p:cNvSpPr>
            <a:spLocks noChangeArrowheads="1"/>
          </p:cNvSpPr>
          <p:nvPr/>
        </p:nvSpPr>
        <p:spPr bwMode="auto">
          <a:xfrm>
            <a:off x="1587500" y="1173163"/>
            <a:ext cx="501650" cy="29051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26660" y="113284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73"/>
          <p:cNvGrpSpPr/>
          <p:nvPr/>
        </p:nvGrpSpPr>
        <p:grpSpPr bwMode="auto">
          <a:xfrm>
            <a:off x="565150" y="727075"/>
            <a:ext cx="8266113" cy="676275"/>
            <a:chOff x="295" y="2836"/>
            <a:chExt cx="5207" cy="426"/>
          </a:xfrm>
        </p:grpSpPr>
        <p:sp>
          <p:nvSpPr>
            <p:cNvPr id="24603" name="TextBox 13"/>
            <p:cNvSpPr txBox="1">
              <a:spLocks noChangeArrowheads="1"/>
            </p:cNvSpPr>
            <p:nvPr/>
          </p:nvSpPr>
          <p:spPr bwMode="auto">
            <a:xfrm>
              <a:off x="295" y="2836"/>
              <a:ext cx="5207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42×4×25=        ×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     ×  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</a:p>
          </p:txBody>
        </p:sp>
        <p:sp>
          <p:nvSpPr>
            <p:cNvPr id="24604" name="矩形 16"/>
            <p:cNvSpPr>
              <a:spLocks noChangeArrowheads="1"/>
            </p:cNvSpPr>
            <p:nvPr/>
          </p:nvSpPr>
          <p:spPr bwMode="auto">
            <a:xfrm>
              <a:off x="2367" y="2911"/>
              <a:ext cx="408" cy="28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5" name="矩形 17"/>
            <p:cNvSpPr>
              <a:spLocks noChangeArrowheads="1"/>
            </p:cNvSpPr>
            <p:nvPr/>
          </p:nvSpPr>
          <p:spPr bwMode="auto">
            <a:xfrm>
              <a:off x="3310" y="2911"/>
              <a:ext cx="408" cy="28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6" name="矩形 18"/>
            <p:cNvSpPr>
              <a:spLocks noChangeArrowheads="1"/>
            </p:cNvSpPr>
            <p:nvPr/>
          </p:nvSpPr>
          <p:spPr bwMode="auto">
            <a:xfrm>
              <a:off x="3981" y="2911"/>
              <a:ext cx="408" cy="28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8" name="TextBox 44"/>
          <p:cNvSpPr txBox="1">
            <a:spLocks noChangeArrowheads="1"/>
          </p:cNvSpPr>
          <p:nvPr/>
        </p:nvSpPr>
        <p:spPr bwMode="auto">
          <a:xfrm>
            <a:off x="2987675" y="700088"/>
            <a:ext cx="23082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</a:p>
        </p:txBody>
      </p:sp>
      <p:sp>
        <p:nvSpPr>
          <p:cNvPr id="39" name="TextBox 45"/>
          <p:cNvSpPr txBox="1">
            <a:spLocks noChangeArrowheads="1"/>
          </p:cNvSpPr>
          <p:nvPr/>
        </p:nvSpPr>
        <p:spPr bwMode="auto">
          <a:xfrm>
            <a:off x="5381625" y="703263"/>
            <a:ext cx="5048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40" name="TextBox 46"/>
          <p:cNvSpPr txBox="1">
            <a:spLocks noChangeArrowheads="1"/>
          </p:cNvSpPr>
          <p:nvPr/>
        </p:nvSpPr>
        <p:spPr bwMode="auto">
          <a:xfrm>
            <a:off x="6351588" y="700088"/>
            <a:ext cx="7794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</a:p>
        </p:txBody>
      </p:sp>
      <p:sp>
        <p:nvSpPr>
          <p:cNvPr id="41" name="TextBox 47"/>
          <p:cNvSpPr txBox="1">
            <a:spLocks noChangeArrowheads="1"/>
          </p:cNvSpPr>
          <p:nvPr/>
        </p:nvSpPr>
        <p:spPr bwMode="auto">
          <a:xfrm>
            <a:off x="5205413" y="1274763"/>
            <a:ext cx="25939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</a:p>
        </p:txBody>
      </p:sp>
      <p:grpSp>
        <p:nvGrpSpPr>
          <p:cNvPr id="24583" name="Group 71"/>
          <p:cNvGrpSpPr/>
          <p:nvPr/>
        </p:nvGrpSpPr>
        <p:grpSpPr bwMode="auto">
          <a:xfrm>
            <a:off x="565150" y="1938338"/>
            <a:ext cx="8061325" cy="627062"/>
            <a:chOff x="295" y="1287"/>
            <a:chExt cx="5078" cy="395"/>
          </a:xfrm>
        </p:grpSpPr>
        <p:sp>
          <p:nvSpPr>
            <p:cNvPr id="24601" name="TextBox 6"/>
            <p:cNvSpPr txBox="1">
              <a:spLocks noChangeArrowheads="1"/>
            </p:cNvSpPr>
            <p:nvPr/>
          </p:nvSpPr>
          <p:spPr bwMode="auto">
            <a:xfrm>
              <a:off x="295" y="1287"/>
              <a:ext cx="5078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125+70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 × 8=8 ×        +8 ×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2" name="矩形 7"/>
            <p:cNvSpPr>
              <a:spLocks noChangeArrowheads="1"/>
            </p:cNvSpPr>
            <p:nvPr/>
          </p:nvSpPr>
          <p:spPr bwMode="auto">
            <a:xfrm>
              <a:off x="3431" y="1325"/>
              <a:ext cx="431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45" name="TextBox 37"/>
          <p:cNvSpPr txBox="1">
            <a:spLocks noChangeArrowheads="1"/>
          </p:cNvSpPr>
          <p:nvPr/>
        </p:nvSpPr>
        <p:spPr bwMode="auto">
          <a:xfrm>
            <a:off x="5308600" y="1909763"/>
            <a:ext cx="11334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</a:t>
            </a:r>
          </a:p>
        </p:txBody>
      </p:sp>
      <p:sp>
        <p:nvSpPr>
          <p:cNvPr id="46" name="TextBox 43"/>
          <p:cNvSpPr txBox="1">
            <a:spLocks noChangeArrowheads="1"/>
          </p:cNvSpPr>
          <p:nvPr/>
        </p:nvSpPr>
        <p:spPr bwMode="auto">
          <a:xfrm>
            <a:off x="5226050" y="2619375"/>
            <a:ext cx="2252663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47" name="TextBox 50"/>
          <p:cNvSpPr txBox="1">
            <a:spLocks noChangeArrowheads="1"/>
          </p:cNvSpPr>
          <p:nvPr/>
        </p:nvSpPr>
        <p:spPr bwMode="auto">
          <a:xfrm>
            <a:off x="7235825" y="1900238"/>
            <a:ext cx="7921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</a:p>
        </p:txBody>
      </p:sp>
      <p:grpSp>
        <p:nvGrpSpPr>
          <p:cNvPr id="24587" name="Group 72"/>
          <p:cNvGrpSpPr/>
          <p:nvPr/>
        </p:nvGrpSpPr>
        <p:grpSpPr bwMode="auto">
          <a:xfrm>
            <a:off x="558800" y="3384550"/>
            <a:ext cx="8905875" cy="627063"/>
            <a:chOff x="295" y="2024"/>
            <a:chExt cx="5610" cy="395"/>
          </a:xfrm>
        </p:grpSpPr>
        <p:sp>
          <p:nvSpPr>
            <p:cNvPr id="24597" name="TextBox 8"/>
            <p:cNvSpPr txBox="1">
              <a:spLocks noChangeArrowheads="1"/>
            </p:cNvSpPr>
            <p:nvPr/>
          </p:nvSpPr>
          <p:spPr bwMode="auto">
            <a:xfrm>
              <a:off x="295" y="2024"/>
              <a:ext cx="5610" cy="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sz="32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+20) × 3=        ×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8" name="矩形 9"/>
            <p:cNvSpPr>
              <a:spLocks noChangeArrowheads="1"/>
            </p:cNvSpPr>
            <p:nvPr/>
          </p:nvSpPr>
          <p:spPr bwMode="auto">
            <a:xfrm>
              <a:off x="4739" y="2102"/>
              <a:ext cx="400" cy="31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9" name="矩形 11"/>
            <p:cNvSpPr>
              <a:spLocks noChangeArrowheads="1"/>
            </p:cNvSpPr>
            <p:nvPr/>
          </p:nvSpPr>
          <p:spPr bwMode="auto">
            <a:xfrm>
              <a:off x="2411" y="2093"/>
              <a:ext cx="408" cy="32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0" name="矩形 12"/>
            <p:cNvSpPr>
              <a:spLocks noChangeArrowheads="1"/>
            </p:cNvSpPr>
            <p:nvPr/>
          </p:nvSpPr>
          <p:spPr bwMode="auto">
            <a:xfrm>
              <a:off x="3958" y="2099"/>
              <a:ext cx="408" cy="31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3" name="TextBox 39"/>
          <p:cNvSpPr txBox="1">
            <a:spLocks noChangeArrowheads="1"/>
          </p:cNvSpPr>
          <p:nvPr/>
        </p:nvSpPr>
        <p:spPr bwMode="auto">
          <a:xfrm>
            <a:off x="3486150" y="3390900"/>
            <a:ext cx="1481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</a:p>
        </p:txBody>
      </p:sp>
      <p:sp>
        <p:nvSpPr>
          <p:cNvPr id="54" name="TextBox 47"/>
          <p:cNvSpPr txBox="1">
            <a:spLocks noChangeArrowheads="1"/>
          </p:cNvSpPr>
          <p:nvPr/>
        </p:nvSpPr>
        <p:spPr bwMode="auto">
          <a:xfrm>
            <a:off x="5173663" y="4194175"/>
            <a:ext cx="259397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4675188" y="3392488"/>
            <a:ext cx="14811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5953125" y="3394075"/>
            <a:ext cx="1481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7213600" y="3411538"/>
            <a:ext cx="14811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24593" name="矩形 52"/>
          <p:cNvSpPr>
            <a:spLocks noChangeArrowheads="1"/>
          </p:cNvSpPr>
          <p:nvPr/>
        </p:nvSpPr>
        <p:spPr bwMode="auto">
          <a:xfrm>
            <a:off x="7016750" y="3465513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4" name="矩形 53"/>
          <p:cNvSpPr>
            <a:spLocks noChangeArrowheads="1"/>
          </p:cNvSpPr>
          <p:nvPr/>
        </p:nvSpPr>
        <p:spPr bwMode="auto">
          <a:xfrm>
            <a:off x="5843588" y="3438525"/>
            <a:ext cx="417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5" name="矩形 7"/>
          <p:cNvSpPr>
            <a:spLocks noChangeArrowheads="1"/>
          </p:cNvSpPr>
          <p:nvPr/>
        </p:nvSpPr>
        <p:spPr bwMode="auto">
          <a:xfrm>
            <a:off x="7273925" y="1974850"/>
            <a:ext cx="682625" cy="51752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96" name="矩形 11"/>
          <p:cNvSpPr>
            <a:spLocks noChangeArrowheads="1"/>
          </p:cNvSpPr>
          <p:nvPr/>
        </p:nvSpPr>
        <p:spPr bwMode="auto">
          <a:xfrm>
            <a:off x="5059363" y="3486150"/>
            <a:ext cx="679450" cy="508000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5" grpId="0"/>
      <p:bldP spid="46" grpId="0"/>
      <p:bldP spid="47" grpId="0"/>
      <p:bldP spid="53" grpId="0"/>
      <p:bldP spid="54" grpId="0"/>
      <p:bldP spid="55" grpId="0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341"/>
          <p:cNvGrpSpPr/>
          <p:nvPr/>
        </p:nvGrpSpPr>
        <p:grpSpPr bwMode="auto">
          <a:xfrm>
            <a:off x="395536" y="249237"/>
            <a:ext cx="7426325" cy="560387"/>
            <a:chOff x="272" y="1083"/>
            <a:chExt cx="4678" cy="353"/>
          </a:xfrm>
        </p:grpSpPr>
        <p:sp>
          <p:nvSpPr>
            <p:cNvPr id="25662" name="TextBox 4"/>
            <p:cNvSpPr txBox="1">
              <a:spLocks noChangeArrowheads="1"/>
            </p:cNvSpPr>
            <p:nvPr/>
          </p:nvSpPr>
          <p:spPr bwMode="auto">
            <a:xfrm>
              <a:off x="272" y="1083"/>
              <a:ext cx="4678" cy="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3.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在      里填上适当的数，然后列出综合算式。</a:t>
              </a:r>
            </a:p>
          </p:txBody>
        </p:sp>
        <p:sp>
          <p:nvSpPr>
            <p:cNvPr id="25663" name="矩形 5"/>
            <p:cNvSpPr>
              <a:spLocks noChangeArrowheads="1"/>
            </p:cNvSpPr>
            <p:nvPr/>
          </p:nvSpPr>
          <p:spPr bwMode="auto">
            <a:xfrm>
              <a:off x="777" y="1200"/>
              <a:ext cx="279" cy="1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5603" name="TextBox 38"/>
          <p:cNvSpPr txBox="1">
            <a:spLocks noChangeArrowheads="1"/>
          </p:cNvSpPr>
          <p:nvPr/>
        </p:nvSpPr>
        <p:spPr bwMode="auto">
          <a:xfrm>
            <a:off x="1857375" y="1836192"/>
            <a:ext cx="5746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</a:p>
        </p:txBody>
      </p:sp>
      <p:grpSp>
        <p:nvGrpSpPr>
          <p:cNvPr id="25604" name="Group 154"/>
          <p:cNvGrpSpPr/>
          <p:nvPr/>
        </p:nvGrpSpPr>
        <p:grpSpPr bwMode="auto">
          <a:xfrm>
            <a:off x="1157288" y="1363117"/>
            <a:ext cx="2840037" cy="2582862"/>
            <a:chOff x="547" y="1622"/>
            <a:chExt cx="1789" cy="1628"/>
          </a:xfrm>
        </p:grpSpPr>
        <p:sp>
          <p:nvSpPr>
            <p:cNvPr id="25645" name="矩形 9"/>
            <p:cNvSpPr>
              <a:spLocks noChangeArrowheads="1"/>
            </p:cNvSpPr>
            <p:nvPr/>
          </p:nvSpPr>
          <p:spPr bwMode="auto">
            <a:xfrm>
              <a:off x="1191" y="2903"/>
              <a:ext cx="635" cy="34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5646" name="矩形 14"/>
            <p:cNvSpPr>
              <a:spLocks noChangeArrowheads="1"/>
            </p:cNvSpPr>
            <p:nvPr/>
          </p:nvSpPr>
          <p:spPr bwMode="auto">
            <a:xfrm>
              <a:off x="846" y="2301"/>
              <a:ext cx="544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47" name="组合 27"/>
            <p:cNvGrpSpPr/>
            <p:nvPr/>
          </p:nvGrpSpPr>
          <p:grpSpPr bwMode="auto">
            <a:xfrm>
              <a:off x="547" y="1622"/>
              <a:ext cx="590" cy="380"/>
              <a:chOff x="1229170" y="2359868"/>
              <a:chExt cx="936104" cy="603864"/>
            </a:xfrm>
          </p:grpSpPr>
          <p:sp>
            <p:nvSpPr>
              <p:cNvPr id="25660" name="矩形 10"/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5661" name="TextBox 25"/>
              <p:cNvSpPr txBox="1">
                <a:spLocks noChangeArrowheads="1"/>
              </p:cNvSpPr>
              <p:nvPr/>
            </p:nvSpPr>
            <p:spPr bwMode="auto">
              <a:xfrm>
                <a:off x="1229170" y="2359868"/>
                <a:ext cx="936104" cy="603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160</a:t>
                </a:r>
              </a:p>
            </p:txBody>
          </p:sp>
        </p:grpSp>
        <p:grpSp>
          <p:nvGrpSpPr>
            <p:cNvPr id="25648" name="组合 28"/>
            <p:cNvGrpSpPr/>
            <p:nvPr/>
          </p:nvGrpSpPr>
          <p:grpSpPr bwMode="auto">
            <a:xfrm>
              <a:off x="1293" y="1622"/>
              <a:ext cx="589" cy="379"/>
              <a:chOff x="1259632" y="2359874"/>
              <a:chExt cx="936104" cy="603780"/>
            </a:xfrm>
          </p:grpSpPr>
          <p:sp>
            <p:nvSpPr>
              <p:cNvPr id="25658" name="矩形 29"/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5659" name="TextBox 30"/>
              <p:cNvSpPr txBox="1">
                <a:spLocks noChangeArrowheads="1"/>
              </p:cNvSpPr>
              <p:nvPr/>
            </p:nvSpPr>
            <p:spPr bwMode="auto">
              <a:xfrm>
                <a:off x="1259632" y="2359874"/>
                <a:ext cx="936104" cy="60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880</a:t>
                </a:r>
              </a:p>
            </p:txBody>
          </p:sp>
        </p:grpSp>
        <p:grpSp>
          <p:nvGrpSpPr>
            <p:cNvPr id="25649" name="组合 37"/>
            <p:cNvGrpSpPr/>
            <p:nvPr/>
          </p:nvGrpSpPr>
          <p:grpSpPr bwMode="auto">
            <a:xfrm>
              <a:off x="748" y="1933"/>
              <a:ext cx="726" cy="363"/>
              <a:chOff x="1547664" y="2852936"/>
              <a:chExt cx="1152128" cy="576064"/>
            </a:xfrm>
          </p:grpSpPr>
          <p:cxnSp>
            <p:nvCxnSpPr>
              <p:cNvPr id="25656" name="直接连接符 32"/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57" name="直接连接符 35"/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5650" name="组合 39"/>
            <p:cNvGrpSpPr/>
            <p:nvPr/>
          </p:nvGrpSpPr>
          <p:grpSpPr bwMode="auto">
            <a:xfrm>
              <a:off x="1701" y="2199"/>
              <a:ext cx="635" cy="379"/>
              <a:chOff x="1259632" y="2339536"/>
              <a:chExt cx="1008112" cy="603780"/>
            </a:xfrm>
          </p:grpSpPr>
          <p:sp>
            <p:nvSpPr>
              <p:cNvPr id="25654" name="矩形 40"/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5655" name="TextBox 41"/>
              <p:cNvSpPr txBox="1">
                <a:spLocks noChangeArrowheads="1"/>
              </p:cNvSpPr>
              <p:nvPr/>
            </p:nvSpPr>
            <p:spPr bwMode="auto">
              <a:xfrm>
                <a:off x="1331073" y="2339536"/>
                <a:ext cx="936671" cy="60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</a:p>
            </p:txBody>
          </p:sp>
        </p:grpSp>
        <p:grpSp>
          <p:nvGrpSpPr>
            <p:cNvPr id="25651" name="组合 42"/>
            <p:cNvGrpSpPr/>
            <p:nvPr/>
          </p:nvGrpSpPr>
          <p:grpSpPr bwMode="auto">
            <a:xfrm>
              <a:off x="1156" y="2528"/>
              <a:ext cx="725" cy="363"/>
              <a:chOff x="1547664" y="2852936"/>
              <a:chExt cx="1152128" cy="576064"/>
            </a:xfrm>
          </p:grpSpPr>
          <p:cxnSp>
            <p:nvCxnSpPr>
              <p:cNvPr id="25652" name="直接连接符 43"/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53" name="直接连接符 44"/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5605" name="TextBox 45"/>
          <p:cNvSpPr txBox="1">
            <a:spLocks noChangeArrowheads="1"/>
          </p:cNvSpPr>
          <p:nvPr/>
        </p:nvSpPr>
        <p:spPr bwMode="auto">
          <a:xfrm>
            <a:off x="2433638" y="2771229"/>
            <a:ext cx="5762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280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280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5606" name="直接连接符 51"/>
          <p:cNvCxnSpPr>
            <a:cxnSpLocks noChangeShapeType="1"/>
          </p:cNvCxnSpPr>
          <p:nvPr/>
        </p:nvCxnSpPr>
        <p:spPr bwMode="auto">
          <a:xfrm>
            <a:off x="704850" y="4669879"/>
            <a:ext cx="36718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607" name="Group 334"/>
          <p:cNvGrpSpPr/>
          <p:nvPr/>
        </p:nvGrpSpPr>
        <p:grpSpPr bwMode="auto">
          <a:xfrm>
            <a:off x="5292725" y="699542"/>
            <a:ext cx="2808288" cy="3321050"/>
            <a:chOff x="3334" y="1473"/>
            <a:chExt cx="1769" cy="2093"/>
          </a:xfrm>
        </p:grpSpPr>
        <p:sp>
          <p:nvSpPr>
            <p:cNvPr id="25616" name="矩形 11"/>
            <p:cNvSpPr>
              <a:spLocks noChangeArrowheads="1"/>
            </p:cNvSpPr>
            <p:nvPr/>
          </p:nvSpPr>
          <p:spPr bwMode="auto">
            <a:xfrm>
              <a:off x="3728" y="3339"/>
              <a:ext cx="498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17" name="组合 52"/>
            <p:cNvGrpSpPr/>
            <p:nvPr/>
          </p:nvGrpSpPr>
          <p:grpSpPr bwMode="auto">
            <a:xfrm>
              <a:off x="3334" y="1473"/>
              <a:ext cx="1361" cy="323"/>
              <a:chOff x="899592" y="2483552"/>
              <a:chExt cx="2160240" cy="513400"/>
            </a:xfrm>
          </p:grpSpPr>
          <p:grpSp>
            <p:nvGrpSpPr>
              <p:cNvPr id="25639" name="组合 27"/>
              <p:cNvGrpSpPr/>
              <p:nvPr/>
            </p:nvGrpSpPr>
            <p:grpSpPr bwMode="auto">
              <a:xfrm>
                <a:off x="899592" y="2483552"/>
                <a:ext cx="936104" cy="513400"/>
                <a:chOff x="1259632" y="2339536"/>
                <a:chExt cx="936104" cy="513400"/>
              </a:xfrm>
            </p:grpSpPr>
            <p:sp>
              <p:nvSpPr>
                <p:cNvPr id="25643" name="矩形 57"/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5644" name="TextBox 58"/>
                <p:cNvSpPr txBox="1">
                  <a:spLocks noChangeArrowheads="1"/>
                </p:cNvSpPr>
                <p:nvPr/>
              </p:nvSpPr>
              <p:spPr bwMode="auto">
                <a:xfrm>
                  <a:off x="1259632" y="2339536"/>
                  <a:ext cx="936104" cy="364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230</a:t>
                  </a:r>
                </a:p>
              </p:txBody>
            </p:sp>
          </p:grpSp>
          <p:grpSp>
            <p:nvGrpSpPr>
              <p:cNvPr id="25640" name="组合 28"/>
              <p:cNvGrpSpPr/>
              <p:nvPr/>
            </p:nvGrpSpPr>
            <p:grpSpPr bwMode="auto">
              <a:xfrm>
                <a:off x="2051720" y="2483552"/>
                <a:ext cx="1008112" cy="513400"/>
                <a:chOff x="1259632" y="2339536"/>
                <a:chExt cx="1008112" cy="513400"/>
              </a:xfrm>
            </p:grpSpPr>
            <p:sp>
              <p:nvSpPr>
                <p:cNvPr id="25641" name="矩形 55"/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5642" name="TextBox 56"/>
                <p:cNvSpPr txBox="1">
                  <a:spLocks noChangeArrowheads="1"/>
                </p:cNvSpPr>
                <p:nvPr/>
              </p:nvSpPr>
              <p:spPr bwMode="auto">
                <a:xfrm>
                  <a:off x="1331073" y="2339536"/>
                  <a:ext cx="936671" cy="364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62</a:t>
                  </a:r>
                </a:p>
              </p:txBody>
            </p:sp>
          </p:grpSp>
        </p:grpSp>
        <p:grpSp>
          <p:nvGrpSpPr>
            <p:cNvPr id="25618" name="组合 37"/>
            <p:cNvGrpSpPr/>
            <p:nvPr/>
          </p:nvGrpSpPr>
          <p:grpSpPr bwMode="auto">
            <a:xfrm>
              <a:off x="3515" y="1797"/>
              <a:ext cx="726" cy="363"/>
              <a:chOff x="1547664" y="2852936"/>
              <a:chExt cx="1152128" cy="576064"/>
            </a:xfrm>
          </p:grpSpPr>
          <p:cxnSp>
            <p:nvCxnSpPr>
              <p:cNvPr id="25637" name="直接连接符 60"/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38" name="直接连接符 61"/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619" name="TextBox 62"/>
            <p:cNvSpPr txBox="1">
              <a:spLocks noChangeArrowheads="1"/>
            </p:cNvSpPr>
            <p:nvPr/>
          </p:nvSpPr>
          <p:spPr bwMode="auto">
            <a:xfrm>
              <a:off x="3702" y="1786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×</a:t>
              </a:r>
            </a:p>
          </p:txBody>
        </p:sp>
        <p:sp>
          <p:nvSpPr>
            <p:cNvPr id="25620" name="矩形 64"/>
            <p:cNvSpPr>
              <a:spLocks noChangeArrowheads="1"/>
            </p:cNvSpPr>
            <p:nvPr/>
          </p:nvSpPr>
          <p:spPr bwMode="auto">
            <a:xfrm>
              <a:off x="3571" y="2160"/>
              <a:ext cx="581" cy="2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21" name="组合 39"/>
            <p:cNvGrpSpPr/>
            <p:nvPr/>
          </p:nvGrpSpPr>
          <p:grpSpPr bwMode="auto">
            <a:xfrm>
              <a:off x="4468" y="2070"/>
              <a:ext cx="635" cy="316"/>
              <a:chOff x="1259632" y="2349705"/>
              <a:chExt cx="1008112" cy="503231"/>
            </a:xfrm>
          </p:grpSpPr>
          <p:sp>
            <p:nvSpPr>
              <p:cNvPr id="25635" name="矩形 66"/>
              <p:cNvSpPr>
                <a:spLocks noChangeArrowheads="1"/>
              </p:cNvSpPr>
              <p:nvPr/>
            </p:nvSpPr>
            <p:spPr bwMode="auto">
              <a:xfrm>
                <a:off x="1259632" y="2492896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5636" name="TextBox 67"/>
              <p:cNvSpPr txBox="1">
                <a:spLocks noChangeArrowheads="1"/>
              </p:cNvSpPr>
              <p:nvPr/>
            </p:nvSpPr>
            <p:spPr bwMode="auto">
              <a:xfrm>
                <a:off x="1331073" y="2349705"/>
                <a:ext cx="936671" cy="364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31</a:t>
                </a:r>
              </a:p>
            </p:txBody>
          </p:sp>
        </p:grpSp>
        <p:grpSp>
          <p:nvGrpSpPr>
            <p:cNvPr id="25622" name="组合 42"/>
            <p:cNvGrpSpPr/>
            <p:nvPr/>
          </p:nvGrpSpPr>
          <p:grpSpPr bwMode="auto">
            <a:xfrm>
              <a:off x="3924" y="2387"/>
              <a:ext cx="725" cy="363"/>
              <a:chOff x="1547664" y="2852936"/>
              <a:chExt cx="1152128" cy="576064"/>
            </a:xfrm>
          </p:grpSpPr>
          <p:cxnSp>
            <p:nvCxnSpPr>
              <p:cNvPr id="25633" name="直接连接符 69"/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34" name="直接连接符 70"/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623" name="TextBox 71"/>
            <p:cNvSpPr txBox="1">
              <a:spLocks noChangeArrowheads="1"/>
            </p:cNvSpPr>
            <p:nvPr/>
          </p:nvSpPr>
          <p:spPr bwMode="auto">
            <a:xfrm>
              <a:off x="4113" y="2383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÷</a:t>
              </a:r>
              <a:r>
                <a:rPr lang="en-US" altLang="zh-CN" sz="280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endParaRPr lang="zh-CN" altLang="en-US" sz="280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24" name="组合 72"/>
            <p:cNvGrpSpPr/>
            <p:nvPr/>
          </p:nvGrpSpPr>
          <p:grpSpPr bwMode="auto">
            <a:xfrm>
              <a:off x="3366" y="2665"/>
              <a:ext cx="1146" cy="311"/>
              <a:chOff x="879272" y="2504070"/>
              <a:chExt cx="1820520" cy="492882"/>
            </a:xfrm>
          </p:grpSpPr>
          <p:grpSp>
            <p:nvGrpSpPr>
              <p:cNvPr id="25629" name="组合 27"/>
              <p:cNvGrpSpPr/>
              <p:nvPr/>
            </p:nvGrpSpPr>
            <p:grpSpPr bwMode="auto">
              <a:xfrm>
                <a:off x="879272" y="2504070"/>
                <a:ext cx="936104" cy="492882"/>
                <a:chOff x="1239312" y="2360054"/>
                <a:chExt cx="936104" cy="492882"/>
              </a:xfrm>
            </p:grpSpPr>
            <p:sp>
              <p:nvSpPr>
                <p:cNvPr id="25631" name="矩形 77"/>
                <p:cNvSpPr>
                  <a:spLocks noChangeArrowheads="1"/>
                </p:cNvSpPr>
                <p:nvPr/>
              </p:nvSpPr>
              <p:spPr bwMode="auto">
                <a:xfrm>
                  <a:off x="1259632" y="2492896"/>
                  <a:ext cx="648072" cy="36004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endPara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5632" name="TextBox 78"/>
                <p:cNvSpPr txBox="1">
                  <a:spLocks noChangeArrowheads="1"/>
                </p:cNvSpPr>
                <p:nvPr/>
              </p:nvSpPr>
              <p:spPr bwMode="auto">
                <a:xfrm>
                  <a:off x="1239312" y="2360054"/>
                  <a:ext cx="936104" cy="3630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550</a:t>
                  </a:r>
                </a:p>
              </p:txBody>
            </p:sp>
          </p:grpSp>
          <p:sp>
            <p:nvSpPr>
              <p:cNvPr id="25630" name="矩形 75"/>
              <p:cNvSpPr>
                <a:spLocks noChangeArrowheads="1"/>
              </p:cNvSpPr>
              <p:nvPr/>
            </p:nvSpPr>
            <p:spPr bwMode="auto">
              <a:xfrm>
                <a:off x="2051720" y="2636912"/>
                <a:ext cx="648072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5625" name="组合 37"/>
            <p:cNvGrpSpPr/>
            <p:nvPr/>
          </p:nvGrpSpPr>
          <p:grpSpPr bwMode="auto">
            <a:xfrm>
              <a:off x="3606" y="2976"/>
              <a:ext cx="726" cy="363"/>
              <a:chOff x="1547664" y="2852936"/>
              <a:chExt cx="1152128" cy="576064"/>
            </a:xfrm>
          </p:grpSpPr>
          <p:cxnSp>
            <p:nvCxnSpPr>
              <p:cNvPr id="25627" name="直接连接符 80"/>
              <p:cNvCxnSpPr>
                <a:cxnSpLocks noChangeShapeType="1"/>
              </p:cNvCxnSpPr>
              <p:nvPr/>
            </p:nvCxnSpPr>
            <p:spPr bwMode="auto">
              <a:xfrm>
                <a:off x="1547664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28" name="直接连接符 81"/>
              <p:cNvCxnSpPr>
                <a:cxnSpLocks noChangeShapeType="1"/>
              </p:cNvCxnSpPr>
              <p:nvPr/>
            </p:nvCxnSpPr>
            <p:spPr bwMode="auto">
              <a:xfrm flipH="1">
                <a:off x="2123728" y="2852936"/>
                <a:ext cx="576064" cy="5760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626" name="TextBox 82"/>
            <p:cNvSpPr txBox="1">
              <a:spLocks noChangeArrowheads="1"/>
            </p:cNvSpPr>
            <p:nvPr/>
          </p:nvSpPr>
          <p:spPr bwMode="auto">
            <a:xfrm>
              <a:off x="3846" y="2958"/>
              <a:ext cx="363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+</a:t>
              </a:r>
            </a:p>
          </p:txBody>
        </p:sp>
      </p:grpSp>
      <p:cxnSp>
        <p:nvCxnSpPr>
          <p:cNvPr id="25608" name="直接连接符 84"/>
          <p:cNvCxnSpPr>
            <a:cxnSpLocks noChangeShapeType="1"/>
          </p:cNvCxnSpPr>
          <p:nvPr/>
        </p:nvCxnSpPr>
        <p:spPr bwMode="auto">
          <a:xfrm>
            <a:off x="4983163" y="4660354"/>
            <a:ext cx="37131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TextBox 85"/>
          <p:cNvSpPr txBox="1">
            <a:spLocks noChangeArrowheads="1"/>
          </p:cNvSpPr>
          <p:nvPr/>
        </p:nvSpPr>
        <p:spPr bwMode="auto">
          <a:xfrm>
            <a:off x="1477963" y="2296567"/>
            <a:ext cx="11731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1040</a:t>
            </a:r>
          </a:p>
        </p:txBody>
      </p:sp>
      <p:sp>
        <p:nvSpPr>
          <p:cNvPr id="58" name="TextBox 86"/>
          <p:cNvSpPr txBox="1">
            <a:spLocks noChangeArrowheads="1"/>
          </p:cNvSpPr>
          <p:nvPr/>
        </p:nvSpPr>
        <p:spPr bwMode="auto">
          <a:xfrm>
            <a:off x="2163763" y="3363367"/>
            <a:ext cx="11303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20800</a:t>
            </a:r>
          </a:p>
        </p:txBody>
      </p:sp>
      <p:sp>
        <p:nvSpPr>
          <p:cNvPr id="59" name="TextBox 87"/>
          <p:cNvSpPr txBox="1">
            <a:spLocks noChangeArrowheads="1"/>
          </p:cNvSpPr>
          <p:nvPr/>
        </p:nvSpPr>
        <p:spPr bwMode="auto">
          <a:xfrm>
            <a:off x="1588" y="4074567"/>
            <a:ext cx="48275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160+880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×20=20800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0" name="TextBox 88"/>
          <p:cNvSpPr txBox="1">
            <a:spLocks noChangeArrowheads="1"/>
          </p:cNvSpPr>
          <p:nvPr/>
        </p:nvSpPr>
        <p:spPr bwMode="auto">
          <a:xfrm>
            <a:off x="5597525" y="1639342"/>
            <a:ext cx="12080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14260</a:t>
            </a:r>
          </a:p>
        </p:txBody>
      </p:sp>
      <p:sp>
        <p:nvSpPr>
          <p:cNvPr id="61" name="TextBox 89"/>
          <p:cNvSpPr txBox="1">
            <a:spLocks noChangeArrowheads="1"/>
          </p:cNvSpPr>
          <p:nvPr/>
        </p:nvSpPr>
        <p:spPr bwMode="auto">
          <a:xfrm>
            <a:off x="6478588" y="2590254"/>
            <a:ext cx="9890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460</a:t>
            </a:r>
          </a:p>
        </p:txBody>
      </p:sp>
      <p:sp>
        <p:nvSpPr>
          <p:cNvPr id="62" name="TextBox 90"/>
          <p:cNvSpPr txBox="1">
            <a:spLocks noChangeArrowheads="1"/>
          </p:cNvSpPr>
          <p:nvPr/>
        </p:nvSpPr>
        <p:spPr bwMode="auto">
          <a:xfrm>
            <a:off x="5864225" y="3523704"/>
            <a:ext cx="118903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1010</a:t>
            </a:r>
          </a:p>
        </p:txBody>
      </p:sp>
      <p:sp>
        <p:nvSpPr>
          <p:cNvPr id="63" name="TextBox 91"/>
          <p:cNvSpPr txBox="1">
            <a:spLocks noChangeArrowheads="1"/>
          </p:cNvSpPr>
          <p:nvPr/>
        </p:nvSpPr>
        <p:spPr bwMode="auto">
          <a:xfrm>
            <a:off x="4641850" y="4074567"/>
            <a:ext cx="435133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550+230×62÷31=1010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8660" y="69278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641350" y="771525"/>
            <a:ext cx="73294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用简便方法计算下面各题。</a:t>
            </a: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512763" y="1393825"/>
            <a:ext cx="54530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312×4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188×4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759325" y="1373188"/>
            <a:ext cx="398938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101×87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046163" y="2079625"/>
            <a:ext cx="37861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500×4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408613" y="2047875"/>
            <a:ext cx="36274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100×87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1×87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8787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389063" y="4075113"/>
            <a:ext cx="6927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想一想每道题应用了什么运算律？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74665" y="97155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1006475" y="1936750"/>
            <a:ext cx="37814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135×100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TextBox 7"/>
          <p:cNvSpPr txBox="1">
            <a:spLocks noChangeArrowheads="1"/>
          </p:cNvSpPr>
          <p:nvPr/>
        </p:nvSpPr>
        <p:spPr bwMode="auto">
          <a:xfrm>
            <a:off x="4616450" y="1276350"/>
            <a:ext cx="33131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25×33×4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5265738" y="1920875"/>
            <a:ext cx="33385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×33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100×33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3300</a:t>
            </a: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395288" y="1276350"/>
            <a:ext cx="45354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135×50×2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179513" y="3940175"/>
            <a:ext cx="7502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想一想每道题应用了什么运算律？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9400" y="185738"/>
            <a:ext cx="64833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思想气泡: 云 1"/>
          <p:cNvSpPr/>
          <p:nvPr/>
        </p:nvSpPr>
        <p:spPr>
          <a:xfrm>
            <a:off x="1331913" y="1058863"/>
            <a:ext cx="6119812" cy="2017712"/>
          </a:xfrm>
          <a:prstGeom prst="cloudCallout">
            <a:avLst>
              <a:gd name="adj1" fmla="val 49074"/>
              <a:gd name="adj2" fmla="val 51636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676" name="文本框 2"/>
          <p:cNvSpPr txBox="1">
            <a:spLocks noChangeArrowheads="1"/>
          </p:cNvSpPr>
          <p:nvPr/>
        </p:nvSpPr>
        <p:spPr bwMode="auto">
          <a:xfrm>
            <a:off x="1979613" y="1347788"/>
            <a:ext cx="49688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这节课我们复习了四则运算的意义、关系以及运算律等内容。你有什么新的收获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呢？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8677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2589213"/>
            <a:ext cx="13716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66383" y="193312"/>
            <a:ext cx="433101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课堂小结，深化认识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1309</Words>
  <Application>Microsoft Office PowerPoint</Application>
  <PresentationFormat>全屏显示(16:9)</PresentationFormat>
  <Paragraphs>183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242</cp:revision>
  <dcterms:created xsi:type="dcterms:W3CDTF">2015-08-27T07:30:00Z</dcterms:created>
  <dcterms:modified xsi:type="dcterms:W3CDTF">2023-11-21T05:55:37Z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