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63" r:id="rId2"/>
    <p:sldId id="264" r:id="rId3"/>
    <p:sldId id="350" r:id="rId4"/>
    <p:sldId id="351" r:id="rId5"/>
    <p:sldId id="352" r:id="rId6"/>
    <p:sldId id="353" r:id="rId7"/>
    <p:sldId id="354" r:id="rId8"/>
    <p:sldId id="372" r:id="rId9"/>
    <p:sldId id="370" r:id="rId10"/>
    <p:sldId id="357" r:id="rId11"/>
    <p:sldId id="358" r:id="rId12"/>
    <p:sldId id="371" r:id="rId13"/>
    <p:sldId id="359" r:id="rId14"/>
    <p:sldId id="360" r:id="rId15"/>
    <p:sldId id="269" r:id="rId16"/>
    <p:sldId id="344" r:id="rId17"/>
    <p:sldId id="345" r:id="rId18"/>
    <p:sldId id="361" r:id="rId19"/>
    <p:sldId id="346" r:id="rId20"/>
    <p:sldId id="348" r:id="rId21"/>
    <p:sldId id="362" r:id="rId22"/>
    <p:sldId id="347" r:id="rId23"/>
    <p:sldId id="349" r:id="rId24"/>
    <p:sldId id="270" r:id="rId25"/>
    <p:sldId id="364" r:id="rId26"/>
    <p:sldId id="367" r:id="rId27"/>
    <p:sldId id="365" r:id="rId28"/>
    <p:sldId id="366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33C"/>
    <a:srgbClr val="E75A4F"/>
    <a:srgbClr val="E44438"/>
    <a:srgbClr val="EB535A"/>
    <a:srgbClr val="E8645A"/>
    <a:srgbClr val="EB7971"/>
    <a:srgbClr val="548235"/>
    <a:srgbClr val="41B1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52" y="444"/>
      </p:cViewPr>
      <p:guideLst>
        <p:guide orient="horz" pos="1620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AD9B2BF-4D12-4C62-A23D-F64FE0CB7493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EBAF5FC-C579-4416-B744-0B90DBF0AF8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D493386-6A36-4FD4-9A9B-51431801965B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AFEED1F-12CE-423B-B800-1EF38AA8C1C1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235B32D-6833-4625-8139-1BA68FD5D19C}" type="slidenum">
              <a:rPr lang="zh-CN" altLang="en-US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0638" y="-3175"/>
            <a:ext cx="9164638" cy="5132388"/>
          </a:xfrm>
          <a:prstGeom prst="rect">
            <a:avLst/>
          </a:prstGeom>
          <a:solidFill>
            <a:srgbClr val="E3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64" b="35069"/>
          <a:stretch>
            <a:fillRect/>
          </a:stretch>
        </p:blipFill>
        <p:spPr bwMode="auto">
          <a:xfrm>
            <a:off x="5959475" y="2892425"/>
            <a:ext cx="35083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5"/>
          <a:stretch>
            <a:fillRect/>
          </a:stretch>
        </p:blipFill>
        <p:spPr bwMode="auto">
          <a:xfrm>
            <a:off x="-20638" y="2917825"/>
            <a:ext cx="9159876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2" r="25345" b="21045"/>
          <a:stretch>
            <a:fillRect/>
          </a:stretch>
        </p:blipFill>
        <p:spPr bwMode="auto">
          <a:xfrm>
            <a:off x="-84138" y="-1588"/>
            <a:ext cx="2135188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3" r="156" b="21045"/>
          <a:stretch>
            <a:fillRect/>
          </a:stretch>
        </p:blipFill>
        <p:spPr bwMode="auto">
          <a:xfrm>
            <a:off x="7178675" y="103188"/>
            <a:ext cx="2028825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2" t="-2" r="53564" b="50394"/>
          <a:stretch>
            <a:fillRect/>
          </a:stretch>
        </p:blipFill>
        <p:spPr bwMode="auto">
          <a:xfrm>
            <a:off x="-20638" y="3783013"/>
            <a:ext cx="1825626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-17463"/>
            <a:ext cx="7542213" cy="498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589E4D2E-F52F-4793-BCAE-BF10DB09E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9144000" cy="5146675"/>
          </a:xfrm>
          <a:prstGeom prst="rect">
            <a:avLst/>
          </a:prstGeom>
          <a:solidFill>
            <a:srgbClr val="E3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2" r="25345" b="21045"/>
          <a:stretch>
            <a:fillRect/>
          </a:stretch>
        </p:blipFill>
        <p:spPr bwMode="auto">
          <a:xfrm>
            <a:off x="-61913" y="-3175"/>
            <a:ext cx="2130426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83" r="156" b="21045"/>
          <a:stretch>
            <a:fillRect/>
          </a:stretch>
        </p:blipFill>
        <p:spPr bwMode="auto">
          <a:xfrm>
            <a:off x="7154863" y="-320675"/>
            <a:ext cx="202565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 4"/>
          <p:cNvSpPr/>
          <p:nvPr userDrawn="1"/>
        </p:nvSpPr>
        <p:spPr>
          <a:xfrm>
            <a:off x="228600" y="287338"/>
            <a:ext cx="8662988" cy="4597400"/>
          </a:xfrm>
          <a:prstGeom prst="roundRect">
            <a:avLst>
              <a:gd name="adj" fmla="val 1893"/>
            </a:avLst>
          </a:prstGeom>
          <a:solidFill>
            <a:schemeClr val="bg1"/>
          </a:solidFill>
          <a:ln w="25400">
            <a:solidFill>
              <a:srgbClr val="F9D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18" b="47150"/>
          <a:stretch>
            <a:fillRect/>
          </a:stretch>
        </p:blipFill>
        <p:spPr bwMode="auto">
          <a:xfrm>
            <a:off x="7588250" y="4143375"/>
            <a:ext cx="1546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6425"/>
            <a:ext cx="12604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7">
            <a:extLst>
              <a:ext uri="{FF2B5EF4-FFF2-40B4-BE49-F238E27FC236}">
                <a16:creationId xmlns:a16="http://schemas.microsoft.com/office/drawing/2014/main" id="{44223AEC-CEF0-4057-94DA-232DD2529B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D3A641E-3FC5-47DF-BE3D-4EEB5DD1953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png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44105" y="1131590"/>
            <a:ext cx="4622664" cy="18651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数与代数（</a:t>
            </a:r>
            <a:r>
              <a:rPr lang="en-US" altLang="zh-CN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  <a:endParaRPr lang="en-US" altLang="zh-CN" sz="3200" b="1" dirty="0">
              <a:ln w="6350">
                <a:solidFill>
                  <a:schemeClr val="tx1"/>
                </a:solidFill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——</a:t>
            </a:r>
            <a:r>
              <a:rPr lang="zh-CN" altLang="en-US" sz="32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小数的意义和性质及小数的加减法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405188" y="31480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5" name="Picture 14" descr="https://docimg5.docs.qq.com/image/AgAABsfO-eWmKlDUFX1LA49rtAVDCtOY.png?w=215&amp;h=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1510"/>
            <a:ext cx="1050884" cy="102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300" y="196850"/>
            <a:ext cx="720248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30"/>
          <p:cNvSpPr txBox="1">
            <a:spLocks noChangeArrowheads="1"/>
          </p:cNvSpPr>
          <p:nvPr/>
        </p:nvSpPr>
        <p:spPr bwMode="auto">
          <a:xfrm>
            <a:off x="1368425" y="1201738"/>
            <a:ext cx="29876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小数的意义</a:t>
            </a:r>
          </a:p>
        </p:txBody>
      </p:sp>
      <p:sp>
        <p:nvSpPr>
          <p:cNvPr id="4" name="矩形 3"/>
          <p:cNvSpPr/>
          <p:nvPr/>
        </p:nvSpPr>
        <p:spPr>
          <a:xfrm>
            <a:off x="785813" y="1300163"/>
            <a:ext cx="450850" cy="428625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9221" name="Rectangle 17"/>
          <p:cNvSpPr>
            <a:spLocks noChangeArrowheads="1"/>
          </p:cNvSpPr>
          <p:nvPr/>
        </p:nvSpPr>
        <p:spPr bwMode="auto">
          <a:xfrm>
            <a:off x="539750" y="1984574"/>
            <a:ext cx="8324850" cy="192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一位小数是十分之几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，两位小数是百分之几，三位小数是千分之几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每相邻两个计数单位之间的进率是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9222" name="矩形 10"/>
          <p:cNvSpPr>
            <a:spLocks noChangeArrowheads="1"/>
          </p:cNvSpPr>
          <p:nvPr/>
        </p:nvSpPr>
        <p:spPr bwMode="auto">
          <a:xfrm>
            <a:off x="250825" y="215900"/>
            <a:ext cx="4818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复习小数的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意义、性质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nimBg="1" autoUpdateAnimBg="0"/>
      <p:bldP spid="92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11188" y="1563688"/>
          <a:ext cx="8164513" cy="3001962"/>
        </p:xfrm>
        <a:graphic>
          <a:graphicData uri="http://schemas.openxmlformats.org/drawingml/2006/table">
            <a:tbl>
              <a:tblPr/>
              <a:tblGrid>
                <a:gridCol w="566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67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26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753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整数部分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小数点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小数部分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273"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万位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千位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百位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十位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4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kumimoji="0" lang="zh-CN" altLang="zh-CN" sz="47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十分位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百分位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千分位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万分位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7310"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计数单位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万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千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百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十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一（个）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十分之一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百分之一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千分之一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755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71755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万分之一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782638" y="849313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1306513" y="785813"/>
            <a:ext cx="3481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小数的数位顺序表</a:t>
            </a:r>
            <a:endParaRPr lang="zh-CN" altLang="zh-CN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58888" y="694705"/>
            <a:ext cx="558323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小数的性质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39750" y="1491630"/>
            <a:ext cx="8324850" cy="262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小数的末尾添上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“0”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或去掉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0”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小数的大小不变。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化简小数时只能去掉小数末尾的“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”，其他数位上的“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”不能去掉；小数的末尾添上“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”或去掉“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”，虽然不改变小数的大小，但计数单位发生了变化。</a:t>
            </a:r>
          </a:p>
        </p:txBody>
      </p:sp>
      <p:sp>
        <p:nvSpPr>
          <p:cNvPr id="4" name="矩形 3"/>
          <p:cNvSpPr/>
          <p:nvPr/>
        </p:nvSpPr>
        <p:spPr>
          <a:xfrm>
            <a:off x="677863" y="747092"/>
            <a:ext cx="614362" cy="538163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49375" y="1290638"/>
            <a:ext cx="55832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小数的大小比较方法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06425" y="2033588"/>
            <a:ext cx="8137525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小数大小来比较，数位多少不重要，关键看好最高位；相同数位来比较，如果相同看下位，以此类推错不了。</a:t>
            </a:r>
          </a:p>
        </p:txBody>
      </p:sp>
      <p:sp>
        <p:nvSpPr>
          <p:cNvPr id="4" name="矩形 3"/>
          <p:cNvSpPr/>
          <p:nvPr/>
        </p:nvSpPr>
        <p:spPr>
          <a:xfrm>
            <a:off x="874713" y="1352550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04925" y="714301"/>
            <a:ext cx="6627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小数点移动引起小数大小变化的规律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561975" y="1235001"/>
            <a:ext cx="8196263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小数点，本领大，走一走，数变化。向左走，数缩小；向右走，数扩大。数位不够怎么办？找“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补位解决它。</a:t>
            </a:r>
          </a:p>
        </p:txBody>
      </p:sp>
      <p:sp>
        <p:nvSpPr>
          <p:cNvPr id="4" name="矩形 3"/>
          <p:cNvSpPr/>
          <p:nvPr/>
        </p:nvSpPr>
        <p:spPr>
          <a:xfrm>
            <a:off x="819150" y="769863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04925" y="2736776"/>
            <a:ext cx="5583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小数与单位换算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54050" y="3363838"/>
            <a:ext cx="7862888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低级单位换算成高级单位时要除以进率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高级单位换算成低级单位时要乘进率。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2325" y="2751063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 autoUpdateAnimBg="0"/>
      <p:bldP spid="5" grpId="0"/>
      <p:bldP spid="6" grpId="0"/>
      <p:bldP spid="7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28738" y="842963"/>
            <a:ext cx="66278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小数的近似数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44575" y="1716088"/>
            <a:ext cx="74882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求小数近似数通常用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四舍五入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9150" y="917575"/>
            <a:ext cx="457200" cy="457200"/>
          </a:xfrm>
          <a:prstGeom prst="rect">
            <a:avLst/>
          </a:prstGeom>
          <a:solidFill>
            <a:srgbClr val="FE604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7.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173163" y="3248025"/>
            <a:ext cx="757555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求近似数用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“≈”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连接，改写成用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“万”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或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“亿”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作单位的数，用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宋体" panose="02010600030101010101" pitchFamily="2" charset="-122"/>
              </a:rPr>
              <a:t>＝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”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连接。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1213" y="2576513"/>
            <a:ext cx="2103437" cy="45720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40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endParaRPr lang="zh-CN" altLang="en-US" sz="40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 autoUpdateAnimBg="0"/>
      <p:bldP spid="5" grpId="0"/>
      <p:bldP spid="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387333"/>
              </p:ext>
            </p:extLst>
          </p:nvPr>
        </p:nvGraphicFramePr>
        <p:xfrm>
          <a:off x="2674938" y="3417888"/>
          <a:ext cx="99218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1333440" imgH="965160" progId="Equation.DSMT4">
                  <p:embed/>
                </p:oleObj>
              </mc:Choice>
              <mc:Fallback>
                <p:oleObj name="Equation" r:id="rId3" imgW="1333440" imgH="96516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4938" y="3417888"/>
                        <a:ext cx="992187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6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862013" y="1595438"/>
            <a:ext cx="817562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里面有（     ）个千分之一。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900113" y="1058863"/>
            <a:ext cx="66135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在（    ）里填上适当的数。</a:t>
            </a:r>
          </a:p>
        </p:txBody>
      </p:sp>
      <p:sp>
        <p:nvSpPr>
          <p:cNvPr id="4" name="TextBox 33"/>
          <p:cNvSpPr txBox="1">
            <a:spLocks noChangeArrowheads="1"/>
          </p:cNvSpPr>
          <p:nvPr/>
        </p:nvSpPr>
        <p:spPr bwMode="auto">
          <a:xfrm>
            <a:off x="4005263" y="1563688"/>
            <a:ext cx="6492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6390" name="矩形 14"/>
          <p:cNvSpPr>
            <a:spLocks noChangeArrowheads="1"/>
          </p:cNvSpPr>
          <p:nvPr/>
        </p:nvSpPr>
        <p:spPr bwMode="auto">
          <a:xfrm>
            <a:off x="858838" y="2276475"/>
            <a:ext cx="6581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个百分之一写成小数是（       ）。</a:t>
            </a:r>
          </a:p>
        </p:txBody>
      </p:sp>
      <p:sp>
        <p:nvSpPr>
          <p:cNvPr id="16391" name="矩形 15"/>
          <p:cNvSpPr>
            <a:spLocks noChangeArrowheads="1"/>
          </p:cNvSpPr>
          <p:nvPr/>
        </p:nvSpPr>
        <p:spPr bwMode="auto">
          <a:xfrm>
            <a:off x="835025" y="2879725"/>
            <a:ext cx="625094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缩小到它的      是（        ）。</a:t>
            </a:r>
          </a:p>
        </p:txBody>
      </p:sp>
      <p:sp>
        <p:nvSpPr>
          <p:cNvPr id="16393" name="矩形 17"/>
          <p:cNvSpPr>
            <a:spLocks noChangeArrowheads="1"/>
          </p:cNvSpPr>
          <p:nvPr/>
        </p:nvSpPr>
        <p:spPr bwMode="auto">
          <a:xfrm>
            <a:off x="819150" y="3552825"/>
            <a:ext cx="45021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      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0.056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5422900" y="2844800"/>
            <a:ext cx="9890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0.03</a:t>
            </a:r>
          </a:p>
        </p:txBody>
      </p:sp>
      <p:sp>
        <p:nvSpPr>
          <p:cNvPr id="11" name="TextBox 34"/>
          <p:cNvSpPr txBox="1">
            <a:spLocks noChangeArrowheads="1"/>
          </p:cNvSpPr>
          <p:nvPr/>
        </p:nvSpPr>
        <p:spPr bwMode="auto">
          <a:xfrm>
            <a:off x="5519738" y="2224088"/>
            <a:ext cx="15144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0.04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9552" y="193254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即时练习</a:t>
            </a: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2674938" y="3651870"/>
            <a:ext cx="9890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70170" y="120459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336415" y="2846070"/>
          <a:ext cx="471170" cy="706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r:id="rId6" imgW="634365" imgH="990600" progId="Equation.KSEE3">
                  <p:embed/>
                </p:oleObj>
              </mc:Choice>
              <mc:Fallback>
                <p:oleObj r:id="rId6" imgW="634365" imgH="9906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36415" y="2846070"/>
                        <a:ext cx="471170" cy="706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900113" y="842839"/>
            <a:ext cx="7920359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0.01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0.001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组成的数是（            ）。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900113" y="2139702"/>
            <a:ext cx="7920359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4.6m=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（    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dm	   2.87t=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（    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kg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5070kg=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（    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t	   52m4cm=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（         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1403648" y="1563638"/>
            <a:ext cx="9890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0.568</a:t>
            </a: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2267744" y="2859782"/>
            <a:ext cx="9890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46</a:t>
            </a: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6228184" y="2859782"/>
            <a:ext cx="9890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2870</a:t>
            </a:r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2699792" y="3507854"/>
            <a:ext cx="9890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5.07</a:t>
            </a: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6732240" y="3507854"/>
            <a:ext cx="9890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52.04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300" y="196850"/>
            <a:ext cx="720248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708025" y="1246188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endParaRPr lang="zh-CN" altLang="en-US" sz="2800" b="1" noProof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04925" y="1203325"/>
            <a:ext cx="6627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小数加、减法的计算法则</a:t>
            </a:r>
            <a:endParaRPr lang="zh-CN" altLang="en-US" sz="3200" b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71550" y="1863725"/>
            <a:ext cx="78486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）小数点要对齐，即相同数位要对齐；（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）从低位算起，按整数加减法的计算方法进行计算；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）得数的小数部分末尾有“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”时，一般要把末尾的“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”去掉。</a:t>
            </a:r>
          </a:p>
        </p:txBody>
      </p:sp>
      <p:sp>
        <p:nvSpPr>
          <p:cNvPr id="18438" name="矩形 10"/>
          <p:cNvSpPr>
            <a:spLocks noChangeArrowheads="1"/>
          </p:cNvSpPr>
          <p:nvPr/>
        </p:nvSpPr>
        <p:spPr bwMode="auto">
          <a:xfrm>
            <a:off x="254000" y="203200"/>
            <a:ext cx="4816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复习小数的加法和减法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78607" y="940891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  <a:endParaRPr lang="zh-CN" altLang="en-US" sz="2800" b="1" noProof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54870" y="883741"/>
            <a:ext cx="662622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小数加减混合运算的运算顺序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27584" y="1635646"/>
            <a:ext cx="79928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与整数加减混合运算的运算顺序相同。在没有括号的算式里，如果只有加法和减法，就按照从左到右的顺序计算；有括号的，要先算括号里面的。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38647" y="1372939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  <a:endParaRPr lang="zh-CN" altLang="en-US" sz="2800" b="1" noProof="1"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014910" y="1315789"/>
            <a:ext cx="662622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运算律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87624" y="2067694"/>
            <a:ext cx="7344816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整数加法的运算律对于小数加法同样适用。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558800" y="936625"/>
            <a:ext cx="5595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王叔叔一天卖菜的收入如下表。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87475" y="1562100"/>
          <a:ext cx="6540500" cy="138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白菜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土豆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萝卜</a:t>
                      </a:r>
                    </a:p>
                  </a:txBody>
                  <a:tcPr marL="91438" marR="91438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收入</a:t>
                      </a:r>
                      <a:r>
                        <a:rPr lang="en-US" altLang="zh-CN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160.45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137.6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129.75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8" marR="91438" marT="45721" marB="4572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00" name="TextBox 4"/>
          <p:cNvSpPr txBox="1">
            <a:spLocks noChangeArrowheads="1"/>
          </p:cNvSpPr>
          <p:nvPr/>
        </p:nvSpPr>
        <p:spPr bwMode="auto">
          <a:xfrm>
            <a:off x="473075" y="3195638"/>
            <a:ext cx="50530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）白菜比萝卜多卖多少钱？</a:t>
            </a:r>
          </a:p>
        </p:txBody>
      </p:sp>
      <p:sp>
        <p:nvSpPr>
          <p:cNvPr id="20501" name="TextBox 5"/>
          <p:cNvSpPr txBox="1">
            <a:spLocks noChangeArrowheads="1"/>
          </p:cNvSpPr>
          <p:nvPr/>
        </p:nvSpPr>
        <p:spPr bwMode="auto">
          <a:xfrm>
            <a:off x="495300" y="3829050"/>
            <a:ext cx="684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）你还能提出其他数学问题并解答吗？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555776" y="4299942"/>
            <a:ext cx="41953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160.45-129.75=30.7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pic>
        <p:nvPicPr>
          <p:cNvPr id="20503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539552" y="193254"/>
            <a:ext cx="2037737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即时练习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652135" y="101282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300" y="196850"/>
            <a:ext cx="720248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3"/>
          <p:cNvGrpSpPr/>
          <p:nvPr/>
        </p:nvGrpSpPr>
        <p:grpSpPr bwMode="auto">
          <a:xfrm>
            <a:off x="989013" y="1063625"/>
            <a:ext cx="1535112" cy="676275"/>
            <a:chOff x="1163" y="1974"/>
            <a:chExt cx="2418" cy="1064"/>
          </a:xfrm>
        </p:grpSpPr>
        <p:grpSp>
          <p:nvGrpSpPr>
            <p:cNvPr id="4" name="Group 36"/>
            <p:cNvGrpSpPr/>
            <p:nvPr/>
          </p:nvGrpSpPr>
          <p:grpSpPr bwMode="auto">
            <a:xfrm>
              <a:off x="1163" y="2234"/>
              <a:ext cx="626" cy="585"/>
              <a:chOff x="0" y="0"/>
              <a:chExt cx="739775" cy="690562"/>
            </a:xfrm>
            <a:solidFill>
              <a:srgbClr val="FFC000"/>
            </a:solidFill>
          </p:grpSpPr>
          <p:sp>
            <p:nvSpPr>
              <p:cNvPr id="6" name="Freeform 876"/>
              <p:cNvSpPr>
                <a:spLocks noChangeArrowheads="1"/>
              </p:cNvSpPr>
              <p:nvPr/>
            </p:nvSpPr>
            <p:spPr bwMode="auto">
              <a:xfrm>
                <a:off x="608013" y="71437"/>
                <a:ext cx="115888" cy="101600"/>
              </a:xfrm>
              <a:custGeom>
                <a:avLst/>
                <a:gdLst>
                  <a:gd name="T0" fmla="*/ 27951438 w 31"/>
                  <a:gd name="T1" fmla="*/ 353996978 h 27"/>
                  <a:gd name="T2" fmla="*/ 27951438 w 31"/>
                  <a:gd name="T3" fmla="*/ 382317037 h 27"/>
                  <a:gd name="T4" fmla="*/ 55899138 w 31"/>
                  <a:gd name="T5" fmla="*/ 382317037 h 27"/>
                  <a:gd name="T6" fmla="*/ 391301439 w 31"/>
                  <a:gd name="T7" fmla="*/ 127440267 h 27"/>
                  <a:gd name="T8" fmla="*/ 419252877 w 31"/>
                  <a:gd name="T9" fmla="*/ 84960178 h 27"/>
                  <a:gd name="T10" fmla="*/ 419252877 w 31"/>
                  <a:gd name="T11" fmla="*/ 42480089 h 27"/>
                  <a:gd name="T12" fmla="*/ 321424714 w 31"/>
                  <a:gd name="T13" fmla="*/ 14160030 h 27"/>
                  <a:gd name="T14" fmla="*/ 0 w 31"/>
                  <a:gd name="T15" fmla="*/ 254876770 h 27"/>
                  <a:gd name="T16" fmla="*/ 13973850 w 31"/>
                  <a:gd name="T17" fmla="*/ 283196830 h 27"/>
                  <a:gd name="T18" fmla="*/ 27951438 w 31"/>
                  <a:gd name="T19" fmla="*/ 353996978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27"/>
                  <a:gd name="T32" fmla="*/ 31 w 31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27">
                    <a:moveTo>
                      <a:pt x="2" y="25"/>
                    </a:moveTo>
                    <a:cubicBezTo>
                      <a:pt x="2" y="26"/>
                      <a:pt x="2" y="26"/>
                      <a:pt x="2" y="27"/>
                    </a:cubicBezTo>
                    <a:cubicBezTo>
                      <a:pt x="3" y="27"/>
                      <a:pt x="3" y="27"/>
                      <a:pt x="4" y="2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9"/>
                      <a:pt x="30" y="7"/>
                      <a:pt x="30" y="6"/>
                    </a:cubicBezTo>
                    <a:cubicBezTo>
                      <a:pt x="31" y="5"/>
                      <a:pt x="30" y="4"/>
                      <a:pt x="30" y="3"/>
                    </a:cubicBezTo>
                    <a:cubicBezTo>
                      <a:pt x="28" y="0"/>
                      <a:pt x="25" y="0"/>
                      <a:pt x="23" y="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2"/>
                      <a:pt x="1" y="23"/>
                      <a:pt x="2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7" name="Freeform 877"/>
              <p:cNvSpPr>
                <a:spLocks noChangeArrowheads="1"/>
              </p:cNvSpPr>
              <p:nvPr/>
            </p:nvSpPr>
            <p:spPr bwMode="auto">
              <a:xfrm>
                <a:off x="612775" y="225425"/>
                <a:ext cx="127000" cy="55563"/>
              </a:xfrm>
              <a:custGeom>
                <a:avLst/>
                <a:gdLst>
                  <a:gd name="T0" fmla="*/ 460431029 w 34"/>
                  <a:gd name="T1" fmla="*/ 96046202 h 15"/>
                  <a:gd name="T2" fmla="*/ 418573324 w 34"/>
                  <a:gd name="T3" fmla="*/ 68605488 h 15"/>
                  <a:gd name="T4" fmla="*/ 13951324 w 34"/>
                  <a:gd name="T5" fmla="*/ 0 h 15"/>
                  <a:gd name="T6" fmla="*/ 13951324 w 34"/>
                  <a:gd name="T7" fmla="*/ 41164775 h 15"/>
                  <a:gd name="T8" fmla="*/ 13951324 w 34"/>
                  <a:gd name="T9" fmla="*/ 96046202 h 15"/>
                  <a:gd name="T10" fmla="*/ 0 w 34"/>
                  <a:gd name="T11" fmla="*/ 137210976 h 15"/>
                  <a:gd name="T12" fmla="*/ 390666941 w 34"/>
                  <a:gd name="T13" fmla="*/ 205816465 h 15"/>
                  <a:gd name="T14" fmla="*/ 404622000 w 34"/>
                  <a:gd name="T15" fmla="*/ 205816465 h 15"/>
                  <a:gd name="T16" fmla="*/ 474382353 w 34"/>
                  <a:gd name="T17" fmla="*/ 150931333 h 15"/>
                  <a:gd name="T18" fmla="*/ 460431029 w 34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4"/>
                  <a:gd name="T31" fmla="*/ 0 h 15"/>
                  <a:gd name="T32" fmla="*/ 34 w 34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4" h="15">
                    <a:moveTo>
                      <a:pt x="33" y="7"/>
                    </a:moveTo>
                    <a:cubicBezTo>
                      <a:pt x="32" y="6"/>
                      <a:pt x="31" y="5"/>
                      <a:pt x="30" y="5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9" y="15"/>
                    </a:cubicBezTo>
                    <a:cubicBezTo>
                      <a:pt x="31" y="15"/>
                      <a:pt x="33" y="13"/>
                      <a:pt x="34" y="11"/>
                    </a:cubicBezTo>
                    <a:cubicBezTo>
                      <a:pt x="34" y="10"/>
                      <a:pt x="33" y="8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8" name="Freeform 878"/>
              <p:cNvSpPr>
                <a:spLocks noChangeArrowheads="1"/>
              </p:cNvSpPr>
              <p:nvPr/>
            </p:nvSpPr>
            <p:spPr bwMode="auto">
              <a:xfrm>
                <a:off x="585788" y="304800"/>
                <a:ext cx="93663" cy="127000"/>
              </a:xfrm>
              <a:custGeom>
                <a:avLst/>
                <a:gdLst>
                  <a:gd name="T0" fmla="*/ 84218023 w 25"/>
                  <a:gd name="T1" fmla="*/ 27906382 h 34"/>
                  <a:gd name="T2" fmla="*/ 56145349 w 25"/>
                  <a:gd name="T3" fmla="*/ 0 h 34"/>
                  <a:gd name="T4" fmla="*/ 42110885 w 25"/>
                  <a:gd name="T5" fmla="*/ 41857706 h 34"/>
                  <a:gd name="T6" fmla="*/ 14038210 w 25"/>
                  <a:gd name="T7" fmla="*/ 97666735 h 34"/>
                  <a:gd name="T8" fmla="*/ 0 w 25"/>
                  <a:gd name="T9" fmla="*/ 139524441 h 34"/>
                  <a:gd name="T10" fmla="*/ 224581395 w 25"/>
                  <a:gd name="T11" fmla="*/ 446475971 h 34"/>
                  <a:gd name="T12" fmla="*/ 266692280 w 25"/>
                  <a:gd name="T13" fmla="*/ 474382353 h 34"/>
                  <a:gd name="T14" fmla="*/ 280726744 w 25"/>
                  <a:gd name="T15" fmla="*/ 474382353 h 34"/>
                  <a:gd name="T16" fmla="*/ 308799418 w 25"/>
                  <a:gd name="T17" fmla="*/ 460431029 h 34"/>
                  <a:gd name="T18" fmla="*/ 336872092 w 25"/>
                  <a:gd name="T19" fmla="*/ 418573324 h 34"/>
                  <a:gd name="T20" fmla="*/ 336872092 w 25"/>
                  <a:gd name="T21" fmla="*/ 376715618 h 34"/>
                  <a:gd name="T22" fmla="*/ 84218023 w 25"/>
                  <a:gd name="T23" fmla="*/ 27906382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5"/>
                  <a:gd name="T37" fmla="*/ 0 h 34"/>
                  <a:gd name="T38" fmla="*/ 25 w 2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5" h="34">
                    <a:moveTo>
                      <a:pt x="6" y="2"/>
                    </a:moveTo>
                    <a:cubicBezTo>
                      <a:pt x="6" y="1"/>
                      <a:pt x="5" y="1"/>
                      <a:pt x="4" y="0"/>
                    </a:cubicBezTo>
                    <a:cubicBezTo>
                      <a:pt x="4" y="1"/>
                      <a:pt x="3" y="2"/>
                      <a:pt x="3" y="3"/>
                    </a:cubicBezTo>
                    <a:cubicBezTo>
                      <a:pt x="3" y="4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8" y="34"/>
                      <a:pt x="19" y="34"/>
                    </a:cubicBezTo>
                    <a:cubicBezTo>
                      <a:pt x="19" y="34"/>
                      <a:pt x="19" y="34"/>
                      <a:pt x="20" y="34"/>
                    </a:cubicBezTo>
                    <a:cubicBezTo>
                      <a:pt x="21" y="34"/>
                      <a:pt x="22" y="34"/>
                      <a:pt x="22" y="33"/>
                    </a:cubicBezTo>
                    <a:cubicBezTo>
                      <a:pt x="24" y="33"/>
                      <a:pt x="24" y="32"/>
                      <a:pt x="24" y="30"/>
                    </a:cubicBezTo>
                    <a:cubicBezTo>
                      <a:pt x="25" y="29"/>
                      <a:pt x="24" y="28"/>
                      <a:pt x="24" y="27"/>
                    </a:cubicBez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9" name="Freeform 879"/>
              <p:cNvSpPr>
                <a:spLocks noChangeArrowheads="1"/>
              </p:cNvSpPr>
              <p:nvPr/>
            </p:nvSpPr>
            <p:spPr bwMode="auto">
              <a:xfrm>
                <a:off x="15875" y="71437"/>
                <a:ext cx="112713" cy="101600"/>
              </a:xfrm>
              <a:custGeom>
                <a:avLst/>
                <a:gdLst>
                  <a:gd name="T0" fmla="*/ 28230849 w 30"/>
                  <a:gd name="T1" fmla="*/ 127440267 h 27"/>
                  <a:gd name="T2" fmla="*/ 381127738 w 30"/>
                  <a:gd name="T3" fmla="*/ 382317037 h 27"/>
                  <a:gd name="T4" fmla="*/ 395243163 w 30"/>
                  <a:gd name="T5" fmla="*/ 382317037 h 27"/>
                  <a:gd name="T6" fmla="*/ 395243163 w 30"/>
                  <a:gd name="T7" fmla="*/ 339836948 h 27"/>
                  <a:gd name="T8" fmla="*/ 409358588 w 30"/>
                  <a:gd name="T9" fmla="*/ 283196830 h 27"/>
                  <a:gd name="T10" fmla="*/ 423474012 w 30"/>
                  <a:gd name="T11" fmla="*/ 240716741 h 27"/>
                  <a:gd name="T12" fmla="*/ 112927155 w 30"/>
                  <a:gd name="T13" fmla="*/ 14160030 h 27"/>
                  <a:gd name="T14" fmla="*/ 14115425 w 30"/>
                  <a:gd name="T15" fmla="*/ 42480089 h 27"/>
                  <a:gd name="T16" fmla="*/ 0 w 30"/>
                  <a:gd name="T17" fmla="*/ 84960178 h 27"/>
                  <a:gd name="T18" fmla="*/ 28230849 w 30"/>
                  <a:gd name="T19" fmla="*/ 127440267 h 2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0"/>
                  <a:gd name="T31" fmla="*/ 0 h 27"/>
                  <a:gd name="T32" fmla="*/ 30 w 30"/>
                  <a:gd name="T33" fmla="*/ 27 h 2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0" h="27">
                    <a:moveTo>
                      <a:pt x="2" y="9"/>
                    </a:move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8" y="27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8" y="23"/>
                      <a:pt x="29" y="21"/>
                      <a:pt x="29" y="20"/>
                    </a:cubicBezTo>
                    <a:cubicBezTo>
                      <a:pt x="29" y="19"/>
                      <a:pt x="30" y="18"/>
                      <a:pt x="30" y="17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0"/>
                      <a:pt x="2" y="0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0" name="Freeform 880"/>
              <p:cNvSpPr>
                <a:spLocks noChangeArrowheads="1"/>
              </p:cNvSpPr>
              <p:nvPr/>
            </p:nvSpPr>
            <p:spPr bwMode="auto">
              <a:xfrm>
                <a:off x="0" y="225425"/>
                <a:ext cx="120650" cy="55563"/>
              </a:xfrm>
              <a:custGeom>
                <a:avLst/>
                <a:gdLst>
                  <a:gd name="T0" fmla="*/ 454888203 w 32"/>
                  <a:gd name="T1" fmla="*/ 96046202 h 15"/>
                  <a:gd name="T2" fmla="*/ 440674125 w 32"/>
                  <a:gd name="T3" fmla="*/ 41164775 h 15"/>
                  <a:gd name="T4" fmla="*/ 440674125 w 32"/>
                  <a:gd name="T5" fmla="*/ 0 h 15"/>
                  <a:gd name="T6" fmla="*/ 56860083 w 32"/>
                  <a:gd name="T7" fmla="*/ 68605488 h 15"/>
                  <a:gd name="T8" fmla="*/ 14214078 w 32"/>
                  <a:gd name="T9" fmla="*/ 96046202 h 15"/>
                  <a:gd name="T10" fmla="*/ 0 w 32"/>
                  <a:gd name="T11" fmla="*/ 150931333 h 15"/>
                  <a:gd name="T12" fmla="*/ 71077931 w 32"/>
                  <a:gd name="T13" fmla="*/ 205816465 h 15"/>
                  <a:gd name="T14" fmla="*/ 71077931 w 32"/>
                  <a:gd name="T15" fmla="*/ 205816465 h 15"/>
                  <a:gd name="T16" fmla="*/ 454888203 w 32"/>
                  <a:gd name="T17" fmla="*/ 137210976 h 15"/>
                  <a:gd name="T18" fmla="*/ 454888203 w 32"/>
                  <a:gd name="T19" fmla="*/ 96046202 h 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15"/>
                  <a:gd name="T32" fmla="*/ 32 w 32"/>
                  <a:gd name="T33" fmla="*/ 15 h 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15">
                    <a:moveTo>
                      <a:pt x="32" y="7"/>
                    </a:moveTo>
                    <a:cubicBezTo>
                      <a:pt x="32" y="6"/>
                      <a:pt x="31" y="5"/>
                      <a:pt x="31" y="3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1" y="6"/>
                      <a:pt x="1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2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9"/>
                      <a:pt x="32" y="8"/>
                      <a:pt x="3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1" name="Freeform 881"/>
              <p:cNvSpPr>
                <a:spLocks noChangeArrowheads="1"/>
              </p:cNvSpPr>
              <p:nvPr/>
            </p:nvSpPr>
            <p:spPr bwMode="auto">
              <a:xfrm>
                <a:off x="60325" y="307975"/>
                <a:ext cx="90488" cy="123825"/>
              </a:xfrm>
              <a:custGeom>
                <a:avLst/>
                <a:gdLst>
                  <a:gd name="T0" fmla="*/ 298523682 w 24"/>
                  <a:gd name="T1" fmla="*/ 28160807 h 33"/>
                  <a:gd name="T2" fmla="*/ 284309526 w 24"/>
                  <a:gd name="T3" fmla="*/ 0 h 33"/>
                  <a:gd name="T4" fmla="*/ 255877442 w 24"/>
                  <a:gd name="T5" fmla="*/ 14078527 h 33"/>
                  <a:gd name="T6" fmla="*/ 14214157 w 24"/>
                  <a:gd name="T7" fmla="*/ 366067975 h 33"/>
                  <a:gd name="T8" fmla="*/ 0 w 24"/>
                  <a:gd name="T9" fmla="*/ 408307309 h 33"/>
                  <a:gd name="T10" fmla="*/ 28432084 w 24"/>
                  <a:gd name="T11" fmla="*/ 450546643 h 33"/>
                  <a:gd name="T12" fmla="*/ 71078324 w 24"/>
                  <a:gd name="T13" fmla="*/ 464625170 h 33"/>
                  <a:gd name="T14" fmla="*/ 85292481 w 24"/>
                  <a:gd name="T15" fmla="*/ 464625170 h 33"/>
                  <a:gd name="T16" fmla="*/ 127938721 w 24"/>
                  <a:gd name="T17" fmla="*/ 436464364 h 33"/>
                  <a:gd name="T18" fmla="*/ 341169923 w 24"/>
                  <a:gd name="T19" fmla="*/ 140796530 h 33"/>
                  <a:gd name="T20" fmla="*/ 326955766 w 24"/>
                  <a:gd name="T21" fmla="*/ 98557195 h 33"/>
                  <a:gd name="T22" fmla="*/ 298523682 w 24"/>
                  <a:gd name="T23" fmla="*/ 28160807 h 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4"/>
                  <a:gd name="T37" fmla="*/ 0 h 33"/>
                  <a:gd name="T38" fmla="*/ 24 w 24"/>
                  <a:gd name="T39" fmla="*/ 33 h 3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4" h="33">
                    <a:moveTo>
                      <a:pt x="21" y="2"/>
                    </a:moveTo>
                    <a:cubicBezTo>
                      <a:pt x="20" y="1"/>
                      <a:pt x="20" y="1"/>
                      <a:pt x="20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3" y="33"/>
                      <a:pt x="4" y="33"/>
                      <a:pt x="5" y="33"/>
                    </a:cubicBezTo>
                    <a:cubicBezTo>
                      <a:pt x="5" y="33"/>
                      <a:pt x="5" y="33"/>
                      <a:pt x="6" y="33"/>
                    </a:cubicBezTo>
                    <a:cubicBezTo>
                      <a:pt x="7" y="33"/>
                      <a:pt x="8" y="32"/>
                      <a:pt x="9" y="31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3" y="9"/>
                      <a:pt x="23" y="8"/>
                      <a:pt x="23" y="7"/>
                    </a:cubicBezTo>
                    <a:cubicBezTo>
                      <a:pt x="22" y="5"/>
                      <a:pt x="21" y="4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2" name="Freeform 882"/>
              <p:cNvSpPr>
                <a:spLocks noEditPoints="1" noChangeArrowheads="1"/>
              </p:cNvSpPr>
              <p:nvPr/>
            </p:nvSpPr>
            <p:spPr bwMode="auto">
              <a:xfrm>
                <a:off x="158750" y="0"/>
                <a:ext cx="419100" cy="506413"/>
              </a:xfrm>
              <a:custGeom>
                <a:avLst/>
                <a:gdLst>
                  <a:gd name="T0" fmla="*/ 784128616 w 112"/>
                  <a:gd name="T1" fmla="*/ 0 h 135"/>
                  <a:gd name="T2" fmla="*/ 0 w 112"/>
                  <a:gd name="T3" fmla="*/ 788008638 h 135"/>
                  <a:gd name="T4" fmla="*/ 238037574 w 112"/>
                  <a:gd name="T5" fmla="*/ 1421227453 h 135"/>
                  <a:gd name="T6" fmla="*/ 252040004 w 112"/>
                  <a:gd name="T7" fmla="*/ 1421227453 h 135"/>
                  <a:gd name="T8" fmla="*/ 420069169 w 112"/>
                  <a:gd name="T9" fmla="*/ 1801160993 h 135"/>
                  <a:gd name="T10" fmla="*/ 518086181 w 112"/>
                  <a:gd name="T11" fmla="*/ 1899660197 h 135"/>
                  <a:gd name="T12" fmla="*/ 1036168621 w 112"/>
                  <a:gd name="T13" fmla="*/ 1899660197 h 135"/>
                  <a:gd name="T14" fmla="*/ 1036168621 w 112"/>
                  <a:gd name="T15" fmla="*/ 1899660197 h 135"/>
                  <a:gd name="T16" fmla="*/ 1078175912 w 112"/>
                  <a:gd name="T17" fmla="*/ 1885589418 h 135"/>
                  <a:gd name="T18" fmla="*/ 1134185633 w 112"/>
                  <a:gd name="T19" fmla="*/ 1801160993 h 135"/>
                  <a:gd name="T20" fmla="*/ 1316217228 w 112"/>
                  <a:gd name="T21" fmla="*/ 1421227453 h 135"/>
                  <a:gd name="T22" fmla="*/ 1330219658 w 112"/>
                  <a:gd name="T23" fmla="*/ 1407156674 h 135"/>
                  <a:gd name="T24" fmla="*/ 1568257232 w 112"/>
                  <a:gd name="T25" fmla="*/ 788008638 h 135"/>
                  <a:gd name="T26" fmla="*/ 784128616 w 112"/>
                  <a:gd name="T27" fmla="*/ 0 h 135"/>
                  <a:gd name="T28" fmla="*/ 1162190494 w 112"/>
                  <a:gd name="T29" fmla="*/ 1308653719 h 135"/>
                  <a:gd name="T30" fmla="*/ 1148188063 w 112"/>
                  <a:gd name="T31" fmla="*/ 1322724498 h 135"/>
                  <a:gd name="T32" fmla="*/ 952157780 w 112"/>
                  <a:gd name="T33" fmla="*/ 1702658037 h 135"/>
                  <a:gd name="T34" fmla="*/ 602097021 w 112"/>
                  <a:gd name="T35" fmla="*/ 1702658037 h 135"/>
                  <a:gd name="T36" fmla="*/ 406066738 w 112"/>
                  <a:gd name="T37" fmla="*/ 1308653719 h 135"/>
                  <a:gd name="T38" fmla="*/ 392064308 w 112"/>
                  <a:gd name="T39" fmla="*/ 1308653719 h 135"/>
                  <a:gd name="T40" fmla="*/ 196034025 w 112"/>
                  <a:gd name="T41" fmla="*/ 788008638 h 135"/>
                  <a:gd name="T42" fmla="*/ 784128616 w 112"/>
                  <a:gd name="T43" fmla="*/ 197002159 h 135"/>
                  <a:gd name="T44" fmla="*/ 1372226949 w 112"/>
                  <a:gd name="T45" fmla="*/ 788008638 h 135"/>
                  <a:gd name="T46" fmla="*/ 1162190494 w 112"/>
                  <a:gd name="T47" fmla="*/ 1308653719 h 13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2"/>
                  <a:gd name="T73" fmla="*/ 0 h 135"/>
                  <a:gd name="T74" fmla="*/ 112 w 112"/>
                  <a:gd name="T75" fmla="*/ 135 h 13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2" h="135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71"/>
                      <a:pt x="6" y="88"/>
                      <a:pt x="17" y="101"/>
                    </a:cubicBezTo>
                    <a:cubicBezTo>
                      <a:pt x="17" y="101"/>
                      <a:pt x="17" y="101"/>
                      <a:pt x="18" y="101"/>
                    </a:cubicBezTo>
                    <a:cubicBezTo>
                      <a:pt x="21" y="106"/>
                      <a:pt x="30" y="119"/>
                      <a:pt x="30" y="128"/>
                    </a:cubicBezTo>
                    <a:cubicBezTo>
                      <a:pt x="30" y="132"/>
                      <a:pt x="33" y="135"/>
                      <a:pt x="37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5" y="135"/>
                      <a:pt x="76" y="135"/>
                      <a:pt x="77" y="134"/>
                    </a:cubicBezTo>
                    <a:cubicBezTo>
                      <a:pt x="80" y="133"/>
                      <a:pt x="81" y="131"/>
                      <a:pt x="81" y="128"/>
                    </a:cubicBezTo>
                    <a:cubicBezTo>
                      <a:pt x="81" y="120"/>
                      <a:pt x="89" y="108"/>
                      <a:pt x="94" y="101"/>
                    </a:cubicBezTo>
                    <a:cubicBezTo>
                      <a:pt x="94" y="101"/>
                      <a:pt x="95" y="101"/>
                      <a:pt x="95" y="100"/>
                    </a:cubicBezTo>
                    <a:cubicBezTo>
                      <a:pt x="105" y="87"/>
                      <a:pt x="112" y="71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83" y="93"/>
                    </a:moveTo>
                    <a:cubicBezTo>
                      <a:pt x="83" y="93"/>
                      <a:pt x="83" y="94"/>
                      <a:pt x="82" y="94"/>
                    </a:cubicBezTo>
                    <a:cubicBezTo>
                      <a:pt x="79" y="98"/>
                      <a:pt x="71" y="110"/>
                      <a:pt x="68" y="121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0" y="109"/>
                      <a:pt x="31" y="97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19" y="82"/>
                      <a:pt x="14" y="68"/>
                      <a:pt x="14" y="56"/>
                    </a:cubicBezTo>
                    <a:cubicBezTo>
                      <a:pt x="14" y="33"/>
                      <a:pt x="32" y="14"/>
                      <a:pt x="56" y="14"/>
                    </a:cubicBezTo>
                    <a:cubicBezTo>
                      <a:pt x="79" y="14"/>
                      <a:pt x="98" y="33"/>
                      <a:pt x="98" y="56"/>
                    </a:cubicBezTo>
                    <a:cubicBezTo>
                      <a:pt x="98" y="68"/>
                      <a:pt x="92" y="82"/>
                      <a:pt x="83" y="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  <p:sp>
            <p:nvSpPr>
              <p:cNvPr id="13" name="Freeform 883"/>
              <p:cNvSpPr>
                <a:spLocks noChangeArrowheads="1"/>
              </p:cNvSpPr>
              <p:nvPr/>
            </p:nvSpPr>
            <p:spPr bwMode="auto">
              <a:xfrm>
                <a:off x="288925" y="547687"/>
                <a:ext cx="158750" cy="142875"/>
              </a:xfrm>
              <a:custGeom>
                <a:avLst/>
                <a:gdLst>
                  <a:gd name="T0" fmla="*/ 514315982 w 42"/>
                  <a:gd name="T1" fmla="*/ 0 h 38"/>
                  <a:gd name="T2" fmla="*/ 71433720 w 42"/>
                  <a:gd name="T3" fmla="*/ 0 h 38"/>
                  <a:gd name="T4" fmla="*/ 0 w 42"/>
                  <a:gd name="T5" fmla="*/ 84818872 h 38"/>
                  <a:gd name="T6" fmla="*/ 0 w 42"/>
                  <a:gd name="T7" fmla="*/ 381686803 h 38"/>
                  <a:gd name="T8" fmla="*/ 71433720 w 42"/>
                  <a:gd name="T9" fmla="*/ 466509434 h 38"/>
                  <a:gd name="T10" fmla="*/ 142867440 w 42"/>
                  <a:gd name="T11" fmla="*/ 466509434 h 38"/>
                  <a:gd name="T12" fmla="*/ 185726161 w 42"/>
                  <a:gd name="T13" fmla="*/ 508916990 h 38"/>
                  <a:gd name="T14" fmla="*/ 242872381 w 42"/>
                  <a:gd name="T15" fmla="*/ 537191201 h 38"/>
                  <a:gd name="T16" fmla="*/ 342877321 w 42"/>
                  <a:gd name="T17" fmla="*/ 537191201 h 38"/>
                  <a:gd name="T18" fmla="*/ 400023542 w 42"/>
                  <a:gd name="T19" fmla="*/ 508916990 h 38"/>
                  <a:gd name="T20" fmla="*/ 442886042 w 42"/>
                  <a:gd name="T21" fmla="*/ 466509434 h 38"/>
                  <a:gd name="T22" fmla="*/ 514315982 w 42"/>
                  <a:gd name="T23" fmla="*/ 466509434 h 38"/>
                  <a:gd name="T24" fmla="*/ 600037202 w 42"/>
                  <a:gd name="T25" fmla="*/ 381686803 h 38"/>
                  <a:gd name="T26" fmla="*/ 600037202 w 42"/>
                  <a:gd name="T27" fmla="*/ 84818872 h 38"/>
                  <a:gd name="T28" fmla="*/ 514315982 w 42"/>
                  <a:gd name="T29" fmla="*/ 0 h 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2"/>
                  <a:gd name="T46" fmla="*/ 0 h 38"/>
                  <a:gd name="T47" fmla="*/ 42 w 42"/>
                  <a:gd name="T48" fmla="*/ 38 h 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2" h="38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3"/>
                      <a:pt x="5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37"/>
                      <a:pt x="16" y="38"/>
                      <a:pt x="17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6" y="38"/>
                      <a:pt x="27" y="37"/>
                      <a:pt x="28" y="36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42" y="30"/>
                      <a:pt x="42" y="2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3"/>
                      <a:pt x="39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  <a:defRPr/>
                </a:pPr>
                <a:endParaRPr lang="zh-CN" altLang="en-US" noProof="1"/>
              </a:p>
            </p:txBody>
          </p:sp>
        </p:grpSp>
        <p:sp>
          <p:nvSpPr>
            <p:cNvPr id="21512" name="文本框 29"/>
            <p:cNvSpPr txBox="1">
              <a:spLocks noChangeArrowheads="1"/>
            </p:cNvSpPr>
            <p:nvPr/>
          </p:nvSpPr>
          <p:spPr bwMode="auto">
            <a:xfrm>
              <a:off x="1717" y="1974"/>
              <a:ext cx="1865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问题</a:t>
              </a: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339975" y="1049338"/>
            <a:ext cx="59705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现在你能完成下面的表格了吗？</a:t>
            </a:r>
          </a:p>
        </p:txBody>
      </p:sp>
      <p:sp>
        <p:nvSpPr>
          <p:cNvPr id="21510" name="矩形 10"/>
          <p:cNvSpPr>
            <a:spLocks noChangeArrowheads="1"/>
          </p:cNvSpPr>
          <p:nvPr/>
        </p:nvSpPr>
        <p:spPr bwMode="auto">
          <a:xfrm>
            <a:off x="266700" y="215900"/>
            <a:ext cx="4816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比较小数和整数的异同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7" y="1714501"/>
            <a:ext cx="8312727" cy="28310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300" y="196850"/>
            <a:ext cx="720248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64547" y="215791"/>
            <a:ext cx="576698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知识应用，能力拓展</a:t>
            </a:r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030288" y="987425"/>
            <a:ext cx="7083425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计算下面各题，并用两种方法验算。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419+387  =          2.84+3.76=     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16.32-7.95 =         100-74.5=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80×64 =              105×28=        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884÷26 =             1435÷35=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379788" y="1870075"/>
            <a:ext cx="804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324600" y="1881188"/>
            <a:ext cx="6985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424238" y="2584450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8.37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6119813" y="2587625"/>
            <a:ext cx="9032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038475" y="3340100"/>
            <a:ext cx="1011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6119813" y="3340100"/>
            <a:ext cx="1011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2940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3184525" y="405765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6373813" y="4068763"/>
            <a:ext cx="598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28160" y="91821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755650" y="723900"/>
            <a:ext cx="77771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下面是四年级男子组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4×50m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接力赛成绩（单位：秒），把表填写完整。</a:t>
            </a: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755650" y="1920875"/>
          <a:ext cx="7704138" cy="273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0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1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第四棒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总成绩</a:t>
                      </a: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8.67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8.61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8.70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8.54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1" marR="91431" marT="45707" marB="457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7283450" y="2468563"/>
            <a:ext cx="992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34.17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283450" y="3005138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7283450" y="3543300"/>
            <a:ext cx="9921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34.06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7497763" y="4144963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5200" y="48196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827088" y="700088"/>
          <a:ext cx="7705728" cy="2738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4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1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第四棒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总成绩</a:t>
                      </a: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8.67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8.61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8.39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8.68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8.70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8.36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四（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8.48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8.54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8.52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8.46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707" marB="4570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622" name="TextBox 3"/>
          <p:cNvSpPr txBox="1">
            <a:spLocks noChangeArrowheads="1"/>
          </p:cNvSpPr>
          <p:nvPr/>
        </p:nvSpPr>
        <p:spPr bwMode="auto">
          <a:xfrm>
            <a:off x="7356475" y="1246188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34.17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623" name="TextBox 4"/>
          <p:cNvSpPr txBox="1">
            <a:spLocks noChangeArrowheads="1"/>
          </p:cNvSpPr>
          <p:nvPr/>
        </p:nvSpPr>
        <p:spPr bwMode="auto">
          <a:xfrm>
            <a:off x="7356475" y="1784350"/>
            <a:ext cx="992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33.96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624" name="TextBox 5"/>
          <p:cNvSpPr txBox="1">
            <a:spLocks noChangeArrowheads="1"/>
          </p:cNvSpPr>
          <p:nvPr/>
        </p:nvSpPr>
        <p:spPr bwMode="auto">
          <a:xfrm>
            <a:off x="7356475" y="2322513"/>
            <a:ext cx="992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34.06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625" name="TextBox 6"/>
          <p:cNvSpPr txBox="1">
            <a:spLocks noChangeArrowheads="1"/>
          </p:cNvSpPr>
          <p:nvPr/>
        </p:nvSpPr>
        <p:spPr bwMode="auto">
          <a:xfrm>
            <a:off x="7570788" y="2924175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176338" y="3533775"/>
            <a:ext cx="703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33.96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34.06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34.17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）班第一名，四（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）班第二名，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）班第三名，四（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）班第四名。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1"/>
          <p:cNvSpPr txBox="1">
            <a:spLocks noChangeArrowheads="1"/>
          </p:cNvSpPr>
          <p:nvPr/>
        </p:nvSpPr>
        <p:spPr bwMode="auto">
          <a:xfrm>
            <a:off x="579438" y="1164908"/>
            <a:ext cx="4770437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）李逸有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元，她能买哪两本书？</a:t>
            </a:r>
          </a:p>
        </p:txBody>
      </p:sp>
      <p:sp>
        <p:nvSpPr>
          <p:cNvPr id="25604" name="文本框 4"/>
          <p:cNvSpPr txBox="1">
            <a:spLocks noChangeArrowheads="1"/>
          </p:cNvSpPr>
          <p:nvPr/>
        </p:nvSpPr>
        <p:spPr bwMode="auto">
          <a:xfrm>
            <a:off x="579438" y="2447608"/>
            <a:ext cx="5170487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）张波付给售货员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元，他可能买了哪两本书？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707654"/>
            <a:ext cx="2328511" cy="185795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32305" y="363410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4213" y="2500313"/>
            <a:ext cx="8353425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7.39+6.95=14.34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可以买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6.95+7.88=14.83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14.83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可以买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464846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403350" y="1995488"/>
            <a:ext cx="780732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b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(2)①7.39+6.95=14.34(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7.39+8.40=15.79(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趣味数学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7.39+7.88=15.27(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太空之谜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339502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99592" y="2283718"/>
            <a:ext cx="7807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b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6.95+7.88=14.83(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折纸游戏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b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⑤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6.95+8.40=15.35(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海洋之谜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趣味数学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486" y="339502"/>
            <a:ext cx="2375314" cy="189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8"/>
          <p:cNvSpPr txBox="1">
            <a:spLocks noChangeArrowheads="1"/>
          </p:cNvSpPr>
          <p:nvPr/>
        </p:nvSpPr>
        <p:spPr bwMode="auto">
          <a:xfrm>
            <a:off x="1404938" y="2566988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723" name="TextBox 4"/>
          <p:cNvSpPr txBox="1">
            <a:spLocks noChangeArrowheads="1"/>
          </p:cNvSpPr>
          <p:nvPr/>
        </p:nvSpPr>
        <p:spPr bwMode="auto">
          <a:xfrm>
            <a:off x="800100" y="558800"/>
            <a:ext cx="56165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在      里填上适当的数。</a:t>
            </a:r>
          </a:p>
        </p:txBody>
      </p:sp>
      <p:sp>
        <p:nvSpPr>
          <p:cNvPr id="30724" name="矩形 8"/>
          <p:cNvSpPr>
            <a:spLocks noChangeArrowheads="1"/>
          </p:cNvSpPr>
          <p:nvPr/>
        </p:nvSpPr>
        <p:spPr bwMode="auto">
          <a:xfrm>
            <a:off x="1820863" y="722313"/>
            <a:ext cx="360362" cy="360362"/>
          </a:xfrm>
          <a:prstGeom prst="rect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2000" b="1">
              <a:latin typeface="楷体_GB2312" panose="02010609030101010101" pitchFamily="49" charset="-122"/>
              <a:ea typeface="宋体" panose="02010600030101010101" pitchFamily="2" charset="-122"/>
            </a:endParaRPr>
          </a:p>
        </p:txBody>
      </p:sp>
      <p:grpSp>
        <p:nvGrpSpPr>
          <p:cNvPr id="30725" name="组合 2"/>
          <p:cNvGrpSpPr/>
          <p:nvPr/>
        </p:nvGrpSpPr>
        <p:grpSpPr bwMode="auto">
          <a:xfrm>
            <a:off x="1214438" y="1220788"/>
            <a:ext cx="2724150" cy="1938337"/>
            <a:chOff x="1341438" y="2243138"/>
            <a:chExt cx="2725420" cy="1939290"/>
          </a:xfrm>
        </p:grpSpPr>
        <p:sp>
          <p:nvSpPr>
            <p:cNvPr id="30751" name="矩形 17"/>
            <p:cNvSpPr>
              <a:spLocks noChangeArrowheads="1"/>
            </p:cNvSpPr>
            <p:nvPr/>
          </p:nvSpPr>
          <p:spPr bwMode="auto">
            <a:xfrm>
              <a:off x="1609725" y="3733165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52" name="TextBox 11"/>
            <p:cNvSpPr txBox="1">
              <a:spLocks noChangeArrowheads="1"/>
            </p:cNvSpPr>
            <p:nvPr/>
          </p:nvSpPr>
          <p:spPr bwMode="auto">
            <a:xfrm>
              <a:off x="1362710" y="2935288"/>
              <a:ext cx="26638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＋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      2 .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53" name="TextBox 7"/>
            <p:cNvSpPr txBox="1">
              <a:spLocks noChangeArrowheads="1"/>
            </p:cNvSpPr>
            <p:nvPr/>
          </p:nvSpPr>
          <p:spPr bwMode="auto">
            <a:xfrm>
              <a:off x="1918653" y="2243138"/>
              <a:ext cx="214820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8      . 6   5</a:t>
              </a:r>
            </a:p>
          </p:txBody>
        </p:sp>
        <p:sp>
          <p:nvSpPr>
            <p:cNvPr id="30754" name="矩形 10"/>
            <p:cNvSpPr>
              <a:spLocks noChangeArrowheads="1"/>
            </p:cNvSpPr>
            <p:nvPr/>
          </p:nvSpPr>
          <p:spPr bwMode="auto">
            <a:xfrm>
              <a:off x="2294573" y="2378075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55" name="矩形 12"/>
            <p:cNvSpPr>
              <a:spLocks noChangeArrowheads="1"/>
            </p:cNvSpPr>
            <p:nvPr/>
          </p:nvSpPr>
          <p:spPr bwMode="auto">
            <a:xfrm>
              <a:off x="1936115" y="3073083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30756" name="矩形 13"/>
            <p:cNvSpPr>
              <a:spLocks noChangeArrowheads="1"/>
            </p:cNvSpPr>
            <p:nvPr/>
          </p:nvSpPr>
          <p:spPr bwMode="auto">
            <a:xfrm>
              <a:off x="2820988" y="3042603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57" name="矩形 14"/>
            <p:cNvSpPr>
              <a:spLocks noChangeArrowheads="1"/>
            </p:cNvSpPr>
            <p:nvPr/>
          </p:nvSpPr>
          <p:spPr bwMode="auto">
            <a:xfrm>
              <a:off x="3254375" y="3042603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30758" name="直接连接符 16"/>
            <p:cNvCxnSpPr>
              <a:cxnSpLocks noChangeShapeType="1"/>
            </p:cNvCxnSpPr>
            <p:nvPr/>
          </p:nvCxnSpPr>
          <p:spPr bwMode="auto">
            <a:xfrm>
              <a:off x="1341438" y="3573016"/>
              <a:ext cx="2584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59" name="TextBox 18"/>
            <p:cNvSpPr txBox="1">
              <a:spLocks noChangeArrowheads="1"/>
            </p:cNvSpPr>
            <p:nvPr/>
          </p:nvSpPr>
          <p:spPr bwMode="auto">
            <a:xfrm>
              <a:off x="1984058" y="3579178"/>
              <a:ext cx="190817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5  6 .  4  3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726" name="组合 4"/>
          <p:cNvGrpSpPr/>
          <p:nvPr/>
        </p:nvGrpSpPr>
        <p:grpSpPr bwMode="auto">
          <a:xfrm>
            <a:off x="4818063" y="1220788"/>
            <a:ext cx="3051175" cy="1949450"/>
            <a:chOff x="4945063" y="2243138"/>
            <a:chExt cx="3051175" cy="1949450"/>
          </a:xfrm>
        </p:grpSpPr>
        <p:sp>
          <p:nvSpPr>
            <p:cNvPr id="30742" name="TextBox 22"/>
            <p:cNvSpPr txBox="1">
              <a:spLocks noChangeArrowheads="1"/>
            </p:cNvSpPr>
            <p:nvPr/>
          </p:nvSpPr>
          <p:spPr bwMode="auto">
            <a:xfrm>
              <a:off x="5739448" y="2243138"/>
              <a:ext cx="2246312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6      . 7   1</a:t>
              </a:r>
            </a:p>
          </p:txBody>
        </p:sp>
        <p:sp>
          <p:nvSpPr>
            <p:cNvPr id="30743" name="矩形 23"/>
            <p:cNvSpPr>
              <a:spLocks noChangeArrowheads="1"/>
            </p:cNvSpPr>
            <p:nvPr/>
          </p:nvSpPr>
          <p:spPr bwMode="auto">
            <a:xfrm>
              <a:off x="5440363" y="2324259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44" name="矩形 24"/>
            <p:cNvSpPr>
              <a:spLocks noChangeArrowheads="1"/>
            </p:cNvSpPr>
            <p:nvPr/>
          </p:nvSpPr>
          <p:spPr bwMode="auto">
            <a:xfrm>
              <a:off x="6200140" y="2334419"/>
              <a:ext cx="360363" cy="3603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45" name="TextBox 25"/>
            <p:cNvSpPr txBox="1">
              <a:spLocks noChangeArrowheads="1"/>
            </p:cNvSpPr>
            <p:nvPr/>
          </p:nvSpPr>
          <p:spPr bwMode="auto">
            <a:xfrm>
              <a:off x="5094605" y="2935288"/>
              <a:ext cx="2900363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－      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  3 .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46" name="矩形 26"/>
            <p:cNvSpPr>
              <a:spLocks noChangeArrowheads="1"/>
            </p:cNvSpPr>
            <p:nvPr/>
          </p:nvSpPr>
          <p:spPr bwMode="auto">
            <a:xfrm>
              <a:off x="5857875" y="3064669"/>
              <a:ext cx="360363" cy="3603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47" name="矩形 27"/>
            <p:cNvSpPr>
              <a:spLocks noChangeArrowheads="1"/>
            </p:cNvSpPr>
            <p:nvPr/>
          </p:nvSpPr>
          <p:spPr bwMode="auto">
            <a:xfrm>
              <a:off x="6743700" y="3064669"/>
              <a:ext cx="360363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48" name="矩形 28"/>
            <p:cNvSpPr>
              <a:spLocks noChangeArrowheads="1"/>
            </p:cNvSpPr>
            <p:nvPr/>
          </p:nvSpPr>
          <p:spPr bwMode="auto">
            <a:xfrm>
              <a:off x="7183438" y="3064669"/>
              <a:ext cx="360362" cy="36036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30749" name="直接连接符 29"/>
            <p:cNvCxnSpPr>
              <a:cxnSpLocks noChangeShapeType="1"/>
            </p:cNvCxnSpPr>
            <p:nvPr/>
          </p:nvCxnSpPr>
          <p:spPr bwMode="auto">
            <a:xfrm>
              <a:off x="4945063" y="3573016"/>
              <a:ext cx="27416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750" name="TextBox 31"/>
            <p:cNvSpPr txBox="1">
              <a:spLocks noChangeArrowheads="1"/>
            </p:cNvSpPr>
            <p:nvPr/>
          </p:nvSpPr>
          <p:spPr bwMode="auto">
            <a:xfrm>
              <a:off x="5878513" y="3589338"/>
              <a:ext cx="2117725" cy="603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6  7 . 1   4</a:t>
              </a:r>
            </a:p>
          </p:txBody>
        </p:sp>
      </p:grp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2108200" y="1212850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9" name="TextBox 37"/>
          <p:cNvSpPr txBox="1">
            <a:spLocks noChangeArrowheads="1"/>
          </p:cNvSpPr>
          <p:nvPr/>
        </p:nvSpPr>
        <p:spPr bwMode="auto">
          <a:xfrm>
            <a:off x="1741488" y="1914525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0" name="TextBox 39"/>
          <p:cNvSpPr txBox="1">
            <a:spLocks noChangeArrowheads="1"/>
          </p:cNvSpPr>
          <p:nvPr/>
        </p:nvSpPr>
        <p:spPr bwMode="auto">
          <a:xfrm>
            <a:off x="7007225" y="1906588"/>
            <a:ext cx="4587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1" name="TextBox 40"/>
          <p:cNvSpPr txBox="1">
            <a:spLocks noChangeArrowheads="1"/>
          </p:cNvSpPr>
          <p:nvPr/>
        </p:nvSpPr>
        <p:spPr bwMode="auto">
          <a:xfrm>
            <a:off x="6567488" y="1906588"/>
            <a:ext cx="4587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2" name="TextBox 41"/>
          <p:cNvSpPr txBox="1">
            <a:spLocks noChangeArrowheads="1"/>
          </p:cNvSpPr>
          <p:nvPr/>
        </p:nvSpPr>
        <p:spPr bwMode="auto">
          <a:xfrm>
            <a:off x="6080125" y="1201738"/>
            <a:ext cx="3603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5681663" y="1906588"/>
            <a:ext cx="4587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4" name="TextBox 43"/>
          <p:cNvSpPr txBox="1">
            <a:spLocks noChangeArrowheads="1"/>
          </p:cNvSpPr>
          <p:nvPr/>
        </p:nvSpPr>
        <p:spPr bwMode="auto">
          <a:xfrm>
            <a:off x="5324475" y="1174750"/>
            <a:ext cx="4064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051175" y="1893888"/>
            <a:ext cx="5111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616200" y="1885950"/>
            <a:ext cx="51435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</a:p>
        </p:txBody>
      </p:sp>
      <p:grpSp>
        <p:nvGrpSpPr>
          <p:cNvPr id="37" name="Group 56"/>
          <p:cNvGrpSpPr/>
          <p:nvPr/>
        </p:nvGrpSpPr>
        <p:grpSpPr bwMode="auto">
          <a:xfrm>
            <a:off x="1003300" y="3348038"/>
            <a:ext cx="3051175" cy="1149350"/>
            <a:chOff x="236" y="2615"/>
            <a:chExt cx="1922" cy="724"/>
          </a:xfrm>
        </p:grpSpPr>
        <p:pic>
          <p:nvPicPr>
            <p:cNvPr id="30740" name="Picture 5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6" y="2615"/>
              <a:ext cx="352" cy="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1" name="AutoShape 27"/>
            <p:cNvSpPr>
              <a:spLocks noChangeArrowheads="1"/>
            </p:cNvSpPr>
            <p:nvPr/>
          </p:nvSpPr>
          <p:spPr bwMode="auto">
            <a:xfrm>
              <a:off x="840" y="2683"/>
              <a:ext cx="1318" cy="656"/>
            </a:xfrm>
            <a:prstGeom prst="wedgeRoundRectCallout">
              <a:avLst>
                <a:gd name="adj1" fmla="val -57597"/>
                <a:gd name="adj2" fmla="val -792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从哪儿入手想好呢？</a:t>
              </a:r>
            </a:p>
          </p:txBody>
        </p:sp>
      </p:grpSp>
      <p:grpSp>
        <p:nvGrpSpPr>
          <p:cNvPr id="40" name="Group 64"/>
          <p:cNvGrpSpPr/>
          <p:nvPr/>
        </p:nvGrpSpPr>
        <p:grpSpPr bwMode="auto">
          <a:xfrm>
            <a:off x="4445000" y="3408363"/>
            <a:ext cx="3768725" cy="1192212"/>
            <a:chOff x="2926" y="2668"/>
            <a:chExt cx="2374" cy="751"/>
          </a:xfrm>
        </p:grpSpPr>
        <p:pic>
          <p:nvPicPr>
            <p:cNvPr id="3073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4886" y="2668"/>
              <a:ext cx="414" cy="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9" name="AutoShape 27"/>
            <p:cNvSpPr>
              <a:spLocks noChangeArrowheads="1"/>
            </p:cNvSpPr>
            <p:nvPr/>
          </p:nvSpPr>
          <p:spPr bwMode="auto">
            <a:xfrm>
              <a:off x="2926" y="2704"/>
              <a:ext cx="1772" cy="637"/>
            </a:xfrm>
            <a:prstGeom prst="wedgeRoundRectCallout">
              <a:avLst>
                <a:gd name="adj1" fmla="val 58931"/>
                <a:gd name="adj2" fmla="val -1917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这道题的突破口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又在哪儿呢？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231765" y="73215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思想气泡: 云 1"/>
          <p:cNvSpPr/>
          <p:nvPr/>
        </p:nvSpPr>
        <p:spPr>
          <a:xfrm>
            <a:off x="1619250" y="1347788"/>
            <a:ext cx="5319713" cy="1871662"/>
          </a:xfrm>
          <a:prstGeom prst="cloudCallout">
            <a:avLst>
              <a:gd name="adj1" fmla="val 41074"/>
              <a:gd name="adj2" fmla="val 56791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1748" name="文本框 2"/>
          <p:cNvSpPr txBox="1">
            <a:spLocks noChangeArrowheads="1"/>
          </p:cNvSpPr>
          <p:nvPr/>
        </p:nvSpPr>
        <p:spPr bwMode="auto">
          <a:xfrm>
            <a:off x="2205038" y="1744663"/>
            <a:ext cx="45021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同学们，今天这节复习课，你有什么收获呢？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284413"/>
            <a:ext cx="1658938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39552" y="193720"/>
            <a:ext cx="207053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173038"/>
            <a:ext cx="388937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58602" y="203884"/>
            <a:ext cx="210229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课后作业</a:t>
            </a:r>
          </a:p>
        </p:txBody>
      </p:sp>
      <p:sp>
        <p:nvSpPr>
          <p:cNvPr id="32772" name="文本框 4"/>
          <p:cNvSpPr txBox="1">
            <a:spLocks noChangeArrowheads="1"/>
          </p:cNvSpPr>
          <p:nvPr/>
        </p:nvSpPr>
        <p:spPr bwMode="auto">
          <a:xfrm>
            <a:off x="1116013" y="1635125"/>
            <a:ext cx="74168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请同学们课后用计算器完成教科书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“练习二十五”第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5318" y="273340"/>
            <a:ext cx="300664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ym typeface="+mn-lt"/>
              </a:rPr>
              <a:t>▶备选练习</a:t>
            </a:r>
          </a:p>
        </p:txBody>
      </p:sp>
      <p:sp>
        <p:nvSpPr>
          <p:cNvPr id="33795" name="文本框 1"/>
          <p:cNvSpPr txBox="1">
            <a:spLocks noChangeArrowheads="1"/>
          </p:cNvSpPr>
          <p:nvPr/>
        </p:nvSpPr>
        <p:spPr bwMode="auto">
          <a:xfrm>
            <a:off x="857250" y="1419225"/>
            <a:ext cx="477043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</p:txBody>
      </p:sp>
      <p:sp>
        <p:nvSpPr>
          <p:cNvPr id="33796" name="文本框 1"/>
          <p:cNvSpPr txBox="1">
            <a:spLocks noChangeArrowheads="1"/>
          </p:cNvSpPr>
          <p:nvPr/>
        </p:nvSpPr>
        <p:spPr bwMode="auto">
          <a:xfrm>
            <a:off x="869950" y="2427734"/>
            <a:ext cx="781208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2.16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是由（    ）个一、（    ）个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、（     ）个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组成的。</a:t>
            </a: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3924300" y="2410272"/>
            <a:ext cx="5334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6335713" y="2427734"/>
            <a:ext cx="533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1403350" y="3021459"/>
            <a:ext cx="533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800" name="组合 2"/>
          <p:cNvGrpSpPr/>
          <p:nvPr/>
        </p:nvGrpSpPr>
        <p:grpSpPr bwMode="auto">
          <a:xfrm>
            <a:off x="2405063" y="4838700"/>
            <a:ext cx="3916362" cy="307975"/>
            <a:chOff x="2404157" y="4832269"/>
            <a:chExt cx="3917926" cy="307776"/>
          </a:xfrm>
        </p:grpSpPr>
        <p:sp>
          <p:nvSpPr>
            <p:cNvPr id="10" name="圆角矩形 9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02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1"/>
          <p:cNvSpPr txBox="1">
            <a:spLocks noChangeArrowheads="1"/>
          </p:cNvSpPr>
          <p:nvPr/>
        </p:nvSpPr>
        <p:spPr bwMode="auto">
          <a:xfrm>
            <a:off x="900113" y="1419225"/>
            <a:ext cx="7812087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湖北武汉武昌区）一个两位小数“四舍五入”保留一位小数得到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，那么这个两位小数最小是（       ），最大是（      ）。</a:t>
            </a: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5799138" y="2633663"/>
            <a:ext cx="1081087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6.95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647825" y="3286125"/>
            <a:ext cx="108108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7.04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821" name="组合 2"/>
          <p:cNvGrpSpPr/>
          <p:nvPr/>
        </p:nvGrpSpPr>
        <p:grpSpPr bwMode="auto">
          <a:xfrm>
            <a:off x="2405063" y="4838700"/>
            <a:ext cx="3916362" cy="307975"/>
            <a:chOff x="2404157" y="4832269"/>
            <a:chExt cx="3917926" cy="307776"/>
          </a:xfrm>
        </p:grpSpPr>
        <p:sp>
          <p:nvSpPr>
            <p:cNvPr id="6" name="圆角矩形 9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3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文本框 1"/>
          <p:cNvSpPr txBox="1">
            <a:spLocks noChangeArrowheads="1"/>
          </p:cNvSpPr>
          <p:nvPr/>
        </p:nvSpPr>
        <p:spPr bwMode="auto">
          <a:xfrm>
            <a:off x="900113" y="684039"/>
            <a:ext cx="79629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判断。（对的画“√”，错的画“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”）</a:t>
            </a:r>
          </a:p>
        </p:txBody>
      </p:sp>
      <p:sp>
        <p:nvSpPr>
          <p:cNvPr id="35843" name="文本框 2"/>
          <p:cNvSpPr txBox="1">
            <a:spLocks noChangeArrowheads="1"/>
          </p:cNvSpPr>
          <p:nvPr/>
        </p:nvSpPr>
        <p:spPr bwMode="auto">
          <a:xfrm>
            <a:off x="866775" y="1347614"/>
            <a:ext cx="7961313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）整数一定大于小数。          （      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）大于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而小于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的小数有无数个。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）在小数部分添上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（或去掉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），小数的大小不变。                                 （      ）</a:t>
            </a: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7019925" y="1342852"/>
            <a:ext cx="108108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7197725" y="2622377"/>
            <a:ext cx="10795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7197725" y="3847927"/>
            <a:ext cx="10795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847" name="组合 2"/>
          <p:cNvGrpSpPr/>
          <p:nvPr/>
        </p:nvGrpSpPr>
        <p:grpSpPr bwMode="auto">
          <a:xfrm>
            <a:off x="2405063" y="4838700"/>
            <a:ext cx="3916362" cy="307975"/>
            <a:chOff x="2404157" y="4832269"/>
            <a:chExt cx="3917926" cy="307776"/>
          </a:xfrm>
        </p:grpSpPr>
        <p:sp>
          <p:nvSpPr>
            <p:cNvPr id="8" name="圆角矩形 9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49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1"/>
          <p:cNvSpPr txBox="1">
            <a:spLocks noChangeArrowheads="1"/>
          </p:cNvSpPr>
          <p:nvPr/>
        </p:nvSpPr>
        <p:spPr bwMode="auto">
          <a:xfrm>
            <a:off x="900113" y="987574"/>
            <a:ext cx="7560319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有一捆电线长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，用去了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27.4m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。剩下的比用去的多多少米？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568450" y="2711599"/>
            <a:ext cx="662463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100-27.4-27.4=72.6-27.4=45.2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93850" y="3572024"/>
            <a:ext cx="5956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答：剩下的比用去的多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45.2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869" name="组合 2"/>
          <p:cNvGrpSpPr/>
          <p:nvPr/>
        </p:nvGrpSpPr>
        <p:grpSpPr bwMode="auto">
          <a:xfrm>
            <a:off x="2405063" y="4838700"/>
            <a:ext cx="3916362" cy="307975"/>
            <a:chOff x="2404157" y="4832269"/>
            <a:chExt cx="3917926" cy="307776"/>
          </a:xfrm>
        </p:grpSpPr>
        <p:sp>
          <p:nvSpPr>
            <p:cNvPr id="6" name="圆角矩形 9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71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1338</Words>
  <Application>Microsoft Office PowerPoint</Application>
  <PresentationFormat>全屏显示(16:9)</PresentationFormat>
  <Paragraphs>244</Paragraphs>
  <Slides>30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4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Calibri</vt:lpstr>
      <vt:lpstr>Times New Roman</vt:lpstr>
      <vt:lpstr>自定义设计方案</vt:lpstr>
      <vt:lpstr>Equation</vt:lpstr>
      <vt:lpstr>WPS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243</cp:revision>
  <dcterms:created xsi:type="dcterms:W3CDTF">2015-08-27T07:30:00Z</dcterms:created>
  <dcterms:modified xsi:type="dcterms:W3CDTF">2023-11-21T05:54:04Z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