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63" r:id="rId2"/>
    <p:sldId id="356" r:id="rId3"/>
    <p:sldId id="264" r:id="rId4"/>
    <p:sldId id="353" r:id="rId5"/>
    <p:sldId id="354" r:id="rId6"/>
    <p:sldId id="357" r:id="rId7"/>
    <p:sldId id="269" r:id="rId8"/>
    <p:sldId id="344" r:id="rId9"/>
    <p:sldId id="345" r:id="rId10"/>
    <p:sldId id="346" r:id="rId11"/>
    <p:sldId id="347" r:id="rId12"/>
    <p:sldId id="352" r:id="rId13"/>
    <p:sldId id="348" r:id="rId14"/>
    <p:sldId id="349" r:id="rId15"/>
    <p:sldId id="350" r:id="rId16"/>
    <p:sldId id="351" r:id="rId17"/>
    <p:sldId id="270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8333C"/>
    <a:srgbClr val="E75A4F"/>
    <a:srgbClr val="E44438"/>
    <a:srgbClr val="EB535A"/>
    <a:srgbClr val="E8645A"/>
    <a:srgbClr val="EB7971"/>
    <a:srgbClr val="548235"/>
    <a:srgbClr val="41B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2" autoAdjust="0"/>
    <p:restoredTop sz="96209" autoAdjust="0"/>
  </p:normalViewPr>
  <p:slideViewPr>
    <p:cSldViewPr showGuides="1">
      <p:cViewPr varScale="1">
        <p:scale>
          <a:sx n="72" d="100"/>
          <a:sy n="72" d="100"/>
        </p:scale>
        <p:origin x="84" y="124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E46177F-1725-4313-9701-281A6BD96715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3182223-146E-4716-AD65-E859948C3B4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78A3A50-CBDB-4B39-8D79-20ED29DEED2B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7738" y="195263"/>
            <a:ext cx="7908925" cy="4616450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2375"/>
            <a:ext cx="1476375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1149350"/>
            <a:ext cx="839788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3" y="-112713"/>
            <a:ext cx="1884362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63" y="3333750"/>
            <a:ext cx="1993900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975" y="3659188"/>
            <a:ext cx="120015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238" y="2205038"/>
            <a:ext cx="3406776" cy="290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2" name="图片 7">
            <a:extLst>
              <a:ext uri="{FF2B5EF4-FFF2-40B4-BE49-F238E27FC236}">
                <a16:creationId xmlns:a16="http://schemas.microsoft.com/office/drawing/2014/main" id="{6FFA0DF6-3AEC-49EA-93C7-38F68D79A70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6525"/>
            <a:ext cx="1479550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250825" y="236538"/>
            <a:ext cx="8642350" cy="4670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6238"/>
            <a:ext cx="10429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188" y="1530350"/>
            <a:ext cx="841375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338" y="4141788"/>
            <a:ext cx="1998662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788" y="-285750"/>
            <a:ext cx="1889126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2" name="图片 7">
            <a:extLst>
              <a:ext uri="{FF2B5EF4-FFF2-40B4-BE49-F238E27FC236}">
                <a16:creationId xmlns:a16="http://schemas.microsoft.com/office/drawing/2014/main" id="{E847C42E-EF37-4485-9972-14156D846B3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9122A14-EF97-4362-96CE-6C8664CEBCB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83768" y="1707654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图形与几何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4140200" y="2787650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5" name="Picture 14" descr="https://docimg5.docs.qq.com/image/AgAABsfO-eWmKlDUFX1LA49rtAVDCtOY.png?w=215&amp;h=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1510"/>
            <a:ext cx="1050884" cy="102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00" b="42999"/>
          <a:stretch>
            <a:fillRect/>
          </a:stretch>
        </p:blipFill>
        <p:spPr bwMode="auto">
          <a:xfrm>
            <a:off x="-252413" y="107950"/>
            <a:ext cx="4248151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673100" y="1330325"/>
            <a:ext cx="80010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这学期我们学了哪些和</a:t>
            </a:r>
            <a:r>
              <a:rPr lang="zh-CN" altLang="en-US" sz="3000" b="1">
                <a:latin typeface="宋体" panose="02010600030101010101" pitchFamily="2" charset="-122"/>
                <a:ea typeface="黑体" panose="02010609060101010101" pitchFamily="49" charset="-122"/>
              </a:rPr>
              <a:t>“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图形与几何</a:t>
            </a:r>
            <a:r>
              <a:rPr lang="zh-CN" altLang="en-US" sz="3000" b="1">
                <a:latin typeface="宋体" panose="02010600030101010101" pitchFamily="2" charset="-122"/>
                <a:ea typeface="黑体" panose="02010609060101010101" pitchFamily="49" charset="-122"/>
              </a:rPr>
              <a:t>”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有关的内容？在哪个单元学的呢？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750888" y="727075"/>
            <a:ext cx="1873250" cy="676275"/>
            <a:chOff x="2427" y="323"/>
            <a:chExt cx="2949" cy="1065"/>
          </a:xfrm>
        </p:grpSpPr>
        <p:sp>
          <p:nvSpPr>
            <p:cNvPr id="9228" name="Freeform 98"/>
            <p:cNvSpPr>
              <a:spLocks noEditPoints="1" noChangeArrowheads="1"/>
            </p:cNvSpPr>
            <p:nvPr/>
          </p:nvSpPr>
          <p:spPr bwMode="auto">
            <a:xfrm>
              <a:off x="2427" y="628"/>
              <a:ext cx="709" cy="582"/>
            </a:xfrm>
            <a:custGeom>
              <a:avLst/>
              <a:gdLst>
                <a:gd name="T0" fmla="*/ 2147483646 w 104"/>
                <a:gd name="T1" fmla="*/ 2147483646 h 80"/>
                <a:gd name="T2" fmla="*/ 2147483646 w 104"/>
                <a:gd name="T3" fmla="*/ 2147483646 h 80"/>
                <a:gd name="T4" fmla="*/ 2147483646 w 104"/>
                <a:gd name="T5" fmla="*/ 2147483646 h 80"/>
                <a:gd name="T6" fmla="*/ 2147483646 w 104"/>
                <a:gd name="T7" fmla="*/ 2147483646 h 80"/>
                <a:gd name="T8" fmla="*/ 2147483646 w 104"/>
                <a:gd name="T9" fmla="*/ 2147483646 h 80"/>
                <a:gd name="T10" fmla="*/ 2147483646 w 104"/>
                <a:gd name="T11" fmla="*/ 2147483646 h 80"/>
                <a:gd name="T12" fmla="*/ 2147483646 w 104"/>
                <a:gd name="T13" fmla="*/ 2147483646 h 80"/>
                <a:gd name="T14" fmla="*/ 2147483646 w 104"/>
                <a:gd name="T15" fmla="*/ 2147483646 h 80"/>
                <a:gd name="T16" fmla="*/ 2147483646 w 104"/>
                <a:gd name="T17" fmla="*/ 2147483646 h 80"/>
                <a:gd name="T18" fmla="*/ 2147483646 w 104"/>
                <a:gd name="T19" fmla="*/ 2147483646 h 80"/>
                <a:gd name="T20" fmla="*/ 2147483646 w 104"/>
                <a:gd name="T21" fmla="*/ 2147483646 h 80"/>
                <a:gd name="T22" fmla="*/ 2147483646 w 104"/>
                <a:gd name="T23" fmla="*/ 2147483646 h 80"/>
                <a:gd name="T24" fmla="*/ 2147483646 w 104"/>
                <a:gd name="T25" fmla="*/ 2147483646 h 80"/>
                <a:gd name="T26" fmla="*/ 2147483646 w 104"/>
                <a:gd name="T27" fmla="*/ 2147483646 h 80"/>
                <a:gd name="T28" fmla="*/ 2147483646 w 104"/>
                <a:gd name="T29" fmla="*/ 2147483646 h 80"/>
                <a:gd name="T30" fmla="*/ 2147483646 w 104"/>
                <a:gd name="T31" fmla="*/ 2147483646 h 80"/>
                <a:gd name="T32" fmla="*/ 2147483646 w 104"/>
                <a:gd name="T33" fmla="*/ 2147483646 h 80"/>
                <a:gd name="T34" fmla="*/ 2147483646 w 104"/>
                <a:gd name="T35" fmla="*/ 0 h 80"/>
                <a:gd name="T36" fmla="*/ 0 w 104"/>
                <a:gd name="T37" fmla="*/ 2147483646 h 80"/>
                <a:gd name="T38" fmla="*/ 0 w 104"/>
                <a:gd name="T39" fmla="*/ 2147483646 h 80"/>
                <a:gd name="T40" fmla="*/ 2147483646 w 104"/>
                <a:gd name="T41" fmla="*/ 2147483646 h 80"/>
                <a:gd name="T42" fmla="*/ 2147483646 w 104"/>
                <a:gd name="T43" fmla="*/ 2147483646 h 80"/>
                <a:gd name="T44" fmla="*/ 2147483646 w 104"/>
                <a:gd name="T45" fmla="*/ 2147483646 h 80"/>
                <a:gd name="T46" fmla="*/ 2147483646 w 104"/>
                <a:gd name="T47" fmla="*/ 2147483646 h 80"/>
                <a:gd name="T48" fmla="*/ 2147483646 w 104"/>
                <a:gd name="T49" fmla="*/ 2147483646 h 80"/>
                <a:gd name="T50" fmla="*/ 2147483646 w 104"/>
                <a:gd name="T51" fmla="*/ 2147483646 h 80"/>
                <a:gd name="T52" fmla="*/ 2147483646 w 104"/>
                <a:gd name="T53" fmla="*/ 2147483646 h 80"/>
                <a:gd name="T54" fmla="*/ 2147483646 w 104"/>
                <a:gd name="T55" fmla="*/ 2147483646 h 80"/>
                <a:gd name="T56" fmla="*/ 2147483646 w 104"/>
                <a:gd name="T57" fmla="*/ 2147483646 h 80"/>
                <a:gd name="T58" fmla="*/ 2147483646 w 104"/>
                <a:gd name="T59" fmla="*/ 2147483646 h 80"/>
                <a:gd name="T60" fmla="*/ 2147483646 w 104"/>
                <a:gd name="T61" fmla="*/ 2147483646 h 8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4"/>
                <a:gd name="T94" fmla="*/ 0 h 80"/>
                <a:gd name="T95" fmla="*/ 104 w 104"/>
                <a:gd name="T96" fmla="*/ 80 h 8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4" h="80">
                  <a:moveTo>
                    <a:pt x="21" y="44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8" y="78"/>
                    <a:pt x="44" y="80"/>
                    <a:pt x="51" y="80"/>
                  </a:cubicBezTo>
                  <a:cubicBezTo>
                    <a:pt x="58" y="80"/>
                    <a:pt x="64" y="78"/>
                    <a:pt x="69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71" y="44"/>
                  </a:moveTo>
                  <a:cubicBezTo>
                    <a:pt x="72" y="46"/>
                    <a:pt x="72" y="47"/>
                    <a:pt x="72" y="48"/>
                  </a:cubicBezTo>
                  <a:cubicBezTo>
                    <a:pt x="72" y="55"/>
                    <a:pt x="69" y="61"/>
                    <a:pt x="65" y="66"/>
                  </a:cubicBezTo>
                  <a:cubicBezTo>
                    <a:pt x="62" y="70"/>
                    <a:pt x="57" y="73"/>
                    <a:pt x="51" y="73"/>
                  </a:cubicBezTo>
                  <a:cubicBezTo>
                    <a:pt x="46" y="73"/>
                    <a:pt x="41" y="70"/>
                    <a:pt x="37" y="66"/>
                  </a:cubicBezTo>
                  <a:cubicBezTo>
                    <a:pt x="33" y="61"/>
                    <a:pt x="31" y="55"/>
                    <a:pt x="31" y="48"/>
                  </a:cubicBezTo>
                  <a:cubicBezTo>
                    <a:pt x="31" y="47"/>
                    <a:pt x="31" y="46"/>
                    <a:pt x="31" y="44"/>
                  </a:cubicBezTo>
                  <a:lnTo>
                    <a:pt x="71" y="44"/>
                  </a:lnTo>
                  <a:close/>
                </a:path>
              </a:pathLst>
            </a:custGeom>
            <a:solidFill>
              <a:srgbClr val="E96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9" name="文本框 3"/>
            <p:cNvSpPr txBox="1">
              <a:spLocks noChangeArrowheads="1"/>
            </p:cNvSpPr>
            <p:nvPr/>
          </p:nvSpPr>
          <p:spPr bwMode="auto">
            <a:xfrm>
              <a:off x="3247" y="323"/>
              <a:ext cx="2129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思考</a:t>
              </a:r>
            </a:p>
          </p:txBody>
        </p:sp>
      </p:grpSp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2581275" y="2671763"/>
            <a:ext cx="4460875" cy="577850"/>
          </a:xfrm>
          <a:prstGeom prst="wedgeRoundRectCallout">
            <a:avLst>
              <a:gd name="adj1" fmla="val 55815"/>
              <a:gd name="adj2" fmla="val 338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第二单元学习了观察物体。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544638" y="3438525"/>
            <a:ext cx="4057650" cy="595313"/>
          </a:xfrm>
          <a:prstGeom prst="wedgeRoundRectCallout">
            <a:avLst>
              <a:gd name="adj1" fmla="val -56315"/>
              <a:gd name="adj2" fmla="val -1111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第五单元学习了三角形。</a:t>
            </a:r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2930525" y="4205288"/>
            <a:ext cx="4721225" cy="568325"/>
          </a:xfrm>
          <a:prstGeom prst="wedgeRoundRectCallout">
            <a:avLst>
              <a:gd name="adj1" fmla="val 56935"/>
              <a:gd name="adj2" fmla="val -1398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第七单元学习了图形的运动。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 descr="E:\潘菲\模板\笔记素材图\状元笔记的娃娃（8.22日更新\夏状半.png夏状半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812519" y="3651870"/>
            <a:ext cx="861695" cy="112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E:\潘菲\模板\笔记素材图\状元笔记的娃娃（8.22日更新\夏路半2.png夏路半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2859941"/>
            <a:ext cx="1096482" cy="1309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E:\潘菲\模板\笔记素材图\状元笔记的娃娃（8.22日更新\夏成半2.png夏成半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288" y="2068011"/>
            <a:ext cx="1038078" cy="153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017236" y="138004"/>
            <a:ext cx="2135051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谈话导入</a:t>
            </a:r>
            <a:endParaRPr lang="zh-CN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8" grpId="0" animBg="1"/>
      <p:bldP spid="11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658813" y="612775"/>
            <a:ext cx="794861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         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你收获了什么知识呢？</a:t>
            </a:r>
          </a:p>
        </p:txBody>
      </p:sp>
      <p:grpSp>
        <p:nvGrpSpPr>
          <p:cNvPr id="4" name="Group 57"/>
          <p:cNvGrpSpPr/>
          <p:nvPr/>
        </p:nvGrpSpPr>
        <p:grpSpPr bwMode="auto">
          <a:xfrm>
            <a:off x="323851" y="1409701"/>
            <a:ext cx="4071938" cy="2544763"/>
            <a:chOff x="357" y="2614"/>
            <a:chExt cx="2565" cy="1603"/>
          </a:xfrm>
        </p:grpSpPr>
        <p:sp>
          <p:nvSpPr>
            <p:cNvPr id="10254" name="AutoShape 27"/>
            <p:cNvSpPr>
              <a:spLocks noChangeArrowheads="1"/>
            </p:cNvSpPr>
            <p:nvPr/>
          </p:nvSpPr>
          <p:spPr bwMode="auto">
            <a:xfrm>
              <a:off x="431" y="2614"/>
              <a:ext cx="2491" cy="687"/>
            </a:xfrm>
            <a:prstGeom prst="wedgeRoundRectCallout">
              <a:avLst>
                <a:gd name="adj1" fmla="val -38667"/>
                <a:gd name="adj2" fmla="val 6350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我会从不同方向观察立体图形，并作出判断。</a:t>
              </a:r>
            </a:p>
          </p:txBody>
        </p:sp>
        <p:pic>
          <p:nvPicPr>
            <p:cNvPr id="10255" name="Picture 41" descr="E:\潘菲\模板\笔记素材图\状元笔记的娃娃（8.22日更新\夏路半2.png夏路半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7" y="3527"/>
              <a:ext cx="578" cy="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58"/>
          <p:cNvGrpSpPr/>
          <p:nvPr/>
        </p:nvGrpSpPr>
        <p:grpSpPr bwMode="auto">
          <a:xfrm>
            <a:off x="4572000" y="1236664"/>
            <a:ext cx="4162425" cy="1200150"/>
            <a:chOff x="3162" y="553"/>
            <a:chExt cx="2622" cy="756"/>
          </a:xfrm>
        </p:grpSpPr>
        <p:pic>
          <p:nvPicPr>
            <p:cNvPr id="10252" name="Picture 44" descr="E:\潘菲\模板\笔记素材图\状元笔记的娃娃（8.22日更新\夏元半.png夏元半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03" y="553"/>
              <a:ext cx="681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3" name="AutoShape 27"/>
            <p:cNvSpPr>
              <a:spLocks noChangeArrowheads="1"/>
            </p:cNvSpPr>
            <p:nvPr/>
          </p:nvSpPr>
          <p:spPr bwMode="auto">
            <a:xfrm>
              <a:off x="3162" y="872"/>
              <a:ext cx="2046" cy="335"/>
            </a:xfrm>
            <a:prstGeom prst="wedgeRoundRectCallout">
              <a:avLst>
                <a:gd name="adj1" fmla="val 55769"/>
                <a:gd name="adj2" fmla="val 3078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我会给三角形分类。</a:t>
              </a:r>
              <a:endParaRPr lang="en-US" altLang="zh-CN" sz="2800" b="1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buFont typeface="Arial" panose="020B0604020202020204" pitchFamily="34" charset="0"/>
                <a:buNone/>
              </a:pPr>
              <a:endParaRPr lang="en-US" altLang="zh-CN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" name="Group 64"/>
          <p:cNvGrpSpPr/>
          <p:nvPr/>
        </p:nvGrpSpPr>
        <p:grpSpPr bwMode="auto">
          <a:xfrm>
            <a:off x="3209925" y="2355850"/>
            <a:ext cx="4217988" cy="1136650"/>
            <a:chOff x="2767" y="3400"/>
            <a:chExt cx="2657" cy="716"/>
          </a:xfrm>
        </p:grpSpPr>
        <p:sp>
          <p:nvSpPr>
            <p:cNvPr id="10250" name="AutoShape 27"/>
            <p:cNvSpPr>
              <a:spLocks noChangeArrowheads="1"/>
            </p:cNvSpPr>
            <p:nvPr/>
          </p:nvSpPr>
          <p:spPr bwMode="auto">
            <a:xfrm>
              <a:off x="2767" y="3702"/>
              <a:ext cx="2064" cy="331"/>
            </a:xfrm>
            <a:prstGeom prst="wedgeRoundRectCallout">
              <a:avLst>
                <a:gd name="adj1" fmla="val 54889"/>
                <a:gd name="adj2" fmla="val 1194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我会画轴对称图形</a:t>
              </a:r>
              <a:r>
                <a:rPr lang="zh-CN" altLang="en-US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en-US" altLang="zh-CN" sz="20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0251" name="Picture 48" descr="E:\潘菲\模板\笔记素材图\状元笔记的娃娃（8.22日更新\夏成半2.png夏成半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940" y="3400"/>
              <a:ext cx="484" cy="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56"/>
          <p:cNvGrpSpPr/>
          <p:nvPr/>
        </p:nvGrpSpPr>
        <p:grpSpPr bwMode="auto">
          <a:xfrm>
            <a:off x="1760538" y="3629025"/>
            <a:ext cx="5437187" cy="1293813"/>
            <a:chOff x="289" y="913"/>
            <a:chExt cx="3425" cy="815"/>
          </a:xfrm>
        </p:grpSpPr>
        <p:sp>
          <p:nvSpPr>
            <p:cNvPr id="10248" name="AutoShape 27"/>
            <p:cNvSpPr>
              <a:spLocks noChangeArrowheads="1"/>
            </p:cNvSpPr>
            <p:nvPr/>
          </p:nvSpPr>
          <p:spPr bwMode="auto">
            <a:xfrm>
              <a:off x="1000" y="932"/>
              <a:ext cx="2714" cy="655"/>
            </a:xfrm>
            <a:prstGeom prst="wedgeRoundRectCallout">
              <a:avLst>
                <a:gd name="adj1" fmla="val -57222"/>
                <a:gd name="adj2" fmla="val -490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大家说得不够完善，今天我们就来进行系统的复习。</a:t>
              </a:r>
            </a:p>
          </p:txBody>
        </p:sp>
        <p:pic>
          <p:nvPicPr>
            <p:cNvPr id="10249" name="Picture 1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89" y="913"/>
              <a:ext cx="584" cy="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图片 16" descr="图形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633413"/>
            <a:ext cx="15557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00" b="42999"/>
          <a:stretch>
            <a:fillRect/>
          </a:stretch>
        </p:blipFill>
        <p:spPr bwMode="auto">
          <a:xfrm>
            <a:off x="-252413" y="107950"/>
            <a:ext cx="4248151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/>
          <p:nvPr/>
        </p:nvGrpSpPr>
        <p:grpSpPr bwMode="auto">
          <a:xfrm>
            <a:off x="1042988" y="877466"/>
            <a:ext cx="1535112" cy="676275"/>
            <a:chOff x="1163" y="1974"/>
            <a:chExt cx="2418" cy="1064"/>
          </a:xfrm>
        </p:grpSpPr>
        <p:grpSp>
          <p:nvGrpSpPr>
            <p:cNvPr id="3" name="Group 36"/>
            <p:cNvGrpSpPr/>
            <p:nvPr/>
          </p:nvGrpSpPr>
          <p:grpSpPr bwMode="auto">
            <a:xfrm>
              <a:off x="1163" y="2234"/>
              <a:ext cx="626" cy="585"/>
              <a:chOff x="0" y="0"/>
              <a:chExt cx="739775" cy="690562"/>
            </a:xfrm>
            <a:solidFill>
              <a:srgbClr val="FFC000"/>
            </a:solidFill>
          </p:grpSpPr>
          <p:sp>
            <p:nvSpPr>
              <p:cNvPr id="5" name="Freeform 876"/>
              <p:cNvSpPr>
                <a:spLocks noChangeArrowheads="1"/>
              </p:cNvSpPr>
              <p:nvPr/>
            </p:nvSpPr>
            <p:spPr bwMode="auto">
              <a:xfrm>
                <a:off x="608013" y="71437"/>
                <a:ext cx="115888" cy="101600"/>
              </a:xfrm>
              <a:custGeom>
                <a:avLst/>
                <a:gdLst>
                  <a:gd name="T0" fmla="*/ 27951438 w 31"/>
                  <a:gd name="T1" fmla="*/ 353996978 h 27"/>
                  <a:gd name="T2" fmla="*/ 27951438 w 31"/>
                  <a:gd name="T3" fmla="*/ 382317037 h 27"/>
                  <a:gd name="T4" fmla="*/ 55899138 w 31"/>
                  <a:gd name="T5" fmla="*/ 382317037 h 27"/>
                  <a:gd name="T6" fmla="*/ 391301439 w 31"/>
                  <a:gd name="T7" fmla="*/ 127440267 h 27"/>
                  <a:gd name="T8" fmla="*/ 419252877 w 31"/>
                  <a:gd name="T9" fmla="*/ 84960178 h 27"/>
                  <a:gd name="T10" fmla="*/ 419252877 w 31"/>
                  <a:gd name="T11" fmla="*/ 42480089 h 27"/>
                  <a:gd name="T12" fmla="*/ 321424714 w 31"/>
                  <a:gd name="T13" fmla="*/ 14160030 h 27"/>
                  <a:gd name="T14" fmla="*/ 0 w 31"/>
                  <a:gd name="T15" fmla="*/ 254876770 h 27"/>
                  <a:gd name="T16" fmla="*/ 13973850 w 31"/>
                  <a:gd name="T17" fmla="*/ 283196830 h 27"/>
                  <a:gd name="T18" fmla="*/ 27951438 w 31"/>
                  <a:gd name="T19" fmla="*/ 353996978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27"/>
                  <a:gd name="T32" fmla="*/ 31 w 31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27">
                    <a:moveTo>
                      <a:pt x="2" y="25"/>
                    </a:moveTo>
                    <a:cubicBezTo>
                      <a:pt x="2" y="26"/>
                      <a:pt x="2" y="26"/>
                      <a:pt x="2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9" y="9"/>
                      <a:pt x="30" y="7"/>
                      <a:pt x="30" y="6"/>
                    </a:cubicBezTo>
                    <a:cubicBezTo>
                      <a:pt x="31" y="5"/>
                      <a:pt x="30" y="4"/>
                      <a:pt x="30" y="3"/>
                    </a:cubicBezTo>
                    <a:cubicBezTo>
                      <a:pt x="28" y="0"/>
                      <a:pt x="25" y="0"/>
                      <a:pt x="23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2"/>
                      <a:pt x="1" y="23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6" name="Freeform 877"/>
              <p:cNvSpPr>
                <a:spLocks noChangeArrowheads="1"/>
              </p:cNvSpPr>
              <p:nvPr/>
            </p:nvSpPr>
            <p:spPr bwMode="auto">
              <a:xfrm>
                <a:off x="612775" y="225425"/>
                <a:ext cx="127000" cy="55563"/>
              </a:xfrm>
              <a:custGeom>
                <a:avLst/>
                <a:gdLst>
                  <a:gd name="T0" fmla="*/ 460431029 w 34"/>
                  <a:gd name="T1" fmla="*/ 96046202 h 15"/>
                  <a:gd name="T2" fmla="*/ 418573324 w 34"/>
                  <a:gd name="T3" fmla="*/ 68605488 h 15"/>
                  <a:gd name="T4" fmla="*/ 13951324 w 34"/>
                  <a:gd name="T5" fmla="*/ 0 h 15"/>
                  <a:gd name="T6" fmla="*/ 13951324 w 34"/>
                  <a:gd name="T7" fmla="*/ 41164775 h 15"/>
                  <a:gd name="T8" fmla="*/ 13951324 w 34"/>
                  <a:gd name="T9" fmla="*/ 96046202 h 15"/>
                  <a:gd name="T10" fmla="*/ 0 w 34"/>
                  <a:gd name="T11" fmla="*/ 137210976 h 15"/>
                  <a:gd name="T12" fmla="*/ 390666941 w 34"/>
                  <a:gd name="T13" fmla="*/ 205816465 h 15"/>
                  <a:gd name="T14" fmla="*/ 404622000 w 34"/>
                  <a:gd name="T15" fmla="*/ 205816465 h 15"/>
                  <a:gd name="T16" fmla="*/ 474382353 w 34"/>
                  <a:gd name="T17" fmla="*/ 150931333 h 15"/>
                  <a:gd name="T18" fmla="*/ 460431029 w 34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4"/>
                  <a:gd name="T31" fmla="*/ 0 h 15"/>
                  <a:gd name="T32" fmla="*/ 34 w 34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4" h="15">
                    <a:moveTo>
                      <a:pt x="33" y="7"/>
                    </a:moveTo>
                    <a:cubicBezTo>
                      <a:pt x="32" y="6"/>
                      <a:pt x="31" y="5"/>
                      <a:pt x="3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9" y="15"/>
                    </a:cubicBezTo>
                    <a:cubicBezTo>
                      <a:pt x="31" y="15"/>
                      <a:pt x="33" y="13"/>
                      <a:pt x="34" y="11"/>
                    </a:cubicBezTo>
                    <a:cubicBezTo>
                      <a:pt x="34" y="10"/>
                      <a:pt x="33" y="8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7" name="Freeform 878"/>
              <p:cNvSpPr>
                <a:spLocks noChangeArrowheads="1"/>
              </p:cNvSpPr>
              <p:nvPr/>
            </p:nvSpPr>
            <p:spPr bwMode="auto">
              <a:xfrm>
                <a:off x="585788" y="304800"/>
                <a:ext cx="93663" cy="127000"/>
              </a:xfrm>
              <a:custGeom>
                <a:avLst/>
                <a:gdLst>
                  <a:gd name="T0" fmla="*/ 84218023 w 25"/>
                  <a:gd name="T1" fmla="*/ 27906382 h 34"/>
                  <a:gd name="T2" fmla="*/ 56145349 w 25"/>
                  <a:gd name="T3" fmla="*/ 0 h 34"/>
                  <a:gd name="T4" fmla="*/ 42110885 w 25"/>
                  <a:gd name="T5" fmla="*/ 41857706 h 34"/>
                  <a:gd name="T6" fmla="*/ 14038210 w 25"/>
                  <a:gd name="T7" fmla="*/ 97666735 h 34"/>
                  <a:gd name="T8" fmla="*/ 0 w 25"/>
                  <a:gd name="T9" fmla="*/ 139524441 h 34"/>
                  <a:gd name="T10" fmla="*/ 224581395 w 25"/>
                  <a:gd name="T11" fmla="*/ 446475971 h 34"/>
                  <a:gd name="T12" fmla="*/ 266692280 w 25"/>
                  <a:gd name="T13" fmla="*/ 474382353 h 34"/>
                  <a:gd name="T14" fmla="*/ 280726744 w 25"/>
                  <a:gd name="T15" fmla="*/ 474382353 h 34"/>
                  <a:gd name="T16" fmla="*/ 308799418 w 25"/>
                  <a:gd name="T17" fmla="*/ 460431029 h 34"/>
                  <a:gd name="T18" fmla="*/ 336872092 w 25"/>
                  <a:gd name="T19" fmla="*/ 418573324 h 34"/>
                  <a:gd name="T20" fmla="*/ 336872092 w 25"/>
                  <a:gd name="T21" fmla="*/ 376715618 h 34"/>
                  <a:gd name="T22" fmla="*/ 84218023 w 25"/>
                  <a:gd name="T23" fmla="*/ 27906382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5"/>
                  <a:gd name="T37" fmla="*/ 0 h 34"/>
                  <a:gd name="T38" fmla="*/ 25 w 2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5" h="34">
                    <a:moveTo>
                      <a:pt x="6" y="2"/>
                    </a:moveTo>
                    <a:cubicBezTo>
                      <a:pt x="6" y="1"/>
                      <a:pt x="5" y="1"/>
                      <a:pt x="4" y="0"/>
                    </a:cubicBezTo>
                    <a:cubicBezTo>
                      <a:pt x="4" y="1"/>
                      <a:pt x="3" y="2"/>
                      <a:pt x="3" y="3"/>
                    </a:cubicBezTo>
                    <a:cubicBezTo>
                      <a:pt x="3" y="4"/>
                      <a:pt x="2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8" y="34"/>
                      <a:pt x="19" y="34"/>
                    </a:cubicBezTo>
                    <a:cubicBezTo>
                      <a:pt x="19" y="34"/>
                      <a:pt x="19" y="34"/>
                      <a:pt x="20" y="34"/>
                    </a:cubicBezTo>
                    <a:cubicBezTo>
                      <a:pt x="21" y="34"/>
                      <a:pt x="22" y="34"/>
                      <a:pt x="22" y="33"/>
                    </a:cubicBezTo>
                    <a:cubicBezTo>
                      <a:pt x="24" y="33"/>
                      <a:pt x="24" y="32"/>
                      <a:pt x="24" y="30"/>
                    </a:cubicBezTo>
                    <a:cubicBezTo>
                      <a:pt x="25" y="29"/>
                      <a:pt x="24" y="28"/>
                      <a:pt x="24" y="27"/>
                    </a:cubicBez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8" name="Freeform 879"/>
              <p:cNvSpPr>
                <a:spLocks noChangeArrowheads="1"/>
              </p:cNvSpPr>
              <p:nvPr/>
            </p:nvSpPr>
            <p:spPr bwMode="auto">
              <a:xfrm>
                <a:off x="15875" y="71437"/>
                <a:ext cx="112713" cy="101600"/>
              </a:xfrm>
              <a:custGeom>
                <a:avLst/>
                <a:gdLst>
                  <a:gd name="T0" fmla="*/ 28230849 w 30"/>
                  <a:gd name="T1" fmla="*/ 127440267 h 27"/>
                  <a:gd name="T2" fmla="*/ 381127738 w 30"/>
                  <a:gd name="T3" fmla="*/ 382317037 h 27"/>
                  <a:gd name="T4" fmla="*/ 395243163 w 30"/>
                  <a:gd name="T5" fmla="*/ 382317037 h 27"/>
                  <a:gd name="T6" fmla="*/ 395243163 w 30"/>
                  <a:gd name="T7" fmla="*/ 339836948 h 27"/>
                  <a:gd name="T8" fmla="*/ 409358588 w 30"/>
                  <a:gd name="T9" fmla="*/ 283196830 h 27"/>
                  <a:gd name="T10" fmla="*/ 423474012 w 30"/>
                  <a:gd name="T11" fmla="*/ 240716741 h 27"/>
                  <a:gd name="T12" fmla="*/ 112927155 w 30"/>
                  <a:gd name="T13" fmla="*/ 14160030 h 27"/>
                  <a:gd name="T14" fmla="*/ 14115425 w 30"/>
                  <a:gd name="T15" fmla="*/ 42480089 h 27"/>
                  <a:gd name="T16" fmla="*/ 0 w 30"/>
                  <a:gd name="T17" fmla="*/ 84960178 h 27"/>
                  <a:gd name="T18" fmla="*/ 28230849 w 30"/>
                  <a:gd name="T19" fmla="*/ 127440267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"/>
                  <a:gd name="T31" fmla="*/ 0 h 27"/>
                  <a:gd name="T32" fmla="*/ 30 w 30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" h="27">
                    <a:moveTo>
                      <a:pt x="2" y="9"/>
                    </a:move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8" y="27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8" y="23"/>
                      <a:pt x="29" y="21"/>
                      <a:pt x="29" y="20"/>
                    </a:cubicBezTo>
                    <a:cubicBezTo>
                      <a:pt x="29" y="19"/>
                      <a:pt x="30" y="18"/>
                      <a:pt x="30" y="1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2" y="0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1" y="9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9" name="Freeform 880"/>
              <p:cNvSpPr>
                <a:spLocks noChangeArrowheads="1"/>
              </p:cNvSpPr>
              <p:nvPr/>
            </p:nvSpPr>
            <p:spPr bwMode="auto">
              <a:xfrm>
                <a:off x="0" y="225425"/>
                <a:ext cx="120650" cy="55563"/>
              </a:xfrm>
              <a:custGeom>
                <a:avLst/>
                <a:gdLst>
                  <a:gd name="T0" fmla="*/ 454888203 w 32"/>
                  <a:gd name="T1" fmla="*/ 96046202 h 15"/>
                  <a:gd name="T2" fmla="*/ 440674125 w 32"/>
                  <a:gd name="T3" fmla="*/ 41164775 h 15"/>
                  <a:gd name="T4" fmla="*/ 440674125 w 32"/>
                  <a:gd name="T5" fmla="*/ 0 h 15"/>
                  <a:gd name="T6" fmla="*/ 56860083 w 32"/>
                  <a:gd name="T7" fmla="*/ 68605488 h 15"/>
                  <a:gd name="T8" fmla="*/ 14214078 w 32"/>
                  <a:gd name="T9" fmla="*/ 96046202 h 15"/>
                  <a:gd name="T10" fmla="*/ 0 w 32"/>
                  <a:gd name="T11" fmla="*/ 150931333 h 15"/>
                  <a:gd name="T12" fmla="*/ 71077931 w 32"/>
                  <a:gd name="T13" fmla="*/ 205816465 h 15"/>
                  <a:gd name="T14" fmla="*/ 71077931 w 32"/>
                  <a:gd name="T15" fmla="*/ 205816465 h 15"/>
                  <a:gd name="T16" fmla="*/ 454888203 w 32"/>
                  <a:gd name="T17" fmla="*/ 137210976 h 15"/>
                  <a:gd name="T18" fmla="*/ 454888203 w 32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15"/>
                  <a:gd name="T32" fmla="*/ 32 w 32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15">
                    <a:moveTo>
                      <a:pt x="32" y="7"/>
                    </a:moveTo>
                    <a:cubicBezTo>
                      <a:pt x="32" y="6"/>
                      <a:pt x="31" y="5"/>
                      <a:pt x="31" y="3"/>
                    </a:cubicBezTo>
                    <a:cubicBezTo>
                      <a:pt x="31" y="2"/>
                      <a:pt x="31" y="1"/>
                      <a:pt x="31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1" y="6"/>
                      <a:pt x="1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0" y="13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9"/>
                      <a:pt x="32" y="8"/>
                      <a:pt x="3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0" name="Freeform 881"/>
              <p:cNvSpPr>
                <a:spLocks noChangeArrowheads="1"/>
              </p:cNvSpPr>
              <p:nvPr/>
            </p:nvSpPr>
            <p:spPr bwMode="auto">
              <a:xfrm>
                <a:off x="60325" y="307975"/>
                <a:ext cx="90488" cy="123825"/>
              </a:xfrm>
              <a:custGeom>
                <a:avLst/>
                <a:gdLst>
                  <a:gd name="T0" fmla="*/ 298523682 w 24"/>
                  <a:gd name="T1" fmla="*/ 28160807 h 33"/>
                  <a:gd name="T2" fmla="*/ 284309526 w 24"/>
                  <a:gd name="T3" fmla="*/ 0 h 33"/>
                  <a:gd name="T4" fmla="*/ 255877442 w 24"/>
                  <a:gd name="T5" fmla="*/ 14078527 h 33"/>
                  <a:gd name="T6" fmla="*/ 14214157 w 24"/>
                  <a:gd name="T7" fmla="*/ 366067975 h 33"/>
                  <a:gd name="T8" fmla="*/ 0 w 24"/>
                  <a:gd name="T9" fmla="*/ 408307309 h 33"/>
                  <a:gd name="T10" fmla="*/ 28432084 w 24"/>
                  <a:gd name="T11" fmla="*/ 450546643 h 33"/>
                  <a:gd name="T12" fmla="*/ 71078324 w 24"/>
                  <a:gd name="T13" fmla="*/ 464625170 h 33"/>
                  <a:gd name="T14" fmla="*/ 85292481 w 24"/>
                  <a:gd name="T15" fmla="*/ 464625170 h 33"/>
                  <a:gd name="T16" fmla="*/ 127938721 w 24"/>
                  <a:gd name="T17" fmla="*/ 436464364 h 33"/>
                  <a:gd name="T18" fmla="*/ 341169923 w 24"/>
                  <a:gd name="T19" fmla="*/ 140796530 h 33"/>
                  <a:gd name="T20" fmla="*/ 326955766 w 24"/>
                  <a:gd name="T21" fmla="*/ 98557195 h 33"/>
                  <a:gd name="T22" fmla="*/ 298523682 w 24"/>
                  <a:gd name="T23" fmla="*/ 28160807 h 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33"/>
                  <a:gd name="T38" fmla="*/ 24 w 24"/>
                  <a:gd name="T39" fmla="*/ 33 h 3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33">
                    <a:moveTo>
                      <a:pt x="21" y="2"/>
                    </a:moveTo>
                    <a:cubicBezTo>
                      <a:pt x="20" y="1"/>
                      <a:pt x="20" y="1"/>
                      <a:pt x="20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3" y="33"/>
                      <a:pt x="4" y="33"/>
                      <a:pt x="5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7" y="33"/>
                      <a:pt x="8" y="32"/>
                      <a:pt x="9" y="3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9"/>
                      <a:pt x="23" y="8"/>
                      <a:pt x="23" y="7"/>
                    </a:cubicBezTo>
                    <a:cubicBezTo>
                      <a:pt x="22" y="5"/>
                      <a:pt x="21" y="4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1" name="Freeform 882"/>
              <p:cNvSpPr>
                <a:spLocks noEditPoints="1" noChangeArrowheads="1"/>
              </p:cNvSpPr>
              <p:nvPr/>
            </p:nvSpPr>
            <p:spPr bwMode="auto">
              <a:xfrm>
                <a:off x="158750" y="0"/>
                <a:ext cx="419100" cy="506413"/>
              </a:xfrm>
              <a:custGeom>
                <a:avLst/>
                <a:gdLst>
                  <a:gd name="T0" fmla="*/ 784128616 w 112"/>
                  <a:gd name="T1" fmla="*/ 0 h 135"/>
                  <a:gd name="T2" fmla="*/ 0 w 112"/>
                  <a:gd name="T3" fmla="*/ 788008638 h 135"/>
                  <a:gd name="T4" fmla="*/ 238037574 w 112"/>
                  <a:gd name="T5" fmla="*/ 1421227453 h 135"/>
                  <a:gd name="T6" fmla="*/ 252040004 w 112"/>
                  <a:gd name="T7" fmla="*/ 1421227453 h 135"/>
                  <a:gd name="T8" fmla="*/ 420069169 w 112"/>
                  <a:gd name="T9" fmla="*/ 1801160993 h 135"/>
                  <a:gd name="T10" fmla="*/ 518086181 w 112"/>
                  <a:gd name="T11" fmla="*/ 1899660197 h 135"/>
                  <a:gd name="T12" fmla="*/ 1036168621 w 112"/>
                  <a:gd name="T13" fmla="*/ 1899660197 h 135"/>
                  <a:gd name="T14" fmla="*/ 1036168621 w 112"/>
                  <a:gd name="T15" fmla="*/ 1899660197 h 135"/>
                  <a:gd name="T16" fmla="*/ 1078175912 w 112"/>
                  <a:gd name="T17" fmla="*/ 1885589418 h 135"/>
                  <a:gd name="T18" fmla="*/ 1134185633 w 112"/>
                  <a:gd name="T19" fmla="*/ 1801160993 h 135"/>
                  <a:gd name="T20" fmla="*/ 1316217228 w 112"/>
                  <a:gd name="T21" fmla="*/ 1421227453 h 135"/>
                  <a:gd name="T22" fmla="*/ 1330219658 w 112"/>
                  <a:gd name="T23" fmla="*/ 1407156674 h 135"/>
                  <a:gd name="T24" fmla="*/ 1568257232 w 112"/>
                  <a:gd name="T25" fmla="*/ 788008638 h 135"/>
                  <a:gd name="T26" fmla="*/ 784128616 w 112"/>
                  <a:gd name="T27" fmla="*/ 0 h 135"/>
                  <a:gd name="T28" fmla="*/ 1162190494 w 112"/>
                  <a:gd name="T29" fmla="*/ 1308653719 h 135"/>
                  <a:gd name="T30" fmla="*/ 1148188063 w 112"/>
                  <a:gd name="T31" fmla="*/ 1322724498 h 135"/>
                  <a:gd name="T32" fmla="*/ 952157780 w 112"/>
                  <a:gd name="T33" fmla="*/ 1702658037 h 135"/>
                  <a:gd name="T34" fmla="*/ 602097021 w 112"/>
                  <a:gd name="T35" fmla="*/ 1702658037 h 135"/>
                  <a:gd name="T36" fmla="*/ 406066738 w 112"/>
                  <a:gd name="T37" fmla="*/ 1308653719 h 135"/>
                  <a:gd name="T38" fmla="*/ 392064308 w 112"/>
                  <a:gd name="T39" fmla="*/ 1308653719 h 135"/>
                  <a:gd name="T40" fmla="*/ 196034025 w 112"/>
                  <a:gd name="T41" fmla="*/ 788008638 h 135"/>
                  <a:gd name="T42" fmla="*/ 784128616 w 112"/>
                  <a:gd name="T43" fmla="*/ 197002159 h 135"/>
                  <a:gd name="T44" fmla="*/ 1372226949 w 112"/>
                  <a:gd name="T45" fmla="*/ 788008638 h 135"/>
                  <a:gd name="T46" fmla="*/ 1162190494 w 112"/>
                  <a:gd name="T47" fmla="*/ 1308653719 h 1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2"/>
                  <a:gd name="T73" fmla="*/ 0 h 135"/>
                  <a:gd name="T74" fmla="*/ 112 w 112"/>
                  <a:gd name="T75" fmla="*/ 135 h 1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2" h="135">
                    <a:moveTo>
                      <a:pt x="56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71"/>
                      <a:pt x="6" y="88"/>
                      <a:pt x="17" y="101"/>
                    </a:cubicBezTo>
                    <a:cubicBezTo>
                      <a:pt x="17" y="101"/>
                      <a:pt x="17" y="101"/>
                      <a:pt x="18" y="101"/>
                    </a:cubicBezTo>
                    <a:cubicBezTo>
                      <a:pt x="21" y="106"/>
                      <a:pt x="30" y="119"/>
                      <a:pt x="30" y="128"/>
                    </a:cubicBezTo>
                    <a:cubicBezTo>
                      <a:pt x="30" y="132"/>
                      <a:pt x="33" y="135"/>
                      <a:pt x="37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5" y="135"/>
                      <a:pt x="76" y="135"/>
                      <a:pt x="77" y="134"/>
                    </a:cubicBezTo>
                    <a:cubicBezTo>
                      <a:pt x="80" y="133"/>
                      <a:pt x="81" y="131"/>
                      <a:pt x="81" y="128"/>
                    </a:cubicBezTo>
                    <a:cubicBezTo>
                      <a:pt x="81" y="120"/>
                      <a:pt x="89" y="108"/>
                      <a:pt x="94" y="101"/>
                    </a:cubicBezTo>
                    <a:cubicBezTo>
                      <a:pt x="94" y="101"/>
                      <a:pt x="95" y="101"/>
                      <a:pt x="95" y="100"/>
                    </a:cubicBezTo>
                    <a:cubicBezTo>
                      <a:pt x="105" y="87"/>
                      <a:pt x="112" y="71"/>
                      <a:pt x="112" y="56"/>
                    </a:cubicBezTo>
                    <a:cubicBezTo>
                      <a:pt x="112" y="25"/>
                      <a:pt x="87" y="0"/>
                      <a:pt x="56" y="0"/>
                    </a:cubicBezTo>
                    <a:close/>
                    <a:moveTo>
                      <a:pt x="83" y="93"/>
                    </a:moveTo>
                    <a:cubicBezTo>
                      <a:pt x="83" y="93"/>
                      <a:pt x="83" y="94"/>
                      <a:pt x="82" y="94"/>
                    </a:cubicBezTo>
                    <a:cubicBezTo>
                      <a:pt x="79" y="98"/>
                      <a:pt x="71" y="110"/>
                      <a:pt x="68" y="121"/>
                    </a:cubicBezTo>
                    <a:cubicBezTo>
                      <a:pt x="43" y="121"/>
                      <a:pt x="43" y="121"/>
                      <a:pt x="43" y="121"/>
                    </a:cubicBezTo>
                    <a:cubicBezTo>
                      <a:pt x="40" y="109"/>
                      <a:pt x="31" y="97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19" y="82"/>
                      <a:pt x="14" y="68"/>
                      <a:pt x="14" y="56"/>
                    </a:cubicBezTo>
                    <a:cubicBezTo>
                      <a:pt x="14" y="33"/>
                      <a:pt x="32" y="14"/>
                      <a:pt x="56" y="14"/>
                    </a:cubicBezTo>
                    <a:cubicBezTo>
                      <a:pt x="79" y="14"/>
                      <a:pt x="98" y="33"/>
                      <a:pt x="98" y="56"/>
                    </a:cubicBezTo>
                    <a:cubicBezTo>
                      <a:pt x="98" y="68"/>
                      <a:pt x="92" y="82"/>
                      <a:pt x="83" y="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2" name="Freeform 883"/>
              <p:cNvSpPr>
                <a:spLocks noChangeArrowheads="1"/>
              </p:cNvSpPr>
              <p:nvPr/>
            </p:nvSpPr>
            <p:spPr bwMode="auto">
              <a:xfrm>
                <a:off x="288925" y="547687"/>
                <a:ext cx="158750" cy="142875"/>
              </a:xfrm>
              <a:custGeom>
                <a:avLst/>
                <a:gdLst>
                  <a:gd name="T0" fmla="*/ 514315982 w 42"/>
                  <a:gd name="T1" fmla="*/ 0 h 38"/>
                  <a:gd name="T2" fmla="*/ 71433720 w 42"/>
                  <a:gd name="T3" fmla="*/ 0 h 38"/>
                  <a:gd name="T4" fmla="*/ 0 w 42"/>
                  <a:gd name="T5" fmla="*/ 84818872 h 38"/>
                  <a:gd name="T6" fmla="*/ 0 w 42"/>
                  <a:gd name="T7" fmla="*/ 381686803 h 38"/>
                  <a:gd name="T8" fmla="*/ 71433720 w 42"/>
                  <a:gd name="T9" fmla="*/ 466509434 h 38"/>
                  <a:gd name="T10" fmla="*/ 142867440 w 42"/>
                  <a:gd name="T11" fmla="*/ 466509434 h 38"/>
                  <a:gd name="T12" fmla="*/ 185726161 w 42"/>
                  <a:gd name="T13" fmla="*/ 508916990 h 38"/>
                  <a:gd name="T14" fmla="*/ 242872381 w 42"/>
                  <a:gd name="T15" fmla="*/ 537191201 h 38"/>
                  <a:gd name="T16" fmla="*/ 342877321 w 42"/>
                  <a:gd name="T17" fmla="*/ 537191201 h 38"/>
                  <a:gd name="T18" fmla="*/ 400023542 w 42"/>
                  <a:gd name="T19" fmla="*/ 508916990 h 38"/>
                  <a:gd name="T20" fmla="*/ 442886042 w 42"/>
                  <a:gd name="T21" fmla="*/ 466509434 h 38"/>
                  <a:gd name="T22" fmla="*/ 514315982 w 42"/>
                  <a:gd name="T23" fmla="*/ 466509434 h 38"/>
                  <a:gd name="T24" fmla="*/ 600037202 w 42"/>
                  <a:gd name="T25" fmla="*/ 381686803 h 38"/>
                  <a:gd name="T26" fmla="*/ 600037202 w 42"/>
                  <a:gd name="T27" fmla="*/ 84818872 h 38"/>
                  <a:gd name="T28" fmla="*/ 514315982 w 42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"/>
                  <a:gd name="T46" fmla="*/ 0 h 38"/>
                  <a:gd name="T47" fmla="*/ 42 w 42"/>
                  <a:gd name="T48" fmla="*/ 38 h 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" h="38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3"/>
                      <a:pt x="5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4" y="37"/>
                      <a:pt x="16" y="38"/>
                      <a:pt x="17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6" y="38"/>
                      <a:pt x="27" y="37"/>
                      <a:pt x="28" y="36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42" y="30"/>
                      <a:pt x="42" y="2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3"/>
                      <a:pt x="39" y="0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</p:grpSp>
        <p:sp>
          <p:nvSpPr>
            <p:cNvPr id="11283" name="文本框 29"/>
            <p:cNvSpPr txBox="1">
              <a:spLocks noChangeArrowheads="1"/>
            </p:cNvSpPr>
            <p:nvPr/>
          </p:nvSpPr>
          <p:spPr bwMode="auto">
            <a:xfrm>
              <a:off x="1717" y="1974"/>
              <a:ext cx="1865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问题</a:t>
              </a:r>
            </a:p>
          </p:txBody>
        </p:sp>
      </p:grp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57238" y="1550566"/>
            <a:ext cx="80581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回忆一下，三角形这一单元有哪些重要的知识点？</a:t>
            </a:r>
          </a:p>
        </p:txBody>
      </p:sp>
      <p:sp>
        <p:nvSpPr>
          <p:cNvPr id="14" name="TextBox 30"/>
          <p:cNvSpPr txBox="1">
            <a:spLocks noChangeArrowheads="1"/>
          </p:cNvSpPr>
          <p:nvPr/>
        </p:nvSpPr>
        <p:spPr bwMode="auto">
          <a:xfrm>
            <a:off x="1439863" y="2814216"/>
            <a:ext cx="72358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三角形的定义</a:t>
            </a:r>
          </a:p>
        </p:txBody>
      </p:sp>
      <p:sp>
        <p:nvSpPr>
          <p:cNvPr id="15" name="矩形 14"/>
          <p:cNvSpPr/>
          <p:nvPr/>
        </p:nvSpPr>
        <p:spPr>
          <a:xfrm>
            <a:off x="857250" y="2844379"/>
            <a:ext cx="457200" cy="457200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16" name="矩形 15"/>
          <p:cNvSpPr/>
          <p:nvPr/>
        </p:nvSpPr>
        <p:spPr>
          <a:xfrm>
            <a:off x="4646613" y="2844379"/>
            <a:ext cx="460375" cy="457200"/>
          </a:xfrm>
          <a:prstGeom prst="rect">
            <a:avLst/>
          </a:prstGeom>
          <a:solidFill>
            <a:srgbClr val="37A7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2.</a:t>
            </a:r>
          </a:p>
        </p:txBody>
      </p:sp>
      <p:sp>
        <p:nvSpPr>
          <p:cNvPr id="17" name="TextBox 30"/>
          <p:cNvSpPr txBox="1">
            <a:spLocks noChangeArrowheads="1"/>
          </p:cNvSpPr>
          <p:nvPr/>
        </p:nvSpPr>
        <p:spPr bwMode="auto">
          <a:xfrm>
            <a:off x="5286375" y="2766591"/>
            <a:ext cx="3284538" cy="604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三角形的高和底</a:t>
            </a:r>
          </a:p>
        </p:txBody>
      </p:sp>
      <p:sp>
        <p:nvSpPr>
          <p:cNvPr id="18" name="矩形 17"/>
          <p:cNvSpPr/>
          <p:nvPr/>
        </p:nvSpPr>
        <p:spPr>
          <a:xfrm>
            <a:off x="857250" y="3453979"/>
            <a:ext cx="460375" cy="458787"/>
          </a:xfrm>
          <a:prstGeom prst="rect">
            <a:avLst/>
          </a:prstGeom>
          <a:solidFill>
            <a:srgbClr val="F9C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3.</a:t>
            </a:r>
          </a:p>
        </p:txBody>
      </p:sp>
      <p:sp>
        <p:nvSpPr>
          <p:cNvPr id="19" name="TextBox 30"/>
          <p:cNvSpPr txBox="1">
            <a:spLocks noChangeArrowheads="1"/>
          </p:cNvSpPr>
          <p:nvPr/>
        </p:nvSpPr>
        <p:spPr bwMode="auto">
          <a:xfrm>
            <a:off x="1420813" y="3414291"/>
            <a:ext cx="2903537" cy="579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三角形的特性</a:t>
            </a:r>
          </a:p>
        </p:txBody>
      </p:sp>
      <p:sp>
        <p:nvSpPr>
          <p:cNvPr id="20" name="矩形 19"/>
          <p:cNvSpPr/>
          <p:nvPr/>
        </p:nvSpPr>
        <p:spPr>
          <a:xfrm>
            <a:off x="4646613" y="3455566"/>
            <a:ext cx="460375" cy="457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4.</a:t>
            </a:r>
          </a:p>
        </p:txBody>
      </p:sp>
      <p:sp>
        <p:nvSpPr>
          <p:cNvPr id="21" name="TextBox 30"/>
          <p:cNvSpPr txBox="1">
            <a:spLocks noChangeArrowheads="1"/>
          </p:cNvSpPr>
          <p:nvPr/>
        </p:nvSpPr>
        <p:spPr bwMode="auto">
          <a:xfrm>
            <a:off x="5286375" y="3433341"/>
            <a:ext cx="3487738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三角形的三边关系</a:t>
            </a:r>
          </a:p>
        </p:txBody>
      </p:sp>
      <p:sp>
        <p:nvSpPr>
          <p:cNvPr id="22" name="矩形 21"/>
          <p:cNvSpPr/>
          <p:nvPr/>
        </p:nvSpPr>
        <p:spPr>
          <a:xfrm>
            <a:off x="857250" y="4063579"/>
            <a:ext cx="460375" cy="458787"/>
          </a:xfrm>
          <a:prstGeom prst="rect">
            <a:avLst/>
          </a:prstGeom>
          <a:solidFill>
            <a:srgbClr val="FAB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5.</a:t>
            </a:r>
          </a:p>
        </p:txBody>
      </p:sp>
      <p:sp>
        <p:nvSpPr>
          <p:cNvPr id="23" name="TextBox 30"/>
          <p:cNvSpPr txBox="1">
            <a:spLocks noChangeArrowheads="1"/>
          </p:cNvSpPr>
          <p:nvPr/>
        </p:nvSpPr>
        <p:spPr bwMode="auto">
          <a:xfrm>
            <a:off x="5286375" y="3981029"/>
            <a:ext cx="3303588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三角形的内角和</a:t>
            </a:r>
          </a:p>
        </p:txBody>
      </p:sp>
      <p:sp>
        <p:nvSpPr>
          <p:cNvPr id="24" name="矩形 23"/>
          <p:cNvSpPr/>
          <p:nvPr/>
        </p:nvSpPr>
        <p:spPr>
          <a:xfrm>
            <a:off x="4646613" y="4063579"/>
            <a:ext cx="460375" cy="458787"/>
          </a:xfrm>
          <a:prstGeom prst="rect">
            <a:avLst/>
          </a:prstGeom>
          <a:solidFill>
            <a:srgbClr val="F2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6.</a:t>
            </a:r>
          </a:p>
        </p:txBody>
      </p:sp>
      <p:sp>
        <p:nvSpPr>
          <p:cNvPr id="25" name="TextBox 30"/>
          <p:cNvSpPr txBox="1">
            <a:spLocks noChangeArrowheads="1"/>
          </p:cNvSpPr>
          <p:nvPr/>
        </p:nvSpPr>
        <p:spPr bwMode="auto">
          <a:xfrm>
            <a:off x="1439863" y="3993729"/>
            <a:ext cx="34877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三角形的分类</a:t>
            </a:r>
          </a:p>
        </p:txBody>
      </p:sp>
      <p:sp>
        <p:nvSpPr>
          <p:cNvPr id="11280" name="Rectangle 11"/>
          <p:cNvSpPr>
            <a:spLocks noChangeArrowheads="1"/>
          </p:cNvSpPr>
          <p:nvPr/>
        </p:nvSpPr>
        <p:spPr bwMode="auto">
          <a:xfrm>
            <a:off x="775653" y="133132"/>
            <a:ext cx="3745036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复习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三角形</a:t>
            </a:r>
            <a:endParaRPr lang="zh-CN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908298" y="417810"/>
            <a:ext cx="469900" cy="493713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noProof="1">
                <a:ea typeface="微软雅黑" panose="020B0503020204020204" pitchFamily="34" charset="-122"/>
              </a:rPr>
              <a:t>问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505198" y="351135"/>
            <a:ext cx="558323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三角形的定义是什么？</a:t>
            </a:r>
            <a:endParaRPr lang="zh-CN" altLang="en-US" sz="2800" b="1">
              <a:solidFill>
                <a:srgbClr val="3399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13048" y="835323"/>
            <a:ext cx="7965702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条线段围成的图形（每相邻两条线段的端点相连）叫作三角形。</a:t>
            </a:r>
          </a:p>
        </p:txBody>
      </p:sp>
      <p:sp>
        <p:nvSpPr>
          <p:cNvPr id="5" name="椭圆 4"/>
          <p:cNvSpPr/>
          <p:nvPr/>
        </p:nvSpPr>
        <p:spPr>
          <a:xfrm>
            <a:off x="908298" y="1975148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noProof="1">
                <a:ea typeface="微软雅黑" panose="020B0503020204020204" pitchFamily="34" charset="-122"/>
              </a:rPr>
              <a:t>问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505198" y="1887835"/>
            <a:ext cx="558323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什么是三角形的高和底？</a:t>
            </a:r>
            <a:endParaRPr lang="zh-CN" altLang="en-US" sz="2800" b="1">
              <a:solidFill>
                <a:srgbClr val="3399FF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52735" y="2368848"/>
            <a:ext cx="7854007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从三角形的一个顶点到它的对边作一条垂线，顶点和垂足之间的线段叫作三角形的高，这条对边叫作三角形的底。</a:t>
            </a:r>
          </a:p>
        </p:txBody>
      </p:sp>
      <p:sp>
        <p:nvSpPr>
          <p:cNvPr id="8" name="椭圆 7"/>
          <p:cNvSpPr/>
          <p:nvPr/>
        </p:nvSpPr>
        <p:spPr>
          <a:xfrm>
            <a:off x="908298" y="3999210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noProof="1">
                <a:ea typeface="微软雅黑" panose="020B0503020204020204" pitchFamily="34" charset="-122"/>
              </a:rPr>
              <a:t>问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505198" y="4000798"/>
            <a:ext cx="66278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三角形有什么特性？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004048" y="4011910"/>
            <a:ext cx="182086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稳定性。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  <p:bldP spid="5" grpId="0" bldLvl="0" animBg="1"/>
      <p:bldP spid="6" grpId="0"/>
      <p:bldP spid="7" grpId="0"/>
      <p:bldP spid="8" grpId="0" bldLvl="0" animBg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932359" y="536699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noProof="1">
                <a:ea typeface="微软雅黑" panose="020B0503020204020204" pitchFamily="34" charset="-122"/>
              </a:rPr>
              <a:t>问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529259" y="481136"/>
            <a:ext cx="558323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三角形的三边、三角有什么关系？</a:t>
            </a:r>
            <a:endParaRPr lang="zh-CN" altLang="en-US" sz="2800" b="1">
              <a:solidFill>
                <a:srgbClr val="3399FF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29171" y="1079624"/>
            <a:ext cx="775509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三角形任意两边的和大于第三边。三角形的内角和是180°。四边形的内角和是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360°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5" name="椭圆 4"/>
          <p:cNvSpPr/>
          <p:nvPr/>
        </p:nvSpPr>
        <p:spPr>
          <a:xfrm>
            <a:off x="932359" y="2259136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noProof="1">
                <a:ea typeface="微软雅黑" panose="020B0503020204020204" pitchFamily="34" charset="-122"/>
              </a:rPr>
              <a:t>问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529259" y="2203574"/>
            <a:ext cx="558323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三角形可以怎么分类？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27584" y="2787774"/>
            <a:ext cx="7892677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按角分类：锐角三角形、直角三角形和钝角三角形。按边分类：不等边三角形和等腰三角形（等边三角形是特殊的等腰三角形）。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  <p:bldP spid="5" grpId="0" bldLvl="0" animBg="1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>
            <a:spLocks noChangeArrowheads="1"/>
          </p:cNvSpPr>
          <p:nvPr/>
        </p:nvSpPr>
        <p:spPr bwMode="auto">
          <a:xfrm>
            <a:off x="827088" y="693738"/>
            <a:ext cx="799306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在下表中适当的空格内画上“√”，再说一说几种三角形之间的联系和区别。</a:t>
            </a: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1333500" y="1857375"/>
          <a:ext cx="6975475" cy="281305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392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80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8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图形名称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三条边都相等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只有两条边相等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有一个角是直角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只有两个锐角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有三个锐角</a:t>
                      </a:r>
                    </a:p>
                  </a:txBody>
                  <a:tcPr marL="91447" marR="91447" marT="45721" marB="457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等腰三角形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74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等边三角形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2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锐角三角形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直角三角形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99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钝角三角形</a:t>
                      </a: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21" marB="4572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456363" y="3675063"/>
            <a:ext cx="914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974975" y="2806700"/>
            <a:ext cx="914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581900" y="2865438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558088" y="3281363"/>
            <a:ext cx="914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349875" y="3649663"/>
            <a:ext cx="914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364038" y="2544763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456363" y="4138613"/>
            <a:ext cx="914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241925" y="134810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P105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"/>
          <p:cNvSpPr txBox="1">
            <a:spLocks noChangeArrowheads="1"/>
          </p:cNvSpPr>
          <p:nvPr/>
        </p:nvSpPr>
        <p:spPr bwMode="auto">
          <a:xfrm>
            <a:off x="827088" y="441598"/>
            <a:ext cx="4321175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求下面各角的度数。</a:t>
            </a:r>
          </a:p>
        </p:txBody>
      </p:sp>
      <p:sp>
        <p:nvSpPr>
          <p:cNvPr id="3" name="矩形 2"/>
          <p:cNvSpPr/>
          <p:nvPr/>
        </p:nvSpPr>
        <p:spPr>
          <a:xfrm>
            <a:off x="1403350" y="1203598"/>
            <a:ext cx="2808288" cy="1701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5003800" y="1203598"/>
            <a:ext cx="3671888" cy="1701800"/>
          </a:xfrm>
          <a:prstGeom prst="parallelogram">
            <a:avLst>
              <a:gd name="adj" fmla="val 60430"/>
            </a:avLst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1403350" y="1203598"/>
            <a:ext cx="2808288" cy="17018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11863" y="1203598"/>
            <a:ext cx="1655762" cy="1701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003800" y="1203598"/>
            <a:ext cx="3671888" cy="1701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弧形 11"/>
          <p:cNvSpPr/>
          <p:nvPr/>
        </p:nvSpPr>
        <p:spPr>
          <a:xfrm rot="5781365">
            <a:off x="1146175" y="1117873"/>
            <a:ext cx="568325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 rot="3833365">
            <a:off x="1613694" y="1082154"/>
            <a:ext cx="566738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 rot="15177328">
            <a:off x="3353594" y="2553767"/>
            <a:ext cx="568325" cy="515937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弧形 14"/>
          <p:cNvSpPr/>
          <p:nvPr/>
        </p:nvSpPr>
        <p:spPr>
          <a:xfrm rot="5781365">
            <a:off x="6013450" y="949598"/>
            <a:ext cx="568325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弧形 15"/>
          <p:cNvSpPr/>
          <p:nvPr/>
        </p:nvSpPr>
        <p:spPr>
          <a:xfrm rot="13541912">
            <a:off x="6465094" y="1721917"/>
            <a:ext cx="566737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弧形 16"/>
          <p:cNvSpPr/>
          <p:nvPr/>
        </p:nvSpPr>
        <p:spPr>
          <a:xfrm rot="14145094">
            <a:off x="7788275" y="1181373"/>
            <a:ext cx="568325" cy="51752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374" name="文本框 17"/>
          <p:cNvSpPr txBox="1">
            <a:spLocks noChangeArrowheads="1"/>
          </p:cNvSpPr>
          <p:nvPr/>
        </p:nvSpPr>
        <p:spPr bwMode="auto">
          <a:xfrm>
            <a:off x="2165350" y="1225823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75" name="文本框 18"/>
          <p:cNvSpPr txBox="1">
            <a:spLocks noChangeArrowheads="1"/>
          </p:cNvSpPr>
          <p:nvPr/>
        </p:nvSpPr>
        <p:spPr bwMode="auto">
          <a:xfrm>
            <a:off x="1558925" y="1625873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76" name="文本框 19"/>
          <p:cNvSpPr txBox="1">
            <a:spLocks noChangeArrowheads="1"/>
          </p:cNvSpPr>
          <p:nvPr/>
        </p:nvSpPr>
        <p:spPr bwMode="auto">
          <a:xfrm>
            <a:off x="2938463" y="2378348"/>
            <a:ext cx="338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77" name="文本框 20"/>
          <p:cNvSpPr txBox="1">
            <a:spLocks noChangeArrowheads="1"/>
          </p:cNvSpPr>
          <p:nvPr/>
        </p:nvSpPr>
        <p:spPr bwMode="auto">
          <a:xfrm>
            <a:off x="6497638" y="1236936"/>
            <a:ext cx="338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78" name="文本框 21"/>
          <p:cNvSpPr txBox="1">
            <a:spLocks noChangeArrowheads="1"/>
          </p:cNvSpPr>
          <p:nvPr/>
        </p:nvSpPr>
        <p:spPr bwMode="auto">
          <a:xfrm>
            <a:off x="5894388" y="1857648"/>
            <a:ext cx="739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53°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79" name="文本框 22"/>
          <p:cNvSpPr txBox="1">
            <a:spLocks noChangeArrowheads="1"/>
          </p:cNvSpPr>
          <p:nvPr/>
        </p:nvSpPr>
        <p:spPr bwMode="auto">
          <a:xfrm>
            <a:off x="7185025" y="1236936"/>
            <a:ext cx="739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20°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"/>
          <p:cNvSpPr txBox="1"/>
          <p:nvPr/>
        </p:nvSpPr>
        <p:spPr>
          <a:xfrm>
            <a:off x="254000" y="3067323"/>
            <a:ext cx="32877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8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90°</a:t>
            </a:r>
            <a:r>
              <a:rPr lang="zh-CN" altLang="en-US" sz="28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r>
              <a:rPr lang="zh-CN" altLang="en-US" sz="28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30°</a:t>
            </a:r>
            <a:endParaRPr lang="zh-CN" altLang="en-US" sz="2800" b="1" kern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225425" y="3732486"/>
            <a:ext cx="38084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180°</a:t>
            </a:r>
            <a:r>
              <a:rPr lang="zh-CN" altLang="en-US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90°</a:t>
            </a:r>
            <a:r>
              <a:rPr lang="zh-CN" altLang="en-US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60°</a:t>
            </a:r>
            <a:r>
              <a:rPr lang="zh-CN" altLang="en-US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°</a:t>
            </a:r>
            <a:endParaRPr lang="zh-CN" altLang="en-US" sz="2400" b="1" kern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100513" y="2983186"/>
            <a:ext cx="4989512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 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 °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 °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2400" b="1" kern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=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 °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 °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°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°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11955" y="53784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P107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785664" y="555575"/>
            <a:ext cx="73247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如果一个三角形的两条边分别长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，另一条边可能是几厘米？（取整厘米数）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547664" y="1563638"/>
            <a:ext cx="57086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三角形任意两边的和大于第三边；任意两边的差小于第三边。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079351" y="4325888"/>
            <a:ext cx="7031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另一边可能是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厘米。</a:t>
            </a: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2431901" y="2706638"/>
            <a:ext cx="475297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7-4=3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3cm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＜第三条边＜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11cm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62990" y="36766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P107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"/>
          <p:cNvSpPr txBox="1">
            <a:spLocks noChangeArrowheads="1"/>
          </p:cNvSpPr>
          <p:nvPr/>
        </p:nvSpPr>
        <p:spPr bwMode="auto">
          <a:xfrm>
            <a:off x="827088" y="771525"/>
            <a:ext cx="5329237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在（         ）里填上适当的数。</a:t>
            </a:r>
          </a:p>
        </p:txBody>
      </p:sp>
      <p:sp>
        <p:nvSpPr>
          <p:cNvPr id="3" name="矩形 2"/>
          <p:cNvSpPr/>
          <p:nvPr/>
        </p:nvSpPr>
        <p:spPr>
          <a:xfrm>
            <a:off x="900113" y="1995488"/>
            <a:ext cx="2592387" cy="158432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900113" y="1995488"/>
            <a:ext cx="2592387" cy="158432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900113" y="1995488"/>
            <a:ext cx="2592387" cy="158432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414" name="文本框 8"/>
          <p:cNvSpPr txBox="1">
            <a:spLocks noChangeArrowheads="1"/>
          </p:cNvSpPr>
          <p:nvPr/>
        </p:nvSpPr>
        <p:spPr bwMode="auto">
          <a:xfrm>
            <a:off x="4032250" y="1433513"/>
            <a:ext cx="4248150" cy="33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个锐角，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个锐角三角形。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个钝角，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个钝角三角形。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个直角，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个直角三角形。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546600" y="1485900"/>
            <a:ext cx="5429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572000" y="2062163"/>
            <a:ext cx="3635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578350" y="2571750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591050" y="3146425"/>
            <a:ext cx="363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594225" y="3721100"/>
            <a:ext cx="363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4591050" y="4264025"/>
            <a:ext cx="363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64505" y="866775"/>
            <a:ext cx="351028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P107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755576" y="771550"/>
            <a:ext cx="7848600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把一个等边三角形分成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个相等的小等边三角形。在右边的图里画一画。</a:t>
            </a:r>
          </a:p>
        </p:txBody>
      </p:sp>
      <p:sp>
        <p:nvSpPr>
          <p:cNvPr id="3" name="等腰三角形 2"/>
          <p:cNvSpPr/>
          <p:nvPr/>
        </p:nvSpPr>
        <p:spPr>
          <a:xfrm>
            <a:off x="3348038" y="2198688"/>
            <a:ext cx="2447925" cy="2111375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>
            <a:stCxn id="3" idx="1"/>
            <a:endCxn id="3" idx="5"/>
          </p:cNvCxnSpPr>
          <p:nvPr/>
        </p:nvCxnSpPr>
        <p:spPr>
          <a:xfrm>
            <a:off x="3959225" y="3254375"/>
            <a:ext cx="12255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stCxn id="3" idx="1"/>
            <a:endCxn id="3" idx="3"/>
          </p:cNvCxnSpPr>
          <p:nvPr/>
        </p:nvCxnSpPr>
        <p:spPr>
          <a:xfrm>
            <a:off x="3959225" y="3254375"/>
            <a:ext cx="612775" cy="10556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3" idx="3"/>
            <a:endCxn id="3" idx="5"/>
          </p:cNvCxnSpPr>
          <p:nvPr/>
        </p:nvCxnSpPr>
        <p:spPr>
          <a:xfrm flipV="1">
            <a:off x="4572000" y="3254375"/>
            <a:ext cx="612775" cy="10556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097020" y="165862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P110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00" b="42999"/>
          <a:stretch>
            <a:fillRect/>
          </a:stretch>
        </p:blipFill>
        <p:spPr bwMode="auto">
          <a:xfrm>
            <a:off x="-252413" y="107950"/>
            <a:ext cx="4537076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1"/>
          <p:cNvSpPr txBox="1">
            <a:spLocks noChangeArrowheads="1"/>
          </p:cNvSpPr>
          <p:nvPr/>
        </p:nvSpPr>
        <p:spPr bwMode="auto">
          <a:xfrm>
            <a:off x="611188" y="822722"/>
            <a:ext cx="7848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看一看，连一连。</a:t>
            </a:r>
          </a:p>
        </p:txBody>
      </p:sp>
      <p:pic>
        <p:nvPicPr>
          <p:cNvPr id="19460" name="图片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506220"/>
            <a:ext cx="8075612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4284663" y="2500313"/>
            <a:ext cx="1655762" cy="431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694363" y="2457450"/>
            <a:ext cx="1655762" cy="431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160838" y="2500313"/>
            <a:ext cx="3003550" cy="3889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284663" y="4095750"/>
            <a:ext cx="3065462" cy="636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816600" y="4138613"/>
            <a:ext cx="0" cy="593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975100" y="4138613"/>
            <a:ext cx="3375025" cy="5175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6" name="Rectangle 11"/>
          <p:cNvSpPr>
            <a:spLocks noChangeArrowheads="1"/>
          </p:cNvSpPr>
          <p:nvPr/>
        </p:nvSpPr>
        <p:spPr bwMode="auto">
          <a:xfrm>
            <a:off x="745193" y="115153"/>
            <a:ext cx="3024956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复习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观察物体</a:t>
            </a:r>
            <a:endParaRPr lang="zh-CN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38220" y="98615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P108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00" b="42999"/>
          <a:stretch>
            <a:fillRect/>
          </a:stretch>
        </p:blipFill>
        <p:spPr bwMode="auto">
          <a:xfrm>
            <a:off x="-252413" y="107950"/>
            <a:ext cx="5329238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755650" y="1522958"/>
            <a:ext cx="800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什么样的图形是轴对称图形？它有什么性质？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765175" y="919708"/>
            <a:ext cx="1873250" cy="676275"/>
            <a:chOff x="2427" y="323"/>
            <a:chExt cx="2949" cy="1065"/>
          </a:xfrm>
        </p:grpSpPr>
        <p:sp>
          <p:nvSpPr>
            <p:cNvPr id="20488" name="Freeform 98"/>
            <p:cNvSpPr>
              <a:spLocks noEditPoints="1" noChangeArrowheads="1"/>
            </p:cNvSpPr>
            <p:nvPr/>
          </p:nvSpPr>
          <p:spPr bwMode="auto">
            <a:xfrm>
              <a:off x="2427" y="628"/>
              <a:ext cx="709" cy="582"/>
            </a:xfrm>
            <a:custGeom>
              <a:avLst/>
              <a:gdLst>
                <a:gd name="T0" fmla="*/ 2147483646 w 104"/>
                <a:gd name="T1" fmla="*/ 2147483646 h 80"/>
                <a:gd name="T2" fmla="*/ 2147483646 w 104"/>
                <a:gd name="T3" fmla="*/ 2147483646 h 80"/>
                <a:gd name="T4" fmla="*/ 2147483646 w 104"/>
                <a:gd name="T5" fmla="*/ 2147483646 h 80"/>
                <a:gd name="T6" fmla="*/ 2147483646 w 104"/>
                <a:gd name="T7" fmla="*/ 2147483646 h 80"/>
                <a:gd name="T8" fmla="*/ 2147483646 w 104"/>
                <a:gd name="T9" fmla="*/ 2147483646 h 80"/>
                <a:gd name="T10" fmla="*/ 2147483646 w 104"/>
                <a:gd name="T11" fmla="*/ 2147483646 h 80"/>
                <a:gd name="T12" fmla="*/ 2147483646 w 104"/>
                <a:gd name="T13" fmla="*/ 2147483646 h 80"/>
                <a:gd name="T14" fmla="*/ 2147483646 w 104"/>
                <a:gd name="T15" fmla="*/ 2147483646 h 80"/>
                <a:gd name="T16" fmla="*/ 2147483646 w 104"/>
                <a:gd name="T17" fmla="*/ 2147483646 h 80"/>
                <a:gd name="T18" fmla="*/ 2147483646 w 104"/>
                <a:gd name="T19" fmla="*/ 2147483646 h 80"/>
                <a:gd name="T20" fmla="*/ 2147483646 w 104"/>
                <a:gd name="T21" fmla="*/ 2147483646 h 80"/>
                <a:gd name="T22" fmla="*/ 2147483646 w 104"/>
                <a:gd name="T23" fmla="*/ 2147483646 h 80"/>
                <a:gd name="T24" fmla="*/ 2147483646 w 104"/>
                <a:gd name="T25" fmla="*/ 2147483646 h 80"/>
                <a:gd name="T26" fmla="*/ 2147483646 w 104"/>
                <a:gd name="T27" fmla="*/ 2147483646 h 80"/>
                <a:gd name="T28" fmla="*/ 2147483646 w 104"/>
                <a:gd name="T29" fmla="*/ 2147483646 h 80"/>
                <a:gd name="T30" fmla="*/ 2147483646 w 104"/>
                <a:gd name="T31" fmla="*/ 2147483646 h 80"/>
                <a:gd name="T32" fmla="*/ 2147483646 w 104"/>
                <a:gd name="T33" fmla="*/ 2147483646 h 80"/>
                <a:gd name="T34" fmla="*/ 2147483646 w 104"/>
                <a:gd name="T35" fmla="*/ 0 h 80"/>
                <a:gd name="T36" fmla="*/ 0 w 104"/>
                <a:gd name="T37" fmla="*/ 2147483646 h 80"/>
                <a:gd name="T38" fmla="*/ 0 w 104"/>
                <a:gd name="T39" fmla="*/ 2147483646 h 80"/>
                <a:gd name="T40" fmla="*/ 2147483646 w 104"/>
                <a:gd name="T41" fmla="*/ 2147483646 h 80"/>
                <a:gd name="T42" fmla="*/ 2147483646 w 104"/>
                <a:gd name="T43" fmla="*/ 2147483646 h 80"/>
                <a:gd name="T44" fmla="*/ 2147483646 w 104"/>
                <a:gd name="T45" fmla="*/ 2147483646 h 80"/>
                <a:gd name="T46" fmla="*/ 2147483646 w 104"/>
                <a:gd name="T47" fmla="*/ 2147483646 h 80"/>
                <a:gd name="T48" fmla="*/ 2147483646 w 104"/>
                <a:gd name="T49" fmla="*/ 2147483646 h 80"/>
                <a:gd name="T50" fmla="*/ 2147483646 w 104"/>
                <a:gd name="T51" fmla="*/ 2147483646 h 80"/>
                <a:gd name="T52" fmla="*/ 2147483646 w 104"/>
                <a:gd name="T53" fmla="*/ 2147483646 h 80"/>
                <a:gd name="T54" fmla="*/ 2147483646 w 104"/>
                <a:gd name="T55" fmla="*/ 2147483646 h 80"/>
                <a:gd name="T56" fmla="*/ 2147483646 w 104"/>
                <a:gd name="T57" fmla="*/ 2147483646 h 80"/>
                <a:gd name="T58" fmla="*/ 2147483646 w 104"/>
                <a:gd name="T59" fmla="*/ 2147483646 h 80"/>
                <a:gd name="T60" fmla="*/ 2147483646 w 104"/>
                <a:gd name="T61" fmla="*/ 2147483646 h 8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4"/>
                <a:gd name="T94" fmla="*/ 0 h 80"/>
                <a:gd name="T95" fmla="*/ 104 w 104"/>
                <a:gd name="T96" fmla="*/ 80 h 8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4" h="80">
                  <a:moveTo>
                    <a:pt x="21" y="44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8" y="78"/>
                    <a:pt x="44" y="80"/>
                    <a:pt x="51" y="80"/>
                  </a:cubicBezTo>
                  <a:cubicBezTo>
                    <a:pt x="58" y="80"/>
                    <a:pt x="64" y="78"/>
                    <a:pt x="69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71" y="44"/>
                  </a:moveTo>
                  <a:cubicBezTo>
                    <a:pt x="72" y="46"/>
                    <a:pt x="72" y="47"/>
                    <a:pt x="72" y="48"/>
                  </a:cubicBezTo>
                  <a:cubicBezTo>
                    <a:pt x="72" y="55"/>
                    <a:pt x="69" y="61"/>
                    <a:pt x="65" y="66"/>
                  </a:cubicBezTo>
                  <a:cubicBezTo>
                    <a:pt x="62" y="70"/>
                    <a:pt x="57" y="73"/>
                    <a:pt x="51" y="73"/>
                  </a:cubicBezTo>
                  <a:cubicBezTo>
                    <a:pt x="46" y="73"/>
                    <a:pt x="41" y="70"/>
                    <a:pt x="37" y="66"/>
                  </a:cubicBezTo>
                  <a:cubicBezTo>
                    <a:pt x="33" y="61"/>
                    <a:pt x="31" y="55"/>
                    <a:pt x="31" y="48"/>
                  </a:cubicBezTo>
                  <a:cubicBezTo>
                    <a:pt x="31" y="47"/>
                    <a:pt x="31" y="46"/>
                    <a:pt x="31" y="44"/>
                  </a:cubicBezTo>
                  <a:lnTo>
                    <a:pt x="71" y="44"/>
                  </a:lnTo>
                  <a:close/>
                </a:path>
              </a:pathLst>
            </a:custGeom>
            <a:solidFill>
              <a:srgbClr val="E96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9" name="文本框 3"/>
            <p:cNvSpPr txBox="1">
              <a:spLocks noChangeArrowheads="1"/>
            </p:cNvSpPr>
            <p:nvPr/>
          </p:nvSpPr>
          <p:spPr bwMode="auto">
            <a:xfrm>
              <a:off x="3247" y="323"/>
              <a:ext cx="2129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思考</a:t>
              </a:r>
            </a:p>
          </p:txBody>
        </p:sp>
      </p:grpSp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687388" y="2113359"/>
            <a:ext cx="8001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如果一个图形沿着一条直线对折，两侧的图形能够完全重合，这个图形就是轴对称图形。</a:t>
            </a: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687388" y="3263668"/>
            <a:ext cx="8001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对应</a:t>
            </a:r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点到对称轴的距离相等；对应点的连线垂直于对称轴。</a:t>
            </a:r>
          </a:p>
        </p:txBody>
      </p:sp>
      <p:sp>
        <p:nvSpPr>
          <p:cNvPr id="20486" name="Rectangle 11"/>
          <p:cNvSpPr>
            <a:spLocks noChangeArrowheads="1"/>
          </p:cNvSpPr>
          <p:nvPr/>
        </p:nvSpPr>
        <p:spPr bwMode="auto">
          <a:xfrm>
            <a:off x="936030" y="130393"/>
            <a:ext cx="4824015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复习图形的运动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6" grpId="0" autoUpdateAnimBg="0"/>
      <p:bldP spid="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1160463" y="2403475"/>
            <a:ext cx="71310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找点——量距离——找对应点——连接。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60413" y="1254125"/>
            <a:ext cx="805815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怎样画轴对称图形的对称轴和轴对称图形的另一半呢？</a:t>
            </a:r>
          </a:p>
        </p:txBody>
      </p:sp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1079500" y="3636963"/>
            <a:ext cx="71326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平移只改变图形的位置，不改变图形的形状和大小。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60413" y="3025775"/>
            <a:ext cx="80581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3000" b="1"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2.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平移有什么特点？</a:t>
            </a: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079500" y="379413"/>
            <a:ext cx="1535113" cy="676275"/>
            <a:chOff x="1163" y="1974"/>
            <a:chExt cx="2418" cy="1064"/>
          </a:xfrm>
        </p:grpSpPr>
        <p:grpSp>
          <p:nvGrpSpPr>
            <p:cNvPr id="7" name="Group 36"/>
            <p:cNvGrpSpPr/>
            <p:nvPr/>
          </p:nvGrpSpPr>
          <p:grpSpPr bwMode="auto">
            <a:xfrm>
              <a:off x="1163" y="2234"/>
              <a:ext cx="626" cy="585"/>
              <a:chOff x="0" y="0"/>
              <a:chExt cx="739775" cy="690562"/>
            </a:xfrm>
            <a:solidFill>
              <a:srgbClr val="FFC000"/>
            </a:solidFill>
          </p:grpSpPr>
          <p:sp>
            <p:nvSpPr>
              <p:cNvPr id="9" name="Freeform 876"/>
              <p:cNvSpPr>
                <a:spLocks noChangeArrowheads="1"/>
              </p:cNvSpPr>
              <p:nvPr/>
            </p:nvSpPr>
            <p:spPr bwMode="auto">
              <a:xfrm>
                <a:off x="608013" y="71437"/>
                <a:ext cx="115888" cy="101600"/>
              </a:xfrm>
              <a:custGeom>
                <a:avLst/>
                <a:gdLst>
                  <a:gd name="T0" fmla="*/ 27951438 w 31"/>
                  <a:gd name="T1" fmla="*/ 353996978 h 27"/>
                  <a:gd name="T2" fmla="*/ 27951438 w 31"/>
                  <a:gd name="T3" fmla="*/ 382317037 h 27"/>
                  <a:gd name="T4" fmla="*/ 55899138 w 31"/>
                  <a:gd name="T5" fmla="*/ 382317037 h 27"/>
                  <a:gd name="T6" fmla="*/ 391301439 w 31"/>
                  <a:gd name="T7" fmla="*/ 127440267 h 27"/>
                  <a:gd name="T8" fmla="*/ 419252877 w 31"/>
                  <a:gd name="T9" fmla="*/ 84960178 h 27"/>
                  <a:gd name="T10" fmla="*/ 419252877 w 31"/>
                  <a:gd name="T11" fmla="*/ 42480089 h 27"/>
                  <a:gd name="T12" fmla="*/ 321424714 w 31"/>
                  <a:gd name="T13" fmla="*/ 14160030 h 27"/>
                  <a:gd name="T14" fmla="*/ 0 w 31"/>
                  <a:gd name="T15" fmla="*/ 254876770 h 27"/>
                  <a:gd name="T16" fmla="*/ 13973850 w 31"/>
                  <a:gd name="T17" fmla="*/ 283196830 h 27"/>
                  <a:gd name="T18" fmla="*/ 27951438 w 31"/>
                  <a:gd name="T19" fmla="*/ 353996978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27"/>
                  <a:gd name="T32" fmla="*/ 31 w 31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27">
                    <a:moveTo>
                      <a:pt x="2" y="25"/>
                    </a:moveTo>
                    <a:cubicBezTo>
                      <a:pt x="2" y="26"/>
                      <a:pt x="2" y="26"/>
                      <a:pt x="2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9" y="9"/>
                      <a:pt x="30" y="7"/>
                      <a:pt x="30" y="6"/>
                    </a:cubicBezTo>
                    <a:cubicBezTo>
                      <a:pt x="31" y="5"/>
                      <a:pt x="30" y="4"/>
                      <a:pt x="30" y="3"/>
                    </a:cubicBezTo>
                    <a:cubicBezTo>
                      <a:pt x="28" y="0"/>
                      <a:pt x="25" y="0"/>
                      <a:pt x="23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2"/>
                      <a:pt x="1" y="23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0" name="Freeform 877"/>
              <p:cNvSpPr>
                <a:spLocks noChangeArrowheads="1"/>
              </p:cNvSpPr>
              <p:nvPr/>
            </p:nvSpPr>
            <p:spPr bwMode="auto">
              <a:xfrm>
                <a:off x="612775" y="225425"/>
                <a:ext cx="127000" cy="55563"/>
              </a:xfrm>
              <a:custGeom>
                <a:avLst/>
                <a:gdLst>
                  <a:gd name="T0" fmla="*/ 460431029 w 34"/>
                  <a:gd name="T1" fmla="*/ 96046202 h 15"/>
                  <a:gd name="T2" fmla="*/ 418573324 w 34"/>
                  <a:gd name="T3" fmla="*/ 68605488 h 15"/>
                  <a:gd name="T4" fmla="*/ 13951324 w 34"/>
                  <a:gd name="T5" fmla="*/ 0 h 15"/>
                  <a:gd name="T6" fmla="*/ 13951324 w 34"/>
                  <a:gd name="T7" fmla="*/ 41164775 h 15"/>
                  <a:gd name="T8" fmla="*/ 13951324 w 34"/>
                  <a:gd name="T9" fmla="*/ 96046202 h 15"/>
                  <a:gd name="T10" fmla="*/ 0 w 34"/>
                  <a:gd name="T11" fmla="*/ 137210976 h 15"/>
                  <a:gd name="T12" fmla="*/ 390666941 w 34"/>
                  <a:gd name="T13" fmla="*/ 205816465 h 15"/>
                  <a:gd name="T14" fmla="*/ 404622000 w 34"/>
                  <a:gd name="T15" fmla="*/ 205816465 h 15"/>
                  <a:gd name="T16" fmla="*/ 474382353 w 34"/>
                  <a:gd name="T17" fmla="*/ 150931333 h 15"/>
                  <a:gd name="T18" fmla="*/ 460431029 w 34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4"/>
                  <a:gd name="T31" fmla="*/ 0 h 15"/>
                  <a:gd name="T32" fmla="*/ 34 w 34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4" h="15">
                    <a:moveTo>
                      <a:pt x="33" y="7"/>
                    </a:moveTo>
                    <a:cubicBezTo>
                      <a:pt x="32" y="6"/>
                      <a:pt x="31" y="5"/>
                      <a:pt x="3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9" y="15"/>
                    </a:cubicBezTo>
                    <a:cubicBezTo>
                      <a:pt x="31" y="15"/>
                      <a:pt x="33" y="13"/>
                      <a:pt x="34" y="11"/>
                    </a:cubicBezTo>
                    <a:cubicBezTo>
                      <a:pt x="34" y="10"/>
                      <a:pt x="33" y="8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1" name="Freeform 878"/>
              <p:cNvSpPr>
                <a:spLocks noChangeArrowheads="1"/>
              </p:cNvSpPr>
              <p:nvPr/>
            </p:nvSpPr>
            <p:spPr bwMode="auto">
              <a:xfrm>
                <a:off x="585788" y="304800"/>
                <a:ext cx="93663" cy="127000"/>
              </a:xfrm>
              <a:custGeom>
                <a:avLst/>
                <a:gdLst>
                  <a:gd name="T0" fmla="*/ 84218023 w 25"/>
                  <a:gd name="T1" fmla="*/ 27906382 h 34"/>
                  <a:gd name="T2" fmla="*/ 56145349 w 25"/>
                  <a:gd name="T3" fmla="*/ 0 h 34"/>
                  <a:gd name="T4" fmla="*/ 42110885 w 25"/>
                  <a:gd name="T5" fmla="*/ 41857706 h 34"/>
                  <a:gd name="T6" fmla="*/ 14038210 w 25"/>
                  <a:gd name="T7" fmla="*/ 97666735 h 34"/>
                  <a:gd name="T8" fmla="*/ 0 w 25"/>
                  <a:gd name="T9" fmla="*/ 139524441 h 34"/>
                  <a:gd name="T10" fmla="*/ 224581395 w 25"/>
                  <a:gd name="T11" fmla="*/ 446475971 h 34"/>
                  <a:gd name="T12" fmla="*/ 266692280 w 25"/>
                  <a:gd name="T13" fmla="*/ 474382353 h 34"/>
                  <a:gd name="T14" fmla="*/ 280726744 w 25"/>
                  <a:gd name="T15" fmla="*/ 474382353 h 34"/>
                  <a:gd name="T16" fmla="*/ 308799418 w 25"/>
                  <a:gd name="T17" fmla="*/ 460431029 h 34"/>
                  <a:gd name="T18" fmla="*/ 336872092 w 25"/>
                  <a:gd name="T19" fmla="*/ 418573324 h 34"/>
                  <a:gd name="T20" fmla="*/ 336872092 w 25"/>
                  <a:gd name="T21" fmla="*/ 376715618 h 34"/>
                  <a:gd name="T22" fmla="*/ 84218023 w 25"/>
                  <a:gd name="T23" fmla="*/ 27906382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5"/>
                  <a:gd name="T37" fmla="*/ 0 h 34"/>
                  <a:gd name="T38" fmla="*/ 25 w 2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5" h="34">
                    <a:moveTo>
                      <a:pt x="6" y="2"/>
                    </a:moveTo>
                    <a:cubicBezTo>
                      <a:pt x="6" y="1"/>
                      <a:pt x="5" y="1"/>
                      <a:pt x="4" y="0"/>
                    </a:cubicBezTo>
                    <a:cubicBezTo>
                      <a:pt x="4" y="1"/>
                      <a:pt x="3" y="2"/>
                      <a:pt x="3" y="3"/>
                    </a:cubicBezTo>
                    <a:cubicBezTo>
                      <a:pt x="3" y="4"/>
                      <a:pt x="2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8" y="34"/>
                      <a:pt x="19" y="34"/>
                    </a:cubicBezTo>
                    <a:cubicBezTo>
                      <a:pt x="19" y="34"/>
                      <a:pt x="19" y="34"/>
                      <a:pt x="20" y="34"/>
                    </a:cubicBezTo>
                    <a:cubicBezTo>
                      <a:pt x="21" y="34"/>
                      <a:pt x="22" y="34"/>
                      <a:pt x="22" y="33"/>
                    </a:cubicBezTo>
                    <a:cubicBezTo>
                      <a:pt x="24" y="33"/>
                      <a:pt x="24" y="32"/>
                      <a:pt x="24" y="30"/>
                    </a:cubicBezTo>
                    <a:cubicBezTo>
                      <a:pt x="25" y="29"/>
                      <a:pt x="24" y="28"/>
                      <a:pt x="24" y="27"/>
                    </a:cubicBez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2" name="Freeform 879"/>
              <p:cNvSpPr>
                <a:spLocks noChangeArrowheads="1"/>
              </p:cNvSpPr>
              <p:nvPr/>
            </p:nvSpPr>
            <p:spPr bwMode="auto">
              <a:xfrm>
                <a:off x="15875" y="71437"/>
                <a:ext cx="112713" cy="101600"/>
              </a:xfrm>
              <a:custGeom>
                <a:avLst/>
                <a:gdLst>
                  <a:gd name="T0" fmla="*/ 28230849 w 30"/>
                  <a:gd name="T1" fmla="*/ 127440267 h 27"/>
                  <a:gd name="T2" fmla="*/ 381127738 w 30"/>
                  <a:gd name="T3" fmla="*/ 382317037 h 27"/>
                  <a:gd name="T4" fmla="*/ 395243163 w 30"/>
                  <a:gd name="T5" fmla="*/ 382317037 h 27"/>
                  <a:gd name="T6" fmla="*/ 395243163 w 30"/>
                  <a:gd name="T7" fmla="*/ 339836948 h 27"/>
                  <a:gd name="T8" fmla="*/ 409358588 w 30"/>
                  <a:gd name="T9" fmla="*/ 283196830 h 27"/>
                  <a:gd name="T10" fmla="*/ 423474012 w 30"/>
                  <a:gd name="T11" fmla="*/ 240716741 h 27"/>
                  <a:gd name="T12" fmla="*/ 112927155 w 30"/>
                  <a:gd name="T13" fmla="*/ 14160030 h 27"/>
                  <a:gd name="T14" fmla="*/ 14115425 w 30"/>
                  <a:gd name="T15" fmla="*/ 42480089 h 27"/>
                  <a:gd name="T16" fmla="*/ 0 w 30"/>
                  <a:gd name="T17" fmla="*/ 84960178 h 27"/>
                  <a:gd name="T18" fmla="*/ 28230849 w 30"/>
                  <a:gd name="T19" fmla="*/ 127440267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"/>
                  <a:gd name="T31" fmla="*/ 0 h 27"/>
                  <a:gd name="T32" fmla="*/ 30 w 30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" h="27">
                    <a:moveTo>
                      <a:pt x="2" y="9"/>
                    </a:move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8" y="27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8" y="23"/>
                      <a:pt x="29" y="21"/>
                      <a:pt x="29" y="20"/>
                    </a:cubicBezTo>
                    <a:cubicBezTo>
                      <a:pt x="29" y="19"/>
                      <a:pt x="30" y="18"/>
                      <a:pt x="30" y="1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2" y="0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1" y="9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3" name="Freeform 880"/>
              <p:cNvSpPr>
                <a:spLocks noChangeArrowheads="1"/>
              </p:cNvSpPr>
              <p:nvPr/>
            </p:nvSpPr>
            <p:spPr bwMode="auto">
              <a:xfrm>
                <a:off x="0" y="225425"/>
                <a:ext cx="120650" cy="55563"/>
              </a:xfrm>
              <a:custGeom>
                <a:avLst/>
                <a:gdLst>
                  <a:gd name="T0" fmla="*/ 454888203 w 32"/>
                  <a:gd name="T1" fmla="*/ 96046202 h 15"/>
                  <a:gd name="T2" fmla="*/ 440674125 w 32"/>
                  <a:gd name="T3" fmla="*/ 41164775 h 15"/>
                  <a:gd name="T4" fmla="*/ 440674125 w 32"/>
                  <a:gd name="T5" fmla="*/ 0 h 15"/>
                  <a:gd name="T6" fmla="*/ 56860083 w 32"/>
                  <a:gd name="T7" fmla="*/ 68605488 h 15"/>
                  <a:gd name="T8" fmla="*/ 14214078 w 32"/>
                  <a:gd name="T9" fmla="*/ 96046202 h 15"/>
                  <a:gd name="T10" fmla="*/ 0 w 32"/>
                  <a:gd name="T11" fmla="*/ 150931333 h 15"/>
                  <a:gd name="T12" fmla="*/ 71077931 w 32"/>
                  <a:gd name="T13" fmla="*/ 205816465 h 15"/>
                  <a:gd name="T14" fmla="*/ 71077931 w 32"/>
                  <a:gd name="T15" fmla="*/ 205816465 h 15"/>
                  <a:gd name="T16" fmla="*/ 454888203 w 32"/>
                  <a:gd name="T17" fmla="*/ 137210976 h 15"/>
                  <a:gd name="T18" fmla="*/ 454888203 w 32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15"/>
                  <a:gd name="T32" fmla="*/ 32 w 32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15">
                    <a:moveTo>
                      <a:pt x="32" y="7"/>
                    </a:moveTo>
                    <a:cubicBezTo>
                      <a:pt x="32" y="6"/>
                      <a:pt x="31" y="5"/>
                      <a:pt x="31" y="3"/>
                    </a:cubicBezTo>
                    <a:cubicBezTo>
                      <a:pt x="31" y="2"/>
                      <a:pt x="31" y="1"/>
                      <a:pt x="31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1" y="6"/>
                      <a:pt x="1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0" y="13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9"/>
                      <a:pt x="32" y="8"/>
                      <a:pt x="3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4" name="Freeform 881"/>
              <p:cNvSpPr>
                <a:spLocks noChangeArrowheads="1"/>
              </p:cNvSpPr>
              <p:nvPr/>
            </p:nvSpPr>
            <p:spPr bwMode="auto">
              <a:xfrm>
                <a:off x="60325" y="307975"/>
                <a:ext cx="90488" cy="123825"/>
              </a:xfrm>
              <a:custGeom>
                <a:avLst/>
                <a:gdLst>
                  <a:gd name="T0" fmla="*/ 298523682 w 24"/>
                  <a:gd name="T1" fmla="*/ 28160807 h 33"/>
                  <a:gd name="T2" fmla="*/ 284309526 w 24"/>
                  <a:gd name="T3" fmla="*/ 0 h 33"/>
                  <a:gd name="T4" fmla="*/ 255877442 w 24"/>
                  <a:gd name="T5" fmla="*/ 14078527 h 33"/>
                  <a:gd name="T6" fmla="*/ 14214157 w 24"/>
                  <a:gd name="T7" fmla="*/ 366067975 h 33"/>
                  <a:gd name="T8" fmla="*/ 0 w 24"/>
                  <a:gd name="T9" fmla="*/ 408307309 h 33"/>
                  <a:gd name="T10" fmla="*/ 28432084 w 24"/>
                  <a:gd name="T11" fmla="*/ 450546643 h 33"/>
                  <a:gd name="T12" fmla="*/ 71078324 w 24"/>
                  <a:gd name="T13" fmla="*/ 464625170 h 33"/>
                  <a:gd name="T14" fmla="*/ 85292481 w 24"/>
                  <a:gd name="T15" fmla="*/ 464625170 h 33"/>
                  <a:gd name="T16" fmla="*/ 127938721 w 24"/>
                  <a:gd name="T17" fmla="*/ 436464364 h 33"/>
                  <a:gd name="T18" fmla="*/ 341169923 w 24"/>
                  <a:gd name="T19" fmla="*/ 140796530 h 33"/>
                  <a:gd name="T20" fmla="*/ 326955766 w 24"/>
                  <a:gd name="T21" fmla="*/ 98557195 h 33"/>
                  <a:gd name="T22" fmla="*/ 298523682 w 24"/>
                  <a:gd name="T23" fmla="*/ 28160807 h 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33"/>
                  <a:gd name="T38" fmla="*/ 24 w 24"/>
                  <a:gd name="T39" fmla="*/ 33 h 3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33">
                    <a:moveTo>
                      <a:pt x="21" y="2"/>
                    </a:moveTo>
                    <a:cubicBezTo>
                      <a:pt x="20" y="1"/>
                      <a:pt x="20" y="1"/>
                      <a:pt x="20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3" y="33"/>
                      <a:pt x="4" y="33"/>
                      <a:pt x="5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7" y="33"/>
                      <a:pt x="8" y="32"/>
                      <a:pt x="9" y="3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9"/>
                      <a:pt x="23" y="8"/>
                      <a:pt x="23" y="7"/>
                    </a:cubicBezTo>
                    <a:cubicBezTo>
                      <a:pt x="22" y="5"/>
                      <a:pt x="21" y="4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5" name="Freeform 882"/>
              <p:cNvSpPr>
                <a:spLocks noEditPoints="1" noChangeArrowheads="1"/>
              </p:cNvSpPr>
              <p:nvPr/>
            </p:nvSpPr>
            <p:spPr bwMode="auto">
              <a:xfrm>
                <a:off x="158750" y="0"/>
                <a:ext cx="419100" cy="506413"/>
              </a:xfrm>
              <a:custGeom>
                <a:avLst/>
                <a:gdLst>
                  <a:gd name="T0" fmla="*/ 784128616 w 112"/>
                  <a:gd name="T1" fmla="*/ 0 h 135"/>
                  <a:gd name="T2" fmla="*/ 0 w 112"/>
                  <a:gd name="T3" fmla="*/ 788008638 h 135"/>
                  <a:gd name="T4" fmla="*/ 238037574 w 112"/>
                  <a:gd name="T5" fmla="*/ 1421227453 h 135"/>
                  <a:gd name="T6" fmla="*/ 252040004 w 112"/>
                  <a:gd name="T7" fmla="*/ 1421227453 h 135"/>
                  <a:gd name="T8" fmla="*/ 420069169 w 112"/>
                  <a:gd name="T9" fmla="*/ 1801160993 h 135"/>
                  <a:gd name="T10" fmla="*/ 518086181 w 112"/>
                  <a:gd name="T11" fmla="*/ 1899660197 h 135"/>
                  <a:gd name="T12" fmla="*/ 1036168621 w 112"/>
                  <a:gd name="T13" fmla="*/ 1899660197 h 135"/>
                  <a:gd name="T14" fmla="*/ 1036168621 w 112"/>
                  <a:gd name="T15" fmla="*/ 1899660197 h 135"/>
                  <a:gd name="T16" fmla="*/ 1078175912 w 112"/>
                  <a:gd name="T17" fmla="*/ 1885589418 h 135"/>
                  <a:gd name="T18" fmla="*/ 1134185633 w 112"/>
                  <a:gd name="T19" fmla="*/ 1801160993 h 135"/>
                  <a:gd name="T20" fmla="*/ 1316217228 w 112"/>
                  <a:gd name="T21" fmla="*/ 1421227453 h 135"/>
                  <a:gd name="T22" fmla="*/ 1330219658 w 112"/>
                  <a:gd name="T23" fmla="*/ 1407156674 h 135"/>
                  <a:gd name="T24" fmla="*/ 1568257232 w 112"/>
                  <a:gd name="T25" fmla="*/ 788008638 h 135"/>
                  <a:gd name="T26" fmla="*/ 784128616 w 112"/>
                  <a:gd name="T27" fmla="*/ 0 h 135"/>
                  <a:gd name="T28" fmla="*/ 1162190494 w 112"/>
                  <a:gd name="T29" fmla="*/ 1308653719 h 135"/>
                  <a:gd name="T30" fmla="*/ 1148188063 w 112"/>
                  <a:gd name="T31" fmla="*/ 1322724498 h 135"/>
                  <a:gd name="T32" fmla="*/ 952157780 w 112"/>
                  <a:gd name="T33" fmla="*/ 1702658037 h 135"/>
                  <a:gd name="T34" fmla="*/ 602097021 w 112"/>
                  <a:gd name="T35" fmla="*/ 1702658037 h 135"/>
                  <a:gd name="T36" fmla="*/ 406066738 w 112"/>
                  <a:gd name="T37" fmla="*/ 1308653719 h 135"/>
                  <a:gd name="T38" fmla="*/ 392064308 w 112"/>
                  <a:gd name="T39" fmla="*/ 1308653719 h 135"/>
                  <a:gd name="T40" fmla="*/ 196034025 w 112"/>
                  <a:gd name="T41" fmla="*/ 788008638 h 135"/>
                  <a:gd name="T42" fmla="*/ 784128616 w 112"/>
                  <a:gd name="T43" fmla="*/ 197002159 h 135"/>
                  <a:gd name="T44" fmla="*/ 1372226949 w 112"/>
                  <a:gd name="T45" fmla="*/ 788008638 h 135"/>
                  <a:gd name="T46" fmla="*/ 1162190494 w 112"/>
                  <a:gd name="T47" fmla="*/ 1308653719 h 1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2"/>
                  <a:gd name="T73" fmla="*/ 0 h 135"/>
                  <a:gd name="T74" fmla="*/ 112 w 112"/>
                  <a:gd name="T75" fmla="*/ 135 h 1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2" h="135">
                    <a:moveTo>
                      <a:pt x="56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71"/>
                      <a:pt x="6" y="88"/>
                      <a:pt x="17" y="101"/>
                    </a:cubicBezTo>
                    <a:cubicBezTo>
                      <a:pt x="17" y="101"/>
                      <a:pt x="17" y="101"/>
                      <a:pt x="18" y="101"/>
                    </a:cubicBezTo>
                    <a:cubicBezTo>
                      <a:pt x="21" y="106"/>
                      <a:pt x="30" y="119"/>
                      <a:pt x="30" y="128"/>
                    </a:cubicBezTo>
                    <a:cubicBezTo>
                      <a:pt x="30" y="132"/>
                      <a:pt x="33" y="135"/>
                      <a:pt x="37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5" y="135"/>
                      <a:pt x="76" y="135"/>
                      <a:pt x="77" y="134"/>
                    </a:cubicBezTo>
                    <a:cubicBezTo>
                      <a:pt x="80" y="133"/>
                      <a:pt x="81" y="131"/>
                      <a:pt x="81" y="128"/>
                    </a:cubicBezTo>
                    <a:cubicBezTo>
                      <a:pt x="81" y="120"/>
                      <a:pt x="89" y="108"/>
                      <a:pt x="94" y="101"/>
                    </a:cubicBezTo>
                    <a:cubicBezTo>
                      <a:pt x="94" y="101"/>
                      <a:pt x="95" y="101"/>
                      <a:pt x="95" y="100"/>
                    </a:cubicBezTo>
                    <a:cubicBezTo>
                      <a:pt x="105" y="87"/>
                      <a:pt x="112" y="71"/>
                      <a:pt x="112" y="56"/>
                    </a:cubicBezTo>
                    <a:cubicBezTo>
                      <a:pt x="112" y="25"/>
                      <a:pt x="87" y="0"/>
                      <a:pt x="56" y="0"/>
                    </a:cubicBezTo>
                    <a:close/>
                    <a:moveTo>
                      <a:pt x="83" y="93"/>
                    </a:moveTo>
                    <a:cubicBezTo>
                      <a:pt x="83" y="93"/>
                      <a:pt x="83" y="94"/>
                      <a:pt x="82" y="94"/>
                    </a:cubicBezTo>
                    <a:cubicBezTo>
                      <a:pt x="79" y="98"/>
                      <a:pt x="71" y="110"/>
                      <a:pt x="68" y="121"/>
                    </a:cubicBezTo>
                    <a:cubicBezTo>
                      <a:pt x="43" y="121"/>
                      <a:pt x="43" y="121"/>
                      <a:pt x="43" y="121"/>
                    </a:cubicBezTo>
                    <a:cubicBezTo>
                      <a:pt x="40" y="109"/>
                      <a:pt x="31" y="97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19" y="82"/>
                      <a:pt x="14" y="68"/>
                      <a:pt x="14" y="56"/>
                    </a:cubicBezTo>
                    <a:cubicBezTo>
                      <a:pt x="14" y="33"/>
                      <a:pt x="32" y="14"/>
                      <a:pt x="56" y="14"/>
                    </a:cubicBezTo>
                    <a:cubicBezTo>
                      <a:pt x="79" y="14"/>
                      <a:pt x="98" y="33"/>
                      <a:pt x="98" y="56"/>
                    </a:cubicBezTo>
                    <a:cubicBezTo>
                      <a:pt x="98" y="68"/>
                      <a:pt x="92" y="82"/>
                      <a:pt x="83" y="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6" name="Freeform 883"/>
              <p:cNvSpPr>
                <a:spLocks noChangeArrowheads="1"/>
              </p:cNvSpPr>
              <p:nvPr/>
            </p:nvSpPr>
            <p:spPr bwMode="auto">
              <a:xfrm>
                <a:off x="288925" y="547687"/>
                <a:ext cx="158750" cy="142875"/>
              </a:xfrm>
              <a:custGeom>
                <a:avLst/>
                <a:gdLst>
                  <a:gd name="T0" fmla="*/ 514315982 w 42"/>
                  <a:gd name="T1" fmla="*/ 0 h 38"/>
                  <a:gd name="T2" fmla="*/ 71433720 w 42"/>
                  <a:gd name="T3" fmla="*/ 0 h 38"/>
                  <a:gd name="T4" fmla="*/ 0 w 42"/>
                  <a:gd name="T5" fmla="*/ 84818872 h 38"/>
                  <a:gd name="T6" fmla="*/ 0 w 42"/>
                  <a:gd name="T7" fmla="*/ 381686803 h 38"/>
                  <a:gd name="T8" fmla="*/ 71433720 w 42"/>
                  <a:gd name="T9" fmla="*/ 466509434 h 38"/>
                  <a:gd name="T10" fmla="*/ 142867440 w 42"/>
                  <a:gd name="T11" fmla="*/ 466509434 h 38"/>
                  <a:gd name="T12" fmla="*/ 185726161 w 42"/>
                  <a:gd name="T13" fmla="*/ 508916990 h 38"/>
                  <a:gd name="T14" fmla="*/ 242872381 w 42"/>
                  <a:gd name="T15" fmla="*/ 537191201 h 38"/>
                  <a:gd name="T16" fmla="*/ 342877321 w 42"/>
                  <a:gd name="T17" fmla="*/ 537191201 h 38"/>
                  <a:gd name="T18" fmla="*/ 400023542 w 42"/>
                  <a:gd name="T19" fmla="*/ 508916990 h 38"/>
                  <a:gd name="T20" fmla="*/ 442886042 w 42"/>
                  <a:gd name="T21" fmla="*/ 466509434 h 38"/>
                  <a:gd name="T22" fmla="*/ 514315982 w 42"/>
                  <a:gd name="T23" fmla="*/ 466509434 h 38"/>
                  <a:gd name="T24" fmla="*/ 600037202 w 42"/>
                  <a:gd name="T25" fmla="*/ 381686803 h 38"/>
                  <a:gd name="T26" fmla="*/ 600037202 w 42"/>
                  <a:gd name="T27" fmla="*/ 84818872 h 38"/>
                  <a:gd name="T28" fmla="*/ 514315982 w 42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"/>
                  <a:gd name="T46" fmla="*/ 0 h 38"/>
                  <a:gd name="T47" fmla="*/ 42 w 42"/>
                  <a:gd name="T48" fmla="*/ 38 h 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" h="38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3"/>
                      <a:pt x="5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4" y="37"/>
                      <a:pt x="16" y="38"/>
                      <a:pt x="17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6" y="38"/>
                      <a:pt x="27" y="37"/>
                      <a:pt x="28" y="36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42" y="30"/>
                      <a:pt x="42" y="2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3"/>
                      <a:pt x="39" y="0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</p:grpSp>
        <p:sp>
          <p:nvSpPr>
            <p:cNvPr id="21512" name="文本框 29"/>
            <p:cNvSpPr txBox="1">
              <a:spLocks noChangeArrowheads="1"/>
            </p:cNvSpPr>
            <p:nvPr/>
          </p:nvSpPr>
          <p:spPr bwMode="auto">
            <a:xfrm>
              <a:off x="1717" y="1974"/>
              <a:ext cx="1865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问题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 bldLvl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827088" y="627063"/>
            <a:ext cx="78486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先根据对称轴补全下面这个轴对称图形，再画出向右平移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格后的图形。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35038" y="1900238"/>
          <a:ext cx="7632702" cy="2925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41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389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2403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8" marR="91438" marT="45702" marB="45702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5" name="直接连接符 4"/>
          <p:cNvCxnSpPr/>
          <p:nvPr/>
        </p:nvCxnSpPr>
        <p:spPr>
          <a:xfrm>
            <a:off x="2206625" y="1900238"/>
            <a:ext cx="0" cy="2925762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任意多边形: 形状 1"/>
          <p:cNvSpPr/>
          <p:nvPr/>
        </p:nvSpPr>
        <p:spPr>
          <a:xfrm>
            <a:off x="1352550" y="2255838"/>
            <a:ext cx="854075" cy="1471612"/>
          </a:xfrm>
          <a:custGeom>
            <a:avLst/>
            <a:gdLst>
              <a:gd name="connsiteX0" fmla="*/ 853440 w 853440"/>
              <a:gd name="connsiteY0" fmla="*/ 1470660 h 1470660"/>
              <a:gd name="connsiteX1" fmla="*/ 419100 w 853440"/>
              <a:gd name="connsiteY1" fmla="*/ 1470660 h 1470660"/>
              <a:gd name="connsiteX2" fmla="*/ 0 w 853440"/>
              <a:gd name="connsiteY2" fmla="*/ 1104900 h 1470660"/>
              <a:gd name="connsiteX3" fmla="*/ 426720 w 853440"/>
              <a:gd name="connsiteY3" fmla="*/ 1104900 h 1470660"/>
              <a:gd name="connsiteX4" fmla="*/ 849630 w 853440"/>
              <a:gd name="connsiteY4" fmla="*/ 0 h 147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40" h="1470660">
                <a:moveTo>
                  <a:pt x="853440" y="1470660"/>
                </a:moveTo>
                <a:lnTo>
                  <a:pt x="419100" y="1470660"/>
                </a:lnTo>
                <a:lnTo>
                  <a:pt x="0" y="1104900"/>
                </a:lnTo>
                <a:lnTo>
                  <a:pt x="426720" y="1104900"/>
                </a:lnTo>
                <a:lnTo>
                  <a:pt x="849630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任意多边形: 形状 23"/>
          <p:cNvSpPr/>
          <p:nvPr/>
        </p:nvSpPr>
        <p:spPr>
          <a:xfrm flipH="1">
            <a:off x="2206625" y="2255838"/>
            <a:ext cx="852488" cy="1471612"/>
          </a:xfrm>
          <a:custGeom>
            <a:avLst/>
            <a:gdLst>
              <a:gd name="connsiteX0" fmla="*/ 853440 w 853440"/>
              <a:gd name="connsiteY0" fmla="*/ 1470660 h 1470660"/>
              <a:gd name="connsiteX1" fmla="*/ 419100 w 853440"/>
              <a:gd name="connsiteY1" fmla="*/ 1470660 h 1470660"/>
              <a:gd name="connsiteX2" fmla="*/ 0 w 853440"/>
              <a:gd name="connsiteY2" fmla="*/ 1104900 h 1470660"/>
              <a:gd name="connsiteX3" fmla="*/ 426720 w 853440"/>
              <a:gd name="connsiteY3" fmla="*/ 1104900 h 1470660"/>
              <a:gd name="connsiteX4" fmla="*/ 849630 w 853440"/>
              <a:gd name="connsiteY4" fmla="*/ 0 h 147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40" h="1470660">
                <a:moveTo>
                  <a:pt x="853440" y="1470660"/>
                </a:moveTo>
                <a:lnTo>
                  <a:pt x="419100" y="1470660"/>
                </a:lnTo>
                <a:lnTo>
                  <a:pt x="0" y="1104900"/>
                </a:lnTo>
                <a:lnTo>
                  <a:pt x="426720" y="1104900"/>
                </a:lnTo>
                <a:lnTo>
                  <a:pt x="849630" y="0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357313" y="2260600"/>
            <a:ext cx="1706562" cy="1470025"/>
            <a:chOff x="-108520" y="2408873"/>
            <a:chExt cx="1706880" cy="1470660"/>
          </a:xfrm>
        </p:grpSpPr>
        <p:sp>
          <p:nvSpPr>
            <p:cNvPr id="25" name="任意多边形: 形状 24"/>
            <p:cNvSpPr/>
            <p:nvPr/>
          </p:nvSpPr>
          <p:spPr>
            <a:xfrm>
              <a:off x="-108520" y="2408873"/>
              <a:ext cx="854234" cy="1470660"/>
            </a:xfrm>
            <a:custGeom>
              <a:avLst/>
              <a:gdLst>
                <a:gd name="connsiteX0" fmla="*/ 853440 w 853440"/>
                <a:gd name="connsiteY0" fmla="*/ 1470660 h 1470660"/>
                <a:gd name="connsiteX1" fmla="*/ 419100 w 853440"/>
                <a:gd name="connsiteY1" fmla="*/ 1470660 h 1470660"/>
                <a:gd name="connsiteX2" fmla="*/ 0 w 853440"/>
                <a:gd name="connsiteY2" fmla="*/ 1104900 h 1470660"/>
                <a:gd name="connsiteX3" fmla="*/ 426720 w 853440"/>
                <a:gd name="connsiteY3" fmla="*/ 1104900 h 1470660"/>
                <a:gd name="connsiteX4" fmla="*/ 849630 w 853440"/>
                <a:gd name="connsiteY4" fmla="*/ 0 h 14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0" h="1470660">
                  <a:moveTo>
                    <a:pt x="853440" y="1470660"/>
                  </a:moveTo>
                  <a:lnTo>
                    <a:pt x="419100" y="1470660"/>
                  </a:lnTo>
                  <a:lnTo>
                    <a:pt x="0" y="1104900"/>
                  </a:lnTo>
                  <a:lnTo>
                    <a:pt x="426720" y="1104900"/>
                  </a:lnTo>
                  <a:lnTo>
                    <a:pt x="849630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 flipH="1">
              <a:off x="745714" y="2408873"/>
              <a:ext cx="852646" cy="1470660"/>
            </a:xfrm>
            <a:custGeom>
              <a:avLst/>
              <a:gdLst>
                <a:gd name="connsiteX0" fmla="*/ 853440 w 853440"/>
                <a:gd name="connsiteY0" fmla="*/ 1470660 h 1470660"/>
                <a:gd name="connsiteX1" fmla="*/ 419100 w 853440"/>
                <a:gd name="connsiteY1" fmla="*/ 1470660 h 1470660"/>
                <a:gd name="connsiteX2" fmla="*/ 0 w 853440"/>
                <a:gd name="connsiteY2" fmla="*/ 1104900 h 1470660"/>
                <a:gd name="connsiteX3" fmla="*/ 426720 w 853440"/>
                <a:gd name="connsiteY3" fmla="*/ 1104900 h 1470660"/>
                <a:gd name="connsiteX4" fmla="*/ 849630 w 853440"/>
                <a:gd name="connsiteY4" fmla="*/ 0 h 14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440" h="1470660">
                  <a:moveTo>
                    <a:pt x="853440" y="1470660"/>
                  </a:moveTo>
                  <a:lnTo>
                    <a:pt x="419100" y="1470660"/>
                  </a:lnTo>
                  <a:lnTo>
                    <a:pt x="0" y="1104900"/>
                  </a:lnTo>
                  <a:lnTo>
                    <a:pt x="426720" y="1104900"/>
                  </a:lnTo>
                  <a:lnTo>
                    <a:pt x="849630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736465" y="130302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P108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18541 2.59259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827088" y="627063"/>
            <a:ext cx="7848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你能算出下面这幅图形的面积是多少吗？</a:t>
            </a:r>
          </a:p>
        </p:txBody>
      </p:sp>
      <p:pic>
        <p:nvPicPr>
          <p:cNvPr id="2355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25" y="1335088"/>
            <a:ext cx="6869113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263900" y="2011363"/>
            <a:ext cx="1595438" cy="1084262"/>
          </a:xfrm>
          <a:prstGeom prst="rect">
            <a:avLst/>
          </a:prstGeom>
          <a:solidFill>
            <a:srgbClr val="E8333C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476375" y="3798888"/>
            <a:ext cx="5951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这幅图形可以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看做是一个长方形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185988" y="4383088"/>
            <a:ext cx="51323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面积：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3×2=6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（平方厘米）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54735" y="46609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P108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00" b="42999"/>
          <a:stretch>
            <a:fillRect/>
          </a:stretch>
        </p:blipFill>
        <p:spPr bwMode="auto">
          <a:xfrm>
            <a:off x="-252413" y="107950"/>
            <a:ext cx="4248151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899592" y="125219"/>
            <a:ext cx="230505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课堂小结</a:t>
            </a:r>
          </a:p>
        </p:txBody>
      </p:sp>
      <p:sp>
        <p:nvSpPr>
          <p:cNvPr id="3" name="圆角矩形标注 19"/>
          <p:cNvSpPr/>
          <p:nvPr/>
        </p:nvSpPr>
        <p:spPr>
          <a:xfrm>
            <a:off x="2357438" y="1446213"/>
            <a:ext cx="5813425" cy="2092325"/>
          </a:xfrm>
          <a:prstGeom prst="wedgeRoundRectCallout">
            <a:avLst>
              <a:gd name="adj1" fmla="val -58952"/>
              <a:gd name="adj2" fmla="val -230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81" name="TextBox 20"/>
          <p:cNvSpPr txBox="1">
            <a:spLocks noChangeArrowheads="1"/>
          </p:cNvSpPr>
          <p:nvPr/>
        </p:nvSpPr>
        <p:spPr bwMode="auto">
          <a:xfrm>
            <a:off x="2411413" y="1473200"/>
            <a:ext cx="6097587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这节课我们学习了什么？ 你有什么收获？</a:t>
            </a:r>
          </a:p>
          <a:p>
            <a:pPr>
              <a:lnSpc>
                <a:spcPct val="150000"/>
              </a:lnSpc>
            </a:pPr>
            <a:endParaRPr lang="zh-CN" altLang="en-US" sz="28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4582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5536" y="1707654"/>
            <a:ext cx="1724173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886</Words>
  <Application>Microsoft Office PowerPoint</Application>
  <PresentationFormat>全屏显示(16:9)</PresentationFormat>
  <Paragraphs>120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等线</vt:lpstr>
      <vt:lpstr>等线 Light</vt:lpstr>
      <vt:lpstr>黑体</vt:lpstr>
      <vt:lpstr>楷体</vt:lpstr>
      <vt:lpstr>楷体_GB2312</vt:lpstr>
      <vt:lpstr>宋体</vt:lpstr>
      <vt:lpstr>微软雅黑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230</cp:revision>
  <dcterms:created xsi:type="dcterms:W3CDTF">2015-08-27T07:30:00Z</dcterms:created>
  <dcterms:modified xsi:type="dcterms:W3CDTF">2023-11-22T09:13:59Z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