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63" r:id="rId2"/>
    <p:sldId id="264" r:id="rId3"/>
    <p:sldId id="344" r:id="rId4"/>
    <p:sldId id="347" r:id="rId5"/>
    <p:sldId id="348" r:id="rId6"/>
    <p:sldId id="346" r:id="rId7"/>
    <p:sldId id="349" r:id="rId8"/>
    <p:sldId id="350" r:id="rId9"/>
    <p:sldId id="351" r:id="rId10"/>
    <p:sldId id="352" r:id="rId11"/>
    <p:sldId id="363" r:id="rId12"/>
    <p:sldId id="353" r:id="rId13"/>
    <p:sldId id="368" r:id="rId14"/>
    <p:sldId id="355" r:id="rId15"/>
    <p:sldId id="356" r:id="rId16"/>
    <p:sldId id="357" r:id="rId17"/>
    <p:sldId id="269" r:id="rId18"/>
    <p:sldId id="358" r:id="rId19"/>
    <p:sldId id="359" r:id="rId20"/>
    <p:sldId id="360" r:id="rId21"/>
    <p:sldId id="361" r:id="rId22"/>
    <p:sldId id="362" r:id="rId2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CDDA"/>
    <a:srgbClr val="AAE0FB"/>
    <a:srgbClr val="DAC2EC"/>
    <a:srgbClr val="FCECEA"/>
    <a:srgbClr val="F6BFB8"/>
    <a:srgbClr val="E83740"/>
    <a:srgbClr val="E6E6E6"/>
    <a:srgbClr val="E75A4F"/>
    <a:srgbClr val="43C1EF"/>
    <a:srgbClr val="E83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1314" y="444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0C01F71-33FF-4984-9D50-A165489104A1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8037F1C-324B-4760-92F7-DF1F785B0EE4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8F4B32BF-9142-4263-9D08-4CA65518C27F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013" y="484188"/>
            <a:ext cx="6305550" cy="363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78" t="371" r="4764" b="81296"/>
          <a:stretch>
            <a:fillRect/>
          </a:stretch>
        </p:blipFill>
        <p:spPr bwMode="auto">
          <a:xfrm>
            <a:off x="6315075" y="530225"/>
            <a:ext cx="2624138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6" t="85556" r="22507"/>
          <a:stretch>
            <a:fillRect/>
          </a:stretch>
        </p:blipFill>
        <p:spPr bwMode="auto">
          <a:xfrm>
            <a:off x="6832600" y="3092450"/>
            <a:ext cx="2093913" cy="117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44463"/>
            <a:ext cx="2408237" cy="157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0" name="image173.jpeg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067694"/>
            <a:ext cx="2277178" cy="2832810"/>
          </a:xfrm>
          <a:prstGeom prst="rect">
            <a:avLst/>
          </a:prstGeom>
        </p:spPr>
      </p:pic>
      <p:pic>
        <p:nvPicPr>
          <p:cNvPr id="11" name="图片 7">
            <a:extLst>
              <a:ext uri="{FF2B5EF4-FFF2-40B4-BE49-F238E27FC236}">
                <a16:creationId xmlns:a16="http://schemas.microsoft.com/office/drawing/2014/main" id="{9F3C8371-1790-40C1-AE5F-1B907C213D8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: 圆角 1"/>
          <p:cNvSpPr/>
          <p:nvPr userDrawn="1"/>
        </p:nvSpPr>
        <p:spPr>
          <a:xfrm>
            <a:off x="323850" y="268288"/>
            <a:ext cx="8507413" cy="46005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66" t="85556" r="22507"/>
          <a:stretch>
            <a:fillRect/>
          </a:stretch>
        </p:blipFill>
        <p:spPr bwMode="auto">
          <a:xfrm>
            <a:off x="7218363" y="4200525"/>
            <a:ext cx="2082800" cy="11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6" t="371" r="71191" b="81296"/>
          <a:stretch>
            <a:fillRect/>
          </a:stretch>
        </p:blipFill>
        <p:spPr bwMode="auto">
          <a:xfrm>
            <a:off x="-104775" y="2859088"/>
            <a:ext cx="1030288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4" t="371" r="38078" b="81296"/>
          <a:stretch>
            <a:fillRect/>
          </a:stretch>
        </p:blipFill>
        <p:spPr bwMode="auto">
          <a:xfrm>
            <a:off x="-107950" y="-376238"/>
            <a:ext cx="2301875" cy="112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7">
            <a:extLst>
              <a:ext uri="{FF2B5EF4-FFF2-40B4-BE49-F238E27FC236}">
                <a16:creationId xmlns:a16="http://schemas.microsoft.com/office/drawing/2014/main" id="{7CB188A1-9494-4526-A9E6-73213941C8A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E001780-E2EC-4A83-A8ED-CACC4FF267CB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239554" y="1495747"/>
            <a:ext cx="554461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统计与数学广角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4787900" y="2576513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5" name="Picture 14" descr="https://docimg5.docs.qq.com/image/AgAABsfO-eWmKlDUFX1LA49rtAVDCtOY.png?w=215&amp;h=2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11510"/>
            <a:ext cx="1050884" cy="102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338" y="-730250"/>
            <a:ext cx="6410326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文本框 14"/>
          <p:cNvSpPr txBox="1"/>
          <p:nvPr/>
        </p:nvSpPr>
        <p:spPr>
          <a:xfrm>
            <a:off x="535081" y="159127"/>
            <a:ext cx="6061651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>
            <a:defPPr>
              <a:defRPr lang="zh-CN"/>
            </a:defPPr>
            <a:lvl1pPr marL="0" defTabSz="685800" eaLnBrk="1" fontAlgn="auto" latinLnBrk="0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defRPr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 latinLnBrk="0"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300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dirty="0">
                <a:solidFill>
                  <a:schemeClr val="tx1"/>
                </a:solidFill>
                <a:sym typeface="+mn-lt"/>
              </a:rPr>
              <a:t>开门见山，导入复习</a:t>
            </a:r>
          </a:p>
        </p:txBody>
      </p:sp>
      <p:sp>
        <p:nvSpPr>
          <p:cNvPr id="3" name="TextBox 15"/>
          <p:cNvSpPr txBox="1">
            <a:spLocks noChangeArrowheads="1"/>
          </p:cNvSpPr>
          <p:nvPr/>
        </p:nvSpPr>
        <p:spPr bwMode="auto">
          <a:xfrm>
            <a:off x="899592" y="2211710"/>
            <a:ext cx="7633344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这学期“统计与概率”和“数学广角”部分你们都学到了哪些知识呢？</a:t>
            </a:r>
            <a:endParaRPr lang="zh-CN" altLang="en-US" sz="3000" b="1" noProof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" name="组合 2"/>
          <p:cNvGrpSpPr/>
          <p:nvPr/>
        </p:nvGrpSpPr>
        <p:grpSpPr bwMode="auto">
          <a:xfrm>
            <a:off x="1043608" y="1203598"/>
            <a:ext cx="1873250" cy="676275"/>
            <a:chOff x="2427" y="323"/>
            <a:chExt cx="2949" cy="1065"/>
          </a:xfrm>
        </p:grpSpPr>
        <p:sp>
          <p:nvSpPr>
            <p:cNvPr id="9222" name="Freeform 98"/>
            <p:cNvSpPr>
              <a:spLocks noEditPoints="1" noChangeArrowheads="1"/>
            </p:cNvSpPr>
            <p:nvPr/>
          </p:nvSpPr>
          <p:spPr bwMode="auto">
            <a:xfrm>
              <a:off x="2427" y="628"/>
              <a:ext cx="709" cy="582"/>
            </a:xfrm>
            <a:custGeom>
              <a:avLst/>
              <a:gdLst>
                <a:gd name="T0" fmla="*/ 2147483646 w 104"/>
                <a:gd name="T1" fmla="*/ 2147483646 h 80"/>
                <a:gd name="T2" fmla="*/ 2147483646 w 104"/>
                <a:gd name="T3" fmla="*/ 2147483646 h 80"/>
                <a:gd name="T4" fmla="*/ 2147483646 w 104"/>
                <a:gd name="T5" fmla="*/ 2147483646 h 80"/>
                <a:gd name="T6" fmla="*/ 2147483646 w 104"/>
                <a:gd name="T7" fmla="*/ 2147483646 h 80"/>
                <a:gd name="T8" fmla="*/ 2147483646 w 104"/>
                <a:gd name="T9" fmla="*/ 2147483646 h 80"/>
                <a:gd name="T10" fmla="*/ 2147483646 w 104"/>
                <a:gd name="T11" fmla="*/ 2147483646 h 80"/>
                <a:gd name="T12" fmla="*/ 2147483646 w 104"/>
                <a:gd name="T13" fmla="*/ 2147483646 h 80"/>
                <a:gd name="T14" fmla="*/ 2147483646 w 104"/>
                <a:gd name="T15" fmla="*/ 2147483646 h 80"/>
                <a:gd name="T16" fmla="*/ 2147483646 w 104"/>
                <a:gd name="T17" fmla="*/ 2147483646 h 80"/>
                <a:gd name="T18" fmla="*/ 2147483646 w 104"/>
                <a:gd name="T19" fmla="*/ 2147483646 h 80"/>
                <a:gd name="T20" fmla="*/ 2147483646 w 104"/>
                <a:gd name="T21" fmla="*/ 2147483646 h 80"/>
                <a:gd name="T22" fmla="*/ 2147483646 w 104"/>
                <a:gd name="T23" fmla="*/ 2147483646 h 80"/>
                <a:gd name="T24" fmla="*/ 2147483646 w 104"/>
                <a:gd name="T25" fmla="*/ 2147483646 h 80"/>
                <a:gd name="T26" fmla="*/ 2147483646 w 104"/>
                <a:gd name="T27" fmla="*/ 2147483646 h 80"/>
                <a:gd name="T28" fmla="*/ 2147483646 w 104"/>
                <a:gd name="T29" fmla="*/ 2147483646 h 80"/>
                <a:gd name="T30" fmla="*/ 2147483646 w 104"/>
                <a:gd name="T31" fmla="*/ 2147483646 h 80"/>
                <a:gd name="T32" fmla="*/ 2147483646 w 104"/>
                <a:gd name="T33" fmla="*/ 2147483646 h 80"/>
                <a:gd name="T34" fmla="*/ 2147483646 w 104"/>
                <a:gd name="T35" fmla="*/ 0 h 80"/>
                <a:gd name="T36" fmla="*/ 0 w 104"/>
                <a:gd name="T37" fmla="*/ 2147483646 h 80"/>
                <a:gd name="T38" fmla="*/ 0 w 104"/>
                <a:gd name="T39" fmla="*/ 2147483646 h 80"/>
                <a:gd name="T40" fmla="*/ 2147483646 w 104"/>
                <a:gd name="T41" fmla="*/ 2147483646 h 80"/>
                <a:gd name="T42" fmla="*/ 2147483646 w 104"/>
                <a:gd name="T43" fmla="*/ 2147483646 h 80"/>
                <a:gd name="T44" fmla="*/ 2147483646 w 104"/>
                <a:gd name="T45" fmla="*/ 2147483646 h 80"/>
                <a:gd name="T46" fmla="*/ 2147483646 w 104"/>
                <a:gd name="T47" fmla="*/ 2147483646 h 80"/>
                <a:gd name="T48" fmla="*/ 2147483646 w 104"/>
                <a:gd name="T49" fmla="*/ 2147483646 h 80"/>
                <a:gd name="T50" fmla="*/ 2147483646 w 104"/>
                <a:gd name="T51" fmla="*/ 2147483646 h 80"/>
                <a:gd name="T52" fmla="*/ 2147483646 w 104"/>
                <a:gd name="T53" fmla="*/ 2147483646 h 80"/>
                <a:gd name="T54" fmla="*/ 2147483646 w 104"/>
                <a:gd name="T55" fmla="*/ 2147483646 h 80"/>
                <a:gd name="T56" fmla="*/ 2147483646 w 104"/>
                <a:gd name="T57" fmla="*/ 2147483646 h 80"/>
                <a:gd name="T58" fmla="*/ 2147483646 w 104"/>
                <a:gd name="T59" fmla="*/ 2147483646 h 80"/>
                <a:gd name="T60" fmla="*/ 2147483646 w 104"/>
                <a:gd name="T61" fmla="*/ 2147483646 h 8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04"/>
                <a:gd name="T94" fmla="*/ 0 h 80"/>
                <a:gd name="T95" fmla="*/ 104 w 104"/>
                <a:gd name="T96" fmla="*/ 80 h 8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04" h="80">
                  <a:moveTo>
                    <a:pt x="21" y="44"/>
                  </a:moveTo>
                  <a:cubicBezTo>
                    <a:pt x="13" y="73"/>
                    <a:pt x="13" y="73"/>
                    <a:pt x="13" y="73"/>
                  </a:cubicBezTo>
                  <a:cubicBezTo>
                    <a:pt x="33" y="73"/>
                    <a:pt x="33" y="73"/>
                    <a:pt x="33" y="73"/>
                  </a:cubicBezTo>
                  <a:cubicBezTo>
                    <a:pt x="38" y="78"/>
                    <a:pt x="44" y="80"/>
                    <a:pt x="51" y="80"/>
                  </a:cubicBezTo>
                  <a:cubicBezTo>
                    <a:pt x="58" y="80"/>
                    <a:pt x="64" y="78"/>
                    <a:pt x="69" y="73"/>
                  </a:cubicBezTo>
                  <a:cubicBezTo>
                    <a:pt x="87" y="73"/>
                    <a:pt x="87" y="73"/>
                    <a:pt x="87" y="73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7" y="34"/>
                    <a:pt x="97" y="34"/>
                    <a:pt x="97" y="34"/>
                  </a:cubicBezTo>
                  <a:cubicBezTo>
                    <a:pt x="95" y="51"/>
                    <a:pt x="95" y="51"/>
                    <a:pt x="95" y="51"/>
                  </a:cubicBezTo>
                  <a:cubicBezTo>
                    <a:pt x="103" y="51"/>
                    <a:pt x="103" y="51"/>
                    <a:pt x="103" y="51"/>
                  </a:cubicBezTo>
                  <a:cubicBezTo>
                    <a:pt x="101" y="34"/>
                    <a:pt x="101" y="34"/>
                    <a:pt x="101" y="34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21" y="44"/>
                    <a:pt x="21" y="44"/>
                    <a:pt x="21" y="44"/>
                  </a:cubicBezTo>
                  <a:close/>
                  <a:moveTo>
                    <a:pt x="71" y="44"/>
                  </a:moveTo>
                  <a:cubicBezTo>
                    <a:pt x="72" y="46"/>
                    <a:pt x="72" y="47"/>
                    <a:pt x="72" y="48"/>
                  </a:cubicBezTo>
                  <a:cubicBezTo>
                    <a:pt x="72" y="55"/>
                    <a:pt x="69" y="61"/>
                    <a:pt x="65" y="66"/>
                  </a:cubicBezTo>
                  <a:cubicBezTo>
                    <a:pt x="62" y="70"/>
                    <a:pt x="57" y="73"/>
                    <a:pt x="51" y="73"/>
                  </a:cubicBezTo>
                  <a:cubicBezTo>
                    <a:pt x="46" y="73"/>
                    <a:pt x="41" y="70"/>
                    <a:pt x="37" y="66"/>
                  </a:cubicBezTo>
                  <a:cubicBezTo>
                    <a:pt x="33" y="61"/>
                    <a:pt x="31" y="55"/>
                    <a:pt x="31" y="48"/>
                  </a:cubicBezTo>
                  <a:cubicBezTo>
                    <a:pt x="31" y="47"/>
                    <a:pt x="31" y="46"/>
                    <a:pt x="31" y="44"/>
                  </a:cubicBezTo>
                  <a:lnTo>
                    <a:pt x="71" y="44"/>
                  </a:lnTo>
                  <a:close/>
                </a:path>
              </a:pathLst>
            </a:custGeom>
            <a:solidFill>
              <a:srgbClr val="E966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23" name="文本框 3"/>
            <p:cNvSpPr txBox="1">
              <a:spLocks noChangeArrowheads="1"/>
            </p:cNvSpPr>
            <p:nvPr/>
          </p:nvSpPr>
          <p:spPr bwMode="auto">
            <a:xfrm>
              <a:off x="3247" y="323"/>
              <a:ext cx="2129" cy="1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20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思考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0" t="18240" r="6567" b="37609"/>
          <a:stretch>
            <a:fillRect/>
          </a:stretch>
        </p:blipFill>
        <p:spPr bwMode="auto">
          <a:xfrm>
            <a:off x="0" y="-254442"/>
            <a:ext cx="4245997" cy="1176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椭圆 1"/>
          <p:cNvSpPr/>
          <p:nvPr/>
        </p:nvSpPr>
        <p:spPr>
          <a:xfrm>
            <a:off x="764084" y="1111498"/>
            <a:ext cx="469900" cy="492125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noProof="1">
                <a:ea typeface="微软雅黑" panose="020B0503020204020204" pitchFamily="34" charset="-122"/>
              </a:rPr>
              <a:t>问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397497" y="1081335"/>
            <a:ext cx="55832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怎样求平均数？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539552" y="1727448"/>
            <a:ext cx="843597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“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移多补少”、“总数量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÷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总份数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=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平均数”。</a:t>
            </a:r>
          </a:p>
        </p:txBody>
      </p:sp>
      <p:sp>
        <p:nvSpPr>
          <p:cNvPr id="5" name="椭圆 4"/>
          <p:cNvSpPr/>
          <p:nvPr/>
        </p:nvSpPr>
        <p:spPr>
          <a:xfrm>
            <a:off x="746622" y="2443410"/>
            <a:ext cx="469900" cy="492125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noProof="1">
                <a:ea typeface="微软雅黑" panose="020B0503020204020204" pitchFamily="34" charset="-122"/>
              </a:rPr>
              <a:t>问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343522" y="2443410"/>
            <a:ext cx="55832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平均数有什么特点？有什么作用？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827584" y="3003798"/>
            <a:ext cx="7677150" cy="159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平均数反映的是一组数据的总体情况，也可以区分不同组数据的总体情况，在生活中应用非常广泛。</a:t>
            </a:r>
          </a:p>
        </p:txBody>
      </p:sp>
      <p:sp>
        <p:nvSpPr>
          <p:cNvPr id="10248" name="Rectangle 1"/>
          <p:cNvSpPr>
            <a:spLocks noChangeArrowheads="1"/>
          </p:cNvSpPr>
          <p:nvPr/>
        </p:nvSpPr>
        <p:spPr bwMode="auto">
          <a:xfrm>
            <a:off x="812800" y="138113"/>
            <a:ext cx="4058468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zh-CN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复习平均数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4" grpId="0"/>
      <p:bldP spid="5" grpId="0" bldLvl="0" animBg="1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extBox 15"/>
          <p:cNvSpPr txBox="1">
            <a:spLocks noChangeArrowheads="1"/>
          </p:cNvSpPr>
          <p:nvPr/>
        </p:nvSpPr>
        <p:spPr bwMode="auto">
          <a:xfrm>
            <a:off x="571500" y="843558"/>
            <a:ext cx="80010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1.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小华同学参加跳远比赛的成绩如下表。</a:t>
            </a:r>
            <a:endParaRPr lang="zh-CN" altLang="en-US" sz="3000" b="1" noProof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17" name="文本框 4"/>
          <p:cNvSpPr txBox="1">
            <a:spLocks noChangeArrowheads="1"/>
          </p:cNvSpPr>
          <p:nvPr/>
        </p:nvSpPr>
        <p:spPr bwMode="auto">
          <a:xfrm>
            <a:off x="827584" y="3075806"/>
            <a:ext cx="7795840" cy="12271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想一想：她的比赛成绩应该是多少？用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次的平均成绩合适吗？</a:t>
            </a: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422000" y="1779662"/>
          <a:ext cx="6300000" cy="93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第一跳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第二跳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第三跳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第四跳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第五跳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170cm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168cm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171cm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167cm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169cm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949960" y="629920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P110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27088" y="2571750"/>
            <a:ext cx="777716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她的成绩是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171cm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，用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次的平均成绩不合适，因为跳远成绩是取跳的最好的那一次成绩。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422000" y="1203598"/>
          <a:ext cx="6300000" cy="93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第一跳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第二跳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第三跳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第四跳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</a:rPr>
                        <a:t>第五跳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170cm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168cm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171cm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167cm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</a:rPr>
                        <a:t>169cm</a:t>
                      </a:r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C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3"/>
          <p:cNvGrpSpPr/>
          <p:nvPr/>
        </p:nvGrpSpPr>
        <p:grpSpPr bwMode="auto">
          <a:xfrm>
            <a:off x="284163" y="771550"/>
            <a:ext cx="8496300" cy="1036638"/>
            <a:chOff x="-10" y="5092"/>
            <a:chExt cx="14430" cy="1637"/>
          </a:xfrm>
        </p:grpSpPr>
        <p:sp>
          <p:nvSpPr>
            <p:cNvPr id="3" name="椭圆 2"/>
            <p:cNvSpPr/>
            <p:nvPr/>
          </p:nvSpPr>
          <p:spPr>
            <a:xfrm>
              <a:off x="901" y="5112"/>
              <a:ext cx="351" cy="639"/>
            </a:xfrm>
            <a:prstGeom prst="ellipse">
              <a:avLst/>
            </a:prstGeom>
            <a:noFill/>
            <a:ln>
              <a:solidFill>
                <a:srgbClr val="BDDF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b="1" noProof="1"/>
            </a:p>
          </p:txBody>
        </p:sp>
        <p:sp>
          <p:nvSpPr>
            <p:cNvPr id="4" name="椭圆 3"/>
            <p:cNvSpPr/>
            <p:nvPr/>
          </p:nvSpPr>
          <p:spPr>
            <a:xfrm>
              <a:off x="1902" y="5190"/>
              <a:ext cx="356" cy="579"/>
            </a:xfrm>
            <a:prstGeom prst="ellipse">
              <a:avLst/>
            </a:prstGeom>
            <a:noFill/>
            <a:ln>
              <a:solidFill>
                <a:srgbClr val="BDDF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b="1" noProof="1"/>
            </a:p>
          </p:txBody>
        </p:sp>
        <p:sp>
          <p:nvSpPr>
            <p:cNvPr id="5" name="任意多边形 23"/>
            <p:cNvSpPr/>
            <p:nvPr/>
          </p:nvSpPr>
          <p:spPr>
            <a:xfrm>
              <a:off x="-10" y="5092"/>
              <a:ext cx="14430" cy="521"/>
            </a:xfrm>
            <a:custGeom>
              <a:avLst/>
              <a:gdLst>
                <a:gd name="connsiteX0" fmla="*/ 0 w 9130748"/>
                <a:gd name="connsiteY0" fmla="*/ 0 h 736290"/>
                <a:gd name="connsiteX1" fmla="*/ 2835965 w 9130748"/>
                <a:gd name="connsiteY1" fmla="*/ 675861 h 736290"/>
                <a:gd name="connsiteX2" fmla="*/ 6228522 w 9130748"/>
                <a:gd name="connsiteY2" fmla="*/ 636105 h 736290"/>
                <a:gd name="connsiteX3" fmla="*/ 9130748 w 9130748"/>
                <a:gd name="connsiteY3" fmla="*/ 79513 h 7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130748" h="736290">
                  <a:moveTo>
                    <a:pt x="0" y="0"/>
                  </a:moveTo>
                  <a:cubicBezTo>
                    <a:pt x="898939" y="284922"/>
                    <a:pt x="1797878" y="569844"/>
                    <a:pt x="2835965" y="675861"/>
                  </a:cubicBezTo>
                  <a:cubicBezTo>
                    <a:pt x="3874052" y="781878"/>
                    <a:pt x="5179391" y="735496"/>
                    <a:pt x="6228522" y="636105"/>
                  </a:cubicBezTo>
                  <a:cubicBezTo>
                    <a:pt x="7277653" y="536714"/>
                    <a:pt x="8204200" y="308113"/>
                    <a:pt x="9130748" y="79513"/>
                  </a:cubicBezTo>
                </a:path>
              </a:pathLst>
            </a:custGeom>
            <a:noFill/>
            <a:ln>
              <a:solidFill>
                <a:srgbClr val="BDDFC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b="1" noProof="1"/>
            </a:p>
          </p:txBody>
        </p:sp>
        <p:sp>
          <p:nvSpPr>
            <p:cNvPr id="12296" name="矩形 26"/>
            <p:cNvSpPr>
              <a:spLocks noChangeArrowheads="1"/>
            </p:cNvSpPr>
            <p:nvPr/>
          </p:nvSpPr>
          <p:spPr bwMode="auto">
            <a:xfrm rot="300000">
              <a:off x="480" y="5750"/>
              <a:ext cx="954" cy="954"/>
            </a:xfrm>
            <a:prstGeom prst="rect">
              <a:avLst/>
            </a:prstGeom>
            <a:solidFill>
              <a:srgbClr val="FB6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小</a:t>
              </a:r>
            </a:p>
          </p:txBody>
        </p:sp>
        <p:sp>
          <p:nvSpPr>
            <p:cNvPr id="12297" name="矩形 27"/>
            <p:cNvSpPr>
              <a:spLocks noChangeArrowheads="1"/>
            </p:cNvSpPr>
            <p:nvPr/>
          </p:nvSpPr>
          <p:spPr bwMode="auto">
            <a:xfrm rot="-180000">
              <a:off x="1654" y="5775"/>
              <a:ext cx="954" cy="954"/>
            </a:xfrm>
            <a:prstGeom prst="rect">
              <a:avLst/>
            </a:prstGeom>
            <a:solidFill>
              <a:srgbClr val="FECC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zh-CN" sz="32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</a:t>
              </a:r>
            </a:p>
          </p:txBody>
        </p:sp>
      </p:grp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899592" y="2139702"/>
            <a:ext cx="7704856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平均数反映的是一组数据的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总体情况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，不能代表总体中的个例，所以同学们在解决实际问题时要灵活地对待。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338" y="-730250"/>
            <a:ext cx="6410326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507802" y="160338"/>
            <a:ext cx="5472112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复习复式条形统计图</a:t>
            </a: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1205999" y="2715766"/>
          <a:ext cx="6732002" cy="158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75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36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36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36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736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2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chemeClr val="tx1"/>
                          </a:solidFill>
                        </a:rPr>
                        <a:t>年份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</a:rPr>
                        <a:t>1990</a:t>
                      </a:r>
                      <a:endParaRPr lang="zh-CN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</a:rPr>
                        <a:t>2000</a:t>
                      </a:r>
                      <a:endParaRPr lang="zh-CN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</a:rPr>
                        <a:t>2010</a:t>
                      </a:r>
                      <a:endParaRPr lang="zh-CN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</a:rPr>
                        <a:t>2020</a:t>
                      </a:r>
                      <a:endParaRPr lang="zh-CN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chemeClr val="tx1"/>
                          </a:solidFill>
                        </a:rPr>
                        <a:t>普通邮件数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zh-CN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zh-CN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zh-CN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zh-CN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solidFill>
                            <a:schemeClr val="tx1"/>
                          </a:solidFill>
                        </a:rPr>
                        <a:t>电子邮件数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zh-CN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zh-CN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zh-CN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tx1"/>
                          </a:solidFill>
                        </a:rPr>
                        <a:t>45</a:t>
                      </a:r>
                      <a:endParaRPr lang="zh-CN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椭圆 4"/>
          <p:cNvSpPr/>
          <p:nvPr/>
        </p:nvSpPr>
        <p:spPr>
          <a:xfrm>
            <a:off x="1475656" y="3264073"/>
            <a:ext cx="1244600" cy="53181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6" name="椭圆 5"/>
          <p:cNvSpPr/>
          <p:nvPr/>
        </p:nvSpPr>
        <p:spPr>
          <a:xfrm>
            <a:off x="1475656" y="3795886"/>
            <a:ext cx="1244600" cy="5318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grpSp>
        <p:nvGrpSpPr>
          <p:cNvPr id="8" name="组合 7"/>
          <p:cNvGrpSpPr/>
          <p:nvPr/>
        </p:nvGrpSpPr>
        <p:grpSpPr>
          <a:xfrm>
            <a:off x="668655" y="915670"/>
            <a:ext cx="8058150" cy="1700530"/>
            <a:chOff x="1053" y="1442"/>
            <a:chExt cx="12690" cy="2678"/>
          </a:xfrm>
        </p:grpSpPr>
        <p:sp>
          <p:nvSpPr>
            <p:cNvPr id="3" name="文本框 2"/>
            <p:cNvSpPr txBox="1">
              <a:spLocks noChangeArrowheads="1"/>
            </p:cNvSpPr>
            <p:nvPr/>
          </p:nvSpPr>
          <p:spPr bwMode="auto">
            <a:xfrm>
              <a:off x="1053" y="1442"/>
              <a:ext cx="12690" cy="2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1.</a:t>
              </a:r>
              <a:r>
                <a:rPr lang="zh-CN" altLang="en-US" sz="3000" b="1" dirty="0">
                  <a:latin typeface="Times New Roman" panose="02020603050405020304" pitchFamily="18" charset="0"/>
                  <a:ea typeface="黑体" panose="02010609060101010101" pitchFamily="49" charset="-122"/>
                </a:rPr>
                <a:t>下面是高阿姨收到的普通邮件和电子邮件的数量统计表（单位：封），根据此表完成下面的统计图。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740" y="3445"/>
              <a:ext cx="5451" cy="5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【选自教材</a:t>
              </a:r>
              <a:r>
                <a:rPr lang="en-US" altLang="zh-CN" sz="1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P109</a:t>
              </a:r>
              <a:r>
                <a:rPr lang="zh-CN" altLang="en-US" sz="1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1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“</a:t>
              </a:r>
              <a:r>
                <a:rPr lang="zh-CN" altLang="en-US" sz="1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练习二十五</a:t>
              </a:r>
              <a:r>
                <a:rPr lang="en-US" altLang="zh-CN" sz="1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”</a:t>
              </a:r>
              <a:r>
                <a:rPr lang="zh-CN" altLang="en-US" sz="1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第</a:t>
              </a:r>
              <a:r>
                <a:rPr lang="en-US" altLang="zh-CN" sz="1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14</a:t>
              </a:r>
              <a:r>
                <a:rPr lang="zh-CN" altLang="en-US" sz="1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题】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900" y="518233"/>
            <a:ext cx="8477250" cy="295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1202614" y="2913211"/>
            <a:ext cx="2258563" cy="126746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419872" y="2643758"/>
            <a:ext cx="6508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5" name="矩形 4"/>
          <p:cNvSpPr/>
          <p:nvPr/>
        </p:nvSpPr>
        <p:spPr>
          <a:xfrm>
            <a:off x="1201453" y="2414023"/>
            <a:ext cx="2017144" cy="131065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275856" y="2067694"/>
            <a:ext cx="6540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979712" y="1923678"/>
            <a:ext cx="6524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8" name="矩形 7"/>
          <p:cNvSpPr/>
          <p:nvPr/>
        </p:nvSpPr>
        <p:spPr>
          <a:xfrm>
            <a:off x="1190277" y="1859871"/>
            <a:ext cx="1118245" cy="130245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783087" y="1275903"/>
            <a:ext cx="654050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372200" y="915566"/>
            <a:ext cx="6508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12" name="矩形 11"/>
          <p:cNvSpPr/>
          <p:nvPr/>
        </p:nvSpPr>
        <p:spPr>
          <a:xfrm>
            <a:off x="1187624" y="1346550"/>
            <a:ext cx="144000" cy="125950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4" name="矩形 13"/>
          <p:cNvSpPr/>
          <p:nvPr/>
        </p:nvSpPr>
        <p:spPr>
          <a:xfrm>
            <a:off x="7164288" y="1059582"/>
            <a:ext cx="382588" cy="150812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5" name="矩形 14"/>
          <p:cNvSpPr/>
          <p:nvPr/>
        </p:nvSpPr>
        <p:spPr>
          <a:xfrm>
            <a:off x="1201836" y="2283408"/>
            <a:ext cx="652987" cy="120465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6" name="矩形 15"/>
          <p:cNvSpPr/>
          <p:nvPr/>
        </p:nvSpPr>
        <p:spPr>
          <a:xfrm>
            <a:off x="1189286" y="1725574"/>
            <a:ext cx="2257963" cy="118838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7" name="矩形 16"/>
          <p:cNvSpPr/>
          <p:nvPr/>
        </p:nvSpPr>
        <p:spPr>
          <a:xfrm>
            <a:off x="1187625" y="1218771"/>
            <a:ext cx="5112568" cy="120464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684213" y="3435846"/>
            <a:ext cx="8016875" cy="10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（1）哪一年收到的普通邮件最多？哪一年收到的电子邮件最多？两种邮件的数量有什么变化趋势？</a:t>
            </a:r>
          </a:p>
        </p:txBody>
      </p:sp>
      <p:sp>
        <p:nvSpPr>
          <p:cNvPr id="19" name="矩形 18"/>
          <p:cNvSpPr/>
          <p:nvPr/>
        </p:nvSpPr>
        <p:spPr>
          <a:xfrm>
            <a:off x="7164288" y="829269"/>
            <a:ext cx="382588" cy="150812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339752" y="1707654"/>
            <a:ext cx="655638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1331624" y="1203598"/>
            <a:ext cx="650875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/>
      <p:bldP spid="5" grpId="0" bldLvl="0" animBg="1"/>
      <p:bldP spid="6" grpId="0"/>
      <p:bldP spid="7" grpId="0"/>
      <p:bldP spid="8" grpId="0" bldLvl="0" animBg="1"/>
      <p:bldP spid="10" grpId="0"/>
      <p:bldP spid="11" grpId="0"/>
      <p:bldP spid="12" grpId="0" bldLvl="0" animBg="1"/>
      <p:bldP spid="15" grpId="0" bldLvl="0" animBg="1"/>
      <p:bldP spid="16" grpId="0" bldLvl="0" animBg="1"/>
      <p:bldP spid="17" grpId="0" bldLvl="0" animBg="1"/>
      <p:bldP spid="18" grpId="0"/>
      <p:bldP spid="9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6"/>
          <p:cNvSpPr txBox="1">
            <a:spLocks noChangeArrowheads="1"/>
          </p:cNvSpPr>
          <p:nvPr/>
        </p:nvSpPr>
        <p:spPr bwMode="auto">
          <a:xfrm>
            <a:off x="687388" y="3499147"/>
            <a:ext cx="8256587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28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1990</a:t>
            </a:r>
            <a:r>
              <a:rPr lang="zh-CN" altLang="en-US" sz="28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年普通邮件最多，</a:t>
            </a:r>
            <a:r>
              <a:rPr lang="en-US" altLang="zh-CN" sz="28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zh-CN" altLang="en-US" sz="2800" b="1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年电子邮件最多。</a:t>
            </a:r>
          </a:p>
        </p:txBody>
      </p:sp>
      <p:sp>
        <p:nvSpPr>
          <p:cNvPr id="20" name="TextBox 6"/>
          <p:cNvSpPr txBox="1">
            <a:spLocks noChangeArrowheads="1"/>
          </p:cNvSpPr>
          <p:nvPr/>
        </p:nvSpPr>
        <p:spPr bwMode="auto">
          <a:xfrm>
            <a:off x="700088" y="4011910"/>
            <a:ext cx="82550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收到的普通邮件呈下降趋势，而电子邮件相反。</a:t>
            </a:r>
          </a:p>
        </p:txBody>
      </p:sp>
      <p:pic>
        <p:nvPicPr>
          <p:cNvPr id="21" name="图片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900" y="518233"/>
            <a:ext cx="8477250" cy="295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矩形 21"/>
          <p:cNvSpPr/>
          <p:nvPr/>
        </p:nvSpPr>
        <p:spPr>
          <a:xfrm>
            <a:off x="1202614" y="2913211"/>
            <a:ext cx="2258563" cy="126746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3419872" y="2643758"/>
            <a:ext cx="6508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24" name="矩形 23"/>
          <p:cNvSpPr/>
          <p:nvPr/>
        </p:nvSpPr>
        <p:spPr>
          <a:xfrm>
            <a:off x="1201453" y="2414023"/>
            <a:ext cx="2017144" cy="131065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3275856" y="2067694"/>
            <a:ext cx="6540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1979712" y="1923678"/>
            <a:ext cx="6524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7" name="矩形 26"/>
          <p:cNvSpPr/>
          <p:nvPr/>
        </p:nvSpPr>
        <p:spPr>
          <a:xfrm>
            <a:off x="1190277" y="1859871"/>
            <a:ext cx="1118245" cy="130245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3783087" y="1275903"/>
            <a:ext cx="654050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6372200" y="915566"/>
            <a:ext cx="6508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30" name="矩形 29"/>
          <p:cNvSpPr/>
          <p:nvPr/>
        </p:nvSpPr>
        <p:spPr>
          <a:xfrm>
            <a:off x="1187624" y="1346550"/>
            <a:ext cx="144000" cy="125950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1" name="矩形 30"/>
          <p:cNvSpPr/>
          <p:nvPr/>
        </p:nvSpPr>
        <p:spPr>
          <a:xfrm>
            <a:off x="7164288" y="1059582"/>
            <a:ext cx="382588" cy="150812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2" name="矩形 31"/>
          <p:cNvSpPr/>
          <p:nvPr/>
        </p:nvSpPr>
        <p:spPr>
          <a:xfrm>
            <a:off x="1201836" y="2283408"/>
            <a:ext cx="652987" cy="120465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3" name="矩形 32"/>
          <p:cNvSpPr/>
          <p:nvPr/>
        </p:nvSpPr>
        <p:spPr>
          <a:xfrm>
            <a:off x="1189286" y="1725574"/>
            <a:ext cx="2257963" cy="118838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4" name="矩形 33"/>
          <p:cNvSpPr/>
          <p:nvPr/>
        </p:nvSpPr>
        <p:spPr>
          <a:xfrm>
            <a:off x="1187625" y="1218771"/>
            <a:ext cx="5112568" cy="120464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5" name="矩形 34"/>
          <p:cNvSpPr/>
          <p:nvPr/>
        </p:nvSpPr>
        <p:spPr>
          <a:xfrm>
            <a:off x="7164288" y="829269"/>
            <a:ext cx="382588" cy="150812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2339752" y="1707654"/>
            <a:ext cx="655638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1295972" y="1184751"/>
            <a:ext cx="650875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5"/>
          <p:cNvSpPr txBox="1">
            <a:spLocks noChangeArrowheads="1"/>
          </p:cNvSpPr>
          <p:nvPr/>
        </p:nvSpPr>
        <p:spPr bwMode="auto">
          <a:xfrm>
            <a:off x="563563" y="3660775"/>
            <a:ext cx="58166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）你还能提出什么数学问题？</a:t>
            </a:r>
          </a:p>
        </p:txBody>
      </p:sp>
      <p:pic>
        <p:nvPicPr>
          <p:cNvPr id="19" name="图片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900" y="518233"/>
            <a:ext cx="8477250" cy="2953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矩形 19"/>
          <p:cNvSpPr/>
          <p:nvPr/>
        </p:nvSpPr>
        <p:spPr>
          <a:xfrm>
            <a:off x="1202614" y="2913211"/>
            <a:ext cx="2258563" cy="126746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3419872" y="2643758"/>
            <a:ext cx="6508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23" name="矩形 22"/>
          <p:cNvSpPr/>
          <p:nvPr/>
        </p:nvSpPr>
        <p:spPr>
          <a:xfrm>
            <a:off x="1201453" y="2414023"/>
            <a:ext cx="2017144" cy="131065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3275856" y="2067694"/>
            <a:ext cx="65405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1979712" y="1923678"/>
            <a:ext cx="652463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8" name="矩形 27"/>
          <p:cNvSpPr/>
          <p:nvPr/>
        </p:nvSpPr>
        <p:spPr>
          <a:xfrm>
            <a:off x="1190277" y="1859871"/>
            <a:ext cx="1118245" cy="130245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3783087" y="1275903"/>
            <a:ext cx="654050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30" name="文本框 29"/>
          <p:cNvSpPr txBox="1">
            <a:spLocks noChangeArrowheads="1"/>
          </p:cNvSpPr>
          <p:nvPr/>
        </p:nvSpPr>
        <p:spPr bwMode="auto">
          <a:xfrm>
            <a:off x="6372200" y="915566"/>
            <a:ext cx="65087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32" name="矩形 31"/>
          <p:cNvSpPr/>
          <p:nvPr/>
        </p:nvSpPr>
        <p:spPr>
          <a:xfrm>
            <a:off x="1187624" y="1346550"/>
            <a:ext cx="144000" cy="125950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7" name="矩形 36"/>
          <p:cNvSpPr/>
          <p:nvPr/>
        </p:nvSpPr>
        <p:spPr>
          <a:xfrm>
            <a:off x="7164288" y="1059582"/>
            <a:ext cx="382588" cy="150812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8" name="矩形 37"/>
          <p:cNvSpPr/>
          <p:nvPr/>
        </p:nvSpPr>
        <p:spPr>
          <a:xfrm>
            <a:off x="1201836" y="2283408"/>
            <a:ext cx="652987" cy="120465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39" name="矩形 38"/>
          <p:cNvSpPr/>
          <p:nvPr/>
        </p:nvSpPr>
        <p:spPr>
          <a:xfrm>
            <a:off x="1189286" y="1725574"/>
            <a:ext cx="2257963" cy="118838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40" name="矩形 39"/>
          <p:cNvSpPr/>
          <p:nvPr/>
        </p:nvSpPr>
        <p:spPr>
          <a:xfrm>
            <a:off x="1187625" y="1218771"/>
            <a:ext cx="5112568" cy="120464"/>
          </a:xfrm>
          <a:prstGeom prst="rect">
            <a:avLst/>
          </a:prstGeom>
          <a:solidFill>
            <a:srgbClr val="FFC000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41" name="矩形 40"/>
          <p:cNvSpPr/>
          <p:nvPr/>
        </p:nvSpPr>
        <p:spPr>
          <a:xfrm>
            <a:off x="7164288" y="829269"/>
            <a:ext cx="382588" cy="150812"/>
          </a:xfrm>
          <a:prstGeom prst="rect">
            <a:avLst/>
          </a:prstGeom>
          <a:solidFill>
            <a:srgbClr val="DAC2EC"/>
          </a:solidFill>
          <a:ln w="158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noProof="1"/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2339752" y="1707654"/>
            <a:ext cx="655638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1259624" y="1203598"/>
            <a:ext cx="650875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828675" y="1289050"/>
            <a:ext cx="469900" cy="492125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noProof="1">
                <a:ea typeface="微软雅黑" panose="020B0503020204020204" pitchFamily="34" charset="-122"/>
              </a:rPr>
              <a:t>问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403350" y="1284288"/>
            <a:ext cx="662463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制作复式条形统计图有哪些注意点，和统计表比有什么好处。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908050" y="2427288"/>
            <a:ext cx="7616825" cy="157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制作复式条形统计图要注意图例，画出的条形要与图例一致。和统计表比，“复式条形统计图”的优点更直观、清楚、易于比较。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文本框 2"/>
          <p:cNvSpPr txBox="1">
            <a:spLocks noChangeArrowheads="1"/>
          </p:cNvSpPr>
          <p:nvPr/>
        </p:nvSpPr>
        <p:spPr bwMode="auto">
          <a:xfrm>
            <a:off x="1043608" y="483518"/>
            <a:ext cx="6768752" cy="147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四年级学生喜欢各种玩具的人数情况如下表（单位：人）。</a:t>
            </a:r>
          </a:p>
        </p:txBody>
      </p:sp>
      <p:sp>
        <p:nvSpPr>
          <p:cNvPr id="20484" name="文本框 3"/>
          <p:cNvSpPr txBox="1">
            <a:spLocks noChangeArrowheads="1"/>
          </p:cNvSpPr>
          <p:nvPr/>
        </p:nvSpPr>
        <p:spPr bwMode="auto">
          <a:xfrm>
            <a:off x="1014413" y="3748088"/>
            <a:ext cx="677621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根据以上数据绘制复式条形统计图。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152000" y="2067694"/>
          <a:ext cx="6840000" cy="140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玩具种类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小汽车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布娃娃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跳棋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拼图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男生人数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22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3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15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18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女生人数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8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24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13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14</a:t>
                      </a:r>
                      <a:endParaRPr lang="zh-CN" altLang="en-US" dirty="0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5295265" y="1537970"/>
            <a:ext cx="242379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P105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988" y="1112805"/>
            <a:ext cx="6870023" cy="3194999"/>
          </a:xfrm>
          <a:prstGeom prst="rect">
            <a:avLst/>
          </a:prstGeom>
        </p:spPr>
      </p:pic>
      <p:sp>
        <p:nvSpPr>
          <p:cNvPr id="21506" name="文本框 1"/>
          <p:cNvSpPr txBox="1">
            <a:spLocks noChangeArrowheads="1"/>
          </p:cNvSpPr>
          <p:nvPr/>
        </p:nvSpPr>
        <p:spPr bwMode="auto">
          <a:xfrm>
            <a:off x="1116013" y="268288"/>
            <a:ext cx="67754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根据以上数据绘制复式条形统计图。</a:t>
            </a:r>
          </a:p>
        </p:txBody>
      </p:sp>
      <p:sp>
        <p:nvSpPr>
          <p:cNvPr id="4" name="矩形 3"/>
          <p:cNvSpPr/>
          <p:nvPr/>
        </p:nvSpPr>
        <p:spPr>
          <a:xfrm>
            <a:off x="2134234" y="2327148"/>
            <a:ext cx="232571" cy="1661898"/>
          </a:xfrm>
          <a:prstGeom prst="rect">
            <a:avLst/>
          </a:prstGeom>
          <a:solidFill>
            <a:srgbClr val="AAE0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368393" y="3325734"/>
            <a:ext cx="222250" cy="663313"/>
          </a:xfrm>
          <a:prstGeom prst="rect">
            <a:avLst/>
          </a:prstGeom>
          <a:solidFill>
            <a:srgbClr val="FCC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370402" y="3757782"/>
            <a:ext cx="232571" cy="231264"/>
          </a:xfrm>
          <a:prstGeom prst="rect">
            <a:avLst/>
          </a:prstGeom>
          <a:solidFill>
            <a:srgbClr val="AAE0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3604561" y="2101598"/>
            <a:ext cx="222250" cy="1887449"/>
          </a:xfrm>
          <a:prstGeom prst="rect">
            <a:avLst/>
          </a:prstGeom>
          <a:solidFill>
            <a:srgbClr val="FCC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607365" y="2812152"/>
            <a:ext cx="232571" cy="1176894"/>
          </a:xfrm>
          <a:prstGeom prst="rect">
            <a:avLst/>
          </a:prstGeom>
          <a:solidFill>
            <a:srgbClr val="AAE0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4841524" y="2956168"/>
            <a:ext cx="222250" cy="1032879"/>
          </a:xfrm>
          <a:prstGeom prst="rect">
            <a:avLst/>
          </a:prstGeom>
          <a:solidFill>
            <a:srgbClr val="FCC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847501" y="2571750"/>
            <a:ext cx="232571" cy="1417296"/>
          </a:xfrm>
          <a:prstGeom prst="rect">
            <a:avLst/>
          </a:prstGeom>
          <a:solidFill>
            <a:srgbClr val="AAE0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081660" y="2893686"/>
            <a:ext cx="222250" cy="1095361"/>
          </a:xfrm>
          <a:prstGeom prst="rect">
            <a:avLst/>
          </a:prstGeom>
          <a:solidFill>
            <a:srgbClr val="FCCD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" grpId="0" animBg="1"/>
      <p:bldP spid="12" grpId="0" animBg="1"/>
      <p:bldP spid="18" grpId="0" animBg="1"/>
      <p:bldP spid="19" grpId="0" animBg="1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539750" y="3465513"/>
            <a:ext cx="75977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）男生喜欢什么玩具的人数最多？女生呢？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1285875" y="3948113"/>
            <a:ext cx="65722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男生喜欢小汽车的人数最多，女生喜欢布娃娃的人数最多。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147" y="533563"/>
            <a:ext cx="6005705" cy="2758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4"/>
          <p:cNvSpPr txBox="1">
            <a:spLocks noChangeArrowheads="1"/>
          </p:cNvSpPr>
          <p:nvPr/>
        </p:nvSpPr>
        <p:spPr bwMode="auto">
          <a:xfrm>
            <a:off x="611188" y="3546475"/>
            <a:ext cx="5413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）喜欢什么玩具的人数最多？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490663" y="4143375"/>
            <a:ext cx="3775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喜欢拼图的人数最多。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147" y="533563"/>
            <a:ext cx="6005705" cy="2758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6"/>
          <p:cNvSpPr txBox="1">
            <a:spLocks noChangeArrowheads="1"/>
          </p:cNvSpPr>
          <p:nvPr/>
        </p:nvSpPr>
        <p:spPr bwMode="auto">
          <a:xfrm>
            <a:off x="684213" y="3651250"/>
            <a:ext cx="46942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）你还能发现什么信息？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9147" y="533563"/>
            <a:ext cx="6005705" cy="275826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338" y="-730250"/>
            <a:ext cx="6410326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3"/>
          <p:cNvSpPr>
            <a:spLocks noChangeArrowheads="1"/>
          </p:cNvSpPr>
          <p:nvPr/>
        </p:nvSpPr>
        <p:spPr bwMode="auto">
          <a:xfrm>
            <a:off x="899592" y="129558"/>
            <a:ext cx="5544666" cy="64633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txBody>
          <a:bodyPr/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zh-CN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复习“鸡兔同笼”</a:t>
            </a:r>
          </a:p>
        </p:txBody>
      </p:sp>
      <p:sp>
        <p:nvSpPr>
          <p:cNvPr id="4" name="椭圆 3"/>
          <p:cNvSpPr/>
          <p:nvPr/>
        </p:nvSpPr>
        <p:spPr>
          <a:xfrm>
            <a:off x="938213" y="1711325"/>
            <a:ext cx="469900" cy="492125"/>
          </a:xfrm>
          <a:prstGeom prst="ellipse">
            <a:avLst/>
          </a:prstGeom>
          <a:solidFill>
            <a:srgbClr val="FFDD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2800" noProof="1">
                <a:ea typeface="微软雅黑" panose="020B0503020204020204" pitchFamily="34" charset="-122"/>
              </a:rPr>
              <a:t>问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512888" y="1635125"/>
            <a:ext cx="66246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怎样解答“鸡兔同笼”问题</a:t>
            </a: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971550" y="2455863"/>
            <a:ext cx="7221538" cy="119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用列表法、假设法、抬脚法等多种方法解决“鸡兔同笼”的问题。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思想气泡: 云 7"/>
          <p:cNvSpPr/>
          <p:nvPr/>
        </p:nvSpPr>
        <p:spPr>
          <a:xfrm>
            <a:off x="941388" y="3241675"/>
            <a:ext cx="4573587" cy="1089025"/>
          </a:xfrm>
          <a:prstGeom prst="cloudCallout">
            <a:avLst>
              <a:gd name="adj1" fmla="val -34593"/>
              <a:gd name="adj2" fmla="val 66863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627063" y="788988"/>
            <a:ext cx="809625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1. 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四年级学生分组参加课外兴趣小组，每人只能参加一个小组。科技类每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人一组，艺术类每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人一组，共有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37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名学生报名，正好分成</a:t>
            </a:r>
            <a:r>
              <a:rPr lang="en-US" altLang="zh-CN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3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个组。参加科技类和艺术类的学生各有多少人？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763713" y="3309938"/>
            <a:ext cx="316865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这道题属于</a:t>
            </a:r>
            <a:r>
              <a:rPr lang="zh-CN" altLang="zh-CN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鸡兔同笼</a:t>
            </a:r>
            <a:r>
              <a:rPr lang="zh-CN" altLang="zh-CN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noProof="1">
                <a:latin typeface="楷体" panose="02010609060101010101" pitchFamily="49" charset="-122"/>
                <a:ea typeface="楷体" panose="02010609060101010101" pitchFamily="49" charset="-122"/>
              </a:rPr>
              <a:t>问题吗？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120005" y="2919095"/>
            <a:ext cx="3461385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P110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练习二十五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1547813" y="555625"/>
            <a:ext cx="6732587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如果报名同学参加的都是艺术类。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）总人数：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3×9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）总人数差：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37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）一组人数差：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）科技类组数：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10÷2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（组）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）科技类人数：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5×5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）艺术类人数：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37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（人）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答：参加科技类的学生有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人，参加艺术类的学生有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>
            <a:spLocks noChangeArrowheads="1"/>
          </p:cNvSpPr>
          <p:nvPr/>
        </p:nvSpPr>
        <p:spPr bwMode="auto">
          <a:xfrm>
            <a:off x="827088" y="1203598"/>
            <a:ext cx="7993062" cy="208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        2.</a:t>
            </a:r>
            <a:r>
              <a:rPr lang="zh-CN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某动物园有长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zh-CN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短尾猴共80只，长尾猴每只分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得</a:t>
            </a:r>
            <a:r>
              <a:rPr lang="zh-CN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5个桃，短尾猴每只分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得</a:t>
            </a:r>
            <a:r>
              <a:rPr lang="zh-CN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3个桃，共分去276个桃，长</a:t>
            </a:r>
            <a:r>
              <a:rPr lang="zh-CN" altLang="en-US" sz="3000" b="1"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zh-CN" altLang="zh-CN" sz="3000" b="1">
                <a:latin typeface="Times New Roman" panose="02020603050405020304" pitchFamily="18" charset="0"/>
                <a:ea typeface="黑体" panose="02010609060101010101" pitchFamily="49" charset="-122"/>
              </a:rPr>
              <a:t>短尾猴各几只？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/>
          <p:cNvSpPr txBox="1">
            <a:spLocks noChangeArrowheads="1"/>
          </p:cNvSpPr>
          <p:nvPr/>
        </p:nvSpPr>
        <p:spPr bwMode="auto">
          <a:xfrm>
            <a:off x="1187450" y="700088"/>
            <a:ext cx="6967538" cy="393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如果全都是长尾猴。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短尾猴有：（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5×80</a:t>
            </a: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276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400</a:t>
            </a: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276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÷2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124÷2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＝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62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长尾猴有：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80</a:t>
            </a: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62</a:t>
            </a: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（只）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答：长尾猴有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只，短尾猴有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62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1338" y="-730250"/>
            <a:ext cx="6410326" cy="266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1"/>
          <p:cNvSpPr>
            <a:spLocks noChangeArrowheads="1"/>
          </p:cNvSpPr>
          <p:nvPr/>
        </p:nvSpPr>
        <p:spPr bwMode="auto">
          <a:xfrm>
            <a:off x="684213" y="173038"/>
            <a:ext cx="38925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客观评价，自我激励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" name="Group 56"/>
          <p:cNvGrpSpPr/>
          <p:nvPr/>
        </p:nvGrpSpPr>
        <p:grpSpPr bwMode="auto">
          <a:xfrm>
            <a:off x="1475780" y="1347614"/>
            <a:ext cx="6327774" cy="2700338"/>
            <a:chOff x="69" y="940"/>
            <a:chExt cx="3986" cy="1701"/>
          </a:xfrm>
        </p:grpSpPr>
        <p:sp>
          <p:nvSpPr>
            <p:cNvPr id="30726" name="AutoShape 27"/>
            <p:cNvSpPr>
              <a:spLocks noChangeArrowheads="1"/>
            </p:cNvSpPr>
            <p:nvPr/>
          </p:nvSpPr>
          <p:spPr bwMode="auto">
            <a:xfrm>
              <a:off x="1104" y="940"/>
              <a:ext cx="2951" cy="1587"/>
            </a:xfrm>
            <a:prstGeom prst="wedgeRoundRectCallout">
              <a:avLst>
                <a:gd name="adj1" fmla="val -59319"/>
                <a:gd name="adj2" fmla="val -288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下面我们先来给自己的表现画上小红花吧</a:t>
              </a:r>
              <a:r>
                <a: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!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完成教科书第</a:t>
              </a:r>
              <a:r>
                <a: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111</a:t>
              </a: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页自我评价。再说说你画的理由，记得客观评价自己呦</a:t>
              </a:r>
              <a:r>
                <a:rPr lang="en-US" altLang="zh-CN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!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30727" name="Picture 1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" y="1522"/>
              <a:ext cx="922" cy="1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941</Words>
  <Application>Microsoft Office PowerPoint</Application>
  <PresentationFormat>全屏显示(16:9)</PresentationFormat>
  <Paragraphs>135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等线</vt:lpstr>
      <vt:lpstr>等线 Light</vt:lpstr>
      <vt:lpstr>黑体</vt:lpstr>
      <vt:lpstr>楷体</vt:lpstr>
      <vt:lpstr>微软雅黑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235</cp:revision>
  <dcterms:created xsi:type="dcterms:W3CDTF">2015-08-27T07:30:00Z</dcterms:created>
  <dcterms:modified xsi:type="dcterms:W3CDTF">2023-11-21T05:54:40Z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