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63" r:id="rId2"/>
    <p:sldId id="264" r:id="rId3"/>
    <p:sldId id="348" r:id="rId4"/>
    <p:sldId id="349" r:id="rId5"/>
    <p:sldId id="269" r:id="rId6"/>
    <p:sldId id="358" r:id="rId7"/>
    <p:sldId id="350" r:id="rId8"/>
    <p:sldId id="362" r:id="rId9"/>
    <p:sldId id="351" r:id="rId10"/>
    <p:sldId id="352" r:id="rId11"/>
    <p:sldId id="353" r:id="rId12"/>
    <p:sldId id="344" r:id="rId13"/>
    <p:sldId id="354" r:id="rId14"/>
    <p:sldId id="355" r:id="rId15"/>
    <p:sldId id="270" r:id="rId16"/>
    <p:sldId id="357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4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10">
          <p15:clr>
            <a:srgbClr val="A4A3A4"/>
          </p15:clr>
        </p15:guide>
        <p15:guide id="4" pos="122">
          <p15:clr>
            <a:srgbClr val="A4A3A4"/>
          </p15:clr>
        </p15:guide>
        <p15:guide id="5" pos="35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4E8FD"/>
    <a:srgbClr val="FBDDDE"/>
    <a:srgbClr val="F29D9F"/>
    <a:srgbClr val="F9EB97"/>
    <a:srgbClr val="670537"/>
    <a:srgbClr val="24AFB2"/>
    <a:srgbClr val="E7CBAC"/>
    <a:srgbClr val="4D25F9"/>
    <a:srgbClr val="E0C1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6144" autoAdjust="0"/>
    <p:restoredTop sz="96209" autoAdjust="0"/>
  </p:normalViewPr>
  <p:slideViewPr>
    <p:cSldViewPr showGuides="1">
      <p:cViewPr varScale="1">
        <p:scale>
          <a:sx n="146" d="100"/>
          <a:sy n="146" d="100"/>
        </p:scale>
        <p:origin x="486" y="126"/>
      </p:cViewPr>
      <p:guideLst>
        <p:guide orient="horz" pos="1604"/>
        <p:guide orient="horz" pos="713"/>
        <p:guide orient="horz" pos="2910"/>
        <p:guide pos="122"/>
        <p:guide pos="35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BD57811-F4ED-49A6-8B7B-023F343E36E5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7453B5A-70F4-442C-827E-151BFDA6A61C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AF36088-0C8F-41EE-8123-D633EA3A29D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39238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 userDrawn="1"/>
        </p:nvSpPr>
        <p:spPr>
          <a:xfrm rot="19856675">
            <a:off x="3710226" y="2333416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0929" y="3175"/>
            <a:ext cx="135295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999" r="2750" b="2402"/>
          <a:stretch>
            <a:fillRect/>
          </a:stretch>
        </p:blipFill>
        <p:spPr bwMode="auto">
          <a:xfrm>
            <a:off x="214313" y="50800"/>
            <a:ext cx="8710612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07899" y="2297412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6" name="组合 5"/>
          <p:cNvGrpSpPr/>
          <p:nvPr userDrawn="1"/>
        </p:nvGrpSpPr>
        <p:grpSpPr bwMode="auto">
          <a:xfrm>
            <a:off x="0" y="4011613"/>
            <a:ext cx="1787525" cy="1150937"/>
            <a:chOff x="0" y="4011910"/>
            <a:chExt cx="1788144" cy="1150726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5" t="2003" r="62267" b="27998"/>
            <a:stretch>
              <a:fillRect/>
            </a:stretch>
          </p:blipFill>
          <p:spPr bwMode="auto">
            <a:xfrm>
              <a:off x="0" y="4011910"/>
              <a:ext cx="997727" cy="1150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843" t="10626" r="781" b="64583"/>
            <a:stretch>
              <a:fillRect/>
            </a:stretch>
          </p:blipFill>
          <p:spPr bwMode="auto">
            <a:xfrm>
              <a:off x="636016" y="4754591"/>
              <a:ext cx="1152128" cy="408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27">
            <a:extLst>
              <a:ext uri="{FF2B5EF4-FFF2-40B4-BE49-F238E27FC236}">
                <a16:creationId xmlns:a16="http://schemas.microsoft.com/office/drawing/2014/main" id="{CAFDC440-D8AF-4F65-BC05-3B6C45C8C82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0808" y="195263"/>
            <a:ext cx="1273472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2335" y="10065847"/>
                  <a:ext cx="188382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05322" y="9070878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1762" y="9163671"/>
                  <a:ext cx="747183" cy="840384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37981" y="9160698"/>
                  <a:ext cx="761999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1346" y="10175673"/>
                  <a:ext cx="455082" cy="1295505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0252" y="9057287"/>
                  <a:ext cx="944032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83335" y="3926873"/>
                <a:ext cx="1269998" cy="1206598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2756" y="13890612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7339" y="13780666"/>
                  <a:ext cx="149928" cy="218354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82819" y="13667951"/>
                  <a:ext cx="146668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3945" y="13613203"/>
                  <a:ext cx="146670" cy="224875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4668" y="13533581"/>
                  <a:ext cx="149928" cy="228133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1559" y="14363700"/>
                  <a:ext cx="153188" cy="224872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3437" y="14297295"/>
                  <a:ext cx="153186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8898" y="14253678"/>
                  <a:ext cx="153186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6717" y="14184655"/>
                  <a:ext cx="153186" cy="224875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70599" y="14086932"/>
                  <a:ext cx="149928" cy="224872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7289" y="3824315"/>
                  <a:ext cx="1967715" cy="321445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7289" y="3824315"/>
                  <a:ext cx="1967715" cy="321445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60140" y="3825151"/>
                  <a:ext cx="431173" cy="308379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B2AB675-4A4B-426B-84FC-A6EE5064795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&#19977;&#35270;&#22270;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523361"/>
            <a:ext cx="863600" cy="859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4644008" y="537583"/>
            <a:ext cx="3650027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观察物体（二）</a:t>
            </a:r>
          </a:p>
        </p:txBody>
      </p:sp>
      <p:sp>
        <p:nvSpPr>
          <p:cNvPr id="7172" name="副标题 6"/>
          <p:cNvSpPr txBox="1">
            <a:spLocks noChangeArrowheads="1"/>
          </p:cNvSpPr>
          <p:nvPr/>
        </p:nvSpPr>
        <p:spPr bwMode="auto">
          <a:xfrm>
            <a:off x="4918075" y="228441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17576" y="1523758"/>
            <a:ext cx="6048672" cy="60478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zh-CN" sz="320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观察</a:t>
            </a:r>
            <a:r>
              <a:rPr lang="zh-CN" altLang="zh-CN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物体（二）（</a:t>
            </a:r>
            <a:r>
              <a:rPr lang="en-US" altLang="zh-CN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2"/>
          <p:cNvGrpSpPr/>
          <p:nvPr/>
        </p:nvGrpSpPr>
        <p:grpSpPr bwMode="auto">
          <a:xfrm>
            <a:off x="193675" y="483518"/>
            <a:ext cx="6107113" cy="973137"/>
            <a:chOff x="192893" y="369928"/>
            <a:chExt cx="6107299" cy="972981"/>
          </a:xfrm>
        </p:grpSpPr>
        <p:grpSp>
          <p:nvGrpSpPr>
            <p:cNvPr id="10245" name="组合 10"/>
            <p:cNvGrpSpPr/>
            <p:nvPr/>
          </p:nvGrpSpPr>
          <p:grpSpPr bwMode="auto">
            <a:xfrm>
              <a:off x="827584" y="523150"/>
              <a:ext cx="5472608" cy="648072"/>
              <a:chOff x="1619672" y="1419622"/>
              <a:chExt cx="4320480" cy="648072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1619931" y="1420362"/>
                <a:ext cx="4320221" cy="647596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1661291" y="1477503"/>
                <a:ext cx="4237501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0" t="7078" r="29588" b="68409"/>
            <a:stretch>
              <a:fillRect/>
            </a:stretch>
          </p:blipFill>
          <p:spPr>
            <a:xfrm>
              <a:off x="192893" y="369928"/>
              <a:ext cx="1405635" cy="972981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0243" name="文本框 9"/>
          <p:cNvSpPr txBox="1">
            <a:spLocks noChangeArrowheads="1"/>
          </p:cNvSpPr>
          <p:nvPr/>
        </p:nvSpPr>
        <p:spPr bwMode="auto">
          <a:xfrm>
            <a:off x="1476375" y="664493"/>
            <a:ext cx="4714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一、情景导入，揭示课题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763688" y="1203598"/>
            <a:ext cx="5489003" cy="3265674"/>
            <a:chOff x="1763688" y="1203598"/>
            <a:chExt cx="5489003" cy="3265674"/>
          </a:xfrm>
        </p:grpSpPr>
        <p:pic>
          <p:nvPicPr>
            <p:cNvPr id="27" name="图片 26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DE9F2"/>
                </a:clrFrom>
                <a:clrTo>
                  <a:srgbClr val="FDE9F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20" t="11967" r="20424" b="22233"/>
            <a:stretch>
              <a:fillRect/>
            </a:stretch>
          </p:blipFill>
          <p:spPr bwMode="auto">
            <a:xfrm>
              <a:off x="3006238" y="1737350"/>
              <a:ext cx="3040084" cy="2034083"/>
            </a:xfrm>
            <a:custGeom>
              <a:avLst/>
              <a:gdLst>
                <a:gd name="connsiteX0" fmla="*/ 0 w 3344092"/>
                <a:gd name="connsiteY0" fmla="*/ 0 h 2237491"/>
                <a:gd name="connsiteX1" fmla="*/ 3344092 w 3344092"/>
                <a:gd name="connsiteY1" fmla="*/ 0 h 2237491"/>
                <a:gd name="connsiteX2" fmla="*/ 3344092 w 3344092"/>
                <a:gd name="connsiteY2" fmla="*/ 936905 h 2237491"/>
                <a:gd name="connsiteX3" fmla="*/ 3287840 w 3344092"/>
                <a:gd name="connsiteY3" fmla="*/ 929737 h 2237491"/>
                <a:gd name="connsiteX4" fmla="*/ 3089366 w 3344092"/>
                <a:gd name="connsiteY4" fmla="*/ 970394 h 2237491"/>
                <a:gd name="connsiteX5" fmla="*/ 3082835 w 3344092"/>
                <a:gd name="connsiteY5" fmla="*/ 1003051 h 2237491"/>
                <a:gd name="connsiteX6" fmla="*/ 3089366 w 3344092"/>
                <a:gd name="connsiteY6" fmla="*/ 1101023 h 2237491"/>
                <a:gd name="connsiteX7" fmla="*/ 3095897 w 3344092"/>
                <a:gd name="connsiteY7" fmla="*/ 1140211 h 2237491"/>
                <a:gd name="connsiteX8" fmla="*/ 3089366 w 3344092"/>
                <a:gd name="connsiteY8" fmla="*/ 1205525 h 2237491"/>
                <a:gd name="connsiteX9" fmla="*/ 3108960 w 3344092"/>
                <a:gd name="connsiteY9" fmla="*/ 1375343 h 2237491"/>
                <a:gd name="connsiteX10" fmla="*/ 3115492 w 3344092"/>
                <a:gd name="connsiteY10" fmla="*/ 1401468 h 2237491"/>
                <a:gd name="connsiteX11" fmla="*/ 3128555 w 3344092"/>
                <a:gd name="connsiteY11" fmla="*/ 1421063 h 2237491"/>
                <a:gd name="connsiteX12" fmla="*/ 3122023 w 3344092"/>
                <a:gd name="connsiteY12" fmla="*/ 1466783 h 2237491"/>
                <a:gd name="connsiteX13" fmla="*/ 3095897 w 3344092"/>
                <a:gd name="connsiteY13" fmla="*/ 1479845 h 2237491"/>
                <a:gd name="connsiteX14" fmla="*/ 3089366 w 3344092"/>
                <a:gd name="connsiteY14" fmla="*/ 1499440 h 2237491"/>
                <a:gd name="connsiteX15" fmla="*/ 3043646 w 3344092"/>
                <a:gd name="connsiteY15" fmla="*/ 1538628 h 2237491"/>
                <a:gd name="connsiteX16" fmla="*/ 2952206 w 3344092"/>
                <a:gd name="connsiteY16" fmla="*/ 1577817 h 2237491"/>
                <a:gd name="connsiteX17" fmla="*/ 2899955 w 3344092"/>
                <a:gd name="connsiteY17" fmla="*/ 1571285 h 2237491"/>
                <a:gd name="connsiteX18" fmla="*/ 2893423 w 3344092"/>
                <a:gd name="connsiteY18" fmla="*/ 1499440 h 2237491"/>
                <a:gd name="connsiteX19" fmla="*/ 2867297 w 3344092"/>
                <a:gd name="connsiteY19" fmla="*/ 1440657 h 2237491"/>
                <a:gd name="connsiteX20" fmla="*/ 2847703 w 3344092"/>
                <a:gd name="connsiteY20" fmla="*/ 1394937 h 2237491"/>
                <a:gd name="connsiteX21" fmla="*/ 2795452 w 3344092"/>
                <a:gd name="connsiteY21" fmla="*/ 1362280 h 2237491"/>
                <a:gd name="connsiteX22" fmla="*/ 2782389 w 3344092"/>
                <a:gd name="connsiteY22" fmla="*/ 1427594 h 2237491"/>
                <a:gd name="connsiteX23" fmla="*/ 2793562 w 3344092"/>
                <a:gd name="connsiteY23" fmla="*/ 1556085 h 2237491"/>
                <a:gd name="connsiteX24" fmla="*/ 2769326 w 3344092"/>
                <a:gd name="connsiteY24" fmla="*/ 1551691 h 2237491"/>
                <a:gd name="connsiteX25" fmla="*/ 2790918 w 3344092"/>
                <a:gd name="connsiteY25" fmla="*/ 1565354 h 2237491"/>
                <a:gd name="connsiteX26" fmla="*/ 2794811 w 3344092"/>
                <a:gd name="connsiteY26" fmla="*/ 1570447 h 2237491"/>
                <a:gd name="connsiteX27" fmla="*/ 2794915 w 3344092"/>
                <a:gd name="connsiteY27" fmla="*/ 1571642 h 2237491"/>
                <a:gd name="connsiteX28" fmla="*/ 2782082 w 3344092"/>
                <a:gd name="connsiteY28" fmla="*/ 1580166 h 2237491"/>
                <a:gd name="connsiteX29" fmla="*/ 2762795 w 3344092"/>
                <a:gd name="connsiteY29" fmla="*/ 1590880 h 2237491"/>
                <a:gd name="connsiteX30" fmla="*/ 2749732 w 3344092"/>
                <a:gd name="connsiteY30" fmla="*/ 1636600 h 2237491"/>
                <a:gd name="connsiteX31" fmla="*/ 2756263 w 3344092"/>
                <a:gd name="connsiteY31" fmla="*/ 1747634 h 2237491"/>
                <a:gd name="connsiteX32" fmla="*/ 2788920 w 3344092"/>
                <a:gd name="connsiteY32" fmla="*/ 1773760 h 2237491"/>
                <a:gd name="connsiteX33" fmla="*/ 2860766 w 3344092"/>
                <a:gd name="connsiteY33" fmla="*/ 1793354 h 2237491"/>
                <a:gd name="connsiteX34" fmla="*/ 2914368 w 3344092"/>
                <a:gd name="connsiteY34" fmla="*/ 1782548 h 2237491"/>
                <a:gd name="connsiteX35" fmla="*/ 2920115 w 3344092"/>
                <a:gd name="connsiteY35" fmla="*/ 1775031 h 2237491"/>
                <a:gd name="connsiteX36" fmla="*/ 2921186 w 3344092"/>
                <a:gd name="connsiteY36" fmla="*/ 1778181 h 2237491"/>
                <a:gd name="connsiteX37" fmla="*/ 2945675 w 3344092"/>
                <a:gd name="connsiteY37" fmla="*/ 1793354 h 2237491"/>
                <a:gd name="connsiteX38" fmla="*/ 3017520 w 3344092"/>
                <a:gd name="connsiteY38" fmla="*/ 1799885 h 2237491"/>
                <a:gd name="connsiteX39" fmla="*/ 2997926 w 3344092"/>
                <a:gd name="connsiteY39" fmla="*/ 1871731 h 2237491"/>
                <a:gd name="connsiteX40" fmla="*/ 2958737 w 3344092"/>
                <a:gd name="connsiteY40" fmla="*/ 1910920 h 2237491"/>
                <a:gd name="connsiteX41" fmla="*/ 2906486 w 3344092"/>
                <a:gd name="connsiteY41" fmla="*/ 2008891 h 2237491"/>
                <a:gd name="connsiteX42" fmla="*/ 2902912 w 3344092"/>
                <a:gd name="connsiteY42" fmla="*/ 2201926 h 2237491"/>
                <a:gd name="connsiteX43" fmla="*/ 2907539 w 3344092"/>
                <a:gd name="connsiteY43" fmla="*/ 2237491 h 2237491"/>
                <a:gd name="connsiteX44" fmla="*/ 0 w 3344092"/>
                <a:gd name="connsiteY44" fmla="*/ 2237491 h 2237491"/>
                <a:gd name="connsiteX45" fmla="*/ 0 w 3344092"/>
                <a:gd name="connsiteY45" fmla="*/ 1268227 h 2237491"/>
                <a:gd name="connsiteX46" fmla="*/ 19595 w 3344092"/>
                <a:gd name="connsiteY46" fmla="*/ 1264308 h 2237491"/>
                <a:gd name="connsiteX47" fmla="*/ 45720 w 3344092"/>
                <a:gd name="connsiteY47" fmla="*/ 1244714 h 2237491"/>
                <a:gd name="connsiteX48" fmla="*/ 78377 w 3344092"/>
                <a:gd name="connsiteY48" fmla="*/ 1205525 h 2237491"/>
                <a:gd name="connsiteX49" fmla="*/ 84909 w 3344092"/>
                <a:gd name="connsiteY49" fmla="*/ 1185931 h 2237491"/>
                <a:gd name="connsiteX50" fmla="*/ 104503 w 3344092"/>
                <a:gd name="connsiteY50" fmla="*/ 1068365 h 2237491"/>
                <a:gd name="connsiteX51" fmla="*/ 91440 w 3344092"/>
                <a:gd name="connsiteY51" fmla="*/ 1022645 h 2237491"/>
                <a:gd name="connsiteX52" fmla="*/ 58783 w 3344092"/>
                <a:gd name="connsiteY52" fmla="*/ 989988 h 2237491"/>
                <a:gd name="connsiteX53" fmla="*/ 21057 w 3344092"/>
                <a:gd name="connsiteY53" fmla="*/ 970916 h 2237491"/>
                <a:gd name="connsiteX54" fmla="*/ 0 w 3344092"/>
                <a:gd name="connsiteY54" fmla="*/ 965264 h 2237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44092" h="2237491">
                  <a:moveTo>
                    <a:pt x="0" y="0"/>
                  </a:moveTo>
                  <a:lnTo>
                    <a:pt x="3344092" y="0"/>
                  </a:lnTo>
                  <a:lnTo>
                    <a:pt x="3344092" y="936905"/>
                  </a:lnTo>
                  <a:lnTo>
                    <a:pt x="3287840" y="929737"/>
                  </a:lnTo>
                  <a:cubicBezTo>
                    <a:pt x="3213272" y="915859"/>
                    <a:pt x="3114293" y="895615"/>
                    <a:pt x="3089366" y="970394"/>
                  </a:cubicBezTo>
                  <a:cubicBezTo>
                    <a:pt x="3085856" y="980926"/>
                    <a:pt x="3085012" y="992165"/>
                    <a:pt x="3082835" y="1003051"/>
                  </a:cubicBezTo>
                  <a:cubicBezTo>
                    <a:pt x="3085012" y="1035708"/>
                    <a:pt x="3086263" y="1068441"/>
                    <a:pt x="3089366" y="1101023"/>
                  </a:cubicBezTo>
                  <a:cubicBezTo>
                    <a:pt x="3090621" y="1114206"/>
                    <a:pt x="3095897" y="1126968"/>
                    <a:pt x="3095897" y="1140211"/>
                  </a:cubicBezTo>
                  <a:cubicBezTo>
                    <a:pt x="3095897" y="1162091"/>
                    <a:pt x="3091543" y="1183754"/>
                    <a:pt x="3089366" y="1205525"/>
                  </a:cubicBezTo>
                  <a:cubicBezTo>
                    <a:pt x="3096361" y="1317454"/>
                    <a:pt x="3089638" y="1285176"/>
                    <a:pt x="3108960" y="1375343"/>
                  </a:cubicBezTo>
                  <a:cubicBezTo>
                    <a:pt x="3110841" y="1384120"/>
                    <a:pt x="3111956" y="1393217"/>
                    <a:pt x="3115492" y="1401468"/>
                  </a:cubicBezTo>
                  <a:cubicBezTo>
                    <a:pt x="3118584" y="1408683"/>
                    <a:pt x="3124201" y="1414531"/>
                    <a:pt x="3128555" y="1421063"/>
                  </a:cubicBezTo>
                  <a:cubicBezTo>
                    <a:pt x="3126378" y="1436303"/>
                    <a:pt x="3129500" y="1453326"/>
                    <a:pt x="3122023" y="1466783"/>
                  </a:cubicBezTo>
                  <a:cubicBezTo>
                    <a:pt x="3117294" y="1475294"/>
                    <a:pt x="3102782" y="1472960"/>
                    <a:pt x="3095897" y="1479845"/>
                  </a:cubicBezTo>
                  <a:cubicBezTo>
                    <a:pt x="3091029" y="1484713"/>
                    <a:pt x="3093185" y="1493711"/>
                    <a:pt x="3089366" y="1499440"/>
                  </a:cubicBezTo>
                  <a:cubicBezTo>
                    <a:pt x="3080909" y="1512126"/>
                    <a:pt x="3054964" y="1530705"/>
                    <a:pt x="3043646" y="1538628"/>
                  </a:cubicBezTo>
                  <a:cubicBezTo>
                    <a:pt x="2993528" y="1573710"/>
                    <a:pt x="3015104" y="1562092"/>
                    <a:pt x="2952206" y="1577817"/>
                  </a:cubicBezTo>
                  <a:cubicBezTo>
                    <a:pt x="2934789" y="1575640"/>
                    <a:pt x="2910487" y="1585327"/>
                    <a:pt x="2899955" y="1571285"/>
                  </a:cubicBezTo>
                  <a:cubicBezTo>
                    <a:pt x="2885527" y="1552047"/>
                    <a:pt x="2896601" y="1523276"/>
                    <a:pt x="2893423" y="1499440"/>
                  </a:cubicBezTo>
                  <a:cubicBezTo>
                    <a:pt x="2888890" y="1465444"/>
                    <a:pt x="2884331" y="1474724"/>
                    <a:pt x="2867297" y="1440657"/>
                  </a:cubicBezTo>
                  <a:cubicBezTo>
                    <a:pt x="2857567" y="1421197"/>
                    <a:pt x="2864015" y="1413967"/>
                    <a:pt x="2847703" y="1394937"/>
                  </a:cubicBezTo>
                  <a:cubicBezTo>
                    <a:pt x="2834986" y="1380101"/>
                    <a:pt x="2812354" y="1370731"/>
                    <a:pt x="2795452" y="1362280"/>
                  </a:cubicBezTo>
                  <a:cubicBezTo>
                    <a:pt x="2760540" y="1385554"/>
                    <a:pt x="2776476" y="1366492"/>
                    <a:pt x="2782389" y="1427594"/>
                  </a:cubicBezTo>
                  <a:lnTo>
                    <a:pt x="2793562" y="1556085"/>
                  </a:lnTo>
                  <a:lnTo>
                    <a:pt x="2769326" y="1551691"/>
                  </a:lnTo>
                  <a:cubicBezTo>
                    <a:pt x="2764466" y="1551084"/>
                    <a:pt x="2782204" y="1558735"/>
                    <a:pt x="2790918" y="1565354"/>
                  </a:cubicBezTo>
                  <a:lnTo>
                    <a:pt x="2794811" y="1570447"/>
                  </a:lnTo>
                  <a:lnTo>
                    <a:pt x="2794915" y="1571642"/>
                  </a:lnTo>
                  <a:lnTo>
                    <a:pt x="2782082" y="1580166"/>
                  </a:lnTo>
                  <a:cubicBezTo>
                    <a:pt x="2775176" y="1583126"/>
                    <a:pt x="2767284" y="1586392"/>
                    <a:pt x="2762795" y="1590880"/>
                  </a:cubicBezTo>
                  <a:cubicBezTo>
                    <a:pt x="2759670" y="1594005"/>
                    <a:pt x="2749789" y="1636371"/>
                    <a:pt x="2749732" y="1636600"/>
                  </a:cubicBezTo>
                  <a:cubicBezTo>
                    <a:pt x="2751909" y="1673611"/>
                    <a:pt x="2750763" y="1710969"/>
                    <a:pt x="2756263" y="1747634"/>
                  </a:cubicBezTo>
                  <a:cubicBezTo>
                    <a:pt x="2759486" y="1769118"/>
                    <a:pt x="2773859" y="1768112"/>
                    <a:pt x="2788920" y="1773760"/>
                  </a:cubicBezTo>
                  <a:cubicBezTo>
                    <a:pt x="2839264" y="1792640"/>
                    <a:pt x="2803922" y="1783881"/>
                    <a:pt x="2860766" y="1793354"/>
                  </a:cubicBezTo>
                  <a:cubicBezTo>
                    <a:pt x="2877671" y="1790939"/>
                    <a:pt x="2899723" y="1793038"/>
                    <a:pt x="2914368" y="1782548"/>
                  </a:cubicBezTo>
                  <a:lnTo>
                    <a:pt x="2920115" y="1775031"/>
                  </a:lnTo>
                  <a:lnTo>
                    <a:pt x="2921186" y="1778181"/>
                  </a:lnTo>
                  <a:cubicBezTo>
                    <a:pt x="2924093" y="1784377"/>
                    <a:pt x="2929720" y="1789100"/>
                    <a:pt x="2945675" y="1793354"/>
                  </a:cubicBezTo>
                  <a:cubicBezTo>
                    <a:pt x="2968910" y="1799550"/>
                    <a:pt x="2993572" y="1797708"/>
                    <a:pt x="3017520" y="1799885"/>
                  </a:cubicBezTo>
                  <a:cubicBezTo>
                    <a:pt x="3010989" y="1823834"/>
                    <a:pt x="3009540" y="1849792"/>
                    <a:pt x="2997926" y="1871731"/>
                  </a:cubicBezTo>
                  <a:cubicBezTo>
                    <a:pt x="2989282" y="1888058"/>
                    <a:pt x="2970670" y="1896817"/>
                    <a:pt x="2958737" y="1910920"/>
                  </a:cubicBezTo>
                  <a:cubicBezTo>
                    <a:pt x="2921656" y="1954744"/>
                    <a:pt x="2926312" y="1956021"/>
                    <a:pt x="2906486" y="2008891"/>
                  </a:cubicBezTo>
                  <a:cubicBezTo>
                    <a:pt x="2908631" y="2096846"/>
                    <a:pt x="2901910" y="2152711"/>
                    <a:pt x="2902912" y="2201926"/>
                  </a:cubicBezTo>
                  <a:lnTo>
                    <a:pt x="2907539" y="2237491"/>
                  </a:lnTo>
                  <a:lnTo>
                    <a:pt x="0" y="2237491"/>
                  </a:lnTo>
                  <a:lnTo>
                    <a:pt x="0" y="1268227"/>
                  </a:lnTo>
                  <a:lnTo>
                    <a:pt x="19595" y="1264308"/>
                  </a:lnTo>
                  <a:cubicBezTo>
                    <a:pt x="29542" y="1259887"/>
                    <a:pt x="38023" y="1252411"/>
                    <a:pt x="45720" y="1244714"/>
                  </a:cubicBezTo>
                  <a:cubicBezTo>
                    <a:pt x="57744" y="1232690"/>
                    <a:pt x="68945" y="1219673"/>
                    <a:pt x="78377" y="1205525"/>
                  </a:cubicBezTo>
                  <a:cubicBezTo>
                    <a:pt x="82196" y="1199797"/>
                    <a:pt x="82492" y="1192377"/>
                    <a:pt x="84909" y="1185931"/>
                  </a:cubicBezTo>
                  <a:cubicBezTo>
                    <a:pt x="103873" y="1135362"/>
                    <a:pt x="108311" y="1144518"/>
                    <a:pt x="104503" y="1068365"/>
                  </a:cubicBezTo>
                  <a:cubicBezTo>
                    <a:pt x="103711" y="1052535"/>
                    <a:pt x="95794" y="1037885"/>
                    <a:pt x="91440" y="1022645"/>
                  </a:cubicBezTo>
                  <a:cubicBezTo>
                    <a:pt x="80554" y="1011759"/>
                    <a:pt x="71233" y="999043"/>
                    <a:pt x="58783" y="989988"/>
                  </a:cubicBezTo>
                  <a:cubicBezTo>
                    <a:pt x="48232" y="982314"/>
                    <a:pt x="35236" y="976028"/>
                    <a:pt x="21057" y="970916"/>
                  </a:cubicBezTo>
                  <a:lnTo>
                    <a:pt x="0" y="965264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436096" y="2499742"/>
              <a:ext cx="714824" cy="1969530"/>
            </a:xfrm>
            <a:prstGeom prst="rect">
              <a:avLst/>
            </a:prstGeom>
          </p:spPr>
        </p:pic>
        <p:pic>
          <p:nvPicPr>
            <p:cNvPr id="28" name="image101.jpe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763688" y="2571750"/>
              <a:ext cx="1304432" cy="1839001"/>
            </a:xfrm>
            <a:prstGeom prst="rect">
              <a:avLst/>
            </a:prstGeom>
          </p:spPr>
        </p:pic>
        <p:pic>
          <p:nvPicPr>
            <p:cNvPr id="29" name="image85.jpe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6300192" y="1203598"/>
              <a:ext cx="952499" cy="16678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85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59"/>
          <a:stretch>
            <a:fillRect/>
          </a:stretch>
        </p:blipFill>
        <p:spPr>
          <a:xfrm flipH="1">
            <a:off x="7716515" y="3162802"/>
            <a:ext cx="591426" cy="548271"/>
          </a:xfrm>
          <a:prstGeom prst="rect">
            <a:avLst/>
          </a:prstGeom>
        </p:spPr>
      </p:pic>
      <p:pic>
        <p:nvPicPr>
          <p:cNvPr id="7" name="image101.jpe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84" b="58744"/>
          <a:stretch>
            <a:fillRect/>
          </a:stretch>
        </p:blipFill>
        <p:spPr>
          <a:xfrm>
            <a:off x="7769774" y="2400755"/>
            <a:ext cx="553425" cy="51820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592" y="1414286"/>
            <a:ext cx="4118207" cy="2471578"/>
          </a:xfrm>
          <a:prstGeom prst="rect">
            <a:avLst/>
          </a:prstGeom>
        </p:spPr>
      </p:pic>
      <p:pic>
        <p:nvPicPr>
          <p:cNvPr id="11266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1" t="15910" r="18343"/>
          <a:stretch>
            <a:fillRect/>
          </a:stretch>
        </p:blipFill>
        <p:spPr bwMode="auto">
          <a:xfrm>
            <a:off x="5220072" y="1276350"/>
            <a:ext cx="1656184" cy="276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文本框 5"/>
          <p:cNvSpPr txBox="1">
            <a:spLocks noChangeArrowheads="1"/>
          </p:cNvSpPr>
          <p:nvPr/>
        </p:nvSpPr>
        <p:spPr bwMode="auto">
          <a:xfrm>
            <a:off x="661988" y="685800"/>
            <a:ext cx="7161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Calibri" panose="020F0502020204030204" pitchFamily="34" charset="0"/>
                <a:ea typeface="黑体" panose="02010609060101010101" pitchFamily="49" charset="-122"/>
              </a:rPr>
              <a:t>右边三个图分别是谁看到的？连一连。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6638925" y="1882775"/>
            <a:ext cx="1019175" cy="711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6824663" y="1876425"/>
            <a:ext cx="846137" cy="7239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691313" y="3436938"/>
            <a:ext cx="103952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t="256" r="-545" b="61159"/>
          <a:stretch>
            <a:fillRect/>
          </a:stretch>
        </p:blipFill>
        <p:spPr>
          <a:xfrm>
            <a:off x="7749852" y="1522961"/>
            <a:ext cx="589417" cy="6266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1068388" y="549275"/>
            <a:ext cx="6969125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          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为什么同一个物体，他们观察到的形状不同呢？</a:t>
            </a:r>
          </a:p>
        </p:txBody>
      </p:sp>
      <p:grpSp>
        <p:nvGrpSpPr>
          <p:cNvPr id="12291" name="组合 3"/>
          <p:cNvGrpSpPr/>
          <p:nvPr/>
        </p:nvGrpSpPr>
        <p:grpSpPr bwMode="auto">
          <a:xfrm>
            <a:off x="1106488" y="425450"/>
            <a:ext cx="2089150" cy="700088"/>
            <a:chOff x="666" y="1776"/>
            <a:chExt cx="2466" cy="824"/>
          </a:xfrm>
        </p:grpSpPr>
        <p:grpSp>
          <p:nvGrpSpPr>
            <p:cNvPr id="5" name="组合 4"/>
            <p:cNvGrpSpPr/>
            <p:nvPr/>
          </p:nvGrpSpPr>
          <p:grpSpPr>
            <a:xfrm>
              <a:off x="666" y="1776"/>
              <a:ext cx="2466" cy="824"/>
              <a:chOff x="6481" y="5740"/>
              <a:chExt cx="2466" cy="824"/>
            </a:xfrm>
            <a:solidFill>
              <a:srgbClr val="4BACC6"/>
            </a:solidFill>
          </p:grpSpPr>
          <p:sp>
            <p:nvSpPr>
              <p:cNvPr id="7" name="圆角矩形 19"/>
              <p:cNvSpPr/>
              <p:nvPr/>
            </p:nvSpPr>
            <p:spPr>
              <a:xfrm>
                <a:off x="6481" y="5740"/>
                <a:ext cx="2381" cy="824"/>
              </a:xfrm>
              <a:prstGeom prst="roundRect">
                <a:avLst/>
              </a:prstGeom>
              <a:solidFill>
                <a:srgbClr val="E75A4F"/>
              </a:solidFill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4265" noProof="1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  <a:sym typeface="时尚中黑简体" panose="01010104010101010101" pitchFamily="2" charset="-122"/>
                </a:endParaRPr>
              </a:p>
            </p:txBody>
          </p:sp>
          <p:sp>
            <p:nvSpPr>
              <p:cNvPr id="8" name="TextBox 2"/>
              <p:cNvSpPr txBox="1"/>
              <p:nvPr/>
            </p:nvSpPr>
            <p:spPr>
              <a:xfrm>
                <a:off x="7143" y="5805"/>
                <a:ext cx="1804" cy="68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3200" noProof="1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时尚中黑简体" panose="01010104010101010101" pitchFamily="2" charset="-122"/>
                  </a:rPr>
                  <a:t>想一想</a:t>
                </a:r>
              </a:p>
            </p:txBody>
          </p:sp>
        </p:grpSp>
        <p:sp>
          <p:nvSpPr>
            <p:cNvPr id="12299" name="Freeform 48"/>
            <p:cNvSpPr>
              <a:spLocks noEditPoints="1"/>
            </p:cNvSpPr>
            <p:nvPr/>
          </p:nvSpPr>
          <p:spPr bwMode="auto">
            <a:xfrm>
              <a:off x="910" y="1887"/>
              <a:ext cx="395" cy="628"/>
            </a:xfrm>
            <a:custGeom>
              <a:avLst/>
              <a:gdLst>
                <a:gd name="T0" fmla="*/ 2147483646 w 67"/>
                <a:gd name="T1" fmla="*/ 2147483646 h 106"/>
                <a:gd name="T2" fmla="*/ 2147483646 w 67"/>
                <a:gd name="T3" fmla="*/ 2147483646 h 106"/>
                <a:gd name="T4" fmla="*/ 2147483646 w 67"/>
                <a:gd name="T5" fmla="*/ 2147483646 h 106"/>
                <a:gd name="T6" fmla="*/ 2147483646 w 67"/>
                <a:gd name="T7" fmla="*/ 2147483646 h 106"/>
                <a:gd name="T8" fmla="*/ 2147483646 w 67"/>
                <a:gd name="T9" fmla="*/ 2147483646 h 106"/>
                <a:gd name="T10" fmla="*/ 2147483646 w 67"/>
                <a:gd name="T11" fmla="*/ 2147483646 h 106"/>
                <a:gd name="T12" fmla="*/ 2147483646 w 67"/>
                <a:gd name="T13" fmla="*/ 2147483646 h 106"/>
                <a:gd name="T14" fmla="*/ 2147483646 w 67"/>
                <a:gd name="T15" fmla="*/ 2147483646 h 106"/>
                <a:gd name="T16" fmla="*/ 2147483646 w 67"/>
                <a:gd name="T17" fmla="*/ 2147483646 h 106"/>
                <a:gd name="T18" fmla="*/ 2147483646 w 67"/>
                <a:gd name="T19" fmla="*/ 2147483646 h 106"/>
                <a:gd name="T20" fmla="*/ 2147483646 w 67"/>
                <a:gd name="T21" fmla="*/ 2147483646 h 106"/>
                <a:gd name="T22" fmla="*/ 2147483646 w 67"/>
                <a:gd name="T23" fmla="*/ 2147483646 h 106"/>
                <a:gd name="T24" fmla="*/ 2147483646 w 67"/>
                <a:gd name="T25" fmla="*/ 2147483646 h 106"/>
                <a:gd name="T26" fmla="*/ 2147483646 w 67"/>
                <a:gd name="T27" fmla="*/ 2147483646 h 106"/>
                <a:gd name="T28" fmla="*/ 2147483646 w 67"/>
                <a:gd name="T29" fmla="*/ 2147483646 h 106"/>
                <a:gd name="T30" fmla="*/ 0 w 67"/>
                <a:gd name="T31" fmla="*/ 2147483646 h 106"/>
                <a:gd name="T32" fmla="*/ 2147483646 w 67"/>
                <a:gd name="T33" fmla="*/ 0 h 106"/>
                <a:gd name="T34" fmla="*/ 2147483646 w 67"/>
                <a:gd name="T35" fmla="*/ 2147483646 h 106"/>
                <a:gd name="T36" fmla="*/ 2147483646 w 67"/>
                <a:gd name="T37" fmla="*/ 2147483646 h 106"/>
                <a:gd name="T38" fmla="*/ 2147483646 w 67"/>
                <a:gd name="T39" fmla="*/ 2147483646 h 106"/>
                <a:gd name="T40" fmla="*/ 2147483646 w 67"/>
                <a:gd name="T41" fmla="*/ 2147483646 h 106"/>
                <a:gd name="T42" fmla="*/ 2147483646 w 67"/>
                <a:gd name="T43" fmla="*/ 2147483646 h 106"/>
                <a:gd name="T44" fmla="*/ 2147483646 w 67"/>
                <a:gd name="T45" fmla="*/ 2147483646 h 106"/>
                <a:gd name="T46" fmla="*/ 2147483646 w 67"/>
                <a:gd name="T47" fmla="*/ 2147483646 h 106"/>
                <a:gd name="T48" fmla="*/ 2147483646 w 67"/>
                <a:gd name="T49" fmla="*/ 2147483646 h 106"/>
                <a:gd name="T50" fmla="*/ 2147483646 w 67"/>
                <a:gd name="T51" fmla="*/ 2147483646 h 106"/>
                <a:gd name="T52" fmla="*/ 2147483646 w 67"/>
                <a:gd name="T53" fmla="*/ 2147483646 h 106"/>
                <a:gd name="T54" fmla="*/ 2147483646 w 67"/>
                <a:gd name="T55" fmla="*/ 2147483646 h 106"/>
                <a:gd name="T56" fmla="*/ 2147483646 w 67"/>
                <a:gd name="T57" fmla="*/ 2147483646 h 106"/>
                <a:gd name="T58" fmla="*/ 2147483646 w 67"/>
                <a:gd name="T59" fmla="*/ 2147483646 h 106"/>
                <a:gd name="T60" fmla="*/ 2147483646 w 67"/>
                <a:gd name="T61" fmla="*/ 2147483646 h 106"/>
                <a:gd name="T62" fmla="*/ 2147483646 w 67"/>
                <a:gd name="T63" fmla="*/ 2147483646 h 106"/>
                <a:gd name="T64" fmla="*/ 2147483646 w 67"/>
                <a:gd name="T65" fmla="*/ 2147483646 h 106"/>
                <a:gd name="T66" fmla="*/ 2147483646 w 67"/>
                <a:gd name="T67" fmla="*/ 2147483646 h 106"/>
                <a:gd name="T68" fmla="*/ 2147483646 w 67"/>
                <a:gd name="T69" fmla="*/ 2147483646 h 106"/>
                <a:gd name="T70" fmla="*/ 2147483646 w 67"/>
                <a:gd name="T71" fmla="*/ 2147483646 h 106"/>
                <a:gd name="T72" fmla="*/ 2147483646 w 67"/>
                <a:gd name="T73" fmla="*/ 2147483646 h 106"/>
                <a:gd name="T74" fmla="*/ 2147483646 w 67"/>
                <a:gd name="T75" fmla="*/ 2147483646 h 106"/>
                <a:gd name="T76" fmla="*/ 2147483646 w 67"/>
                <a:gd name="T77" fmla="*/ 2147483646 h 106"/>
                <a:gd name="T78" fmla="*/ 2147483646 w 67"/>
                <a:gd name="T79" fmla="*/ 2147483646 h 106"/>
                <a:gd name="T80" fmla="*/ 2147483646 w 67"/>
                <a:gd name="T81" fmla="*/ 2147483646 h 106"/>
                <a:gd name="T82" fmla="*/ 2147483646 w 67"/>
                <a:gd name="T83" fmla="*/ 2147483646 h 106"/>
                <a:gd name="T84" fmla="*/ 2147483646 w 67"/>
                <a:gd name="T85" fmla="*/ 2147483646 h 106"/>
                <a:gd name="T86" fmla="*/ 2147483646 w 67"/>
                <a:gd name="T87" fmla="*/ 2147483646 h 106"/>
                <a:gd name="T88" fmla="*/ 2147483646 w 67"/>
                <a:gd name="T89" fmla="*/ 2147483646 h 106"/>
                <a:gd name="T90" fmla="*/ 2147483646 w 67"/>
                <a:gd name="T91" fmla="*/ 2147483646 h 106"/>
                <a:gd name="T92" fmla="*/ 2147483646 w 67"/>
                <a:gd name="T93" fmla="*/ 2147483646 h 106"/>
                <a:gd name="T94" fmla="*/ 2147483646 w 67"/>
                <a:gd name="T95" fmla="*/ 2147483646 h 106"/>
                <a:gd name="T96" fmla="*/ 2147483646 w 67"/>
                <a:gd name="T97" fmla="*/ 2147483646 h 106"/>
                <a:gd name="T98" fmla="*/ 2147483646 w 67"/>
                <a:gd name="T99" fmla="*/ 2147483646 h 106"/>
                <a:gd name="T100" fmla="*/ 2147483646 w 67"/>
                <a:gd name="T101" fmla="*/ 2147483646 h 106"/>
                <a:gd name="T102" fmla="*/ 2147483646 w 67"/>
                <a:gd name="T103" fmla="*/ 2147483646 h 10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7"/>
                <a:gd name="T157" fmla="*/ 0 h 106"/>
                <a:gd name="T158" fmla="*/ 67 w 67"/>
                <a:gd name="T159" fmla="*/ 106 h 10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4643439" y="2302078"/>
            <a:ext cx="3607849" cy="1493432"/>
            <a:chOff x="5139778" y="1583014"/>
            <a:chExt cx="3607094" cy="1492736"/>
          </a:xfrm>
        </p:grpSpPr>
        <p:sp>
          <p:nvSpPr>
            <p:cNvPr id="11" name="圆角矩形标注 12"/>
            <p:cNvSpPr/>
            <p:nvPr/>
          </p:nvSpPr>
          <p:spPr bwMode="auto">
            <a:xfrm>
              <a:off x="5139778" y="1636762"/>
              <a:ext cx="2395036" cy="1167856"/>
            </a:xfrm>
            <a:prstGeom prst="wedgeRoundRectCallout">
              <a:avLst>
                <a:gd name="adj1" fmla="val 58190"/>
                <a:gd name="adj2" fmla="val 1026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3200" b="1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因为</a:t>
              </a:r>
              <a:r>
                <a:rPr lang="zh-CN" altLang="en-US" sz="3200" b="1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观察的</a:t>
              </a:r>
              <a:r>
                <a:rPr lang="zh-CN" altLang="en-US" sz="3200" b="1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角度不同。</a:t>
              </a:r>
            </a:p>
          </p:txBody>
        </p:sp>
        <p:pic>
          <p:nvPicPr>
            <p:cNvPr id="12297" name="图片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828261" y="1583014"/>
              <a:ext cx="918611" cy="1492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000250"/>
            <a:ext cx="1949450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4"/>
          <p:cNvSpPr txBox="1">
            <a:spLocks noChangeArrowheads="1"/>
          </p:cNvSpPr>
          <p:nvPr/>
        </p:nvSpPr>
        <p:spPr bwMode="auto">
          <a:xfrm>
            <a:off x="2268538" y="4133850"/>
            <a:ext cx="1003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70C0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苦恼</a:t>
            </a:r>
          </a:p>
        </p:txBody>
      </p:sp>
      <p:sp>
        <p:nvSpPr>
          <p:cNvPr id="18" name="文本框 4"/>
          <p:cNvSpPr txBox="1">
            <a:spLocks noChangeArrowheads="1"/>
          </p:cNvSpPr>
          <p:nvPr/>
        </p:nvSpPr>
        <p:spPr bwMode="auto">
          <a:xfrm>
            <a:off x="2286000" y="4133850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70C0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开心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6" grpId="0"/>
      <p:bldP spid="16" grpId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64"/>
          <p:cNvSpPr>
            <a:spLocks noChangeArrowheads="1"/>
          </p:cNvSpPr>
          <p:nvPr/>
        </p:nvSpPr>
        <p:spPr bwMode="auto">
          <a:xfrm>
            <a:off x="1058863" y="1258888"/>
            <a:ext cx="720090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请同桌合作用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个正方体，拼搭成一个你们喜欢的几何体。   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1270000" y="2641600"/>
            <a:ext cx="1851025" cy="581025"/>
            <a:chOff x="1270000" y="2641600"/>
            <a:chExt cx="1851025" cy="581025"/>
          </a:xfrm>
        </p:grpSpPr>
        <p:sp>
          <p:nvSpPr>
            <p:cNvPr id="4" name="立方体 3"/>
            <p:cNvSpPr/>
            <p:nvPr/>
          </p:nvSpPr>
          <p:spPr>
            <a:xfrm>
              <a:off x="1270000" y="2646363"/>
              <a:ext cx="576263" cy="576262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立方体 5"/>
            <p:cNvSpPr/>
            <p:nvPr/>
          </p:nvSpPr>
          <p:spPr>
            <a:xfrm>
              <a:off x="1697038" y="2647950"/>
              <a:ext cx="576262" cy="574675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立方体 6"/>
            <p:cNvSpPr/>
            <p:nvPr/>
          </p:nvSpPr>
          <p:spPr>
            <a:xfrm>
              <a:off x="2117725" y="2644775"/>
              <a:ext cx="576263" cy="576263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立方体 7"/>
            <p:cNvSpPr/>
            <p:nvPr/>
          </p:nvSpPr>
          <p:spPr>
            <a:xfrm>
              <a:off x="2544763" y="2641600"/>
              <a:ext cx="576262" cy="576263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 bwMode="auto">
          <a:xfrm>
            <a:off x="3970338" y="2527300"/>
            <a:ext cx="1430337" cy="722313"/>
            <a:chOff x="3970338" y="2527300"/>
            <a:chExt cx="1430337" cy="722313"/>
          </a:xfrm>
          <a:solidFill>
            <a:srgbClr val="B4E8FD"/>
          </a:solidFill>
        </p:grpSpPr>
        <p:sp>
          <p:nvSpPr>
            <p:cNvPr id="13" name="立方体 12"/>
            <p:cNvSpPr/>
            <p:nvPr/>
          </p:nvSpPr>
          <p:spPr>
            <a:xfrm>
              <a:off x="4532313" y="2527300"/>
              <a:ext cx="576262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立方体 9"/>
            <p:cNvSpPr/>
            <p:nvPr/>
          </p:nvSpPr>
          <p:spPr>
            <a:xfrm>
              <a:off x="3970338" y="2668588"/>
              <a:ext cx="576262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立方体 10"/>
            <p:cNvSpPr/>
            <p:nvPr/>
          </p:nvSpPr>
          <p:spPr>
            <a:xfrm>
              <a:off x="4397375" y="2670175"/>
              <a:ext cx="576263" cy="574675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立方体 11"/>
            <p:cNvSpPr/>
            <p:nvPr/>
          </p:nvSpPr>
          <p:spPr>
            <a:xfrm>
              <a:off x="4824413" y="2673350"/>
              <a:ext cx="576262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6515100" y="2616200"/>
            <a:ext cx="1423988" cy="725488"/>
            <a:chOff x="6515100" y="2616200"/>
            <a:chExt cx="1423988" cy="725488"/>
          </a:xfrm>
          <a:solidFill>
            <a:srgbClr val="B4E8FD"/>
          </a:solidFill>
        </p:grpSpPr>
        <p:sp>
          <p:nvSpPr>
            <p:cNvPr id="14" name="立方体 13"/>
            <p:cNvSpPr/>
            <p:nvPr/>
          </p:nvSpPr>
          <p:spPr>
            <a:xfrm>
              <a:off x="6515100" y="2624138"/>
              <a:ext cx="576263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立方体 14"/>
            <p:cNvSpPr/>
            <p:nvPr/>
          </p:nvSpPr>
          <p:spPr>
            <a:xfrm>
              <a:off x="6935788" y="2619375"/>
              <a:ext cx="576262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立方体 15"/>
            <p:cNvSpPr/>
            <p:nvPr/>
          </p:nvSpPr>
          <p:spPr>
            <a:xfrm>
              <a:off x="7362825" y="2616200"/>
              <a:ext cx="576263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立方体 16"/>
            <p:cNvSpPr/>
            <p:nvPr/>
          </p:nvSpPr>
          <p:spPr>
            <a:xfrm>
              <a:off x="6799263" y="2765425"/>
              <a:ext cx="576262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2828925" y="3914775"/>
            <a:ext cx="1430338" cy="719138"/>
            <a:chOff x="2828925" y="3914775"/>
            <a:chExt cx="1430338" cy="719138"/>
          </a:xfrm>
          <a:solidFill>
            <a:srgbClr val="B4E8FD"/>
          </a:solidFill>
        </p:grpSpPr>
        <p:sp>
          <p:nvSpPr>
            <p:cNvPr id="18" name="立方体 17"/>
            <p:cNvSpPr/>
            <p:nvPr/>
          </p:nvSpPr>
          <p:spPr>
            <a:xfrm>
              <a:off x="2965450" y="3914775"/>
              <a:ext cx="576263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立方体 18"/>
            <p:cNvSpPr/>
            <p:nvPr/>
          </p:nvSpPr>
          <p:spPr>
            <a:xfrm>
              <a:off x="2828925" y="4056063"/>
              <a:ext cx="576263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立方体 19"/>
            <p:cNvSpPr/>
            <p:nvPr/>
          </p:nvSpPr>
          <p:spPr>
            <a:xfrm>
              <a:off x="3255963" y="4057650"/>
              <a:ext cx="576262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立方体 21"/>
            <p:cNvSpPr/>
            <p:nvPr/>
          </p:nvSpPr>
          <p:spPr>
            <a:xfrm>
              <a:off x="3683000" y="4054475"/>
              <a:ext cx="576263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5554663" y="3910013"/>
            <a:ext cx="1300162" cy="722312"/>
            <a:chOff x="5554663" y="3910013"/>
            <a:chExt cx="1300162" cy="722312"/>
          </a:xfrm>
          <a:solidFill>
            <a:srgbClr val="B4E8FD"/>
          </a:solidFill>
        </p:grpSpPr>
        <p:sp>
          <p:nvSpPr>
            <p:cNvPr id="23" name="立方体 22"/>
            <p:cNvSpPr/>
            <p:nvPr/>
          </p:nvSpPr>
          <p:spPr>
            <a:xfrm>
              <a:off x="5554663" y="3910013"/>
              <a:ext cx="574675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立方体 23"/>
            <p:cNvSpPr/>
            <p:nvPr/>
          </p:nvSpPr>
          <p:spPr>
            <a:xfrm>
              <a:off x="5980113" y="3910013"/>
              <a:ext cx="576262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立方体 25"/>
            <p:cNvSpPr/>
            <p:nvPr/>
          </p:nvSpPr>
          <p:spPr>
            <a:xfrm>
              <a:off x="5843588" y="4056063"/>
              <a:ext cx="576262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立方体 24"/>
            <p:cNvSpPr/>
            <p:nvPr/>
          </p:nvSpPr>
          <p:spPr>
            <a:xfrm>
              <a:off x="6278563" y="4056063"/>
              <a:ext cx="576262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3320" name="组合 20"/>
          <p:cNvGrpSpPr/>
          <p:nvPr/>
        </p:nvGrpSpPr>
        <p:grpSpPr bwMode="auto">
          <a:xfrm>
            <a:off x="193675" y="369888"/>
            <a:ext cx="6107113" cy="973137"/>
            <a:chOff x="192893" y="369928"/>
            <a:chExt cx="6107299" cy="972981"/>
          </a:xfrm>
        </p:grpSpPr>
        <p:grpSp>
          <p:nvGrpSpPr>
            <p:cNvPr id="13321" name="组合 35"/>
            <p:cNvGrpSpPr/>
            <p:nvPr/>
          </p:nvGrpSpPr>
          <p:grpSpPr bwMode="auto">
            <a:xfrm>
              <a:off x="192893" y="369928"/>
              <a:ext cx="6107299" cy="972981"/>
              <a:chOff x="192893" y="369928"/>
              <a:chExt cx="6107299" cy="972981"/>
            </a:xfrm>
          </p:grpSpPr>
          <p:grpSp>
            <p:nvGrpSpPr>
              <p:cNvPr id="13323" name="组合 36"/>
              <p:cNvGrpSpPr/>
              <p:nvPr/>
            </p:nvGrpSpPr>
            <p:grpSpPr bwMode="auto">
              <a:xfrm>
                <a:off x="827584" y="523150"/>
                <a:ext cx="5472608" cy="648072"/>
                <a:chOff x="1619672" y="1419622"/>
                <a:chExt cx="4320480" cy="648072"/>
              </a:xfrm>
            </p:grpSpPr>
            <p:sp>
              <p:nvSpPr>
                <p:cNvPr id="39" name="圆角矩形 38"/>
                <p:cNvSpPr/>
                <p:nvPr/>
              </p:nvSpPr>
              <p:spPr>
                <a:xfrm>
                  <a:off x="1619931" y="1420362"/>
                  <a:ext cx="4320221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40" name="圆角矩形 39"/>
                <p:cNvSpPr/>
                <p:nvPr/>
              </p:nvSpPr>
              <p:spPr>
                <a:xfrm>
                  <a:off x="1661291" y="1477503"/>
                  <a:ext cx="4237501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38" name="图片 3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13322" name="文本框 9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二、探索新知，操作感悟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立方体 7"/>
          <p:cNvSpPr/>
          <p:nvPr/>
        </p:nvSpPr>
        <p:spPr>
          <a:xfrm>
            <a:off x="3098800" y="2620963"/>
            <a:ext cx="1079500" cy="1081087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" name="立方体 8"/>
          <p:cNvSpPr/>
          <p:nvPr/>
        </p:nvSpPr>
        <p:spPr>
          <a:xfrm>
            <a:off x="2828925" y="2884488"/>
            <a:ext cx="1079500" cy="10795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" name="立方体 9"/>
          <p:cNvSpPr/>
          <p:nvPr/>
        </p:nvSpPr>
        <p:spPr>
          <a:xfrm>
            <a:off x="3635375" y="2884488"/>
            <a:ext cx="1079500" cy="10795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1" name="立方体 10"/>
          <p:cNvSpPr/>
          <p:nvPr/>
        </p:nvSpPr>
        <p:spPr>
          <a:xfrm>
            <a:off x="4430713" y="2884488"/>
            <a:ext cx="1079500" cy="10795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cxnSp>
        <p:nvCxnSpPr>
          <p:cNvPr id="12" name="直接箭头连接符 11"/>
          <p:cNvCxnSpPr/>
          <p:nvPr/>
        </p:nvCxnSpPr>
        <p:spPr>
          <a:xfrm flipH="1" flipV="1">
            <a:off x="4108450" y="3589338"/>
            <a:ext cx="87313" cy="9017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894138" y="4487863"/>
            <a:ext cx="8239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前面</a:t>
            </a: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3894138" y="2205038"/>
            <a:ext cx="368300" cy="728662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606800" y="1701800"/>
            <a:ext cx="8239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上面</a:t>
            </a:r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2127250" y="3241675"/>
            <a:ext cx="701675" cy="728663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711325" y="4030663"/>
            <a:ext cx="822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左面</a:t>
            </a:r>
          </a:p>
        </p:txBody>
      </p:sp>
      <p:grpSp>
        <p:nvGrpSpPr>
          <p:cNvPr id="14348" name="组合 5"/>
          <p:cNvGrpSpPr/>
          <p:nvPr/>
        </p:nvGrpSpPr>
        <p:grpSpPr bwMode="auto">
          <a:xfrm>
            <a:off x="611188" y="771525"/>
            <a:ext cx="1549400" cy="735013"/>
            <a:chOff x="1732" y="585"/>
            <a:chExt cx="2440" cy="1157"/>
          </a:xfrm>
        </p:grpSpPr>
        <p:grpSp>
          <p:nvGrpSpPr>
            <p:cNvPr id="14350" name="组合 33"/>
            <p:cNvGrpSpPr/>
            <p:nvPr/>
          </p:nvGrpSpPr>
          <p:grpSpPr bwMode="auto">
            <a:xfrm>
              <a:off x="1732" y="605"/>
              <a:ext cx="1918" cy="1032"/>
              <a:chOff x="166" y="5742"/>
              <a:chExt cx="1918" cy="1033"/>
            </a:xfrm>
          </p:grpSpPr>
          <p:sp>
            <p:nvSpPr>
              <p:cNvPr id="14352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观</a:t>
                </a:r>
              </a:p>
            </p:txBody>
          </p:sp>
          <p:sp>
            <p:nvSpPr>
              <p:cNvPr id="14353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察</a:t>
                </a:r>
                <a:endParaRPr lang="zh-CN" altLang="zh-CN" sz="3600" b="1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1" name="铅笔"/>
            <p:cNvSpPr/>
            <p:nvPr/>
          </p:nvSpPr>
          <p:spPr>
            <a:xfrm rot="2280000">
              <a:off x="3719" y="585"/>
              <a:ext cx="453" cy="1157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3600" b="1" noProof="1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4349" name="矩形 23"/>
          <p:cNvSpPr>
            <a:spLocks noChangeArrowheads="1"/>
          </p:cNvSpPr>
          <p:nvPr/>
        </p:nvSpPr>
        <p:spPr bwMode="auto">
          <a:xfrm>
            <a:off x="2433638" y="920750"/>
            <a:ext cx="6364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你观察到的图形分别是什么样的？</a:t>
            </a:r>
            <a:endParaRPr lang="zh-CN" altLang="en-US"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5"/>
          <p:cNvGrpSpPr/>
          <p:nvPr/>
        </p:nvGrpSpPr>
        <p:grpSpPr bwMode="auto">
          <a:xfrm>
            <a:off x="647700" y="766763"/>
            <a:ext cx="1549400" cy="735012"/>
            <a:chOff x="1732" y="585"/>
            <a:chExt cx="2440" cy="1157"/>
          </a:xfrm>
        </p:grpSpPr>
        <p:grpSp>
          <p:nvGrpSpPr>
            <p:cNvPr id="15381" name="组合 33"/>
            <p:cNvGrpSpPr/>
            <p:nvPr/>
          </p:nvGrpSpPr>
          <p:grpSpPr bwMode="auto">
            <a:xfrm>
              <a:off x="1732" y="605"/>
              <a:ext cx="1918" cy="1032"/>
              <a:chOff x="166" y="5742"/>
              <a:chExt cx="1918" cy="1033"/>
            </a:xfrm>
          </p:grpSpPr>
          <p:sp>
            <p:nvSpPr>
              <p:cNvPr id="15383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观</a:t>
                </a:r>
              </a:p>
            </p:txBody>
          </p:sp>
          <p:sp>
            <p:nvSpPr>
              <p:cNvPr id="15384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察</a:t>
                </a:r>
                <a:endParaRPr lang="zh-CN" altLang="zh-CN" sz="3600" b="1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" name="铅笔"/>
            <p:cNvSpPr/>
            <p:nvPr/>
          </p:nvSpPr>
          <p:spPr>
            <a:xfrm rot="2280000">
              <a:off x="3720" y="585"/>
              <a:ext cx="452" cy="1157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3600" b="1" noProof="1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5363" name="矩形 6"/>
          <p:cNvSpPr>
            <a:spLocks noChangeArrowheads="1"/>
          </p:cNvSpPr>
          <p:nvPr/>
        </p:nvSpPr>
        <p:spPr bwMode="auto">
          <a:xfrm>
            <a:off x="2470150" y="915988"/>
            <a:ext cx="6364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你观察到的图形分别是什么样的？</a:t>
            </a:r>
            <a:endParaRPr lang="zh-CN" altLang="en-US"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658813" y="1779588"/>
          <a:ext cx="7826375" cy="2397125"/>
        </p:xfrm>
        <a:graphic>
          <a:graphicData uri="http://schemas.openxmlformats.org/drawingml/2006/table">
            <a:tbl>
              <a:tblPr/>
              <a:tblGrid>
                <a:gridCol w="218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9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5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7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969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宋体" panose="02010600030101010101" pitchFamily="2" charset="-122"/>
                        </a:rPr>
                        <a:t>观察方向</a:t>
                      </a:r>
                      <a:endParaRPr kumimoji="0" 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宋体" panose="02010600030101010101" pitchFamily="2" charset="-122"/>
                        </a:rPr>
                        <a:t>从前面看</a:t>
                      </a:r>
                      <a:endParaRPr kumimoji="0" 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宋体" panose="02010600030101010101" pitchFamily="2" charset="-122"/>
                        </a:rPr>
                        <a:t>从上面看</a:t>
                      </a:r>
                      <a:endParaRPr kumimoji="0" 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宋体" panose="02010600030101010101" pitchFamily="2" charset="-122"/>
                        </a:rPr>
                        <a:t>从左面看</a:t>
                      </a:r>
                      <a:endParaRPr kumimoji="0" 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0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宋体" panose="02010600030101010101" pitchFamily="2" charset="-122"/>
                        </a:rPr>
                        <a:t>看到的形状</a:t>
                      </a:r>
                      <a:endParaRPr kumimoji="0" 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530350" y="500063"/>
            <a:ext cx="13589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u="sng">
                <a:solidFill>
                  <a:srgbClr val="24AFB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前面</a:t>
            </a:r>
          </a:p>
        </p:txBody>
      </p:sp>
      <p:sp>
        <p:nvSpPr>
          <p:cNvPr id="3" name="立方体 2"/>
          <p:cNvSpPr/>
          <p:nvPr/>
        </p:nvSpPr>
        <p:spPr>
          <a:xfrm>
            <a:off x="923925" y="1549400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" name="立方体 3"/>
          <p:cNvSpPr/>
          <p:nvPr/>
        </p:nvSpPr>
        <p:spPr>
          <a:xfrm>
            <a:off x="720725" y="1754188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5" name="立方体 4"/>
          <p:cNvSpPr/>
          <p:nvPr/>
        </p:nvSpPr>
        <p:spPr>
          <a:xfrm>
            <a:off x="1325562" y="1754188"/>
            <a:ext cx="810000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6" name="立方体 5"/>
          <p:cNvSpPr/>
          <p:nvPr/>
        </p:nvSpPr>
        <p:spPr>
          <a:xfrm>
            <a:off x="1922463" y="1754188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7" name="流程图: 过程 6"/>
          <p:cNvSpPr/>
          <p:nvPr/>
        </p:nvSpPr>
        <p:spPr>
          <a:xfrm>
            <a:off x="721574" y="1964695"/>
            <a:ext cx="594000" cy="594000"/>
          </a:xfrm>
          <a:prstGeom prst="flowChartProcess">
            <a:avLst/>
          </a:prstGeom>
          <a:solidFill>
            <a:srgbClr val="B4E8FD"/>
          </a:solidFill>
          <a:ln w="28575">
            <a:solidFill>
              <a:srgbClr val="4D25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8" name="流程图: 过程 7"/>
          <p:cNvSpPr/>
          <p:nvPr/>
        </p:nvSpPr>
        <p:spPr>
          <a:xfrm>
            <a:off x="1323003" y="1964695"/>
            <a:ext cx="594000" cy="594000"/>
          </a:xfrm>
          <a:prstGeom prst="flowChartProcess">
            <a:avLst/>
          </a:prstGeom>
          <a:solidFill>
            <a:srgbClr val="B4E8FD"/>
          </a:solidFill>
          <a:ln w="28575">
            <a:solidFill>
              <a:srgbClr val="4D25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9" name="流程图: 过程 8"/>
          <p:cNvSpPr/>
          <p:nvPr/>
        </p:nvSpPr>
        <p:spPr>
          <a:xfrm>
            <a:off x="1924431" y="1964695"/>
            <a:ext cx="594000" cy="594000"/>
          </a:xfrm>
          <a:prstGeom prst="flowChartProcess">
            <a:avLst/>
          </a:prstGeom>
          <a:solidFill>
            <a:srgbClr val="B4E8FD"/>
          </a:solidFill>
          <a:ln w="28575">
            <a:solidFill>
              <a:srgbClr val="4D25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0" name="立方体 9"/>
          <p:cNvSpPr/>
          <p:nvPr/>
        </p:nvSpPr>
        <p:spPr>
          <a:xfrm>
            <a:off x="3359680" y="1564330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1" name="立方体 10"/>
          <p:cNvSpPr/>
          <p:nvPr/>
        </p:nvSpPr>
        <p:spPr>
          <a:xfrm>
            <a:off x="3156480" y="1762767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2" name="立方体 11"/>
          <p:cNvSpPr/>
          <p:nvPr/>
        </p:nvSpPr>
        <p:spPr>
          <a:xfrm>
            <a:off x="3761318" y="1762767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3" name="立方体 12"/>
          <p:cNvSpPr/>
          <p:nvPr/>
        </p:nvSpPr>
        <p:spPr>
          <a:xfrm>
            <a:off x="4358218" y="1762767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grpSp>
        <p:nvGrpSpPr>
          <p:cNvPr id="14" name="组合 41"/>
          <p:cNvGrpSpPr/>
          <p:nvPr/>
        </p:nvGrpSpPr>
        <p:grpSpPr bwMode="auto">
          <a:xfrm>
            <a:off x="3142237" y="1554805"/>
            <a:ext cx="2016125" cy="438150"/>
            <a:chOff x="7582" y="3749"/>
            <a:chExt cx="4232" cy="738"/>
          </a:xfrm>
        </p:grpSpPr>
        <p:cxnSp>
          <p:nvCxnSpPr>
            <p:cNvPr id="15" name="直接连接符 14"/>
            <p:cNvCxnSpPr/>
            <p:nvPr/>
          </p:nvCxnSpPr>
          <p:spPr>
            <a:xfrm flipH="1">
              <a:off x="7582" y="4075"/>
              <a:ext cx="480" cy="412"/>
            </a:xfrm>
            <a:prstGeom prst="line">
              <a:avLst/>
            </a:prstGeom>
            <a:ln w="38100">
              <a:solidFill>
                <a:srgbClr val="4D25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11" name="组合 40"/>
            <p:cNvGrpSpPr/>
            <p:nvPr/>
          </p:nvGrpSpPr>
          <p:grpSpPr bwMode="auto">
            <a:xfrm>
              <a:off x="7632" y="3749"/>
              <a:ext cx="4182" cy="718"/>
              <a:chOff x="7632" y="3749"/>
              <a:chExt cx="4182" cy="718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H="1">
                <a:off x="11414" y="4110"/>
                <a:ext cx="400" cy="358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10095" y="4099"/>
                <a:ext cx="467" cy="366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>
                <a:off x="7989" y="3749"/>
                <a:ext cx="453" cy="382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9195" y="3757"/>
                <a:ext cx="563" cy="449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8852" y="4113"/>
                <a:ext cx="470" cy="358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 flipV="1">
                <a:off x="7995" y="4110"/>
                <a:ext cx="3795" cy="0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 flipV="1">
                <a:off x="8448" y="3778"/>
                <a:ext cx="1246" cy="0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7632" y="4468"/>
                <a:ext cx="3782" cy="0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4002088" y="500063"/>
            <a:ext cx="17573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u="sng">
                <a:solidFill>
                  <a:srgbClr val="24AFB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上面</a:t>
            </a:r>
          </a:p>
        </p:txBody>
      </p:sp>
      <p:grpSp>
        <p:nvGrpSpPr>
          <p:cNvPr id="29" name="组合 43"/>
          <p:cNvGrpSpPr/>
          <p:nvPr/>
        </p:nvGrpSpPr>
        <p:grpSpPr bwMode="auto">
          <a:xfrm>
            <a:off x="6235884" y="2387411"/>
            <a:ext cx="1188087" cy="594173"/>
            <a:chOff x="7812" y="6090"/>
            <a:chExt cx="3642" cy="914"/>
          </a:xfrm>
          <a:solidFill>
            <a:srgbClr val="B4E8FD"/>
          </a:solidFill>
        </p:grpSpPr>
        <p:sp>
          <p:nvSpPr>
            <p:cNvPr id="30" name="流程图: 过程 29"/>
            <p:cNvSpPr/>
            <p:nvPr/>
          </p:nvSpPr>
          <p:spPr>
            <a:xfrm>
              <a:off x="7812" y="6090"/>
              <a:ext cx="1821" cy="914"/>
            </a:xfrm>
            <a:prstGeom prst="flowChartProcess">
              <a:avLst/>
            </a:prstGeom>
            <a:grpFill/>
            <a:ln w="38100">
              <a:solidFill>
                <a:srgbClr val="4D25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31" name="流程图: 过程 30"/>
            <p:cNvSpPr/>
            <p:nvPr/>
          </p:nvSpPr>
          <p:spPr>
            <a:xfrm>
              <a:off x="9633" y="6090"/>
              <a:ext cx="1821" cy="914"/>
            </a:xfrm>
            <a:prstGeom prst="flowChartProcess">
              <a:avLst/>
            </a:prstGeom>
            <a:grpFill/>
            <a:ln w="38100">
              <a:solidFill>
                <a:srgbClr val="4D25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sp>
        <p:nvSpPr>
          <p:cNvPr id="32" name="文本框 50"/>
          <p:cNvSpPr txBox="1">
            <a:spLocks noChangeArrowheads="1"/>
          </p:cNvSpPr>
          <p:nvPr/>
        </p:nvSpPr>
        <p:spPr bwMode="auto">
          <a:xfrm>
            <a:off x="6732588" y="500063"/>
            <a:ext cx="11668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u="sng">
                <a:solidFill>
                  <a:srgbClr val="24AFB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左面</a:t>
            </a:r>
          </a:p>
        </p:txBody>
      </p:sp>
      <p:sp>
        <p:nvSpPr>
          <p:cNvPr id="33" name="左弧形箭头 84"/>
          <p:cNvSpPr/>
          <p:nvPr/>
        </p:nvSpPr>
        <p:spPr>
          <a:xfrm>
            <a:off x="5554663" y="1646238"/>
            <a:ext cx="523875" cy="11461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solidFill>
                <a:schemeClr val="tx1"/>
              </a:solidFill>
            </a:endParaRPr>
          </a:p>
        </p:txBody>
      </p:sp>
      <p:sp>
        <p:nvSpPr>
          <p:cNvPr id="34" name="立方体 33"/>
          <p:cNvSpPr/>
          <p:nvPr/>
        </p:nvSpPr>
        <p:spPr>
          <a:xfrm>
            <a:off x="6425349" y="1173780"/>
            <a:ext cx="810000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35" name="立方体 34"/>
          <p:cNvSpPr/>
          <p:nvPr/>
        </p:nvSpPr>
        <p:spPr>
          <a:xfrm>
            <a:off x="6223000" y="1376919"/>
            <a:ext cx="810000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36" name="立方体 35"/>
          <p:cNvSpPr/>
          <p:nvPr/>
        </p:nvSpPr>
        <p:spPr>
          <a:xfrm>
            <a:off x="6830350" y="1376919"/>
            <a:ext cx="810000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37" name="立方体 36"/>
          <p:cNvSpPr/>
          <p:nvPr/>
        </p:nvSpPr>
        <p:spPr>
          <a:xfrm>
            <a:off x="7437699" y="1376919"/>
            <a:ext cx="810000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535" y="3075806"/>
            <a:ext cx="2847702" cy="1602459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429" y="3076265"/>
            <a:ext cx="2846886" cy="16020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506" y="3075806"/>
            <a:ext cx="2846888" cy="160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3" grpId="0" animBg="1"/>
      <p:bldP spid="28" grpId="0"/>
      <p:bldP spid="32" grpId="0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55526"/>
            <a:ext cx="605233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2"/>
          <p:cNvSpPr txBox="1">
            <a:spLocks noChangeArrowheads="1"/>
          </p:cNvSpPr>
          <p:nvPr/>
        </p:nvSpPr>
        <p:spPr bwMode="auto">
          <a:xfrm>
            <a:off x="1044243" y="484153"/>
            <a:ext cx="6890518" cy="12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Arial" panose="020B0604020202020204" pitchFamily="34" charset="0"/>
                <a:ea typeface="黑体" panose="02010609060101010101" pitchFamily="49" charset="-122"/>
              </a:rPr>
              <a:t>下面的图形分别是小华从什么位置看到的？摆一摆，看一看，连一连。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289" y="1756611"/>
            <a:ext cx="3739421" cy="2903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7175" y="3887788"/>
            <a:ext cx="18573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从前面看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598863" y="3883025"/>
            <a:ext cx="18573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从上面看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730875" y="3906838"/>
            <a:ext cx="18573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从左面看</a:t>
            </a: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557463" y="3255963"/>
            <a:ext cx="1822450" cy="727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681538" y="3255963"/>
            <a:ext cx="1824037" cy="727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 flipV="1">
            <a:off x="2316163" y="3303588"/>
            <a:ext cx="4249737" cy="736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hlinkClick r:id="rId2" action="ppaction://hlinkfile"/>
          </p:cNvPr>
          <p:cNvSpPr txBox="1"/>
          <p:nvPr/>
        </p:nvSpPr>
        <p:spPr>
          <a:xfrm>
            <a:off x="7812088" y="871538"/>
            <a:ext cx="8858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b="1" u="sng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2" action="ppaction://hlinkfile"/>
              </a:rPr>
              <a:t>三视图</a:t>
            </a:r>
            <a:endParaRPr lang="zh-CN" altLang="en-US" sz="1600" b="1" u="sng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4718" y="483518"/>
            <a:ext cx="2554073" cy="1983041"/>
          </a:xfrm>
          <a:custGeom>
            <a:avLst/>
            <a:gdLst>
              <a:gd name="connsiteX0" fmla="*/ 0 w 3753610"/>
              <a:gd name="connsiteY0" fmla="*/ 0 h 2903371"/>
              <a:gd name="connsiteX1" fmla="*/ 3753610 w 3753610"/>
              <a:gd name="connsiteY1" fmla="*/ 0 h 2903371"/>
              <a:gd name="connsiteX2" fmla="*/ 3753610 w 3753610"/>
              <a:gd name="connsiteY2" fmla="*/ 1656115 h 2903371"/>
              <a:gd name="connsiteX3" fmla="*/ 2376165 w 3753610"/>
              <a:gd name="connsiteY3" fmla="*/ 1656115 h 2903371"/>
              <a:gd name="connsiteX4" fmla="*/ 2376165 w 3753610"/>
              <a:gd name="connsiteY4" fmla="*/ 2903371 h 2903371"/>
              <a:gd name="connsiteX5" fmla="*/ 0 w 3753610"/>
              <a:gd name="connsiteY5" fmla="*/ 2903371 h 290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53610" h="2903371">
                <a:moveTo>
                  <a:pt x="0" y="0"/>
                </a:moveTo>
                <a:lnTo>
                  <a:pt x="3753610" y="0"/>
                </a:lnTo>
                <a:lnTo>
                  <a:pt x="3753610" y="1656115"/>
                </a:lnTo>
                <a:lnTo>
                  <a:pt x="2376165" y="1656115"/>
                </a:lnTo>
                <a:lnTo>
                  <a:pt x="2376165" y="2903371"/>
                </a:lnTo>
                <a:lnTo>
                  <a:pt x="0" y="2903371"/>
                </a:lnTo>
                <a:close/>
              </a:path>
            </a:pathLst>
          </a:custGeom>
        </p:spPr>
      </p:pic>
      <p:grpSp>
        <p:nvGrpSpPr>
          <p:cNvPr id="18" name="组合 17"/>
          <p:cNvGrpSpPr/>
          <p:nvPr/>
        </p:nvGrpSpPr>
        <p:grpSpPr>
          <a:xfrm>
            <a:off x="1907704" y="2676942"/>
            <a:ext cx="941744" cy="470872"/>
            <a:chOff x="1907704" y="2676942"/>
            <a:chExt cx="941744" cy="470872"/>
          </a:xfrm>
        </p:grpSpPr>
        <p:sp>
          <p:nvSpPr>
            <p:cNvPr id="10" name="矩形 9"/>
            <p:cNvSpPr/>
            <p:nvPr/>
          </p:nvSpPr>
          <p:spPr>
            <a:xfrm>
              <a:off x="1907704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2378576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695344" y="2676942"/>
            <a:ext cx="1412616" cy="470872"/>
            <a:chOff x="3695344" y="2676942"/>
            <a:chExt cx="1412616" cy="470872"/>
          </a:xfrm>
        </p:grpSpPr>
        <p:sp>
          <p:nvSpPr>
            <p:cNvPr id="14" name="矩形 13"/>
            <p:cNvSpPr/>
            <p:nvPr/>
          </p:nvSpPr>
          <p:spPr>
            <a:xfrm>
              <a:off x="3695344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166216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637088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953254" y="2206070"/>
            <a:ext cx="1412616" cy="941744"/>
            <a:chOff x="3695344" y="2206070"/>
            <a:chExt cx="1412616" cy="941744"/>
          </a:xfrm>
        </p:grpSpPr>
        <p:sp>
          <p:nvSpPr>
            <p:cNvPr id="20" name="矩形 19"/>
            <p:cNvSpPr/>
            <p:nvPr/>
          </p:nvSpPr>
          <p:spPr>
            <a:xfrm>
              <a:off x="3695344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4166216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4637088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695344" y="2206070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矩形 12"/>
          <p:cNvSpPr>
            <a:spLocks noChangeArrowheads="1"/>
          </p:cNvSpPr>
          <p:nvPr/>
        </p:nvSpPr>
        <p:spPr bwMode="auto">
          <a:xfrm>
            <a:off x="622300" y="1219200"/>
            <a:ext cx="568960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   下面的图形分别是小强从什么位置看到的？连一连。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460" name="组合 1"/>
          <p:cNvGrpSpPr/>
          <p:nvPr/>
        </p:nvGrpSpPr>
        <p:grpSpPr bwMode="auto">
          <a:xfrm>
            <a:off x="684213" y="2665479"/>
            <a:ext cx="6829425" cy="1954147"/>
            <a:chOff x="1416502" y="3625791"/>
            <a:chExt cx="5557264" cy="1748853"/>
          </a:xfrm>
        </p:grpSpPr>
        <p:sp>
          <p:nvSpPr>
            <p:cNvPr id="19465" name="Text Box 13"/>
            <p:cNvSpPr txBox="1">
              <a:spLocks noChangeArrowheads="1"/>
            </p:cNvSpPr>
            <p:nvPr/>
          </p:nvSpPr>
          <p:spPr bwMode="auto">
            <a:xfrm>
              <a:off x="1416502" y="4898717"/>
              <a:ext cx="2018958" cy="475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从前面看</a:t>
              </a:r>
            </a:p>
          </p:txBody>
        </p:sp>
        <p:sp>
          <p:nvSpPr>
            <p:cNvPr id="19466" name="Text Box 14"/>
            <p:cNvSpPr txBox="1">
              <a:spLocks noChangeArrowheads="1"/>
            </p:cNvSpPr>
            <p:nvPr/>
          </p:nvSpPr>
          <p:spPr bwMode="auto">
            <a:xfrm>
              <a:off x="3308021" y="4898717"/>
              <a:ext cx="1868489" cy="475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从上面看</a:t>
              </a:r>
            </a:p>
          </p:txBody>
        </p:sp>
        <p:sp>
          <p:nvSpPr>
            <p:cNvPr id="19467" name="Text Box 15"/>
            <p:cNvSpPr txBox="1">
              <a:spLocks noChangeArrowheads="1"/>
            </p:cNvSpPr>
            <p:nvPr/>
          </p:nvSpPr>
          <p:spPr bwMode="auto">
            <a:xfrm>
              <a:off x="5135752" y="4898717"/>
              <a:ext cx="1838014" cy="475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从左面看</a:t>
              </a:r>
            </a:p>
          </p:txBody>
        </p:sp>
        <p:pic>
          <p:nvPicPr>
            <p:cNvPr id="19468" name="Picture 2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3068" y="3625791"/>
              <a:ext cx="4687564" cy="870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2" name="直接连接符 11"/>
          <p:cNvCxnSpPr/>
          <p:nvPr/>
        </p:nvCxnSpPr>
        <p:spPr>
          <a:xfrm flipV="1">
            <a:off x="1764856" y="3600050"/>
            <a:ext cx="4725466" cy="4518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4156075" y="3623522"/>
            <a:ext cx="0" cy="4092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19467" idx="0"/>
          </p:cNvCxnSpPr>
          <p:nvPr/>
        </p:nvCxnSpPr>
        <p:spPr>
          <a:xfrm flipH="1" flipV="1">
            <a:off x="1764856" y="3625628"/>
            <a:ext cx="4619397" cy="46220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4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670117"/>
            <a:ext cx="1714500" cy="49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6176" y="978268"/>
            <a:ext cx="2410244" cy="193427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72410" y="792480"/>
            <a:ext cx="313944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P13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做一做 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7"/>
          <p:cNvSpPr txBox="1">
            <a:spLocks noChangeArrowheads="1"/>
          </p:cNvSpPr>
          <p:nvPr/>
        </p:nvSpPr>
        <p:spPr bwMode="auto">
          <a:xfrm>
            <a:off x="512763" y="1487488"/>
            <a:ext cx="1890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连一连。</a:t>
            </a:r>
          </a:p>
        </p:txBody>
      </p:sp>
      <p:grpSp>
        <p:nvGrpSpPr>
          <p:cNvPr id="20483" name="组合 13"/>
          <p:cNvGrpSpPr/>
          <p:nvPr/>
        </p:nvGrpSpPr>
        <p:grpSpPr bwMode="auto">
          <a:xfrm>
            <a:off x="500063" y="2449513"/>
            <a:ext cx="1971675" cy="1435100"/>
            <a:chOff x="1466632" y="1616869"/>
            <a:chExt cx="1971561" cy="1434465"/>
          </a:xfrm>
          <a:solidFill>
            <a:srgbClr val="B4E8FD"/>
          </a:solidFill>
        </p:grpSpPr>
        <p:sp>
          <p:nvSpPr>
            <p:cNvPr id="10" name="立方体 9"/>
            <p:cNvSpPr/>
            <p:nvPr/>
          </p:nvSpPr>
          <p:spPr>
            <a:xfrm>
              <a:off x="1644422" y="2156380"/>
              <a:ext cx="719095" cy="715645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立方体 10"/>
            <p:cNvSpPr/>
            <p:nvPr/>
          </p:nvSpPr>
          <p:spPr>
            <a:xfrm>
              <a:off x="2182553" y="2156380"/>
              <a:ext cx="717509" cy="715645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立方体 11"/>
            <p:cNvSpPr/>
            <p:nvPr/>
          </p:nvSpPr>
          <p:spPr>
            <a:xfrm>
              <a:off x="2720684" y="2156380"/>
              <a:ext cx="717509" cy="715645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立方体 12"/>
            <p:cNvSpPr/>
            <p:nvPr/>
          </p:nvSpPr>
          <p:spPr>
            <a:xfrm>
              <a:off x="1466632" y="2334102"/>
              <a:ext cx="717509" cy="71723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立方体 13"/>
            <p:cNvSpPr/>
            <p:nvPr/>
          </p:nvSpPr>
          <p:spPr>
            <a:xfrm>
              <a:off x="2004763" y="2334102"/>
              <a:ext cx="717509" cy="71723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立方体 14"/>
            <p:cNvSpPr/>
            <p:nvPr/>
          </p:nvSpPr>
          <p:spPr>
            <a:xfrm>
              <a:off x="2541307" y="2334102"/>
              <a:ext cx="719096" cy="71723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立方体 15"/>
            <p:cNvSpPr/>
            <p:nvPr/>
          </p:nvSpPr>
          <p:spPr>
            <a:xfrm>
              <a:off x="1644422" y="1616869"/>
              <a:ext cx="717509" cy="71723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2743200" y="1535113"/>
            <a:ext cx="0" cy="286543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5" name="文本框 16"/>
          <p:cNvSpPr txBox="1">
            <a:spLocks noChangeArrowheads="1"/>
          </p:cNvSpPr>
          <p:nvPr/>
        </p:nvSpPr>
        <p:spPr bwMode="auto">
          <a:xfrm>
            <a:off x="3116263" y="147478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从前面看</a:t>
            </a:r>
          </a:p>
        </p:txBody>
      </p:sp>
      <p:sp>
        <p:nvSpPr>
          <p:cNvPr id="20486" name="文本框 17"/>
          <p:cNvSpPr txBox="1">
            <a:spLocks noChangeArrowheads="1"/>
          </p:cNvSpPr>
          <p:nvPr/>
        </p:nvSpPr>
        <p:spPr bwMode="auto">
          <a:xfrm>
            <a:off x="4960938" y="147478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从上面看</a:t>
            </a:r>
          </a:p>
        </p:txBody>
      </p:sp>
      <p:sp>
        <p:nvSpPr>
          <p:cNvPr id="20487" name="文本框 18"/>
          <p:cNvSpPr txBox="1">
            <a:spLocks noChangeArrowheads="1"/>
          </p:cNvSpPr>
          <p:nvPr/>
        </p:nvSpPr>
        <p:spPr bwMode="auto">
          <a:xfrm>
            <a:off x="6804025" y="1474788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从左面看</a:t>
            </a:r>
          </a:p>
        </p:txBody>
      </p:sp>
      <p:grpSp>
        <p:nvGrpSpPr>
          <p:cNvPr id="20488" name="组合 22"/>
          <p:cNvGrpSpPr/>
          <p:nvPr/>
        </p:nvGrpSpPr>
        <p:grpSpPr bwMode="auto">
          <a:xfrm>
            <a:off x="3259138" y="3222625"/>
            <a:ext cx="1077912" cy="1077913"/>
            <a:chOff x="3608640" y="2478167"/>
            <a:chExt cx="1077006" cy="1078230"/>
          </a:xfrm>
          <a:solidFill>
            <a:srgbClr val="B4E8FD"/>
          </a:solidFill>
        </p:grpSpPr>
        <p:sp>
          <p:nvSpPr>
            <p:cNvPr id="22" name="矩形 21"/>
            <p:cNvSpPr/>
            <p:nvPr/>
          </p:nvSpPr>
          <p:spPr>
            <a:xfrm>
              <a:off x="3608640" y="3018076"/>
              <a:ext cx="539296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608640" y="2478167"/>
              <a:ext cx="539296" cy="53990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147936" y="3018076"/>
              <a:ext cx="537710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89" name="组合 23"/>
          <p:cNvGrpSpPr/>
          <p:nvPr/>
        </p:nvGrpSpPr>
        <p:grpSpPr bwMode="auto">
          <a:xfrm>
            <a:off x="4916488" y="3222625"/>
            <a:ext cx="1619250" cy="1077913"/>
            <a:chOff x="3608640" y="2478167"/>
            <a:chExt cx="1618233" cy="1078230"/>
          </a:xfrm>
          <a:solidFill>
            <a:srgbClr val="B4E8FD"/>
          </a:solidFill>
        </p:grpSpPr>
        <p:sp>
          <p:nvSpPr>
            <p:cNvPr id="26" name="矩形 25"/>
            <p:cNvSpPr/>
            <p:nvPr/>
          </p:nvSpPr>
          <p:spPr>
            <a:xfrm>
              <a:off x="3608640" y="3018076"/>
              <a:ext cx="537824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608640" y="2478167"/>
              <a:ext cx="537824" cy="53990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146464" y="3018076"/>
              <a:ext cx="539411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689048" y="3018076"/>
              <a:ext cx="537825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0" name="组合 28"/>
          <p:cNvGrpSpPr/>
          <p:nvPr/>
        </p:nvGrpSpPr>
        <p:grpSpPr bwMode="auto">
          <a:xfrm>
            <a:off x="6954838" y="3221038"/>
            <a:ext cx="1619250" cy="1077912"/>
            <a:chOff x="3608640" y="2478166"/>
            <a:chExt cx="1618233" cy="1078231"/>
          </a:xfrm>
          <a:solidFill>
            <a:srgbClr val="B4E8FD"/>
          </a:solidFill>
        </p:grpSpPr>
        <p:sp>
          <p:nvSpPr>
            <p:cNvPr id="31" name="矩形 30"/>
            <p:cNvSpPr/>
            <p:nvPr/>
          </p:nvSpPr>
          <p:spPr>
            <a:xfrm>
              <a:off x="3608640" y="3018076"/>
              <a:ext cx="537824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608640" y="2478166"/>
              <a:ext cx="537824" cy="53991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146464" y="3018076"/>
              <a:ext cx="539411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689048" y="3018076"/>
              <a:ext cx="537825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4146464" y="2478166"/>
              <a:ext cx="539411" cy="53991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689048" y="2478166"/>
              <a:ext cx="537825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37" name="直接连接符 36"/>
          <p:cNvCxnSpPr>
            <a:stCxn id="20485" idx="2"/>
          </p:cNvCxnSpPr>
          <p:nvPr/>
        </p:nvCxnSpPr>
        <p:spPr>
          <a:xfrm>
            <a:off x="3927475" y="1998663"/>
            <a:ext cx="1419225" cy="10937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5919788" y="1998663"/>
            <a:ext cx="1420812" cy="10937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3730625" y="1998663"/>
            <a:ext cx="3935413" cy="10937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94" name="组合 39"/>
          <p:cNvGrpSpPr/>
          <p:nvPr/>
        </p:nvGrpSpPr>
        <p:grpSpPr bwMode="auto">
          <a:xfrm>
            <a:off x="193675" y="369888"/>
            <a:ext cx="6107113" cy="973137"/>
            <a:chOff x="192893" y="369928"/>
            <a:chExt cx="6107299" cy="972981"/>
          </a:xfrm>
        </p:grpSpPr>
        <p:grpSp>
          <p:nvGrpSpPr>
            <p:cNvPr id="20495" name="组合 40"/>
            <p:cNvGrpSpPr/>
            <p:nvPr/>
          </p:nvGrpSpPr>
          <p:grpSpPr bwMode="auto">
            <a:xfrm>
              <a:off x="192893" y="369928"/>
              <a:ext cx="6107299" cy="972981"/>
              <a:chOff x="192893" y="369928"/>
              <a:chExt cx="6107299" cy="972981"/>
            </a:xfrm>
          </p:grpSpPr>
          <p:grpSp>
            <p:nvGrpSpPr>
              <p:cNvPr id="20497" name="组合 42"/>
              <p:cNvGrpSpPr/>
              <p:nvPr/>
            </p:nvGrpSpPr>
            <p:grpSpPr bwMode="auto">
              <a:xfrm>
                <a:off x="827584" y="523150"/>
                <a:ext cx="5472608" cy="648072"/>
                <a:chOff x="1619672" y="1419622"/>
                <a:chExt cx="4320480" cy="648072"/>
              </a:xfrm>
            </p:grpSpPr>
            <p:sp>
              <p:nvSpPr>
                <p:cNvPr id="45" name="圆角矩形 44"/>
                <p:cNvSpPr/>
                <p:nvPr/>
              </p:nvSpPr>
              <p:spPr>
                <a:xfrm>
                  <a:off x="1619931" y="1420362"/>
                  <a:ext cx="4320221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46" name="圆角矩形 45"/>
                <p:cNvSpPr/>
                <p:nvPr/>
              </p:nvSpPr>
              <p:spPr>
                <a:xfrm>
                  <a:off x="1661291" y="1477503"/>
                  <a:ext cx="4237501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44" name="图片 43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20496" name="文本框 9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三、巩固练习，拓展延伸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217160" y="1160145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P15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练习四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43114"/>
            <a:ext cx="7023418" cy="105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5"/>
          <p:cNvSpPr txBox="1">
            <a:spLocks noChangeArrowheads="1"/>
          </p:cNvSpPr>
          <p:nvPr/>
        </p:nvSpPr>
        <p:spPr bwMode="auto">
          <a:xfrm>
            <a:off x="338138" y="477838"/>
            <a:ext cx="5805487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把一个正方体和一个长方体摆成右面的样子。下面的图形分别是从什么位置看到的？连一连。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2733302" y="4168475"/>
            <a:ext cx="3695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从上面看</a:t>
            </a:r>
          </a:p>
        </p:txBody>
      </p:sp>
      <p:sp>
        <p:nvSpPr>
          <p:cNvPr id="21509" name="TextBox 6"/>
          <p:cNvSpPr txBox="1">
            <a:spLocks noChangeArrowheads="1"/>
          </p:cNvSpPr>
          <p:nvPr/>
        </p:nvSpPr>
        <p:spPr bwMode="auto">
          <a:xfrm>
            <a:off x="6374969" y="4168475"/>
            <a:ext cx="237053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从左面看</a:t>
            </a:r>
          </a:p>
        </p:txBody>
      </p:sp>
      <p:sp>
        <p:nvSpPr>
          <p:cNvPr id="21510" name="TextBox 7"/>
          <p:cNvSpPr txBox="1">
            <a:spLocks noChangeArrowheads="1"/>
          </p:cNvSpPr>
          <p:nvPr/>
        </p:nvSpPr>
        <p:spPr bwMode="auto">
          <a:xfrm>
            <a:off x="-33710" y="4168475"/>
            <a:ext cx="3695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从前面看</a:t>
            </a:r>
          </a:p>
        </p:txBody>
      </p:sp>
      <p:cxnSp>
        <p:nvCxnSpPr>
          <p:cNvPr id="7" name="直接连接符 6"/>
          <p:cNvCxnSpPr>
            <a:cxnSpLocks noChangeShapeType="1"/>
            <a:endCxn id="21509" idx="0"/>
          </p:cNvCxnSpPr>
          <p:nvPr/>
        </p:nvCxnSpPr>
        <p:spPr bwMode="auto">
          <a:xfrm>
            <a:off x="2049847" y="3259584"/>
            <a:ext cx="5510390" cy="90889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 flipH="1">
            <a:off x="1979712" y="3259584"/>
            <a:ext cx="2736304" cy="86163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8"/>
          <p:cNvCxnSpPr>
            <a:cxnSpLocks noChangeShapeType="1"/>
            <a:stCxn id="21508" idx="0"/>
          </p:cNvCxnSpPr>
          <p:nvPr/>
        </p:nvCxnSpPr>
        <p:spPr bwMode="auto">
          <a:xfrm flipV="1">
            <a:off x="4581152" y="3294881"/>
            <a:ext cx="3149570" cy="87359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1514" name="图片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69913"/>
            <a:ext cx="186257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345430" y="1995805"/>
            <a:ext cx="342074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P15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练习四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495300" y="847725"/>
            <a:ext cx="806450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摆一摆，画出从前面、上面和左面看到的图形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22531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20" y="1652588"/>
            <a:ext cx="1088485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图片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183" y="3219822"/>
            <a:ext cx="126969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116263" y="157003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从前面看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799013" y="157003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从上面看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478588" y="157003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从左面看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133725" y="31115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从前面看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816475" y="31115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从上面看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496050" y="31115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从左面看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3635896" y="2274094"/>
            <a:ext cx="4000772" cy="695324"/>
            <a:chOff x="3635896" y="2274094"/>
            <a:chExt cx="4000772" cy="695324"/>
          </a:xfrm>
        </p:grpSpPr>
        <p:grpSp>
          <p:nvGrpSpPr>
            <p:cNvPr id="2" name="组合 1"/>
            <p:cNvGrpSpPr/>
            <p:nvPr/>
          </p:nvGrpSpPr>
          <p:grpSpPr>
            <a:xfrm>
              <a:off x="3635896" y="2274094"/>
              <a:ext cx="695324" cy="695324"/>
              <a:chOff x="1907704" y="2819202"/>
              <a:chExt cx="695324" cy="695324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1907704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2255366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2255366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5279232" y="2274094"/>
              <a:ext cx="695324" cy="695324"/>
              <a:chOff x="1907704" y="2819202"/>
              <a:chExt cx="695324" cy="695324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907704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255366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6941344" y="2274094"/>
              <a:ext cx="695324" cy="695324"/>
              <a:chOff x="1907704" y="2819202"/>
              <a:chExt cx="695324" cy="695324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1907704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2255366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3505200" y="3777457"/>
            <a:ext cx="3957637" cy="695324"/>
            <a:chOff x="3635896" y="2274094"/>
            <a:chExt cx="3957637" cy="695324"/>
          </a:xfrm>
        </p:grpSpPr>
        <p:grpSp>
          <p:nvGrpSpPr>
            <p:cNvPr id="31" name="组合 30"/>
            <p:cNvGrpSpPr/>
            <p:nvPr/>
          </p:nvGrpSpPr>
          <p:grpSpPr>
            <a:xfrm>
              <a:off x="3635896" y="2274094"/>
              <a:ext cx="1042986" cy="695324"/>
              <a:chOff x="1907704" y="2819202"/>
              <a:chExt cx="1042986" cy="695324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1907704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2603028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2255366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2603028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5279232" y="2621756"/>
              <a:ext cx="1042986" cy="347662"/>
              <a:chOff x="1907704" y="3166864"/>
              <a:chExt cx="1042986" cy="347662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2603028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2255366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7245871" y="2274094"/>
              <a:ext cx="347662" cy="695324"/>
              <a:chOff x="2212231" y="2819202"/>
              <a:chExt cx="347662" cy="695324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2212231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2212231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" name="文本框 3"/>
          <p:cNvSpPr txBox="1"/>
          <p:nvPr/>
        </p:nvSpPr>
        <p:spPr>
          <a:xfrm>
            <a:off x="4500245" y="490855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P15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练习四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标注 19"/>
          <p:cNvSpPr/>
          <p:nvPr/>
        </p:nvSpPr>
        <p:spPr>
          <a:xfrm>
            <a:off x="2357438" y="1446213"/>
            <a:ext cx="6030912" cy="2092325"/>
          </a:xfrm>
          <a:prstGeom prst="wedgeRoundRectCallout">
            <a:avLst>
              <a:gd name="adj1" fmla="val -62321"/>
              <a:gd name="adj2" fmla="val 8875"/>
              <a:gd name="adj3" fmla="val 16667"/>
            </a:avLst>
          </a:prstGeom>
          <a:solidFill>
            <a:srgbClr val="FBDDDE"/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55" name="TextBox 20"/>
          <p:cNvSpPr txBox="1">
            <a:spLocks noChangeArrowheads="1"/>
          </p:cNvSpPr>
          <p:nvPr/>
        </p:nvSpPr>
        <p:spPr bwMode="auto">
          <a:xfrm>
            <a:off x="2411413" y="1473200"/>
            <a:ext cx="597693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这节课我们学习了什么？ 你有什么收获？</a:t>
            </a:r>
          </a:p>
        </p:txBody>
      </p:sp>
      <p:pic>
        <p:nvPicPr>
          <p:cNvPr id="23556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1995488"/>
            <a:ext cx="18002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7" name="组合 1"/>
          <p:cNvGrpSpPr/>
          <p:nvPr/>
        </p:nvGrpSpPr>
        <p:grpSpPr bwMode="auto">
          <a:xfrm>
            <a:off x="193675" y="369888"/>
            <a:ext cx="4162425" cy="973137"/>
            <a:chOff x="192893" y="369928"/>
            <a:chExt cx="4163083" cy="972981"/>
          </a:xfrm>
        </p:grpSpPr>
        <p:grpSp>
          <p:nvGrpSpPr>
            <p:cNvPr id="23558" name="组合 8"/>
            <p:cNvGrpSpPr/>
            <p:nvPr/>
          </p:nvGrpSpPr>
          <p:grpSpPr bwMode="auto">
            <a:xfrm>
              <a:off x="192893" y="369928"/>
              <a:ext cx="4163083" cy="972981"/>
              <a:chOff x="192893" y="369928"/>
              <a:chExt cx="4163083" cy="972981"/>
            </a:xfrm>
          </p:grpSpPr>
          <p:grpSp>
            <p:nvGrpSpPr>
              <p:cNvPr id="23560" name="组合 10"/>
              <p:cNvGrpSpPr/>
              <p:nvPr/>
            </p:nvGrpSpPr>
            <p:grpSpPr bwMode="auto">
              <a:xfrm>
                <a:off x="827584" y="523150"/>
                <a:ext cx="3528392" cy="648072"/>
                <a:chOff x="1619672" y="1419622"/>
                <a:chExt cx="2785573" cy="648072"/>
              </a:xfrm>
            </p:grpSpPr>
            <p:sp>
              <p:nvSpPr>
                <p:cNvPr id="13" name="圆角矩形 12"/>
                <p:cNvSpPr/>
                <p:nvPr/>
              </p:nvSpPr>
              <p:spPr>
                <a:xfrm>
                  <a:off x="1619995" y="1420362"/>
                  <a:ext cx="2785250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4" name="圆角矩形 13"/>
                <p:cNvSpPr/>
                <p:nvPr/>
              </p:nvSpPr>
              <p:spPr>
                <a:xfrm>
                  <a:off x="1661360" y="1477503"/>
                  <a:ext cx="2687478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12" name="图片 1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23559" name="文本框 9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四、课堂小结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368300"/>
            <a:ext cx="299085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矩形 12"/>
          <p:cNvSpPr>
            <a:spLocks noChangeArrowheads="1"/>
          </p:cNvSpPr>
          <p:nvPr/>
        </p:nvSpPr>
        <p:spPr bwMode="auto">
          <a:xfrm>
            <a:off x="900113" y="1131888"/>
            <a:ext cx="7848600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   下面是从不同的位置观察同一个物体所看到的图形，请把它摆出来。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80" name="矩形 12"/>
          <p:cNvSpPr>
            <a:spLocks noChangeArrowheads="1"/>
          </p:cNvSpPr>
          <p:nvPr/>
        </p:nvSpPr>
        <p:spPr bwMode="auto">
          <a:xfrm>
            <a:off x="611188" y="3527425"/>
            <a:ext cx="18002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从左面看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81" name="矩形 12"/>
          <p:cNvSpPr>
            <a:spLocks noChangeArrowheads="1"/>
          </p:cNvSpPr>
          <p:nvPr/>
        </p:nvSpPr>
        <p:spPr bwMode="auto">
          <a:xfrm>
            <a:off x="2601913" y="3527425"/>
            <a:ext cx="18002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从上面看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82" name="矩形 12"/>
          <p:cNvSpPr>
            <a:spLocks noChangeArrowheads="1"/>
          </p:cNvSpPr>
          <p:nvPr/>
        </p:nvSpPr>
        <p:spPr bwMode="auto">
          <a:xfrm>
            <a:off x="4705350" y="3521075"/>
            <a:ext cx="1798638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从前面看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4583" name="组合 2"/>
          <p:cNvGrpSpPr/>
          <p:nvPr/>
        </p:nvGrpSpPr>
        <p:grpSpPr bwMode="auto">
          <a:xfrm>
            <a:off x="893763" y="2449513"/>
            <a:ext cx="1008062" cy="1008062"/>
            <a:chOff x="1331640" y="2427734"/>
            <a:chExt cx="1008112" cy="1008112"/>
          </a:xfrm>
        </p:grpSpPr>
        <p:sp>
          <p:nvSpPr>
            <p:cNvPr id="2" name="矩形 1"/>
            <p:cNvSpPr/>
            <p:nvPr/>
          </p:nvSpPr>
          <p:spPr>
            <a:xfrm>
              <a:off x="1331640" y="2932584"/>
              <a:ext cx="504850" cy="5032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836490" y="2932584"/>
              <a:ext cx="503262" cy="5032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331640" y="2427734"/>
              <a:ext cx="504850" cy="5048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4584" name="组合 12"/>
          <p:cNvGrpSpPr/>
          <p:nvPr/>
        </p:nvGrpSpPr>
        <p:grpSpPr bwMode="auto">
          <a:xfrm>
            <a:off x="2687638" y="2449513"/>
            <a:ext cx="1512887" cy="1008062"/>
            <a:chOff x="1331640" y="2427734"/>
            <a:chExt cx="1512168" cy="1008112"/>
          </a:xfrm>
        </p:grpSpPr>
        <p:sp>
          <p:nvSpPr>
            <p:cNvPr id="14" name="矩形 13"/>
            <p:cNvSpPr/>
            <p:nvPr/>
          </p:nvSpPr>
          <p:spPr>
            <a:xfrm>
              <a:off x="1833052" y="2932584"/>
              <a:ext cx="502998" cy="5032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2339223" y="2437259"/>
              <a:ext cx="504585" cy="5032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331640" y="2427734"/>
              <a:ext cx="504585" cy="5048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836225" y="2432496"/>
              <a:ext cx="502998" cy="5032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4585" name="组合 17"/>
          <p:cNvGrpSpPr/>
          <p:nvPr/>
        </p:nvGrpSpPr>
        <p:grpSpPr bwMode="auto">
          <a:xfrm>
            <a:off x="4645025" y="2384425"/>
            <a:ext cx="1514475" cy="1016000"/>
            <a:chOff x="1328624" y="2429464"/>
            <a:chExt cx="1515184" cy="1016240"/>
          </a:xfrm>
        </p:grpSpPr>
        <p:sp>
          <p:nvSpPr>
            <p:cNvPr id="19" name="矩形 18"/>
            <p:cNvSpPr/>
            <p:nvPr/>
          </p:nvSpPr>
          <p:spPr>
            <a:xfrm>
              <a:off x="1328624" y="2939172"/>
              <a:ext cx="503474" cy="5033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2340335" y="2429464"/>
              <a:ext cx="503473" cy="49859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340335" y="2932821"/>
              <a:ext cx="503473" cy="5033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835274" y="2434228"/>
              <a:ext cx="505061" cy="5033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1835274" y="2942348"/>
              <a:ext cx="505061" cy="5033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6900863" y="2525713"/>
            <a:ext cx="1244600" cy="995362"/>
            <a:chOff x="7305366" y="2471955"/>
            <a:chExt cx="1245728" cy="995586"/>
          </a:xfrm>
        </p:grpSpPr>
        <p:sp>
          <p:nvSpPr>
            <p:cNvPr id="12" name="立方体 11"/>
            <p:cNvSpPr/>
            <p:nvPr/>
          </p:nvSpPr>
          <p:spPr>
            <a:xfrm>
              <a:off x="7305366" y="2860980"/>
              <a:ext cx="503693" cy="503351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立方体 24"/>
            <p:cNvSpPr/>
            <p:nvPr/>
          </p:nvSpPr>
          <p:spPr>
            <a:xfrm>
              <a:off x="7664466" y="2853041"/>
              <a:ext cx="503693" cy="503350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立方体 25"/>
            <p:cNvSpPr/>
            <p:nvPr/>
          </p:nvSpPr>
          <p:spPr>
            <a:xfrm>
              <a:off x="8047400" y="2846689"/>
              <a:ext cx="503694" cy="503350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立方体 26"/>
            <p:cNvSpPr/>
            <p:nvPr/>
          </p:nvSpPr>
          <p:spPr>
            <a:xfrm>
              <a:off x="7670822" y="2471955"/>
              <a:ext cx="503693" cy="503350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立方体 27"/>
            <p:cNvSpPr/>
            <p:nvPr/>
          </p:nvSpPr>
          <p:spPr>
            <a:xfrm>
              <a:off x="8047400" y="2471955"/>
              <a:ext cx="503694" cy="503350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立方体 28"/>
            <p:cNvSpPr/>
            <p:nvPr/>
          </p:nvSpPr>
          <p:spPr>
            <a:xfrm>
              <a:off x="7558007" y="2964191"/>
              <a:ext cx="503694" cy="503350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4587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31" name="圆角矩形 30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59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690232" y="455036"/>
            <a:ext cx="238558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solidFill>
                    <a:srgbClr val="E75A4F"/>
                  </a:solidFill>
                </a:ln>
                <a:solidFill>
                  <a:srgbClr val="E75A4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▶备选练习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389</Words>
  <Application>Microsoft Office PowerPoint</Application>
  <PresentationFormat>全屏显示(16:9)</PresentationFormat>
  <Paragraphs>67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1" baseType="lpstr">
      <vt:lpstr>等线</vt:lpstr>
      <vt:lpstr>等线 Light</vt:lpstr>
      <vt:lpstr>方正粗黑繁体</vt:lpstr>
      <vt:lpstr>黑体</vt:lpstr>
      <vt:lpstr>楷体</vt:lpstr>
      <vt:lpstr>时尚中黑简体</vt:lpstr>
      <vt:lpstr>宋体</vt:lpstr>
      <vt:lpstr>微软雅黑</vt:lpstr>
      <vt:lpstr>幼圆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252</cp:revision>
  <dcterms:created xsi:type="dcterms:W3CDTF">2015-08-27T07:30:00Z</dcterms:created>
  <dcterms:modified xsi:type="dcterms:W3CDTF">2023-11-21T03:50:01Z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533C4562EB1A424086B71BE8B1C90450</vt:lpwstr>
  </property>
</Properties>
</file>