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63" r:id="rId2"/>
    <p:sldId id="264" r:id="rId3"/>
    <p:sldId id="269" r:id="rId4"/>
    <p:sldId id="348" r:id="rId5"/>
    <p:sldId id="349" r:id="rId6"/>
    <p:sldId id="344" r:id="rId7"/>
    <p:sldId id="350" r:id="rId8"/>
    <p:sldId id="351" r:id="rId9"/>
    <p:sldId id="352" r:id="rId10"/>
    <p:sldId id="353" r:id="rId11"/>
    <p:sldId id="345" r:id="rId12"/>
    <p:sldId id="346" r:id="rId13"/>
    <p:sldId id="347" r:id="rId14"/>
    <p:sldId id="354" r:id="rId15"/>
    <p:sldId id="355" r:id="rId16"/>
    <p:sldId id="356" r:id="rId17"/>
    <p:sldId id="357" r:id="rId18"/>
    <p:sldId id="358" r:id="rId19"/>
    <p:sldId id="359" r:id="rId20"/>
    <p:sldId id="270" r:id="rId21"/>
    <p:sldId id="368" r:id="rId22"/>
    <p:sldId id="361" r:id="rId23"/>
    <p:sldId id="367" r:id="rId24"/>
    <p:sldId id="363" r:id="rId25"/>
    <p:sldId id="364" r:id="rId26"/>
    <p:sldId id="365" r:id="rId27"/>
    <p:sldId id="366" r:id="rId2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22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E1F8"/>
    <a:srgbClr val="687BB2"/>
    <a:srgbClr val="24AFB2"/>
    <a:srgbClr val="0000CC"/>
    <a:srgbClr val="FF8989"/>
    <a:srgbClr val="21A0A3"/>
    <a:srgbClr val="F6C3A4"/>
    <a:srgbClr val="FBE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6209" autoAdjust="0"/>
  </p:normalViewPr>
  <p:slideViewPr>
    <p:cSldViewPr showGuides="1">
      <p:cViewPr varScale="1">
        <p:scale>
          <a:sx n="145" d="100"/>
          <a:sy n="145" d="100"/>
        </p:scale>
        <p:origin x="582" y="126"/>
      </p:cViewPr>
      <p:guideLst>
        <p:guide orient="horz" pos="1632"/>
        <p:guide orient="horz" pos="713"/>
        <p:guide orient="horz" pos="2970"/>
        <p:guide pos="122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A5C2B31-FD93-4F45-BED5-CADD808153AA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FCFEDD9-330C-4FF9-9092-ABFA38DB40B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BCA15BF3-2A85-42A8-98B7-3D06084C744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39238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 userDrawn="1"/>
        </p:nvSpPr>
        <p:spPr>
          <a:xfrm rot="19856675">
            <a:off x="3710226" y="2333416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FE519A0-4D1B-48DD-9A7E-122A84C0B2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0929" y="3175"/>
            <a:ext cx="135295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999" r="2750" b="2402"/>
          <a:stretch>
            <a:fillRect/>
          </a:stretch>
        </p:blipFill>
        <p:spPr bwMode="auto">
          <a:xfrm>
            <a:off x="214313" y="50800"/>
            <a:ext cx="871061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0808" y="195263"/>
            <a:ext cx="1273472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07899" y="2297412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6" name="组合 5"/>
          <p:cNvGrpSpPr/>
          <p:nvPr userDrawn="1"/>
        </p:nvGrpSpPr>
        <p:grpSpPr bwMode="auto">
          <a:xfrm>
            <a:off x="0" y="4011613"/>
            <a:ext cx="1787525" cy="1150937"/>
            <a:chOff x="0" y="4011910"/>
            <a:chExt cx="1788144" cy="1150726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5" t="2003" r="62267" b="27998"/>
            <a:stretch>
              <a:fillRect/>
            </a:stretch>
          </p:blipFill>
          <p:spPr bwMode="auto">
            <a:xfrm>
              <a:off x="0" y="4011910"/>
              <a:ext cx="997727" cy="1150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43" t="10626" r="781" b="64583"/>
            <a:stretch>
              <a:fillRect/>
            </a:stretch>
          </p:blipFill>
          <p:spPr bwMode="auto">
            <a:xfrm>
              <a:off x="636016" y="4754591"/>
              <a:ext cx="1152128" cy="408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E89B6A3-1402-459C-A24D-899A5C0A159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95328" y="1495855"/>
            <a:ext cx="6048672" cy="6267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200" b="1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>
                <a:sym typeface="+mn-lt"/>
              </a:rPr>
              <a:t>观察</a:t>
            </a:r>
            <a:r>
              <a:rPr lang="zh-CN" altLang="en-US" dirty="0">
                <a:sym typeface="+mn-lt"/>
              </a:rPr>
              <a:t>物体（二）（</a:t>
            </a:r>
            <a:r>
              <a:rPr lang="en-US" altLang="zh-CN" dirty="0">
                <a:sym typeface="+mn-lt"/>
              </a:rPr>
              <a:t>2</a:t>
            </a:r>
            <a:r>
              <a:rPr lang="zh-CN" altLang="en-US" dirty="0">
                <a:sym typeface="+mn-lt"/>
              </a:rPr>
              <a:t>）</a:t>
            </a:r>
          </a:p>
        </p:txBody>
      </p:sp>
      <p:pic>
        <p:nvPicPr>
          <p:cNvPr id="7171" name="图片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523361"/>
            <a:ext cx="863600" cy="859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4644008" y="537583"/>
            <a:ext cx="3650027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观察物体（二）</a:t>
            </a:r>
          </a:p>
        </p:txBody>
      </p:sp>
      <p:sp>
        <p:nvSpPr>
          <p:cNvPr id="9" name="副标题 6"/>
          <p:cNvSpPr txBox="1">
            <a:spLocks noChangeArrowheads="1"/>
          </p:cNvSpPr>
          <p:nvPr/>
        </p:nvSpPr>
        <p:spPr bwMode="auto">
          <a:xfrm>
            <a:off x="4895850" y="228441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立方体 1"/>
          <p:cNvSpPr/>
          <p:nvPr/>
        </p:nvSpPr>
        <p:spPr>
          <a:xfrm>
            <a:off x="2339975" y="1671638"/>
            <a:ext cx="1800225" cy="1800225"/>
          </a:xfrm>
          <a:prstGeom prst="cube">
            <a:avLst/>
          </a:prstGeom>
          <a:solidFill>
            <a:srgbClr val="B6E1F8"/>
          </a:solidFill>
          <a:ln w="28575">
            <a:solidFill>
              <a:srgbClr val="687B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立方体 3"/>
          <p:cNvSpPr/>
          <p:nvPr/>
        </p:nvSpPr>
        <p:spPr>
          <a:xfrm>
            <a:off x="3689350" y="1671638"/>
            <a:ext cx="1800225" cy="1800225"/>
          </a:xfrm>
          <a:prstGeom prst="cube">
            <a:avLst/>
          </a:prstGeom>
          <a:solidFill>
            <a:srgbClr val="B6E1F8"/>
          </a:solidFill>
          <a:ln w="28575">
            <a:solidFill>
              <a:srgbClr val="687B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立方体 4"/>
          <p:cNvSpPr/>
          <p:nvPr/>
        </p:nvSpPr>
        <p:spPr>
          <a:xfrm>
            <a:off x="5027613" y="1671638"/>
            <a:ext cx="1800225" cy="1800225"/>
          </a:xfrm>
          <a:prstGeom prst="cube">
            <a:avLst/>
          </a:prstGeom>
          <a:solidFill>
            <a:srgbClr val="B6E1F8"/>
          </a:solidFill>
          <a:ln w="28575">
            <a:solidFill>
              <a:srgbClr val="687B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9221" name="组合 7"/>
          <p:cNvGrpSpPr/>
          <p:nvPr/>
        </p:nvGrpSpPr>
        <p:grpSpPr bwMode="auto">
          <a:xfrm>
            <a:off x="193675" y="369888"/>
            <a:ext cx="6107113" cy="973137"/>
            <a:chOff x="192893" y="369928"/>
            <a:chExt cx="6107299" cy="972981"/>
          </a:xfrm>
        </p:grpSpPr>
        <p:grpSp>
          <p:nvGrpSpPr>
            <p:cNvPr id="9223" name="组合 8"/>
            <p:cNvGrpSpPr/>
            <p:nvPr/>
          </p:nvGrpSpPr>
          <p:grpSpPr bwMode="auto">
            <a:xfrm>
              <a:off x="827584" y="523150"/>
              <a:ext cx="5472608" cy="648072"/>
              <a:chOff x="1619672" y="1419622"/>
              <a:chExt cx="4320480" cy="64807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1619931" y="1420362"/>
                <a:ext cx="4320221" cy="647596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1661291" y="1477503"/>
                <a:ext cx="4237501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0" t="7078" r="29588" b="68409"/>
            <a:stretch>
              <a:fillRect/>
            </a:stretch>
          </p:blipFill>
          <p:spPr>
            <a:xfrm>
              <a:off x="192893" y="369928"/>
              <a:ext cx="1405635" cy="972981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9222" name="文本框 9"/>
          <p:cNvSpPr txBox="1">
            <a:spLocks noChangeArrowheads="1"/>
          </p:cNvSpPr>
          <p:nvPr/>
        </p:nvSpPr>
        <p:spPr bwMode="auto">
          <a:xfrm>
            <a:off x="1476375" y="550863"/>
            <a:ext cx="4714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一、开门见山，导入新课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91" y="1245238"/>
            <a:ext cx="611976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619250" y="1216663"/>
            <a:ext cx="3560762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Arial" panose="020B0604020202020204" pitchFamily="34" charset="0"/>
                <a:ea typeface="黑体" panose="02010609060101010101" pitchFamily="49" charset="-122"/>
              </a:rPr>
              <a:t>摆一摆，看一看。</a:t>
            </a:r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2513013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735138" y="3960813"/>
            <a:ext cx="66479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宋体" panose="02010600030101010101" pitchFamily="2" charset="-122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从上面看这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个物体，图形相同吗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宋体" panose="02010600030101010101" pitchFamily="2" charset="-122"/>
              </a:rPr>
              <a:t>？</a:t>
            </a:r>
            <a:endParaRPr lang="zh-CN" altLang="en-US" sz="3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7" name="组合 3"/>
          <p:cNvGrpSpPr/>
          <p:nvPr/>
        </p:nvGrpSpPr>
        <p:grpSpPr bwMode="auto">
          <a:xfrm>
            <a:off x="901700" y="3798888"/>
            <a:ext cx="1031875" cy="947737"/>
            <a:chOff x="471689" y="2892759"/>
            <a:chExt cx="1031875" cy="947738"/>
          </a:xfrm>
        </p:grpSpPr>
        <p:grpSp>
          <p:nvGrpSpPr>
            <p:cNvPr id="10274" name="组合 45"/>
            <p:cNvGrpSpPr/>
            <p:nvPr/>
          </p:nvGrpSpPr>
          <p:grpSpPr bwMode="auto">
            <a:xfrm>
              <a:off x="471689" y="2892759"/>
              <a:ext cx="1031875" cy="947738"/>
              <a:chOff x="1225550" y="1182688"/>
              <a:chExt cx="1031875" cy="947247"/>
            </a:xfrm>
          </p:grpSpPr>
          <p:sp>
            <p:nvSpPr>
              <p:cNvPr id="10276" name="椭圆 2"/>
              <p:cNvSpPr>
                <a:spLocks noChangeArrowheads="1"/>
              </p:cNvSpPr>
              <p:nvPr/>
            </p:nvSpPr>
            <p:spPr bwMode="auto">
              <a:xfrm>
                <a:off x="1333500" y="1281113"/>
                <a:ext cx="923925" cy="754062"/>
              </a:xfrm>
              <a:custGeom>
                <a:avLst/>
                <a:gdLst>
                  <a:gd name="T0" fmla="*/ 1 w 1281095"/>
                  <a:gd name="T1" fmla="*/ 0 h 1045028"/>
                  <a:gd name="T2" fmla="*/ 1 w 1281095"/>
                  <a:gd name="T3" fmla="*/ 1 h 1045028"/>
                  <a:gd name="T4" fmla="*/ 1 w 1281095"/>
                  <a:gd name="T5" fmla="*/ 1 h 1045028"/>
                  <a:gd name="T6" fmla="*/ 1 w 1281095"/>
                  <a:gd name="T7" fmla="*/ 1 h 1045028"/>
                  <a:gd name="T8" fmla="*/ 1 w 1281095"/>
                  <a:gd name="T9" fmla="*/ 1 h 1045028"/>
                  <a:gd name="T10" fmla="*/ 0 w 1281095"/>
                  <a:gd name="T11" fmla="*/ 1 h 1045028"/>
                  <a:gd name="T12" fmla="*/ 1 w 1281095"/>
                  <a:gd name="T13" fmla="*/ 0 h 10450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1095"/>
                  <a:gd name="T22" fmla="*/ 0 h 1045028"/>
                  <a:gd name="T23" fmla="*/ 1281095 w 1281095"/>
                  <a:gd name="T24" fmla="*/ 1045028 h 10450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1095" h="1045028">
                    <a:moveTo>
                      <a:pt x="522514" y="0"/>
                    </a:moveTo>
                    <a:cubicBezTo>
                      <a:pt x="778529" y="0"/>
                      <a:pt x="991539" y="184122"/>
                      <a:pt x="1035434" y="427341"/>
                    </a:cubicBezTo>
                    <a:lnTo>
                      <a:pt x="1281095" y="530977"/>
                    </a:lnTo>
                    <a:lnTo>
                      <a:pt x="1036611" y="606006"/>
                    </a:lnTo>
                    <a:cubicBezTo>
                      <a:pt x="998262" y="855039"/>
                      <a:pt x="782576" y="1045028"/>
                      <a:pt x="522514" y="1045028"/>
                    </a:cubicBezTo>
                    <a:cubicBezTo>
                      <a:pt x="233937" y="1045028"/>
                      <a:pt x="0" y="811091"/>
                      <a:pt x="0" y="522514"/>
                    </a:cubicBezTo>
                    <a:cubicBezTo>
                      <a:pt x="0" y="233937"/>
                      <a:pt x="233937" y="0"/>
                      <a:pt x="522514" y="0"/>
                    </a:cubicBezTo>
                    <a:close/>
                  </a:path>
                </a:pathLst>
              </a:custGeom>
              <a:solidFill>
                <a:srgbClr val="EF51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7" name="空心弧 12"/>
              <p:cNvSpPr>
                <a:spLocks noChangeArrowheads="1"/>
              </p:cNvSpPr>
              <p:nvPr/>
            </p:nvSpPr>
            <p:spPr bwMode="auto">
              <a:xfrm rot="-5400000">
                <a:off x="1225795" y="1182443"/>
                <a:ext cx="947247" cy="947737"/>
              </a:xfrm>
              <a:custGeom>
                <a:avLst/>
                <a:gdLst>
                  <a:gd name="T0" fmla="*/ 2147483646 w 21600"/>
                  <a:gd name="T1" fmla="*/ 0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00" y="10800"/>
                    </a:moveTo>
                    <a:cubicBezTo>
                      <a:pt x="1000" y="5387"/>
                      <a:pt x="5387" y="1000"/>
                      <a:pt x="10800" y="1000"/>
                    </a:cubicBezTo>
                    <a:cubicBezTo>
                      <a:pt x="16212" y="1000"/>
                      <a:pt x="20599" y="5387"/>
                      <a:pt x="20599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1000" y="10800"/>
                    </a:lnTo>
                    <a:close/>
                  </a:path>
                </a:pathLst>
              </a:custGeom>
              <a:solidFill>
                <a:srgbClr val="938953"/>
              </a:solidFill>
              <a:ln w="25400">
                <a:solidFill>
                  <a:srgbClr val="938953"/>
                </a:solidFill>
                <a:bevel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0275" name="文本框 2"/>
            <p:cNvSpPr txBox="1">
              <a:spLocks noChangeArrowheads="1"/>
            </p:cNvSpPr>
            <p:nvPr/>
          </p:nvSpPr>
          <p:spPr bwMode="auto">
            <a:xfrm>
              <a:off x="648040" y="3074239"/>
              <a:ext cx="59503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问</a:t>
              </a:r>
            </a:p>
          </p:txBody>
        </p:sp>
      </p:grpSp>
      <p:grpSp>
        <p:nvGrpSpPr>
          <p:cNvPr id="12" name="组合 53"/>
          <p:cNvGrpSpPr/>
          <p:nvPr/>
        </p:nvGrpSpPr>
        <p:grpSpPr bwMode="auto">
          <a:xfrm>
            <a:off x="1619250" y="1817688"/>
            <a:ext cx="792163" cy="757237"/>
            <a:chOff x="2792904" y="589737"/>
            <a:chExt cx="976574" cy="1087707"/>
          </a:xfrm>
        </p:grpSpPr>
        <p:cxnSp>
          <p:nvCxnSpPr>
            <p:cNvPr id="13" name="直接箭头连接符 12"/>
            <p:cNvCxnSpPr/>
            <p:nvPr/>
          </p:nvCxnSpPr>
          <p:spPr>
            <a:xfrm>
              <a:off x="2792904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>
              <a:off x="3201930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>
              <a:off x="3612913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>
              <a:off x="2949469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>
              <a:off x="3360452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>
              <a:off x="3769478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53"/>
          <p:cNvGrpSpPr/>
          <p:nvPr/>
        </p:nvGrpSpPr>
        <p:grpSpPr bwMode="auto">
          <a:xfrm>
            <a:off x="4443413" y="1866900"/>
            <a:ext cx="792162" cy="757238"/>
            <a:chOff x="2792904" y="589737"/>
            <a:chExt cx="976574" cy="1087707"/>
          </a:xfrm>
        </p:grpSpPr>
        <p:cxnSp>
          <p:nvCxnSpPr>
            <p:cNvPr id="35" name="直接箭头连接符 34"/>
            <p:cNvCxnSpPr/>
            <p:nvPr/>
          </p:nvCxnSpPr>
          <p:spPr>
            <a:xfrm>
              <a:off x="2792904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/>
            <p:nvPr/>
          </p:nvCxnSpPr>
          <p:spPr>
            <a:xfrm>
              <a:off x="3201930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/>
            <p:cNvCxnSpPr/>
            <p:nvPr/>
          </p:nvCxnSpPr>
          <p:spPr>
            <a:xfrm>
              <a:off x="3612913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/>
            <p:cNvCxnSpPr/>
            <p:nvPr/>
          </p:nvCxnSpPr>
          <p:spPr>
            <a:xfrm>
              <a:off x="2949469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/>
            <p:cNvCxnSpPr/>
            <p:nvPr/>
          </p:nvCxnSpPr>
          <p:spPr>
            <a:xfrm>
              <a:off x="3360452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/>
            <p:nvPr/>
          </p:nvCxnSpPr>
          <p:spPr>
            <a:xfrm>
              <a:off x="3769478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53"/>
          <p:cNvGrpSpPr/>
          <p:nvPr/>
        </p:nvGrpSpPr>
        <p:grpSpPr bwMode="auto">
          <a:xfrm>
            <a:off x="7556500" y="1817688"/>
            <a:ext cx="790575" cy="757237"/>
            <a:chOff x="2792904" y="589737"/>
            <a:chExt cx="976574" cy="1087707"/>
          </a:xfrm>
        </p:grpSpPr>
        <p:cxnSp>
          <p:nvCxnSpPr>
            <p:cNvPr id="42" name="直接箭头连接符 41"/>
            <p:cNvCxnSpPr/>
            <p:nvPr/>
          </p:nvCxnSpPr>
          <p:spPr>
            <a:xfrm>
              <a:off x="2792904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/>
            <p:cNvCxnSpPr/>
            <p:nvPr/>
          </p:nvCxnSpPr>
          <p:spPr>
            <a:xfrm>
              <a:off x="3202752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/>
          </p:nvCxnSpPr>
          <p:spPr>
            <a:xfrm>
              <a:off x="3612599" y="758480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/>
            <p:nvPr/>
          </p:nvCxnSpPr>
          <p:spPr>
            <a:xfrm>
              <a:off x="2949783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/>
            <p:cNvCxnSpPr/>
            <p:nvPr/>
          </p:nvCxnSpPr>
          <p:spPr>
            <a:xfrm>
              <a:off x="3359631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/>
            <p:cNvCxnSpPr/>
            <p:nvPr/>
          </p:nvCxnSpPr>
          <p:spPr>
            <a:xfrm>
              <a:off x="3769478" y="589737"/>
              <a:ext cx="0" cy="91896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50" name="组合 47"/>
          <p:cNvGrpSpPr/>
          <p:nvPr/>
        </p:nvGrpSpPr>
        <p:grpSpPr bwMode="auto">
          <a:xfrm>
            <a:off x="193675" y="369888"/>
            <a:ext cx="6107113" cy="973137"/>
            <a:chOff x="192893" y="369928"/>
            <a:chExt cx="6107299" cy="972981"/>
          </a:xfrm>
        </p:grpSpPr>
        <p:grpSp>
          <p:nvGrpSpPr>
            <p:cNvPr id="10252" name="组合 48"/>
            <p:cNvGrpSpPr/>
            <p:nvPr/>
          </p:nvGrpSpPr>
          <p:grpSpPr bwMode="auto">
            <a:xfrm>
              <a:off x="827584" y="523150"/>
              <a:ext cx="5472608" cy="648072"/>
              <a:chOff x="1619672" y="1419622"/>
              <a:chExt cx="4320480" cy="648072"/>
            </a:xfrm>
          </p:grpSpPr>
          <p:sp>
            <p:nvSpPr>
              <p:cNvPr id="51" name="圆角矩形 50"/>
              <p:cNvSpPr/>
              <p:nvPr/>
            </p:nvSpPr>
            <p:spPr>
              <a:xfrm>
                <a:off x="1619931" y="1420362"/>
                <a:ext cx="4320221" cy="647596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1661291" y="1477503"/>
                <a:ext cx="4237501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0" t="7078" r="29588" b="68409"/>
            <a:stretch>
              <a:fillRect/>
            </a:stretch>
          </p:blipFill>
          <p:spPr>
            <a:xfrm>
              <a:off x="192893" y="369928"/>
              <a:ext cx="1405635" cy="972981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0251" name="文本框 9"/>
          <p:cNvSpPr txBox="1">
            <a:spLocks noChangeArrowheads="1"/>
          </p:cNvSpPr>
          <p:nvPr/>
        </p:nvSpPr>
        <p:spPr bwMode="auto">
          <a:xfrm>
            <a:off x="1476375" y="550863"/>
            <a:ext cx="4714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二、仔细观察，探究规律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4"/>
          <p:cNvSpPr txBox="1">
            <a:spLocks noChangeArrowheads="1"/>
          </p:cNvSpPr>
          <p:nvPr/>
        </p:nvSpPr>
        <p:spPr bwMode="auto">
          <a:xfrm>
            <a:off x="1835150" y="411163"/>
            <a:ext cx="182403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从上面看</a:t>
            </a:r>
          </a:p>
        </p:txBody>
      </p:sp>
      <p:pic>
        <p:nvPicPr>
          <p:cNvPr id="11267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411163"/>
            <a:ext cx="7413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296988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下箭头 1"/>
          <p:cNvSpPr/>
          <p:nvPr/>
        </p:nvSpPr>
        <p:spPr>
          <a:xfrm>
            <a:off x="1857375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6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063875"/>
            <a:ext cx="145891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下箭头 8"/>
          <p:cNvSpPr/>
          <p:nvPr/>
        </p:nvSpPr>
        <p:spPr>
          <a:xfrm>
            <a:off x="4560888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8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3063875"/>
            <a:ext cx="14573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下箭头 13"/>
          <p:cNvSpPr/>
          <p:nvPr/>
        </p:nvSpPr>
        <p:spPr>
          <a:xfrm>
            <a:off x="7286625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10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5" y="3063875"/>
            <a:ext cx="145891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 bwMode="auto">
          <a:xfrm>
            <a:off x="1782763" y="3797300"/>
            <a:ext cx="4408487" cy="1327150"/>
            <a:chOff x="1744331" y="3796937"/>
            <a:chExt cx="4409415" cy="1327269"/>
          </a:xfrm>
        </p:grpSpPr>
        <p:sp>
          <p:nvSpPr>
            <p:cNvPr id="13" name="对话气泡: 圆角矩形 12"/>
            <p:cNvSpPr/>
            <p:nvPr/>
          </p:nvSpPr>
          <p:spPr bwMode="auto">
            <a:xfrm>
              <a:off x="2843112" y="3939825"/>
              <a:ext cx="3310634" cy="647758"/>
            </a:xfrm>
            <a:prstGeom prst="wedgeRoundRectCallout">
              <a:avLst>
                <a:gd name="adj1" fmla="val -58079"/>
                <a:gd name="adj2" fmla="val -1434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你发现了什么？</a:t>
              </a:r>
            </a:p>
          </p:txBody>
        </p:sp>
        <p:pic>
          <p:nvPicPr>
            <p:cNvPr id="11277" name="图片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44331" y="3796937"/>
              <a:ext cx="1070573" cy="132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4"/>
          <p:cNvSpPr txBox="1">
            <a:spLocks noChangeArrowheads="1"/>
          </p:cNvSpPr>
          <p:nvPr/>
        </p:nvSpPr>
        <p:spPr bwMode="auto">
          <a:xfrm>
            <a:off x="1835150" y="411163"/>
            <a:ext cx="182403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从上面看</a:t>
            </a:r>
          </a:p>
        </p:txBody>
      </p:sp>
      <p:pic>
        <p:nvPicPr>
          <p:cNvPr id="12291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411163"/>
            <a:ext cx="7413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296988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下箭头 1"/>
          <p:cNvSpPr/>
          <p:nvPr/>
        </p:nvSpPr>
        <p:spPr>
          <a:xfrm>
            <a:off x="1857375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12294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063875"/>
            <a:ext cx="145891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下箭头 8"/>
          <p:cNvSpPr/>
          <p:nvPr/>
        </p:nvSpPr>
        <p:spPr>
          <a:xfrm>
            <a:off x="4560888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12296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3063875"/>
            <a:ext cx="14573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下箭头 13"/>
          <p:cNvSpPr/>
          <p:nvPr/>
        </p:nvSpPr>
        <p:spPr>
          <a:xfrm>
            <a:off x="7286625" y="2692400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12298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5" y="3063875"/>
            <a:ext cx="145891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 bwMode="auto">
          <a:xfrm>
            <a:off x="1511300" y="3817208"/>
            <a:ext cx="5622925" cy="1041271"/>
            <a:chOff x="1511096" y="3817292"/>
            <a:chExt cx="5622484" cy="1040556"/>
          </a:xfrm>
        </p:grpSpPr>
        <p:sp>
          <p:nvSpPr>
            <p:cNvPr id="18" name="对话气泡: 圆角矩形 17"/>
            <p:cNvSpPr/>
            <p:nvPr/>
          </p:nvSpPr>
          <p:spPr bwMode="auto">
            <a:xfrm>
              <a:off x="2682579" y="3849494"/>
              <a:ext cx="4451001" cy="634820"/>
            </a:xfrm>
            <a:prstGeom prst="wedgeRoundRectCallout">
              <a:avLst>
                <a:gd name="adj1" fmla="val -53575"/>
                <a:gd name="adj2" fmla="val -6196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>
                  <a:solidFill>
                    <a:srgbClr val="00206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从上面看，图形相同。</a:t>
              </a:r>
            </a:p>
          </p:txBody>
        </p:sp>
        <p:pic>
          <p:nvPicPr>
            <p:cNvPr id="12301" name="图片 1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11096" y="3817292"/>
              <a:ext cx="998647" cy="1040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4"/>
          <p:cNvSpPr txBox="1">
            <a:spLocks noChangeArrowheads="1"/>
          </p:cNvSpPr>
          <p:nvPr/>
        </p:nvSpPr>
        <p:spPr bwMode="auto">
          <a:xfrm>
            <a:off x="1928813" y="484188"/>
            <a:ext cx="182403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从左面看</a:t>
            </a:r>
          </a:p>
        </p:txBody>
      </p:sp>
      <p:pic>
        <p:nvPicPr>
          <p:cNvPr id="13315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84188"/>
            <a:ext cx="7413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336675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 bwMode="auto">
          <a:xfrm flipH="1">
            <a:off x="500063" y="1628775"/>
            <a:ext cx="838200" cy="804863"/>
            <a:chOff x="2483960" y="1853565"/>
            <a:chExt cx="837090" cy="805339"/>
          </a:xfrm>
        </p:grpSpPr>
        <p:cxnSp>
          <p:nvCxnSpPr>
            <p:cNvPr id="7" name="直接箭头连接符 6"/>
            <p:cNvCxnSpPr/>
            <p:nvPr/>
          </p:nvCxnSpPr>
          <p:spPr>
            <a:xfrm flipH="1">
              <a:off x="2647256" y="1853565"/>
              <a:ext cx="673794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/>
            <p:nvPr/>
          </p:nvCxnSpPr>
          <p:spPr>
            <a:xfrm flipH="1">
              <a:off x="2647256" y="2172842"/>
              <a:ext cx="673794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 flipH="1">
              <a:off x="2647256" y="2493706"/>
              <a:ext cx="673794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H="1">
              <a:off x="2483960" y="2018763"/>
              <a:ext cx="6737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 flipH="1">
              <a:off x="2483960" y="2339627"/>
              <a:ext cx="6737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 flipH="1">
              <a:off x="2483960" y="2658904"/>
              <a:ext cx="6737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23"/>
          <p:cNvGrpSpPr/>
          <p:nvPr/>
        </p:nvGrpSpPr>
        <p:grpSpPr bwMode="auto">
          <a:xfrm flipH="1">
            <a:off x="3200400" y="1711325"/>
            <a:ext cx="836613" cy="804863"/>
            <a:chOff x="2483960" y="1853565"/>
            <a:chExt cx="837090" cy="805339"/>
          </a:xfrm>
        </p:grpSpPr>
        <p:cxnSp>
          <p:nvCxnSpPr>
            <p:cNvPr id="14" name="直接箭头连接符 13"/>
            <p:cNvCxnSpPr/>
            <p:nvPr/>
          </p:nvCxnSpPr>
          <p:spPr>
            <a:xfrm flipH="1">
              <a:off x="2645977" y="1853565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 flipH="1">
              <a:off x="2645977" y="2172842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 flipH="1">
              <a:off x="2645977" y="2493706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 flipH="1">
              <a:off x="2483960" y="2018763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 flipH="1">
              <a:off x="2483960" y="2339627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 flipH="1">
              <a:off x="2483960" y="2658904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30"/>
          <p:cNvGrpSpPr/>
          <p:nvPr/>
        </p:nvGrpSpPr>
        <p:grpSpPr bwMode="auto">
          <a:xfrm flipH="1">
            <a:off x="5994400" y="1697038"/>
            <a:ext cx="836613" cy="804862"/>
            <a:chOff x="2483960" y="1853565"/>
            <a:chExt cx="837090" cy="805339"/>
          </a:xfrm>
        </p:grpSpPr>
        <p:cxnSp>
          <p:nvCxnSpPr>
            <p:cNvPr id="21" name="直接箭头连接符 20"/>
            <p:cNvCxnSpPr/>
            <p:nvPr/>
          </p:nvCxnSpPr>
          <p:spPr>
            <a:xfrm flipH="1">
              <a:off x="2645977" y="1853565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 flipH="1">
              <a:off x="2645977" y="2172841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/>
          </p:nvCxnSpPr>
          <p:spPr>
            <a:xfrm flipH="1">
              <a:off x="2645977" y="2493706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flipH="1">
              <a:off x="2483960" y="2018763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 flipH="1">
              <a:off x="2483960" y="2339628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/>
          </p:nvCxnSpPr>
          <p:spPr>
            <a:xfrm flipH="1">
              <a:off x="2483960" y="2658904"/>
              <a:ext cx="675073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1835150" y="3360738"/>
            <a:ext cx="5952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从左面看，看到的图形相同吗？</a:t>
            </a:r>
            <a:endParaRPr lang="zh-CN" altLang="en-US" sz="3200" dirty="0"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grpSp>
        <p:nvGrpSpPr>
          <p:cNvPr id="28" name="组合 13"/>
          <p:cNvGrpSpPr/>
          <p:nvPr/>
        </p:nvGrpSpPr>
        <p:grpSpPr bwMode="auto">
          <a:xfrm>
            <a:off x="779463" y="3178175"/>
            <a:ext cx="1031875" cy="947738"/>
            <a:chOff x="471689" y="2892759"/>
            <a:chExt cx="1031875" cy="947738"/>
          </a:xfrm>
        </p:grpSpPr>
        <p:grpSp>
          <p:nvGrpSpPr>
            <p:cNvPr id="13322" name="组合 45"/>
            <p:cNvGrpSpPr/>
            <p:nvPr/>
          </p:nvGrpSpPr>
          <p:grpSpPr bwMode="auto">
            <a:xfrm>
              <a:off x="471689" y="2892759"/>
              <a:ext cx="1031875" cy="947738"/>
              <a:chOff x="1225550" y="1182688"/>
              <a:chExt cx="1031875" cy="947247"/>
            </a:xfrm>
          </p:grpSpPr>
          <p:sp>
            <p:nvSpPr>
              <p:cNvPr id="13324" name="椭圆 2"/>
              <p:cNvSpPr>
                <a:spLocks noChangeArrowheads="1"/>
              </p:cNvSpPr>
              <p:nvPr/>
            </p:nvSpPr>
            <p:spPr bwMode="auto">
              <a:xfrm>
                <a:off x="1333500" y="1281113"/>
                <a:ext cx="923925" cy="754062"/>
              </a:xfrm>
              <a:custGeom>
                <a:avLst/>
                <a:gdLst>
                  <a:gd name="T0" fmla="*/ 1 w 1281095"/>
                  <a:gd name="T1" fmla="*/ 0 h 1045028"/>
                  <a:gd name="T2" fmla="*/ 1 w 1281095"/>
                  <a:gd name="T3" fmla="*/ 1 h 1045028"/>
                  <a:gd name="T4" fmla="*/ 1 w 1281095"/>
                  <a:gd name="T5" fmla="*/ 1 h 1045028"/>
                  <a:gd name="T6" fmla="*/ 1 w 1281095"/>
                  <a:gd name="T7" fmla="*/ 1 h 1045028"/>
                  <a:gd name="T8" fmla="*/ 1 w 1281095"/>
                  <a:gd name="T9" fmla="*/ 1 h 1045028"/>
                  <a:gd name="T10" fmla="*/ 0 w 1281095"/>
                  <a:gd name="T11" fmla="*/ 1 h 1045028"/>
                  <a:gd name="T12" fmla="*/ 1 w 1281095"/>
                  <a:gd name="T13" fmla="*/ 0 h 10450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1095"/>
                  <a:gd name="T22" fmla="*/ 0 h 1045028"/>
                  <a:gd name="T23" fmla="*/ 1281095 w 1281095"/>
                  <a:gd name="T24" fmla="*/ 1045028 h 10450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1095" h="1045028">
                    <a:moveTo>
                      <a:pt x="522514" y="0"/>
                    </a:moveTo>
                    <a:cubicBezTo>
                      <a:pt x="778529" y="0"/>
                      <a:pt x="991539" y="184122"/>
                      <a:pt x="1035434" y="427341"/>
                    </a:cubicBezTo>
                    <a:lnTo>
                      <a:pt x="1281095" y="530977"/>
                    </a:lnTo>
                    <a:lnTo>
                      <a:pt x="1036611" y="606006"/>
                    </a:lnTo>
                    <a:cubicBezTo>
                      <a:pt x="998262" y="855039"/>
                      <a:pt x="782576" y="1045028"/>
                      <a:pt x="522514" y="1045028"/>
                    </a:cubicBezTo>
                    <a:cubicBezTo>
                      <a:pt x="233937" y="1045028"/>
                      <a:pt x="0" y="811091"/>
                      <a:pt x="0" y="522514"/>
                    </a:cubicBezTo>
                    <a:cubicBezTo>
                      <a:pt x="0" y="233937"/>
                      <a:pt x="233937" y="0"/>
                      <a:pt x="522514" y="0"/>
                    </a:cubicBezTo>
                    <a:close/>
                  </a:path>
                </a:pathLst>
              </a:custGeom>
              <a:solidFill>
                <a:srgbClr val="EF51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325" name="空心弧 12"/>
              <p:cNvSpPr>
                <a:spLocks noChangeArrowheads="1"/>
              </p:cNvSpPr>
              <p:nvPr/>
            </p:nvSpPr>
            <p:spPr bwMode="auto">
              <a:xfrm rot="-5400000">
                <a:off x="1225795" y="1182443"/>
                <a:ext cx="947247" cy="947737"/>
              </a:xfrm>
              <a:custGeom>
                <a:avLst/>
                <a:gdLst>
                  <a:gd name="T0" fmla="*/ 2147483646 w 21600"/>
                  <a:gd name="T1" fmla="*/ 0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00" y="10800"/>
                    </a:moveTo>
                    <a:cubicBezTo>
                      <a:pt x="1000" y="5387"/>
                      <a:pt x="5387" y="1000"/>
                      <a:pt x="10800" y="1000"/>
                    </a:cubicBezTo>
                    <a:cubicBezTo>
                      <a:pt x="16212" y="1000"/>
                      <a:pt x="20599" y="5387"/>
                      <a:pt x="20599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1000" y="10800"/>
                    </a:lnTo>
                    <a:close/>
                  </a:path>
                </a:pathLst>
              </a:custGeom>
              <a:solidFill>
                <a:srgbClr val="938953"/>
              </a:solidFill>
              <a:ln w="25400">
                <a:solidFill>
                  <a:srgbClr val="938953"/>
                </a:solidFill>
                <a:bevel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3323" name="文本框 15"/>
            <p:cNvSpPr txBox="1">
              <a:spLocks noChangeArrowheads="1"/>
            </p:cNvSpPr>
            <p:nvPr/>
          </p:nvSpPr>
          <p:spPr bwMode="auto">
            <a:xfrm>
              <a:off x="648040" y="3074239"/>
              <a:ext cx="59503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问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4"/>
          <p:cNvSpPr txBox="1">
            <a:spLocks noChangeArrowheads="1"/>
          </p:cNvSpPr>
          <p:nvPr/>
        </p:nvSpPr>
        <p:spPr bwMode="auto">
          <a:xfrm>
            <a:off x="1928813" y="484188"/>
            <a:ext cx="182403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从左面看</a:t>
            </a:r>
          </a:p>
        </p:txBody>
      </p:sp>
      <p:pic>
        <p:nvPicPr>
          <p:cNvPr id="14339" name="图片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84188"/>
            <a:ext cx="7413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296988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下箭头 2"/>
          <p:cNvSpPr/>
          <p:nvPr/>
        </p:nvSpPr>
        <p:spPr>
          <a:xfrm>
            <a:off x="1689100" y="2598738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6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3017838"/>
            <a:ext cx="40322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下箭头 4"/>
          <p:cNvSpPr/>
          <p:nvPr/>
        </p:nvSpPr>
        <p:spPr>
          <a:xfrm>
            <a:off x="4427538" y="2598738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8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13" y="3017838"/>
            <a:ext cx="40322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下箭头 6"/>
          <p:cNvSpPr/>
          <p:nvPr/>
        </p:nvSpPr>
        <p:spPr>
          <a:xfrm>
            <a:off x="7173913" y="2598738"/>
            <a:ext cx="180975" cy="33020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10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900" y="3017838"/>
            <a:ext cx="40322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 bwMode="auto">
          <a:xfrm>
            <a:off x="1698855" y="3850866"/>
            <a:ext cx="6257521" cy="1126355"/>
            <a:chOff x="1161385" y="3842397"/>
            <a:chExt cx="6256650" cy="1126355"/>
          </a:xfrm>
        </p:grpSpPr>
        <p:sp>
          <p:nvSpPr>
            <p:cNvPr id="13" name="圆角矩形标注 12"/>
            <p:cNvSpPr/>
            <p:nvPr/>
          </p:nvSpPr>
          <p:spPr bwMode="auto">
            <a:xfrm>
              <a:off x="2594171" y="4084106"/>
              <a:ext cx="4823864" cy="642938"/>
            </a:xfrm>
            <a:prstGeom prst="wedgeRoundRectCallout">
              <a:avLst>
                <a:gd name="adj1" fmla="val -55690"/>
                <a:gd name="adj2" fmla="val -752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>
                  <a:solidFill>
                    <a:srgbClr val="00206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从左面看，图形也相同。</a:t>
              </a:r>
            </a:p>
          </p:txBody>
        </p:sp>
        <p:pic>
          <p:nvPicPr>
            <p:cNvPr id="14349" name="图片 1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61385" y="3842397"/>
              <a:ext cx="1080182" cy="1126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4"/>
          <p:cNvSpPr txBox="1">
            <a:spLocks noChangeArrowheads="1"/>
          </p:cNvSpPr>
          <p:nvPr/>
        </p:nvSpPr>
        <p:spPr bwMode="auto">
          <a:xfrm>
            <a:off x="1857375" y="411163"/>
            <a:ext cx="18240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从前面看</a:t>
            </a:r>
          </a:p>
        </p:txBody>
      </p:sp>
      <p:pic>
        <p:nvPicPr>
          <p:cNvPr id="15363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11163"/>
            <a:ext cx="7413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336675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10"/>
          <p:cNvGrpSpPr/>
          <p:nvPr/>
        </p:nvGrpSpPr>
        <p:grpSpPr bwMode="auto">
          <a:xfrm>
            <a:off x="546100" y="1722438"/>
            <a:ext cx="1782763" cy="1065212"/>
            <a:chOff x="457990" y="1683543"/>
            <a:chExt cx="1782766" cy="10652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457990" y="1683543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 flipV="1">
              <a:off x="1008854" y="1683543"/>
              <a:ext cx="681038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V="1">
              <a:off x="1559717" y="1683543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 flipV="1">
              <a:off x="457990" y="2069305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 flipV="1">
              <a:off x="1008854" y="2069305"/>
              <a:ext cx="681038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 flipV="1">
              <a:off x="1559717" y="2069305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8"/>
          <p:cNvGrpSpPr/>
          <p:nvPr/>
        </p:nvGrpSpPr>
        <p:grpSpPr bwMode="auto">
          <a:xfrm>
            <a:off x="3448050" y="1722438"/>
            <a:ext cx="1782763" cy="1065212"/>
            <a:chOff x="457990" y="1683543"/>
            <a:chExt cx="1782766" cy="1065212"/>
          </a:xfrm>
        </p:grpSpPr>
        <p:cxnSp>
          <p:nvCxnSpPr>
            <p:cNvPr id="15" name="直接箭头连接符 14"/>
            <p:cNvCxnSpPr/>
            <p:nvPr/>
          </p:nvCxnSpPr>
          <p:spPr>
            <a:xfrm flipV="1">
              <a:off x="457990" y="1683543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 flipV="1">
              <a:off x="1008854" y="1683543"/>
              <a:ext cx="681038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 flipV="1">
              <a:off x="1559717" y="1683543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 flipV="1">
              <a:off x="457990" y="2069305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 flipV="1">
              <a:off x="1008854" y="2069305"/>
              <a:ext cx="681038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 flipV="1">
              <a:off x="1559717" y="2069305"/>
              <a:ext cx="68103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5"/>
          <p:cNvGrpSpPr/>
          <p:nvPr/>
        </p:nvGrpSpPr>
        <p:grpSpPr bwMode="auto">
          <a:xfrm>
            <a:off x="6491288" y="1722438"/>
            <a:ext cx="1784350" cy="1065212"/>
            <a:chOff x="457990" y="1683543"/>
            <a:chExt cx="1782766" cy="1065212"/>
          </a:xfrm>
        </p:grpSpPr>
        <p:cxnSp>
          <p:nvCxnSpPr>
            <p:cNvPr id="22" name="直接箭头连接符 21"/>
            <p:cNvCxnSpPr/>
            <p:nvPr/>
          </p:nvCxnSpPr>
          <p:spPr>
            <a:xfrm flipV="1">
              <a:off x="457990" y="1683543"/>
              <a:ext cx="680432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/>
          </p:nvCxnSpPr>
          <p:spPr>
            <a:xfrm flipV="1">
              <a:off x="1008363" y="1683543"/>
              <a:ext cx="68201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flipV="1">
              <a:off x="1560323" y="1683543"/>
              <a:ext cx="680433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 flipV="1">
              <a:off x="457990" y="2069305"/>
              <a:ext cx="680432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/>
          </p:nvCxnSpPr>
          <p:spPr>
            <a:xfrm flipV="1">
              <a:off x="1008363" y="2069305"/>
              <a:ext cx="682019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/>
            <p:nvPr/>
          </p:nvCxnSpPr>
          <p:spPr>
            <a:xfrm flipV="1">
              <a:off x="1560323" y="2069305"/>
              <a:ext cx="680433" cy="67945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14"/>
          <p:cNvGrpSpPr/>
          <p:nvPr/>
        </p:nvGrpSpPr>
        <p:grpSpPr bwMode="auto">
          <a:xfrm>
            <a:off x="615950" y="3076575"/>
            <a:ext cx="1031875" cy="947738"/>
            <a:chOff x="471689" y="2892759"/>
            <a:chExt cx="1031875" cy="947738"/>
          </a:xfrm>
        </p:grpSpPr>
        <p:grpSp>
          <p:nvGrpSpPr>
            <p:cNvPr id="15370" name="组合 45"/>
            <p:cNvGrpSpPr/>
            <p:nvPr/>
          </p:nvGrpSpPr>
          <p:grpSpPr bwMode="auto">
            <a:xfrm>
              <a:off x="471689" y="2892759"/>
              <a:ext cx="1031875" cy="947738"/>
              <a:chOff x="1225550" y="1182688"/>
              <a:chExt cx="1031875" cy="947247"/>
            </a:xfrm>
          </p:grpSpPr>
          <p:sp>
            <p:nvSpPr>
              <p:cNvPr id="15372" name="椭圆 2"/>
              <p:cNvSpPr>
                <a:spLocks noChangeArrowheads="1"/>
              </p:cNvSpPr>
              <p:nvPr/>
            </p:nvSpPr>
            <p:spPr bwMode="auto">
              <a:xfrm>
                <a:off x="1333500" y="1281113"/>
                <a:ext cx="923925" cy="754062"/>
              </a:xfrm>
              <a:custGeom>
                <a:avLst/>
                <a:gdLst>
                  <a:gd name="T0" fmla="*/ 1 w 1281095"/>
                  <a:gd name="T1" fmla="*/ 0 h 1045028"/>
                  <a:gd name="T2" fmla="*/ 1 w 1281095"/>
                  <a:gd name="T3" fmla="*/ 1 h 1045028"/>
                  <a:gd name="T4" fmla="*/ 1 w 1281095"/>
                  <a:gd name="T5" fmla="*/ 1 h 1045028"/>
                  <a:gd name="T6" fmla="*/ 1 w 1281095"/>
                  <a:gd name="T7" fmla="*/ 1 h 1045028"/>
                  <a:gd name="T8" fmla="*/ 1 w 1281095"/>
                  <a:gd name="T9" fmla="*/ 1 h 1045028"/>
                  <a:gd name="T10" fmla="*/ 0 w 1281095"/>
                  <a:gd name="T11" fmla="*/ 1 h 1045028"/>
                  <a:gd name="T12" fmla="*/ 1 w 1281095"/>
                  <a:gd name="T13" fmla="*/ 0 h 10450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1095"/>
                  <a:gd name="T22" fmla="*/ 0 h 1045028"/>
                  <a:gd name="T23" fmla="*/ 1281095 w 1281095"/>
                  <a:gd name="T24" fmla="*/ 1045028 h 10450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1095" h="1045028">
                    <a:moveTo>
                      <a:pt x="522514" y="0"/>
                    </a:moveTo>
                    <a:cubicBezTo>
                      <a:pt x="778529" y="0"/>
                      <a:pt x="991539" y="184122"/>
                      <a:pt x="1035434" y="427341"/>
                    </a:cubicBezTo>
                    <a:lnTo>
                      <a:pt x="1281095" y="530977"/>
                    </a:lnTo>
                    <a:lnTo>
                      <a:pt x="1036611" y="606006"/>
                    </a:lnTo>
                    <a:cubicBezTo>
                      <a:pt x="998262" y="855039"/>
                      <a:pt x="782576" y="1045028"/>
                      <a:pt x="522514" y="1045028"/>
                    </a:cubicBezTo>
                    <a:cubicBezTo>
                      <a:pt x="233937" y="1045028"/>
                      <a:pt x="0" y="811091"/>
                      <a:pt x="0" y="522514"/>
                    </a:cubicBezTo>
                    <a:cubicBezTo>
                      <a:pt x="0" y="233937"/>
                      <a:pt x="233937" y="0"/>
                      <a:pt x="522514" y="0"/>
                    </a:cubicBezTo>
                    <a:close/>
                  </a:path>
                </a:pathLst>
              </a:custGeom>
              <a:solidFill>
                <a:srgbClr val="EF51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5373" name="空心弧 12"/>
              <p:cNvSpPr>
                <a:spLocks noChangeArrowheads="1"/>
              </p:cNvSpPr>
              <p:nvPr/>
            </p:nvSpPr>
            <p:spPr bwMode="auto">
              <a:xfrm rot="-5400000">
                <a:off x="1225795" y="1182443"/>
                <a:ext cx="947247" cy="947737"/>
              </a:xfrm>
              <a:custGeom>
                <a:avLst/>
                <a:gdLst>
                  <a:gd name="T0" fmla="*/ 2147483646 w 21600"/>
                  <a:gd name="T1" fmla="*/ 0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7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00" y="10800"/>
                    </a:moveTo>
                    <a:cubicBezTo>
                      <a:pt x="1000" y="5387"/>
                      <a:pt x="5387" y="1000"/>
                      <a:pt x="10800" y="1000"/>
                    </a:cubicBezTo>
                    <a:cubicBezTo>
                      <a:pt x="16212" y="1000"/>
                      <a:pt x="20599" y="5387"/>
                      <a:pt x="20599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1000" y="10800"/>
                    </a:lnTo>
                    <a:close/>
                  </a:path>
                </a:pathLst>
              </a:custGeom>
              <a:solidFill>
                <a:srgbClr val="938953"/>
              </a:solidFill>
              <a:ln w="25400">
                <a:solidFill>
                  <a:srgbClr val="938953"/>
                </a:solidFill>
                <a:bevel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5371" name="文本框 16"/>
            <p:cNvSpPr txBox="1">
              <a:spLocks noChangeArrowheads="1"/>
            </p:cNvSpPr>
            <p:nvPr/>
          </p:nvSpPr>
          <p:spPr bwMode="auto">
            <a:xfrm>
              <a:off x="648040" y="3074239"/>
              <a:ext cx="59503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问</a:t>
              </a:r>
            </a:p>
          </p:txBody>
        </p:sp>
      </p:grpSp>
      <p:sp>
        <p:nvSpPr>
          <p:cNvPr id="33" name="矩形 5"/>
          <p:cNvSpPr>
            <a:spLocks noChangeArrowheads="1"/>
          </p:cNvSpPr>
          <p:nvPr/>
        </p:nvSpPr>
        <p:spPr bwMode="auto">
          <a:xfrm>
            <a:off x="1695450" y="3173413"/>
            <a:ext cx="6792913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从上面、左面看到的图形都相同，那从前面看到的图形会相同吗？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4"/>
          <p:cNvSpPr txBox="1">
            <a:spLocks noChangeArrowheads="1"/>
          </p:cNvSpPr>
          <p:nvPr/>
        </p:nvSpPr>
        <p:spPr bwMode="auto">
          <a:xfrm>
            <a:off x="1857375" y="411163"/>
            <a:ext cx="18240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从前面看</a:t>
            </a:r>
          </a:p>
        </p:txBody>
      </p:sp>
      <p:pic>
        <p:nvPicPr>
          <p:cNvPr id="16387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11163"/>
            <a:ext cx="7413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336675"/>
            <a:ext cx="71405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下箭头 1"/>
          <p:cNvSpPr/>
          <p:nvPr/>
        </p:nvSpPr>
        <p:spPr>
          <a:xfrm>
            <a:off x="1846263" y="2660650"/>
            <a:ext cx="201612" cy="398463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pic>
        <p:nvPicPr>
          <p:cNvPr id="6" name="Picture 2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3148013"/>
            <a:ext cx="1554162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00" y="3135313"/>
            <a:ext cx="1525588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3184525"/>
            <a:ext cx="1587500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下箭头 2"/>
          <p:cNvSpPr/>
          <p:nvPr/>
        </p:nvSpPr>
        <p:spPr>
          <a:xfrm>
            <a:off x="4484688" y="2654300"/>
            <a:ext cx="201612" cy="398463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下箭头 3"/>
          <p:cNvSpPr/>
          <p:nvPr/>
        </p:nvSpPr>
        <p:spPr>
          <a:xfrm>
            <a:off x="7178675" y="2660650"/>
            <a:ext cx="200025" cy="398463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grpSp>
        <p:nvGrpSpPr>
          <p:cNvPr id="11" name="组合 3"/>
          <p:cNvGrpSpPr/>
          <p:nvPr/>
        </p:nvGrpSpPr>
        <p:grpSpPr bwMode="auto">
          <a:xfrm>
            <a:off x="5489575" y="3508375"/>
            <a:ext cx="1965325" cy="1063625"/>
            <a:chOff x="5038928" y="440987"/>
            <a:chExt cx="1964987" cy="1063558"/>
          </a:xfrm>
        </p:grpSpPr>
        <p:sp>
          <p:nvSpPr>
            <p:cNvPr id="12" name="思想气泡: 云 11"/>
            <p:cNvSpPr/>
            <p:nvPr/>
          </p:nvSpPr>
          <p:spPr>
            <a:xfrm>
              <a:off x="5038928" y="440987"/>
              <a:ext cx="1964987" cy="1063558"/>
            </a:xfrm>
            <a:prstGeom prst="cloudCallout">
              <a:avLst>
                <a:gd name="adj1" fmla="val -74368"/>
                <a:gd name="adj2" fmla="val -82360"/>
              </a:avLst>
            </a:prstGeom>
            <a:solidFill>
              <a:srgbClr val="FCFFEB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397" name="文本框 2"/>
            <p:cNvSpPr txBox="1">
              <a:spLocks noChangeArrowheads="1"/>
            </p:cNvSpPr>
            <p:nvPr/>
          </p:nvSpPr>
          <p:spPr bwMode="auto">
            <a:xfrm>
              <a:off x="5313535" y="680378"/>
              <a:ext cx="1420338" cy="58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不相同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9" grpId="0" bldLvl="0" animBg="1"/>
      <p:bldP spid="1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7"/>
          <a:stretch>
            <a:fillRect/>
          </a:stretch>
        </p:blipFill>
        <p:spPr bwMode="auto">
          <a:xfrm>
            <a:off x="1173163" y="1747838"/>
            <a:ext cx="957262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4" r="38194"/>
          <a:stretch>
            <a:fillRect/>
          </a:stretch>
        </p:blipFill>
        <p:spPr bwMode="auto">
          <a:xfrm>
            <a:off x="1155700" y="2824163"/>
            <a:ext cx="94456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08"/>
          <a:stretch>
            <a:fillRect/>
          </a:stretch>
        </p:blipFill>
        <p:spPr bwMode="auto">
          <a:xfrm>
            <a:off x="1155700" y="3914775"/>
            <a:ext cx="9350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文本框 4"/>
          <p:cNvSpPr txBox="1">
            <a:spLocks noChangeArrowheads="1"/>
          </p:cNvSpPr>
          <p:nvPr/>
        </p:nvSpPr>
        <p:spPr bwMode="auto">
          <a:xfrm>
            <a:off x="2733675" y="979488"/>
            <a:ext cx="18319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Calibri" panose="020F0502020204030204" pitchFamily="34" charset="0"/>
                <a:ea typeface="黑体" panose="02010609060101010101" pitchFamily="49" charset="-122"/>
              </a:rPr>
              <a:t>从正面看</a:t>
            </a:r>
          </a:p>
        </p:txBody>
      </p:sp>
      <p:sp>
        <p:nvSpPr>
          <p:cNvPr id="17414" name="文本框 5"/>
          <p:cNvSpPr txBox="1">
            <a:spLocks noChangeArrowheads="1"/>
          </p:cNvSpPr>
          <p:nvPr/>
        </p:nvSpPr>
        <p:spPr bwMode="auto">
          <a:xfrm>
            <a:off x="4678363" y="979488"/>
            <a:ext cx="18335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Calibri" panose="020F0502020204030204" pitchFamily="34" charset="0"/>
                <a:ea typeface="黑体" panose="02010609060101010101" pitchFamily="49" charset="-122"/>
              </a:rPr>
              <a:t>从上面看</a:t>
            </a:r>
          </a:p>
        </p:txBody>
      </p:sp>
      <p:sp>
        <p:nvSpPr>
          <p:cNvPr id="17415" name="文本框 6"/>
          <p:cNvSpPr txBox="1">
            <a:spLocks noChangeArrowheads="1"/>
          </p:cNvSpPr>
          <p:nvPr/>
        </p:nvSpPr>
        <p:spPr bwMode="auto">
          <a:xfrm>
            <a:off x="6624638" y="979488"/>
            <a:ext cx="18319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Calibri" panose="020F0502020204030204" pitchFamily="34" charset="0"/>
                <a:ea typeface="黑体" panose="02010609060101010101" pitchFamily="49" charset="-122"/>
              </a:rPr>
              <a:t>从左面看</a:t>
            </a:r>
          </a:p>
        </p:txBody>
      </p:sp>
      <p:pic>
        <p:nvPicPr>
          <p:cNvPr id="17418" name="Picture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8" y="1768475"/>
            <a:ext cx="8064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2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8" y="2868613"/>
            <a:ext cx="792162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2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3978275"/>
            <a:ext cx="8239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588" y="1787525"/>
            <a:ext cx="2952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2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2041525"/>
            <a:ext cx="8636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Picture 2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138" y="3122613"/>
            <a:ext cx="86201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2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963" y="4232275"/>
            <a:ext cx="8636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588" y="2906713"/>
            <a:ext cx="2952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588" y="3976688"/>
            <a:ext cx="2952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/>
          <p:nvPr/>
        </p:nvSpPr>
        <p:spPr>
          <a:xfrm>
            <a:off x="2655888" y="915988"/>
            <a:ext cx="1909762" cy="3916362"/>
          </a:xfrm>
          <a:prstGeom prst="rect">
            <a:avLst/>
          </a:prstGeom>
          <a:noFill/>
          <a:ln>
            <a:solidFill>
              <a:srgbClr val="FF338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714875" y="915988"/>
            <a:ext cx="3790950" cy="3916362"/>
          </a:xfrm>
          <a:prstGeom prst="rect">
            <a:avLst/>
          </a:prstGeom>
          <a:noFill/>
          <a:ln>
            <a:solidFill>
              <a:srgbClr val="FF338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8"/>
          <p:cNvGrpSpPr/>
          <p:nvPr/>
        </p:nvGrpSpPr>
        <p:grpSpPr bwMode="auto">
          <a:xfrm>
            <a:off x="1042988" y="1150938"/>
            <a:ext cx="6704012" cy="2841625"/>
            <a:chOff x="1074655" y="1951342"/>
            <a:chExt cx="6704440" cy="2841661"/>
          </a:xfrm>
        </p:grpSpPr>
        <p:sp>
          <p:nvSpPr>
            <p:cNvPr id="4" name="矩形: 圆角 3"/>
            <p:cNvSpPr/>
            <p:nvPr/>
          </p:nvSpPr>
          <p:spPr>
            <a:xfrm>
              <a:off x="1074655" y="2197407"/>
              <a:ext cx="6704440" cy="259559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514420" y="1951342"/>
              <a:ext cx="584237" cy="584207"/>
            </a:xfrm>
            <a:prstGeom prst="ellipse">
              <a:avLst/>
            </a:prstGeom>
            <a:solidFill>
              <a:srgbClr val="FF8989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</a:t>
              </a:r>
            </a:p>
          </p:txBody>
        </p:sp>
        <p:sp>
          <p:nvSpPr>
            <p:cNvPr id="6" name="MH_Other_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063730" y="1951342"/>
              <a:ext cx="560424" cy="584207"/>
            </a:xfrm>
            <a:prstGeom prst="ellipse">
              <a:avLst/>
            </a:prstGeom>
            <a:solidFill>
              <a:srgbClr val="FF8989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</a:t>
              </a:r>
            </a:p>
          </p:txBody>
        </p:sp>
      </p:grpSp>
      <p:sp>
        <p:nvSpPr>
          <p:cNvPr id="18435" name="矩形 5"/>
          <p:cNvSpPr>
            <a:spLocks noChangeArrowheads="1"/>
          </p:cNvSpPr>
          <p:nvPr/>
        </p:nvSpPr>
        <p:spPr bwMode="auto">
          <a:xfrm>
            <a:off x="1382713" y="1801813"/>
            <a:ext cx="6024562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从同一角度观察不同形状的立体图形，看到的平面图形可能相同，也可能不同。</a:t>
            </a:r>
            <a:endParaRPr lang="zh-CN" altLang="en-US" sz="32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2"/>
          <p:cNvSpPr>
            <a:spLocks noChangeArrowheads="1"/>
          </p:cNvSpPr>
          <p:nvPr/>
        </p:nvSpPr>
        <p:spPr bwMode="auto">
          <a:xfrm>
            <a:off x="930275" y="1277938"/>
            <a:ext cx="3890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摆一摆，看一看</a:t>
            </a:r>
            <a:r>
              <a:rPr lang="zh-CN" altLang="en-US" sz="32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。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45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88" y="1905714"/>
            <a:ext cx="6607024" cy="166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27088" y="3586163"/>
            <a:ext cx="776605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这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个物体，从哪面看到的图形相同？从哪面看到的图形不同？</a:t>
            </a:r>
          </a:p>
        </p:txBody>
      </p:sp>
      <p:grpSp>
        <p:nvGrpSpPr>
          <p:cNvPr id="19461" name="组合 7"/>
          <p:cNvGrpSpPr/>
          <p:nvPr/>
        </p:nvGrpSpPr>
        <p:grpSpPr bwMode="auto">
          <a:xfrm>
            <a:off x="193675" y="369888"/>
            <a:ext cx="6107113" cy="973137"/>
            <a:chOff x="192893" y="369928"/>
            <a:chExt cx="6107299" cy="972981"/>
          </a:xfrm>
        </p:grpSpPr>
        <p:grpSp>
          <p:nvGrpSpPr>
            <p:cNvPr id="19462" name="组合 8"/>
            <p:cNvGrpSpPr/>
            <p:nvPr/>
          </p:nvGrpSpPr>
          <p:grpSpPr bwMode="auto">
            <a:xfrm>
              <a:off x="192893" y="369928"/>
              <a:ext cx="6107299" cy="972981"/>
              <a:chOff x="192893" y="369928"/>
              <a:chExt cx="6107299" cy="972981"/>
            </a:xfrm>
          </p:grpSpPr>
          <p:grpSp>
            <p:nvGrpSpPr>
              <p:cNvPr id="19464" name="组合 10"/>
              <p:cNvGrpSpPr/>
              <p:nvPr/>
            </p:nvGrpSpPr>
            <p:grpSpPr bwMode="auto">
              <a:xfrm>
                <a:off x="827584" y="523150"/>
                <a:ext cx="5472608" cy="648072"/>
                <a:chOff x="1619672" y="1419622"/>
                <a:chExt cx="4320480" cy="648072"/>
              </a:xfrm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1619931" y="1420362"/>
                  <a:ext cx="4320221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4" name="圆角矩形 13"/>
                <p:cNvSpPr/>
                <p:nvPr/>
              </p:nvSpPr>
              <p:spPr>
                <a:xfrm>
                  <a:off x="1661291" y="1477503"/>
                  <a:ext cx="4237501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2" name="图片 1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19463" name="文本框 9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三、自主练习，巩固提升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814570" y="1423035"/>
            <a:ext cx="27743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P14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 bwMode="auto">
          <a:xfrm>
            <a:off x="1258888" y="627063"/>
            <a:ext cx="5359398" cy="579437"/>
            <a:chOff x="1268" y="1243"/>
            <a:chExt cx="8439" cy="912"/>
          </a:xfrm>
        </p:grpSpPr>
        <p:sp>
          <p:nvSpPr>
            <p:cNvPr id="3" name="Text Box 18"/>
            <p:cNvSpPr txBox="1">
              <a:spLocks noChangeArrowheads="1"/>
            </p:cNvSpPr>
            <p:nvPr/>
          </p:nvSpPr>
          <p:spPr bwMode="auto">
            <a:xfrm>
              <a:off x="1268" y="1243"/>
              <a:ext cx="7169" cy="91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zh-CN" altLang="en-US" sz="3200" b="1" dirty="0">
                  <a:latin typeface="+mn-ea"/>
                  <a:ea typeface="+mn-ea"/>
                </a:rPr>
                <a:t>从上面看，形状相同。</a:t>
              </a:r>
            </a:p>
          </p:txBody>
        </p:sp>
        <p:grpSp>
          <p:nvGrpSpPr>
            <p:cNvPr id="20511" name="组合 1"/>
            <p:cNvGrpSpPr/>
            <p:nvPr/>
          </p:nvGrpSpPr>
          <p:grpSpPr bwMode="auto">
            <a:xfrm>
              <a:off x="7815" y="1365"/>
              <a:ext cx="1892" cy="635"/>
              <a:chOff x="8917" y="6835"/>
              <a:chExt cx="1892" cy="635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8917" y="6835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9554" y="6835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0174" y="6835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</p:grpSp>
      </p:grpSp>
      <p:grpSp>
        <p:nvGrpSpPr>
          <p:cNvPr id="8" name="组合 16"/>
          <p:cNvGrpSpPr/>
          <p:nvPr/>
        </p:nvGrpSpPr>
        <p:grpSpPr bwMode="auto">
          <a:xfrm>
            <a:off x="1255713" y="1327150"/>
            <a:ext cx="4846637" cy="1190311"/>
            <a:chOff x="1263" y="2345"/>
            <a:chExt cx="7633" cy="1875"/>
          </a:xfrm>
        </p:grpSpPr>
        <p:sp>
          <p:nvSpPr>
            <p:cNvPr id="9" name="Text Box 20"/>
            <p:cNvSpPr txBox="1">
              <a:spLocks noChangeArrowheads="1"/>
            </p:cNvSpPr>
            <p:nvPr/>
          </p:nvSpPr>
          <p:spPr bwMode="auto">
            <a:xfrm>
              <a:off x="1263" y="2833"/>
              <a:ext cx="7060" cy="9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zh-CN" altLang="en-US" sz="3200" b="1">
                  <a:latin typeface="+mn-ea"/>
                  <a:ea typeface="+mn-ea"/>
                </a:rPr>
                <a:t>从左面看，形状相同。</a:t>
              </a:r>
            </a:p>
          </p:txBody>
        </p:sp>
        <p:grpSp>
          <p:nvGrpSpPr>
            <p:cNvPr id="20506" name="组合 10"/>
            <p:cNvGrpSpPr/>
            <p:nvPr/>
          </p:nvGrpSpPr>
          <p:grpSpPr bwMode="auto">
            <a:xfrm>
              <a:off x="8261" y="2345"/>
              <a:ext cx="635" cy="1875"/>
              <a:chOff x="6815" y="5578"/>
              <a:chExt cx="635" cy="1875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6815" y="6818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6815" y="6183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815" y="5578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</p:grpSp>
      </p:grpSp>
      <p:grpSp>
        <p:nvGrpSpPr>
          <p:cNvPr id="14" name="组合 22"/>
          <p:cNvGrpSpPr/>
          <p:nvPr/>
        </p:nvGrpSpPr>
        <p:grpSpPr bwMode="auto">
          <a:xfrm>
            <a:off x="1249363" y="2582862"/>
            <a:ext cx="6496050" cy="1930716"/>
            <a:chOff x="1252" y="4323"/>
            <a:chExt cx="10231" cy="3039"/>
          </a:xfrm>
        </p:grpSpPr>
        <p:sp>
          <p:nvSpPr>
            <p:cNvPr id="15" name="Text Box 24"/>
            <p:cNvSpPr txBox="1">
              <a:spLocks noChangeArrowheads="1"/>
            </p:cNvSpPr>
            <p:nvPr/>
          </p:nvSpPr>
          <p:spPr bwMode="auto">
            <a:xfrm>
              <a:off x="1252" y="4323"/>
              <a:ext cx="10231" cy="91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zh-CN" altLang="en-US" sz="3200" b="1">
                  <a:latin typeface="+mn-ea"/>
                  <a:ea typeface="+mn-ea"/>
                </a:rPr>
                <a:t>从前面看，形状不相同。</a:t>
              </a:r>
            </a:p>
          </p:txBody>
        </p:sp>
        <p:grpSp>
          <p:nvGrpSpPr>
            <p:cNvPr id="20486" name="组合 30"/>
            <p:cNvGrpSpPr/>
            <p:nvPr/>
          </p:nvGrpSpPr>
          <p:grpSpPr bwMode="auto">
            <a:xfrm>
              <a:off x="2747" y="5455"/>
              <a:ext cx="8381" cy="1907"/>
              <a:chOff x="2747" y="5631"/>
              <a:chExt cx="8381" cy="1907"/>
            </a:xfrm>
          </p:grpSpPr>
          <p:grpSp>
            <p:nvGrpSpPr>
              <p:cNvPr id="20487" name="组合 15"/>
              <p:cNvGrpSpPr/>
              <p:nvPr/>
            </p:nvGrpSpPr>
            <p:grpSpPr bwMode="auto">
              <a:xfrm>
                <a:off x="2747" y="5633"/>
                <a:ext cx="1900" cy="1905"/>
                <a:chOff x="8323" y="5581"/>
                <a:chExt cx="1900" cy="1905"/>
              </a:xfrm>
            </p:grpSpPr>
            <p:sp>
              <p:nvSpPr>
                <p:cNvPr id="30" name="矩形 29"/>
                <p:cNvSpPr/>
                <p:nvPr/>
              </p:nvSpPr>
              <p:spPr>
                <a:xfrm>
                  <a:off x="8323" y="5581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8323" y="6216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8323" y="6851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8958" y="6851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34" name="矩形 33"/>
                <p:cNvSpPr/>
                <p:nvPr/>
              </p:nvSpPr>
              <p:spPr>
                <a:xfrm>
                  <a:off x="9588" y="6851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</p:grpSp>
          <p:grpSp>
            <p:nvGrpSpPr>
              <p:cNvPr id="20488" name="组合 23"/>
              <p:cNvGrpSpPr/>
              <p:nvPr/>
            </p:nvGrpSpPr>
            <p:grpSpPr bwMode="auto">
              <a:xfrm>
                <a:off x="6015" y="5633"/>
                <a:ext cx="1896" cy="1905"/>
                <a:chOff x="8354" y="5937"/>
                <a:chExt cx="1896" cy="1905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8354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8986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9615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8982" y="6572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8982" y="593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</p:grpSp>
          <p:grpSp>
            <p:nvGrpSpPr>
              <p:cNvPr id="20489" name="组合 29"/>
              <p:cNvGrpSpPr/>
              <p:nvPr/>
            </p:nvGrpSpPr>
            <p:grpSpPr bwMode="auto">
              <a:xfrm>
                <a:off x="9223" y="5631"/>
                <a:ext cx="1905" cy="1907"/>
                <a:chOff x="9495" y="5935"/>
                <a:chExt cx="1905" cy="1907"/>
              </a:xfrm>
            </p:grpSpPr>
            <p:sp>
              <p:nvSpPr>
                <p:cNvPr id="20" name="矩形 19"/>
                <p:cNvSpPr/>
                <p:nvPr/>
              </p:nvSpPr>
              <p:spPr>
                <a:xfrm>
                  <a:off x="9495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10130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2" name="矩形 21"/>
                <p:cNvSpPr/>
                <p:nvPr/>
              </p:nvSpPr>
              <p:spPr>
                <a:xfrm>
                  <a:off x="10765" y="7207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3" name="矩形 22"/>
                <p:cNvSpPr/>
                <p:nvPr/>
              </p:nvSpPr>
              <p:spPr>
                <a:xfrm>
                  <a:off x="10765" y="6571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10765" y="5935"/>
                  <a:ext cx="635" cy="635"/>
                </a:xfrm>
                <a:prstGeom prst="rect">
                  <a:avLst/>
                </a:prstGeom>
                <a:solidFill>
                  <a:srgbClr val="B6E1F8"/>
                </a:solidFill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noProof="1">
                    <a:latin typeface="+mn-ea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5" y="1260475"/>
            <a:ext cx="62452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847725" y="1033463"/>
            <a:ext cx="5111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47725" y="2805807"/>
            <a:ext cx="77567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个物体，从哪面看到的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图形相同？从哪面看到的图形不同？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33500" y="699770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P15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练习四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84188"/>
            <a:ext cx="3462337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25" y="1647825"/>
            <a:ext cx="3235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350" y="2552700"/>
            <a:ext cx="340677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969963" y="3408075"/>
            <a:ext cx="69557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这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个物体，从左面看到的图形相同。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90663" y="869950"/>
            <a:ext cx="80645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图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90663" y="1757363"/>
            <a:ext cx="80645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图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90663" y="2657475"/>
            <a:ext cx="80645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图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69963" y="4075113"/>
            <a:ext cx="6554365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前面和上面看到的图形不同。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900113" y="484188"/>
            <a:ext cx="48831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看一看，说一说</a:t>
            </a:r>
            <a:r>
              <a:rPr lang="en-US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3555" name="Picture 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883" y="1216025"/>
            <a:ext cx="5697710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椭圆 6"/>
          <p:cNvSpPr/>
          <p:nvPr/>
        </p:nvSpPr>
        <p:spPr>
          <a:xfrm>
            <a:off x="3678901" y="1321799"/>
            <a:ext cx="1684338" cy="10191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5" name="矩形 1"/>
          <p:cNvSpPr>
            <a:spLocks noChangeArrowheads="1"/>
          </p:cNvSpPr>
          <p:nvPr/>
        </p:nvSpPr>
        <p:spPr bwMode="auto">
          <a:xfrm>
            <a:off x="611188" y="3724275"/>
            <a:ext cx="82819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92505" indent="-9925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）从前面看，看到的图形是        的有哪几个？看到的图形是            的有哪几个？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946591" y="1109663"/>
            <a:ext cx="1684338" cy="12049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93849" y="2417763"/>
            <a:ext cx="1684338" cy="10715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404678" y="1333500"/>
            <a:ext cx="1684338" cy="1019175"/>
          </a:xfrm>
          <a:prstGeom prst="ellipse">
            <a:avLst/>
          </a:prstGeom>
          <a:noFill/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399442" y="2470150"/>
            <a:ext cx="1684338" cy="1019175"/>
          </a:xfrm>
          <a:prstGeom prst="ellipse">
            <a:avLst/>
          </a:prstGeom>
          <a:noFill/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988256" y="2417762"/>
            <a:ext cx="1684338" cy="1019175"/>
          </a:xfrm>
          <a:prstGeom prst="ellipse">
            <a:avLst/>
          </a:prstGeom>
          <a:noFill/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85733" y="3915270"/>
            <a:ext cx="683024" cy="341512"/>
            <a:chOff x="683568" y="1654174"/>
            <a:chExt cx="683024" cy="341512"/>
          </a:xfrm>
        </p:grpSpPr>
        <p:sp>
          <p:nvSpPr>
            <p:cNvPr id="3" name="矩形 2"/>
            <p:cNvSpPr/>
            <p:nvPr/>
          </p:nvSpPr>
          <p:spPr>
            <a:xfrm>
              <a:off x="683568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025080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63268" y="4495358"/>
            <a:ext cx="1027665" cy="341512"/>
            <a:chOff x="683568" y="1654174"/>
            <a:chExt cx="1027665" cy="341512"/>
          </a:xfrm>
        </p:grpSpPr>
        <p:sp>
          <p:nvSpPr>
            <p:cNvPr id="8" name="矩形 7"/>
            <p:cNvSpPr/>
            <p:nvPr/>
          </p:nvSpPr>
          <p:spPr>
            <a:xfrm>
              <a:off x="683568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025080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369721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414520" y="691515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P16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练习四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883" y="1216025"/>
            <a:ext cx="5697710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5"/>
          <p:cNvSpPr>
            <a:spLocks noChangeArrowheads="1"/>
          </p:cNvSpPr>
          <p:nvPr/>
        </p:nvSpPr>
        <p:spPr bwMode="auto">
          <a:xfrm>
            <a:off x="900113" y="484188"/>
            <a:ext cx="48831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看一看，说一说</a:t>
            </a:r>
            <a:r>
              <a:rPr lang="en-US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585" name="矩形 2"/>
          <p:cNvSpPr>
            <a:spLocks noChangeArrowheads="1"/>
          </p:cNvSpPr>
          <p:nvPr/>
        </p:nvSpPr>
        <p:spPr bwMode="auto">
          <a:xfrm>
            <a:off x="467544" y="3592469"/>
            <a:ext cx="7906332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992505" indent="-992505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）从左面看，看到的图形是         的有哪几个？</a:t>
            </a:r>
          </a:p>
        </p:txBody>
      </p:sp>
      <p:sp>
        <p:nvSpPr>
          <p:cNvPr id="7" name="椭圆 6"/>
          <p:cNvSpPr/>
          <p:nvPr/>
        </p:nvSpPr>
        <p:spPr>
          <a:xfrm>
            <a:off x="1403648" y="1283891"/>
            <a:ext cx="1684337" cy="10191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659981" y="1283891"/>
            <a:ext cx="1684338" cy="10191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403647" y="2477294"/>
            <a:ext cx="1684337" cy="10191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978362" y="2397902"/>
            <a:ext cx="1684337" cy="10985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188147" y="3793818"/>
            <a:ext cx="683024" cy="341512"/>
            <a:chOff x="683568" y="1654174"/>
            <a:chExt cx="683024" cy="341512"/>
          </a:xfrm>
        </p:grpSpPr>
        <p:sp>
          <p:nvSpPr>
            <p:cNvPr id="6" name="矩形 5"/>
            <p:cNvSpPr/>
            <p:nvPr/>
          </p:nvSpPr>
          <p:spPr>
            <a:xfrm>
              <a:off x="683568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025080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414520" y="691515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P16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练习四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ChangeArrowheads="1"/>
          </p:cNvSpPr>
          <p:nvPr/>
        </p:nvSpPr>
        <p:spPr bwMode="auto">
          <a:xfrm>
            <a:off x="900113" y="484188"/>
            <a:ext cx="48831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看一看，说一说</a:t>
            </a:r>
            <a:r>
              <a:rPr lang="en-US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5604" name="矩形 2"/>
          <p:cNvSpPr>
            <a:spLocks noChangeArrowheads="1"/>
          </p:cNvSpPr>
          <p:nvPr/>
        </p:nvSpPr>
        <p:spPr bwMode="auto">
          <a:xfrm>
            <a:off x="412207" y="3624262"/>
            <a:ext cx="818306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）从上面看，看到的图形有相同的吗？</a:t>
            </a:r>
          </a:p>
        </p:txBody>
      </p: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3635896" y="4271169"/>
            <a:ext cx="144016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没有</a:t>
            </a:r>
          </a:p>
        </p:txBody>
      </p:sp>
      <p:pic>
        <p:nvPicPr>
          <p:cNvPr id="2" name="Picture 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883" y="1216025"/>
            <a:ext cx="5697710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414520" y="691515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P16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练习四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7450" y="484188"/>
            <a:ext cx="51117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文本框 2"/>
          <p:cNvSpPr txBox="1">
            <a:spLocks noChangeArrowheads="1"/>
          </p:cNvSpPr>
          <p:nvPr/>
        </p:nvSpPr>
        <p:spPr bwMode="auto">
          <a:xfrm>
            <a:off x="4140200" y="1962150"/>
            <a:ext cx="444023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左面的物体是由（     ）个小正方体搭成的。</a:t>
            </a:r>
          </a:p>
        </p:txBody>
      </p:sp>
      <p:pic>
        <p:nvPicPr>
          <p:cNvPr id="26628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44588"/>
            <a:ext cx="324008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7447597" y="1985963"/>
            <a:ext cx="601663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14520" y="691515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P16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练习四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7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6"/>
          <p:cNvGrpSpPr/>
          <p:nvPr/>
        </p:nvGrpSpPr>
        <p:grpSpPr bwMode="auto">
          <a:xfrm>
            <a:off x="1331913" y="1336675"/>
            <a:ext cx="7127875" cy="3425825"/>
            <a:chOff x="827584" y="915566"/>
            <a:chExt cx="7632848" cy="3672408"/>
          </a:xfrm>
        </p:grpSpPr>
        <p:grpSp>
          <p:nvGrpSpPr>
            <p:cNvPr id="6" name="组合 10"/>
            <p:cNvGrpSpPr/>
            <p:nvPr/>
          </p:nvGrpSpPr>
          <p:grpSpPr bwMode="auto">
            <a:xfrm>
              <a:off x="827584" y="915566"/>
              <a:ext cx="7632848" cy="3672408"/>
              <a:chOff x="840981" y="1348240"/>
              <a:chExt cx="7335224" cy="2890037"/>
            </a:xfrm>
            <a:solidFill>
              <a:srgbClr val="FBE5D7"/>
            </a:solidFill>
          </p:grpSpPr>
          <p:sp>
            <p:nvSpPr>
              <p:cNvPr id="8" name="矩形 7"/>
              <p:cNvSpPr/>
              <p:nvPr/>
            </p:nvSpPr>
            <p:spPr bwMode="auto">
              <a:xfrm>
                <a:off x="840981" y="1428218"/>
                <a:ext cx="7247782" cy="281005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noFill/>
                <a:miter lim="800000"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FF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 bwMode="auto">
              <a:xfrm>
                <a:off x="928422" y="1348240"/>
                <a:ext cx="7247783" cy="2810060"/>
              </a:xfrm>
              <a:prstGeom prst="rect">
                <a:avLst/>
              </a:prstGeom>
              <a:grpFill/>
              <a:ln w="19050">
                <a:noFill/>
                <a:miter lim="800000"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FF0000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27661" name="Oval 21"/>
            <p:cNvSpPr>
              <a:spLocks noChangeArrowheads="1"/>
            </p:cNvSpPr>
            <p:nvPr/>
          </p:nvSpPr>
          <p:spPr bwMode="auto">
            <a:xfrm>
              <a:off x="1124521" y="1050801"/>
              <a:ext cx="315912" cy="3222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7651" name="矩形 5"/>
          <p:cNvSpPr>
            <a:spLocks noChangeArrowheads="1"/>
          </p:cNvSpPr>
          <p:nvPr/>
        </p:nvSpPr>
        <p:spPr bwMode="auto">
          <a:xfrm>
            <a:off x="1903413" y="2499742"/>
            <a:ext cx="6024562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从同一角度观察不同形状的立体图形，看到的平面图形可能相同，也可能不同。</a:t>
            </a:r>
            <a:endParaRPr lang="zh-CN" altLang="en-US" sz="3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38" y="1635646"/>
            <a:ext cx="443230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3" name="组合 11"/>
          <p:cNvGrpSpPr/>
          <p:nvPr/>
        </p:nvGrpSpPr>
        <p:grpSpPr bwMode="auto">
          <a:xfrm>
            <a:off x="193675" y="369888"/>
            <a:ext cx="4162425" cy="973137"/>
            <a:chOff x="192893" y="369928"/>
            <a:chExt cx="4163083" cy="972981"/>
          </a:xfrm>
        </p:grpSpPr>
        <p:grpSp>
          <p:nvGrpSpPr>
            <p:cNvPr id="27654" name="组合 12"/>
            <p:cNvGrpSpPr/>
            <p:nvPr/>
          </p:nvGrpSpPr>
          <p:grpSpPr bwMode="auto">
            <a:xfrm>
              <a:off x="192893" y="369928"/>
              <a:ext cx="4163083" cy="972981"/>
              <a:chOff x="192893" y="369928"/>
              <a:chExt cx="4163083" cy="972981"/>
            </a:xfrm>
          </p:grpSpPr>
          <p:grpSp>
            <p:nvGrpSpPr>
              <p:cNvPr id="27656" name="组合 14"/>
              <p:cNvGrpSpPr/>
              <p:nvPr/>
            </p:nvGrpSpPr>
            <p:grpSpPr bwMode="auto">
              <a:xfrm>
                <a:off x="827584" y="523150"/>
                <a:ext cx="3528392" cy="648072"/>
                <a:chOff x="1619672" y="1419622"/>
                <a:chExt cx="2785573" cy="648072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1619995" y="1420362"/>
                  <a:ext cx="2785250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1661360" y="1477503"/>
                  <a:ext cx="2687478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27655" name="文本框 13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四、课堂小结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2"/>
          <p:cNvSpPr>
            <a:spLocks noChangeArrowheads="1"/>
          </p:cNvSpPr>
          <p:nvPr/>
        </p:nvSpPr>
        <p:spPr bwMode="auto">
          <a:xfrm>
            <a:off x="539750" y="1495425"/>
            <a:ext cx="809942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完成教科书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“练习四”第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题。要求同学间相互交流摆搭物体的方法，彼此间检查摆搭出来的是否正确。</a:t>
            </a:r>
          </a:p>
        </p:txBody>
      </p:sp>
      <p:grpSp>
        <p:nvGrpSpPr>
          <p:cNvPr id="28675" name="组合 5"/>
          <p:cNvGrpSpPr/>
          <p:nvPr/>
        </p:nvGrpSpPr>
        <p:grpSpPr bwMode="auto">
          <a:xfrm>
            <a:off x="193675" y="369888"/>
            <a:ext cx="4162425" cy="973137"/>
            <a:chOff x="192893" y="369928"/>
            <a:chExt cx="4163083" cy="972981"/>
          </a:xfrm>
        </p:grpSpPr>
        <p:grpSp>
          <p:nvGrpSpPr>
            <p:cNvPr id="28676" name="组合 6"/>
            <p:cNvGrpSpPr/>
            <p:nvPr/>
          </p:nvGrpSpPr>
          <p:grpSpPr bwMode="auto">
            <a:xfrm>
              <a:off x="192893" y="369928"/>
              <a:ext cx="4163083" cy="972981"/>
              <a:chOff x="192893" y="369928"/>
              <a:chExt cx="4163083" cy="972981"/>
            </a:xfrm>
          </p:grpSpPr>
          <p:grpSp>
            <p:nvGrpSpPr>
              <p:cNvPr id="28678" name="组合 8"/>
              <p:cNvGrpSpPr/>
              <p:nvPr/>
            </p:nvGrpSpPr>
            <p:grpSpPr bwMode="auto">
              <a:xfrm>
                <a:off x="827584" y="523150"/>
                <a:ext cx="3528392" cy="648072"/>
                <a:chOff x="1619672" y="1419622"/>
                <a:chExt cx="2785573" cy="648072"/>
              </a:xfrm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1619995" y="1420362"/>
                  <a:ext cx="2785250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2" name="圆角矩形 11"/>
                <p:cNvSpPr/>
                <p:nvPr/>
              </p:nvSpPr>
              <p:spPr>
                <a:xfrm>
                  <a:off x="1661360" y="1477503"/>
                  <a:ext cx="2687478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28677" name="文本框 7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五、课后作业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36550" y="3003550"/>
            <a:ext cx="85979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）从前面看                   的有（                 ）。</a:t>
            </a:r>
          </a:p>
        </p:txBody>
      </p:sp>
      <p:pic>
        <p:nvPicPr>
          <p:cNvPr id="29699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850" y="3103563"/>
            <a:ext cx="1574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6211888" y="3003550"/>
            <a:ext cx="18256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①②⑤⑥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3575" y="1139825"/>
            <a:ext cx="3775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看一看，填一填。</a:t>
            </a:r>
          </a:p>
        </p:txBody>
      </p:sp>
      <p:pic>
        <p:nvPicPr>
          <p:cNvPr id="29702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1863725"/>
            <a:ext cx="83121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3" name="组合 2"/>
          <p:cNvGrpSpPr/>
          <p:nvPr/>
        </p:nvGrpSpPr>
        <p:grpSpPr bwMode="auto">
          <a:xfrm>
            <a:off x="2365375" y="4832350"/>
            <a:ext cx="4413250" cy="306388"/>
            <a:chOff x="2382515" y="4832269"/>
            <a:chExt cx="4413894" cy="306387"/>
          </a:xfrm>
        </p:grpSpPr>
        <p:sp>
          <p:nvSpPr>
            <p:cNvPr id="11" name="圆角矩形 10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970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368300"/>
            <a:ext cx="299085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690232" y="455036"/>
            <a:ext cx="238558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solidFill>
                    <a:srgbClr val="E75A4F"/>
                  </a:solidFill>
                </a:ln>
                <a:solidFill>
                  <a:srgbClr val="E75A4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▶备选练习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5438" y="2878138"/>
            <a:ext cx="8493125" cy="1319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）从左面看是            的有（            ），</a:t>
            </a:r>
            <a:r>
              <a:rPr lang="zh-CN" altLang="en-US" dirty="0"/>
              <a:t>　</a:t>
            </a:r>
            <a:endParaRPr lang="en-US" altLang="zh-CN" dirty="0"/>
          </a:p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从左面看是                的有（               ）。</a:t>
            </a:r>
          </a:p>
        </p:txBody>
      </p:sp>
      <p:sp>
        <p:nvSpPr>
          <p:cNvPr id="3" name="矩形 2"/>
          <p:cNvSpPr/>
          <p:nvPr/>
        </p:nvSpPr>
        <p:spPr>
          <a:xfrm>
            <a:off x="5964238" y="2979738"/>
            <a:ext cx="100330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①⑤</a:t>
            </a:r>
          </a:p>
        </p:txBody>
      </p:sp>
      <p:sp>
        <p:nvSpPr>
          <p:cNvPr id="4" name="矩形 3"/>
          <p:cNvSpPr/>
          <p:nvPr/>
        </p:nvSpPr>
        <p:spPr>
          <a:xfrm>
            <a:off x="6170613" y="3584575"/>
            <a:ext cx="22383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②③④⑥　</a:t>
            </a:r>
          </a:p>
        </p:txBody>
      </p:sp>
      <p:pic>
        <p:nvPicPr>
          <p:cNvPr id="30725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8" y="3051175"/>
            <a:ext cx="8667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8" y="3686175"/>
            <a:ext cx="13017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900113" y="946150"/>
            <a:ext cx="3775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看一看，填一填。</a:t>
            </a:r>
          </a:p>
        </p:txBody>
      </p:sp>
      <p:pic>
        <p:nvPicPr>
          <p:cNvPr id="30728" name="图片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1703388"/>
            <a:ext cx="83121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9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1" name="圆角矩形 10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31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550" y="700088"/>
            <a:ext cx="3775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看一看，填一填。</a:t>
            </a:r>
          </a:p>
        </p:txBody>
      </p:sp>
      <p:sp>
        <p:nvSpPr>
          <p:cNvPr id="4" name="矩形 3"/>
          <p:cNvSpPr/>
          <p:nvPr/>
        </p:nvSpPr>
        <p:spPr>
          <a:xfrm>
            <a:off x="558800" y="2987675"/>
            <a:ext cx="78787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）从上面看是                   的有（      ）。</a:t>
            </a:r>
          </a:p>
        </p:txBody>
      </p:sp>
      <p:sp>
        <p:nvSpPr>
          <p:cNvPr id="5" name="矩形 4"/>
          <p:cNvSpPr/>
          <p:nvPr/>
        </p:nvSpPr>
        <p:spPr>
          <a:xfrm>
            <a:off x="6875463" y="2965450"/>
            <a:ext cx="5953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⑤</a:t>
            </a:r>
          </a:p>
        </p:txBody>
      </p:sp>
      <p:pic>
        <p:nvPicPr>
          <p:cNvPr id="31749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717800"/>
            <a:ext cx="1574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457325"/>
            <a:ext cx="83121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1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5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2475" y="842963"/>
            <a:ext cx="763905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选择。 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将正确答案的序号填在括号里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4175" y="1492250"/>
            <a:ext cx="8731250" cy="6778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 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从前面和左面看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　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，看到的都是             。</a:t>
            </a:r>
          </a:p>
        </p:txBody>
      </p:sp>
      <p:sp>
        <p:nvSpPr>
          <p:cNvPr id="4" name="矩形 3"/>
          <p:cNvSpPr/>
          <p:nvPr/>
        </p:nvSpPr>
        <p:spPr>
          <a:xfrm>
            <a:off x="4008438" y="1533525"/>
            <a:ext cx="458787" cy="668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81150" y="3836988"/>
            <a:ext cx="6337300" cy="66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  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2774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687638"/>
            <a:ext cx="1166813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571750"/>
            <a:ext cx="1282700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213" y="2571750"/>
            <a:ext cx="12827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图片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419225"/>
            <a:ext cx="787400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8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2" name="圆角矩形 11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78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0675" y="987425"/>
            <a:ext cx="8680450" cy="642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 </a:t>
            </a:r>
            <a:r>
              <a:rPr lang="zh-CN" altLang="en-US" sz="3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从前面、上面和左面看</a:t>
            </a:r>
            <a:r>
              <a:rPr lang="en-US" altLang="zh-CN" sz="3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    )</a:t>
            </a:r>
            <a:r>
              <a:rPr lang="zh-CN" altLang="en-US" sz="3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，看到的都是        。</a:t>
            </a:r>
          </a:p>
        </p:txBody>
      </p:sp>
      <p:pic>
        <p:nvPicPr>
          <p:cNvPr id="33795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887413"/>
            <a:ext cx="65087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4832350" y="990600"/>
            <a:ext cx="481013" cy="679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81150" y="3836988"/>
            <a:ext cx="6337300" cy="66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  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379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579688"/>
            <a:ext cx="1411288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763" y="2193925"/>
            <a:ext cx="1281112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图片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2368550"/>
            <a:ext cx="1281112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01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1" name="圆角矩形 10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80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5"/>
          <p:cNvGrpSpPr/>
          <p:nvPr/>
        </p:nvGrpSpPr>
        <p:grpSpPr bwMode="auto">
          <a:xfrm>
            <a:off x="368300" y="987425"/>
            <a:ext cx="8496300" cy="2589213"/>
            <a:chOff x="647564" y="987574"/>
            <a:chExt cx="8496436" cy="2589170"/>
          </a:xfrm>
        </p:grpSpPr>
        <p:sp>
          <p:nvSpPr>
            <p:cNvPr id="2" name="矩形 1"/>
            <p:cNvSpPr/>
            <p:nvPr/>
          </p:nvSpPr>
          <p:spPr>
            <a:xfrm>
              <a:off x="647564" y="987574"/>
              <a:ext cx="8496436" cy="25891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541655" indent="-541655">
                <a:lnSpc>
                  <a:spcPct val="13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(3) </a:t>
              </a:r>
              <a:r>
                <a:rPr lang="zh-CN" altLang="en-US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由若干个相同的小正方体搭成一个物体，从前面看是        ，从上面看是         ，搭成这样的图形，至少需要</a:t>
              </a: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(</a:t>
              </a:r>
              <a:r>
                <a:rPr lang="zh-CN" altLang="en-US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　 </a:t>
              </a: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)</a:t>
              </a:r>
              <a:r>
                <a:rPr lang="zh-CN" altLang="en-US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个小正方体。</a:t>
              </a:r>
              <a:endPara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>
                <a:lnSpc>
                  <a:spcPct val="13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  A.5</a:t>
              </a:r>
              <a:r>
                <a:rPr lang="zh-CN" altLang="en-US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    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B.6</a:t>
              </a:r>
              <a:r>
                <a:rPr lang="zh-CN" altLang="en-US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          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C.7</a:t>
              </a:r>
              <a:endPara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34824" name="图片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453" y="1656493"/>
              <a:ext cx="591506" cy="59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5" name="图片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1261" y="1593989"/>
              <a:ext cx="650657" cy="651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矩形 2"/>
          <p:cNvSpPr/>
          <p:nvPr/>
        </p:nvSpPr>
        <p:spPr>
          <a:xfrm>
            <a:off x="4814888" y="2306638"/>
            <a:ext cx="482600" cy="669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34820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22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13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13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698</Words>
  <Application>Microsoft Office PowerPoint</Application>
  <PresentationFormat>全屏显示(16:9)</PresentationFormat>
  <Paragraphs>90</Paragraphs>
  <Slides>29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等线</vt:lpstr>
      <vt:lpstr>等线 Light</vt:lpstr>
      <vt:lpstr>黑体</vt:lpstr>
      <vt:lpstr>楷体</vt:lpstr>
      <vt:lpstr>楷体_GB2312</vt:lpstr>
      <vt:lpstr>宋体</vt:lpstr>
      <vt:lpstr>幼圆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221</cp:revision>
  <dcterms:created xsi:type="dcterms:W3CDTF">2015-08-27T07:30:00Z</dcterms:created>
  <dcterms:modified xsi:type="dcterms:W3CDTF">2023-11-21T03:49:54Z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86D67EC8444047939AC06463AA72EB67</vt:lpwstr>
  </property>
</Properties>
</file>