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E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314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7">
            <a:extLst>
              <a:ext uri="{FF2B5EF4-FFF2-40B4-BE49-F238E27FC236}">
                <a16:creationId xmlns:a16="http://schemas.microsoft.com/office/drawing/2014/main" id="{3632583D-5D99-43FE-A674-9F3136D09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7E8F430-2B3B-DCE2-9DDE-0A5F6F5FDA5C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6">
            <a:extLst>
              <a:ext uri="{FF2B5EF4-FFF2-40B4-BE49-F238E27FC236}">
                <a16:creationId xmlns:a16="http://schemas.microsoft.com/office/drawing/2014/main" id="{3BC48FE3-EA02-A37C-B088-1AE36CD7FF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2F73621-89A7-EA78-748C-1E53282CDDA5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BF9F474-BE6E-8EB7-9F35-164848FBA4B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69055" y="1451341"/>
            <a:ext cx="3155621" cy="9256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C12E661-90B7-9104-17BD-45103E3E55E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25865" y="3030732"/>
            <a:ext cx="3555119" cy="5878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0E4DF40-3C81-B31F-FAF6-0E5CFBE237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F6CEB2B-338D-4A65-8616-C27950FD287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1" name="图片 27">
            <a:extLst>
              <a:ext uri="{FF2B5EF4-FFF2-40B4-BE49-F238E27FC236}">
                <a16:creationId xmlns:a16="http://schemas.microsoft.com/office/drawing/2014/main" id="{C9C9AA8E-6E92-4A49-A547-66470E35A57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39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27A45644-482B-44F2-9DE7-F8BEF9231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B3CFE44F-15F1-44D2-9670-57F71DADF60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C7EDC9E4-2987-4387-8FCE-3DBE5D29C99B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24EB04B8-0C77-45A9-92C2-25D726E425D9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0BB2AD4F-B978-4157-9153-E2A4774F77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291E98B-E8D5-4E7A-AAED-F6D924C19459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E4579DA5-5BBA-418F-ACD7-3049A12BAF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C9E81041-BD8D-432E-AE05-F7C40005EB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03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F4ED8BD0-AE29-41B3-B497-03C007943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1B9170B-856D-4121-8678-E3F37DCAAEAE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98AEB5-4282-43BD-9D95-1124080AB48C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71F54D26-0316-41FE-BE62-573896D62A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6B278EE1-7EC2-4D54-9565-4DF7AE9D6D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69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>
            <a:extLst>
              <a:ext uri="{FF2B5EF4-FFF2-40B4-BE49-F238E27FC236}">
                <a16:creationId xmlns:a16="http://schemas.microsoft.com/office/drawing/2014/main" id="{48676FF0-7B7C-4CEB-ABAF-C9A7120F05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1" name="TextBox 2">
            <a:extLst>
              <a:ext uri="{FF2B5EF4-FFF2-40B4-BE49-F238E27FC236}">
                <a16:creationId xmlns:a16="http://schemas.microsoft.com/office/drawing/2014/main" id="{C1A31B1A-0DC5-4F29-A5EA-DD8AB6E15FFB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2" name="TextBox 3">
            <a:extLst>
              <a:ext uri="{FF2B5EF4-FFF2-40B4-BE49-F238E27FC236}">
                <a16:creationId xmlns:a16="http://schemas.microsoft.com/office/drawing/2014/main" id="{79307D75-6D9C-4B1A-9C4F-F10839986462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3" name="TextBox 4">
            <a:extLst>
              <a:ext uri="{FF2B5EF4-FFF2-40B4-BE49-F238E27FC236}">
                <a16:creationId xmlns:a16="http://schemas.microsoft.com/office/drawing/2014/main" id="{B73681A9-8CA4-4524-9643-144DEC4981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4" name="TextBox 5">
            <a:extLst>
              <a:ext uri="{FF2B5EF4-FFF2-40B4-BE49-F238E27FC236}">
                <a16:creationId xmlns:a16="http://schemas.microsoft.com/office/drawing/2014/main" id="{C83BE22D-E0DE-4441-85BF-A7C2EBB50B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5" name="TextBox 6">
            <a:extLst>
              <a:ext uri="{FF2B5EF4-FFF2-40B4-BE49-F238E27FC236}">
                <a16:creationId xmlns:a16="http://schemas.microsoft.com/office/drawing/2014/main" id="{6CF4F107-24F0-4DED-B73D-A952E26F82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6" name="TextBox 7">
            <a:extLst>
              <a:ext uri="{FF2B5EF4-FFF2-40B4-BE49-F238E27FC236}">
                <a16:creationId xmlns:a16="http://schemas.microsoft.com/office/drawing/2014/main" id="{25D0DC43-3BCD-4B81-A5C1-956C48F8E09C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7" name="TextBox 8">
            <a:extLst>
              <a:ext uri="{FF2B5EF4-FFF2-40B4-BE49-F238E27FC236}">
                <a16:creationId xmlns:a16="http://schemas.microsoft.com/office/drawing/2014/main" id="{056D37DF-C1EA-4457-A6EB-BB274E6A4CB0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8" name="TextBox 9">
            <a:extLst>
              <a:ext uri="{FF2B5EF4-FFF2-40B4-BE49-F238E27FC236}">
                <a16:creationId xmlns:a16="http://schemas.microsoft.com/office/drawing/2014/main" id="{0FD1264A-9886-47E8-824B-8FEE702BB1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9" name="TextBox 10">
            <a:extLst>
              <a:ext uri="{FF2B5EF4-FFF2-40B4-BE49-F238E27FC236}">
                <a16:creationId xmlns:a16="http://schemas.microsoft.com/office/drawing/2014/main" id="{96D4078E-FAF9-47B6-85F6-15501E409746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60" name="TextBox 11">
            <a:extLst>
              <a:ext uri="{FF2B5EF4-FFF2-40B4-BE49-F238E27FC236}">
                <a16:creationId xmlns:a16="http://schemas.microsoft.com/office/drawing/2014/main" id="{1203A8AB-5014-476A-84BD-61D8CA3DE4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61" name="TextBox 12">
            <a:extLst>
              <a:ext uri="{FF2B5EF4-FFF2-40B4-BE49-F238E27FC236}">
                <a16:creationId xmlns:a16="http://schemas.microsoft.com/office/drawing/2014/main" id="{35FCC1E8-4728-4EF4-83A0-CE6801B3401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pic>
        <p:nvPicPr>
          <p:cNvPr id="1038" name="图片 49">
            <a:extLst>
              <a:ext uri="{FF2B5EF4-FFF2-40B4-BE49-F238E27FC236}">
                <a16:creationId xmlns:a16="http://schemas.microsoft.com/office/drawing/2014/main" id="{A8E9055D-EE48-4750-B3C3-F53193B1E1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>
            <a:extLst>
              <a:ext uri="{FF2B5EF4-FFF2-40B4-BE49-F238E27FC236}">
                <a16:creationId xmlns:a16="http://schemas.microsoft.com/office/drawing/2014/main" id="{D29FE70D-2225-4B9C-876B-BE8226863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054" y="3155950"/>
            <a:ext cx="2905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</a:rPr>
              <a:t>（选自教材</a:t>
            </a:r>
            <a:r>
              <a:rPr lang="en-US" altLang="zh-CN" b="1">
                <a:latin typeface="Times New Roman" panose="02020603050405020304" pitchFamily="18" charset="0"/>
              </a:rPr>
              <a:t>P15-P16</a:t>
            </a:r>
            <a:r>
              <a:rPr lang="zh-CN" altLang="en-US" b="1">
                <a:latin typeface="Times New Roman" panose="02020603050405020304" pitchFamily="18" charset="0"/>
              </a:rPr>
              <a:t>练习四）</a:t>
            </a:r>
          </a:p>
        </p:txBody>
      </p:sp>
      <p:sp>
        <p:nvSpPr>
          <p:cNvPr id="7171" name="标题 5">
            <a:extLst>
              <a:ext uri="{FF2B5EF4-FFF2-40B4-BE49-F238E27FC236}">
                <a16:creationId xmlns:a16="http://schemas.microsoft.com/office/drawing/2014/main" id="{6405D1E5-3639-41A6-98DC-E7698E1C2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954" y="1620089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/>
            <a:r>
              <a:rPr lang="zh-CN" altLang="en-US" sz="3600" b="1">
                <a:latin typeface="Times New Roman" panose="02020603050405020304" pitchFamily="18" charset="0"/>
              </a:rPr>
              <a:t>练习四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30F0F31-13D0-429C-9584-823D361C0F9B}"/>
              </a:ext>
            </a:extLst>
          </p:cNvPr>
          <p:cNvSpPr txBox="1"/>
          <p:nvPr/>
        </p:nvSpPr>
        <p:spPr>
          <a:xfrm>
            <a:off x="444500" y="355600"/>
            <a:ext cx="17287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连一连</a:t>
            </a:r>
          </a:p>
        </p:txBody>
      </p:sp>
      <p:grpSp>
        <p:nvGrpSpPr>
          <p:cNvPr id="8195" name="组合 13">
            <a:extLst>
              <a:ext uri="{FF2B5EF4-FFF2-40B4-BE49-F238E27FC236}">
                <a16:creationId xmlns:a16="http://schemas.microsoft.com/office/drawing/2014/main" id="{80359457-B720-4268-803A-A3586321C67E}"/>
              </a:ext>
            </a:extLst>
          </p:cNvPr>
          <p:cNvGrpSpPr>
            <a:grpSpLocks/>
          </p:cNvGrpSpPr>
          <p:nvPr/>
        </p:nvGrpSpPr>
        <p:grpSpPr bwMode="auto">
          <a:xfrm>
            <a:off x="512763" y="2119313"/>
            <a:ext cx="1971675" cy="1435100"/>
            <a:chOff x="1466632" y="1616869"/>
            <a:chExt cx="1971561" cy="1434465"/>
          </a:xfrm>
          <a:solidFill>
            <a:srgbClr val="B4E8FD"/>
          </a:solidFill>
        </p:grpSpPr>
        <p:sp>
          <p:nvSpPr>
            <p:cNvPr id="4" name="立方体 3">
              <a:extLst>
                <a:ext uri="{FF2B5EF4-FFF2-40B4-BE49-F238E27FC236}">
                  <a16:creationId xmlns:a16="http://schemas.microsoft.com/office/drawing/2014/main" id="{E472A6F1-C02C-40F7-9E1C-ACCE5BD47ADA}"/>
                </a:ext>
              </a:extLst>
            </p:cNvPr>
            <p:cNvSpPr/>
            <p:nvPr/>
          </p:nvSpPr>
          <p:spPr>
            <a:xfrm>
              <a:off x="1644422" y="2156380"/>
              <a:ext cx="719095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立方体 4">
              <a:extLst>
                <a:ext uri="{FF2B5EF4-FFF2-40B4-BE49-F238E27FC236}">
                  <a16:creationId xmlns:a16="http://schemas.microsoft.com/office/drawing/2014/main" id="{8C695EAE-B8C1-4272-9963-DF57AAFA5D7C}"/>
                </a:ext>
              </a:extLst>
            </p:cNvPr>
            <p:cNvSpPr/>
            <p:nvPr/>
          </p:nvSpPr>
          <p:spPr>
            <a:xfrm>
              <a:off x="2182553" y="2156380"/>
              <a:ext cx="717509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立方体 5">
              <a:extLst>
                <a:ext uri="{FF2B5EF4-FFF2-40B4-BE49-F238E27FC236}">
                  <a16:creationId xmlns:a16="http://schemas.microsoft.com/office/drawing/2014/main" id="{8B2A0137-FECC-40D8-B6BD-5D5A71FC649C}"/>
                </a:ext>
              </a:extLst>
            </p:cNvPr>
            <p:cNvSpPr/>
            <p:nvPr/>
          </p:nvSpPr>
          <p:spPr>
            <a:xfrm>
              <a:off x="2720684" y="2156380"/>
              <a:ext cx="717509" cy="715645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立方体 6">
              <a:extLst>
                <a:ext uri="{FF2B5EF4-FFF2-40B4-BE49-F238E27FC236}">
                  <a16:creationId xmlns:a16="http://schemas.microsoft.com/office/drawing/2014/main" id="{15FEEC31-8E26-452C-80E1-5BBD669A32A9}"/>
                </a:ext>
              </a:extLst>
            </p:cNvPr>
            <p:cNvSpPr/>
            <p:nvPr/>
          </p:nvSpPr>
          <p:spPr>
            <a:xfrm>
              <a:off x="1466632" y="2334102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立方体 7">
              <a:extLst>
                <a:ext uri="{FF2B5EF4-FFF2-40B4-BE49-F238E27FC236}">
                  <a16:creationId xmlns:a16="http://schemas.microsoft.com/office/drawing/2014/main" id="{DDE4C72F-6DA8-4F40-AE95-F069CFA0E3B3}"/>
                </a:ext>
              </a:extLst>
            </p:cNvPr>
            <p:cNvSpPr/>
            <p:nvPr/>
          </p:nvSpPr>
          <p:spPr>
            <a:xfrm>
              <a:off x="2004763" y="2334102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立方体 8">
              <a:extLst>
                <a:ext uri="{FF2B5EF4-FFF2-40B4-BE49-F238E27FC236}">
                  <a16:creationId xmlns:a16="http://schemas.microsoft.com/office/drawing/2014/main" id="{CBBA3373-A2A7-4A1C-9FD2-0738F57A326F}"/>
                </a:ext>
              </a:extLst>
            </p:cNvPr>
            <p:cNvSpPr/>
            <p:nvPr/>
          </p:nvSpPr>
          <p:spPr>
            <a:xfrm>
              <a:off x="2541307" y="2334102"/>
              <a:ext cx="719096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立方体 9">
              <a:extLst>
                <a:ext uri="{FF2B5EF4-FFF2-40B4-BE49-F238E27FC236}">
                  <a16:creationId xmlns:a16="http://schemas.microsoft.com/office/drawing/2014/main" id="{7E94B66E-F54C-4F76-A500-EA75452B1BE7}"/>
                </a:ext>
              </a:extLst>
            </p:cNvPr>
            <p:cNvSpPr/>
            <p:nvPr/>
          </p:nvSpPr>
          <p:spPr>
            <a:xfrm>
              <a:off x="1644422" y="1616869"/>
              <a:ext cx="717509" cy="71723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CC705D4-27AC-4791-907E-A37032C41D4E}"/>
              </a:ext>
            </a:extLst>
          </p:cNvPr>
          <p:cNvCxnSpPr/>
          <p:nvPr/>
        </p:nvCxnSpPr>
        <p:spPr>
          <a:xfrm>
            <a:off x="2755900" y="1279525"/>
            <a:ext cx="0" cy="286543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7" name="文本框 16">
            <a:extLst>
              <a:ext uri="{FF2B5EF4-FFF2-40B4-BE49-F238E27FC236}">
                <a16:creationId xmlns:a16="http://schemas.microsoft.com/office/drawing/2014/main" id="{5E41E5C2-C2F9-444C-B8BC-B1ADD23C4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963" y="1219200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从前面看</a:t>
            </a:r>
          </a:p>
        </p:txBody>
      </p:sp>
      <p:sp>
        <p:nvSpPr>
          <p:cNvPr id="8198" name="文本框 17">
            <a:extLst>
              <a:ext uri="{FF2B5EF4-FFF2-40B4-BE49-F238E27FC236}">
                <a16:creationId xmlns:a16="http://schemas.microsoft.com/office/drawing/2014/main" id="{3FD719E7-E41E-4D50-91FD-2A3F7CCB9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638" y="1219200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从上面看</a:t>
            </a:r>
          </a:p>
        </p:txBody>
      </p:sp>
      <p:sp>
        <p:nvSpPr>
          <p:cNvPr id="8199" name="文本框 18">
            <a:extLst>
              <a:ext uri="{FF2B5EF4-FFF2-40B4-BE49-F238E27FC236}">
                <a16:creationId xmlns:a16="http://schemas.microsoft.com/office/drawing/2014/main" id="{B14099D0-8788-47DE-840B-26B749A5F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6725" y="12192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从左面看</a:t>
            </a:r>
          </a:p>
        </p:txBody>
      </p:sp>
      <p:grpSp>
        <p:nvGrpSpPr>
          <p:cNvPr id="8200" name="组合 22">
            <a:extLst>
              <a:ext uri="{FF2B5EF4-FFF2-40B4-BE49-F238E27FC236}">
                <a16:creationId xmlns:a16="http://schemas.microsoft.com/office/drawing/2014/main" id="{4D8C8E7F-8502-430D-B167-E1A5EA4DF405}"/>
              </a:ext>
            </a:extLst>
          </p:cNvPr>
          <p:cNvGrpSpPr>
            <a:grpSpLocks/>
          </p:cNvGrpSpPr>
          <p:nvPr/>
        </p:nvGrpSpPr>
        <p:grpSpPr bwMode="auto">
          <a:xfrm>
            <a:off x="3271838" y="2967038"/>
            <a:ext cx="1077912" cy="1077912"/>
            <a:chOff x="3608640" y="2478167"/>
            <a:chExt cx="1077006" cy="1078230"/>
          </a:xfrm>
          <a:solidFill>
            <a:srgbClr val="B4E8FD"/>
          </a:solidFill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129AC-D28F-4128-9F9D-CEEC0FDD0ADA}"/>
                </a:ext>
              </a:extLst>
            </p:cNvPr>
            <p:cNvSpPr/>
            <p:nvPr/>
          </p:nvSpPr>
          <p:spPr>
            <a:xfrm>
              <a:off x="3608640" y="3018076"/>
              <a:ext cx="539296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9B92122-F7AB-426F-92DC-F4A6E7FD4149}"/>
                </a:ext>
              </a:extLst>
            </p:cNvPr>
            <p:cNvSpPr/>
            <p:nvPr/>
          </p:nvSpPr>
          <p:spPr>
            <a:xfrm>
              <a:off x="3608640" y="2478167"/>
              <a:ext cx="539296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DDD88CB-D6E8-4A8E-B08E-520F5892F2D3}"/>
                </a:ext>
              </a:extLst>
            </p:cNvPr>
            <p:cNvSpPr/>
            <p:nvPr/>
          </p:nvSpPr>
          <p:spPr>
            <a:xfrm>
              <a:off x="4147936" y="3018076"/>
              <a:ext cx="537710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201" name="组合 23">
            <a:extLst>
              <a:ext uri="{FF2B5EF4-FFF2-40B4-BE49-F238E27FC236}">
                <a16:creationId xmlns:a16="http://schemas.microsoft.com/office/drawing/2014/main" id="{2A48F4AF-63D3-4869-BE30-C4F213D6800E}"/>
              </a:ext>
            </a:extLst>
          </p:cNvPr>
          <p:cNvGrpSpPr>
            <a:grpSpLocks/>
          </p:cNvGrpSpPr>
          <p:nvPr/>
        </p:nvGrpSpPr>
        <p:grpSpPr bwMode="auto">
          <a:xfrm>
            <a:off x="4929188" y="2967038"/>
            <a:ext cx="1614487" cy="1077912"/>
            <a:chOff x="3608640" y="2478167"/>
            <a:chExt cx="1613473" cy="1078230"/>
          </a:xfrm>
          <a:solidFill>
            <a:srgbClr val="B4E8FD"/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703A0E3-F612-41FD-8883-95AC6289BD47}"/>
                </a:ext>
              </a:extLst>
            </p:cNvPr>
            <p:cNvSpPr/>
            <p:nvPr/>
          </p:nvSpPr>
          <p:spPr>
            <a:xfrm>
              <a:off x="3608640" y="3018076"/>
              <a:ext cx="537824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2C23BD3-4632-4E5E-BE20-4BDC39EC19D1}"/>
                </a:ext>
              </a:extLst>
            </p:cNvPr>
            <p:cNvSpPr/>
            <p:nvPr/>
          </p:nvSpPr>
          <p:spPr>
            <a:xfrm>
              <a:off x="3608640" y="2478167"/>
              <a:ext cx="537824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155DE60-025B-4452-9D4B-CED90BCCD87F}"/>
                </a:ext>
              </a:extLst>
            </p:cNvPr>
            <p:cNvSpPr/>
            <p:nvPr/>
          </p:nvSpPr>
          <p:spPr>
            <a:xfrm>
              <a:off x="4146464" y="3018076"/>
              <a:ext cx="539411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D50E2F35-3673-4612-8CED-0BBD74D2B839}"/>
                </a:ext>
              </a:extLst>
            </p:cNvPr>
            <p:cNvSpPr/>
            <p:nvPr/>
          </p:nvSpPr>
          <p:spPr>
            <a:xfrm>
              <a:off x="4684288" y="3018076"/>
              <a:ext cx="537825" cy="538321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202" name="组合 28">
            <a:extLst>
              <a:ext uri="{FF2B5EF4-FFF2-40B4-BE49-F238E27FC236}">
                <a16:creationId xmlns:a16="http://schemas.microsoft.com/office/drawing/2014/main" id="{15C8AB84-536B-4BBB-A08D-B3370C6FF2DD}"/>
              </a:ext>
            </a:extLst>
          </p:cNvPr>
          <p:cNvGrpSpPr>
            <a:grpSpLocks/>
          </p:cNvGrpSpPr>
          <p:nvPr/>
        </p:nvGrpSpPr>
        <p:grpSpPr bwMode="auto">
          <a:xfrm>
            <a:off x="6967538" y="2965450"/>
            <a:ext cx="1614487" cy="1077913"/>
            <a:chOff x="3608640" y="2478166"/>
            <a:chExt cx="1613473" cy="1078231"/>
          </a:xfrm>
          <a:solidFill>
            <a:srgbClr val="B4E8FD"/>
          </a:solidFill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5EC8E2B-6273-4223-ACB4-293541760847}"/>
                </a:ext>
              </a:extLst>
            </p:cNvPr>
            <p:cNvSpPr/>
            <p:nvPr/>
          </p:nvSpPr>
          <p:spPr>
            <a:xfrm>
              <a:off x="3608640" y="3018075"/>
              <a:ext cx="537824" cy="53832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D24E1E-2658-4B4F-96B4-89D65A4F85F3}"/>
                </a:ext>
              </a:extLst>
            </p:cNvPr>
            <p:cNvSpPr/>
            <p:nvPr/>
          </p:nvSpPr>
          <p:spPr>
            <a:xfrm>
              <a:off x="3608640" y="2478166"/>
              <a:ext cx="537824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6A37DDD-D05F-4C87-A918-E64260C9C13C}"/>
                </a:ext>
              </a:extLst>
            </p:cNvPr>
            <p:cNvSpPr/>
            <p:nvPr/>
          </p:nvSpPr>
          <p:spPr>
            <a:xfrm>
              <a:off x="4146464" y="3018075"/>
              <a:ext cx="539411" cy="53832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E17003C-1994-450A-8EE7-390625C8FC49}"/>
                </a:ext>
              </a:extLst>
            </p:cNvPr>
            <p:cNvSpPr/>
            <p:nvPr/>
          </p:nvSpPr>
          <p:spPr>
            <a:xfrm>
              <a:off x="4684288" y="3018075"/>
              <a:ext cx="537825" cy="53832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60F56A0-446F-4BDE-ABC0-40273A1F64B7}"/>
                </a:ext>
              </a:extLst>
            </p:cNvPr>
            <p:cNvSpPr/>
            <p:nvPr/>
          </p:nvSpPr>
          <p:spPr>
            <a:xfrm>
              <a:off x="4146464" y="2478166"/>
              <a:ext cx="539411" cy="5399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BF03CEE-8EC6-401F-9DD6-E2270FB39121}"/>
                </a:ext>
              </a:extLst>
            </p:cNvPr>
            <p:cNvSpPr/>
            <p:nvPr/>
          </p:nvSpPr>
          <p:spPr>
            <a:xfrm>
              <a:off x="4684288" y="2478166"/>
              <a:ext cx="537825" cy="53832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1675ACA-55AF-4389-B2B0-56E3BDED71D1}"/>
              </a:ext>
            </a:extLst>
          </p:cNvPr>
          <p:cNvCxnSpPr>
            <a:stCxn id="8197" idx="2"/>
          </p:cNvCxnSpPr>
          <p:nvPr/>
        </p:nvCxnSpPr>
        <p:spPr>
          <a:xfrm>
            <a:off x="3940175" y="1743075"/>
            <a:ext cx="1419225" cy="10937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E6BB34CD-1AE9-48BC-BC8D-5827B24AF9D8}"/>
              </a:ext>
            </a:extLst>
          </p:cNvPr>
          <p:cNvCxnSpPr/>
          <p:nvPr/>
        </p:nvCxnSpPr>
        <p:spPr>
          <a:xfrm>
            <a:off x="5932488" y="1743075"/>
            <a:ext cx="1420812" cy="10937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A5C07759-EC92-4301-AC45-C204B8928DDC}"/>
              </a:ext>
            </a:extLst>
          </p:cNvPr>
          <p:cNvCxnSpPr>
            <a:cxnSpLocks/>
          </p:cNvCxnSpPr>
          <p:nvPr/>
        </p:nvCxnSpPr>
        <p:spPr>
          <a:xfrm flipH="1">
            <a:off x="3743325" y="1743075"/>
            <a:ext cx="3935413" cy="10937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>
            <a:extLst>
              <a:ext uri="{FF2B5EF4-FFF2-40B4-BE49-F238E27FC236}">
                <a16:creationId xmlns:a16="http://schemas.microsoft.com/office/drawing/2014/main" id="{F2EA1FC2-5DFE-EEB9-1A0D-9ACA51AB0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8" y="356347"/>
            <a:ext cx="5805487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把一个正方体和一个长方体摆成右面的样子。下面的图形分别是从什么位置看到的？连一连。</a:t>
            </a:r>
          </a:p>
        </p:txBody>
      </p:sp>
      <p:pic>
        <p:nvPicPr>
          <p:cNvPr id="22" name="图片 9">
            <a:extLst>
              <a:ext uri="{FF2B5EF4-FFF2-40B4-BE49-F238E27FC236}">
                <a16:creationId xmlns:a16="http://schemas.microsoft.com/office/drawing/2014/main" id="{AFCCA034-6D70-DC71-91CD-9419A2080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68144" y="448422"/>
            <a:ext cx="186257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id="{26F5C5CA-1173-46CF-960C-C17827C62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09366" y="2000997"/>
            <a:ext cx="7023418" cy="105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E462FE16-2B22-45F5-89FD-1E80A0BEF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7012" y="3926358"/>
            <a:ext cx="3695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F2F595BB-531A-43BC-B877-34461CBBB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8679" y="3926358"/>
            <a:ext cx="237053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CC02923F-585E-4FBE-ACEE-6511D2134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26358"/>
            <a:ext cx="3695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149A16C-D001-444E-9253-8A79525E2090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>
            <a:off x="2083557" y="3017467"/>
            <a:ext cx="5510390" cy="90889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83DB4CF-7082-455D-A979-431E781333B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13422" y="3017467"/>
            <a:ext cx="2736304" cy="86163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8EA0B61A-7311-46F7-AA8D-9E22ECE05443}"/>
              </a:ext>
            </a:extLst>
          </p:cNvPr>
          <p:cNvCxnSpPr>
            <a:cxnSpLocks noChangeShapeType="1"/>
            <a:stCxn id="12" idx="0"/>
          </p:cNvCxnSpPr>
          <p:nvPr/>
        </p:nvCxnSpPr>
        <p:spPr bwMode="auto">
          <a:xfrm flipV="1">
            <a:off x="4614862" y="3052764"/>
            <a:ext cx="3149570" cy="87359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322AFC5-B5AA-FF7A-3DFE-5A10D5518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700657"/>
            <a:ext cx="80645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摆一摆，画出从前面、上面和左面看到的图形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C5EFEAE-D9C6-894A-B328-2395FDBCB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87720" y="1505520"/>
            <a:ext cx="1088485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06B5EE-8697-F25B-E24B-B5A8B7D9A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9183" y="3072754"/>
            <a:ext cx="1269697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99D5895-E839-837B-2624-5FEDBFFE8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1422970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6D7B396-863E-1346-FC37-6B8491268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013" y="1422970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497C512-0F3A-F8C3-844D-4C0543EFA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8588" y="1422970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D07D9F4-5A23-64D0-2FF5-AC7585BE8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725" y="2964432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从前面看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17CB5C4-3175-CF85-B4AF-ECB8D36A8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2964432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从上面看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51D539-E8C5-81C1-C236-9C470D127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0" y="2964432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从左面看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BB94A2C-A1A3-6CC8-1474-B5C231708E71}"/>
              </a:ext>
            </a:extLst>
          </p:cNvPr>
          <p:cNvGrpSpPr/>
          <p:nvPr/>
        </p:nvGrpSpPr>
        <p:grpSpPr>
          <a:xfrm>
            <a:off x="3635896" y="2127026"/>
            <a:ext cx="4000772" cy="695324"/>
            <a:chOff x="3635896" y="2274094"/>
            <a:chExt cx="4000772" cy="69532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9B17195-BF1B-CEB4-2EDF-18AFD654E749}"/>
                </a:ext>
              </a:extLst>
            </p:cNvPr>
            <p:cNvGrpSpPr/>
            <p:nvPr/>
          </p:nvGrpSpPr>
          <p:grpSpPr>
            <a:xfrm>
              <a:off x="3635896" y="2274094"/>
              <a:ext cx="695324" cy="695324"/>
              <a:chOff x="1907704" y="2819202"/>
              <a:chExt cx="695324" cy="695324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E827C5B9-C1FE-C0D1-B9AE-FC621D53A517}"/>
                  </a:ext>
                </a:extLst>
              </p:cNvPr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84E749DA-EB75-C0EA-6ED9-95CB01B316F6}"/>
                  </a:ext>
                </a:extLst>
              </p:cNvPr>
              <p:cNvSpPr/>
              <p:nvPr/>
            </p:nvSpPr>
            <p:spPr>
              <a:xfrm>
                <a:off x="2255366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8CC69282-E4EC-1F48-186C-5E12D9579E02}"/>
                  </a:ext>
                </a:extLst>
              </p:cNvPr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3BD2A0FC-4148-BE71-C709-72F20A7A3716}"/>
                  </a:ext>
                </a:extLst>
              </p:cNvPr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D704C8BC-6575-787D-67EB-92DF3A6C8869}"/>
                </a:ext>
              </a:extLst>
            </p:cNvPr>
            <p:cNvGrpSpPr/>
            <p:nvPr/>
          </p:nvGrpSpPr>
          <p:grpSpPr>
            <a:xfrm>
              <a:off x="5279232" y="2274094"/>
              <a:ext cx="695324" cy="695324"/>
              <a:chOff x="1907704" y="2819202"/>
              <a:chExt cx="695324" cy="695324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66C95102-8A7A-5B08-134C-996BF37A462D}"/>
                  </a:ext>
                </a:extLst>
              </p:cNvPr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5275BC11-F718-B849-1522-33350D573905}"/>
                  </a:ext>
                </a:extLst>
              </p:cNvPr>
              <p:cNvSpPr/>
              <p:nvPr/>
            </p:nvSpPr>
            <p:spPr>
              <a:xfrm>
                <a:off x="2255366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5F166779-F384-EEDF-099D-72A11CA585D9}"/>
                  </a:ext>
                </a:extLst>
              </p:cNvPr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098EF857-5602-6BB7-E948-A6DFDB3BBD9D}"/>
                </a:ext>
              </a:extLst>
            </p:cNvPr>
            <p:cNvGrpSpPr/>
            <p:nvPr/>
          </p:nvGrpSpPr>
          <p:grpSpPr>
            <a:xfrm>
              <a:off x="6941344" y="2274094"/>
              <a:ext cx="695324" cy="695324"/>
              <a:chOff x="1907704" y="2819202"/>
              <a:chExt cx="695324" cy="695324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2F4360B9-F894-18F9-D1E4-EC21745097C4}"/>
                  </a:ext>
                </a:extLst>
              </p:cNvPr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CF27B17B-A646-AD37-C713-9CDFA0DDDBC8}"/>
                  </a:ext>
                </a:extLst>
              </p:cNvPr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D687C503-541C-10C2-0849-24D9689A4260}"/>
                  </a:ext>
                </a:extLst>
              </p:cNvPr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AF080A2-8EC0-2C1B-B957-44E917E1C89B}"/>
              </a:ext>
            </a:extLst>
          </p:cNvPr>
          <p:cNvGrpSpPr/>
          <p:nvPr/>
        </p:nvGrpSpPr>
        <p:grpSpPr>
          <a:xfrm>
            <a:off x="3505200" y="3630389"/>
            <a:ext cx="3957637" cy="695324"/>
            <a:chOff x="3635896" y="2274094"/>
            <a:chExt cx="3957637" cy="69532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9C72B4B-A738-AB43-31AF-500DB3736359}"/>
                </a:ext>
              </a:extLst>
            </p:cNvPr>
            <p:cNvGrpSpPr/>
            <p:nvPr/>
          </p:nvGrpSpPr>
          <p:grpSpPr>
            <a:xfrm>
              <a:off x="3635896" y="2274094"/>
              <a:ext cx="1042986" cy="695324"/>
              <a:chOff x="1907704" y="2819202"/>
              <a:chExt cx="1042986" cy="695324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AA112A8E-937B-91A1-DC85-8F0D6F626D96}"/>
                  </a:ext>
                </a:extLst>
              </p:cNvPr>
              <p:cNvSpPr/>
              <p:nvPr/>
            </p:nvSpPr>
            <p:spPr>
              <a:xfrm>
                <a:off x="1907704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F22D0617-53C7-906E-31E5-10D36BA2A984}"/>
                  </a:ext>
                </a:extLst>
              </p:cNvPr>
              <p:cNvSpPr/>
              <p:nvPr/>
            </p:nvSpPr>
            <p:spPr>
              <a:xfrm>
                <a:off x="2603028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602E83D6-E19E-652C-6A3E-A5B8D5816CFA}"/>
                  </a:ext>
                </a:extLst>
              </p:cNvPr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64F72284-BFB3-91B9-1D8F-0923CA62DBC3}"/>
                  </a:ext>
                </a:extLst>
              </p:cNvPr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74FCC634-F9A2-8029-09CC-D9F5BAA10456}"/>
                  </a:ext>
                </a:extLst>
              </p:cNvPr>
              <p:cNvSpPr/>
              <p:nvPr/>
            </p:nvSpPr>
            <p:spPr>
              <a:xfrm>
                <a:off x="2603028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D6DBA0EF-D64F-EF71-D293-42FA2B53DD2E}"/>
                </a:ext>
              </a:extLst>
            </p:cNvPr>
            <p:cNvGrpSpPr/>
            <p:nvPr/>
          </p:nvGrpSpPr>
          <p:grpSpPr>
            <a:xfrm>
              <a:off x="5279232" y="2621756"/>
              <a:ext cx="1042986" cy="347662"/>
              <a:chOff x="1907704" y="3166864"/>
              <a:chExt cx="1042986" cy="347662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95D537DF-2574-6531-CDD9-86F1E7317955}"/>
                  </a:ext>
                </a:extLst>
              </p:cNvPr>
              <p:cNvSpPr/>
              <p:nvPr/>
            </p:nvSpPr>
            <p:spPr>
              <a:xfrm>
                <a:off x="2603028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811359E3-2B2F-880F-8A64-867C3DDD6B29}"/>
                  </a:ext>
                </a:extLst>
              </p:cNvPr>
              <p:cNvSpPr/>
              <p:nvPr/>
            </p:nvSpPr>
            <p:spPr>
              <a:xfrm>
                <a:off x="2255366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2367F28A-8C23-05CC-3C30-4941C8EC8338}"/>
                  </a:ext>
                </a:extLst>
              </p:cNvPr>
              <p:cNvSpPr/>
              <p:nvPr/>
            </p:nvSpPr>
            <p:spPr>
              <a:xfrm>
                <a:off x="1907704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F55538A9-EAD7-1F8D-96A1-0EE37A8B2B8C}"/>
                </a:ext>
              </a:extLst>
            </p:cNvPr>
            <p:cNvGrpSpPr/>
            <p:nvPr/>
          </p:nvGrpSpPr>
          <p:grpSpPr>
            <a:xfrm>
              <a:off x="7245871" y="2274094"/>
              <a:ext cx="347662" cy="695324"/>
              <a:chOff x="2212231" y="2819202"/>
              <a:chExt cx="347662" cy="695324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7C27537A-A17F-C602-EC63-EE5DAB8A8405}"/>
                  </a:ext>
                </a:extLst>
              </p:cNvPr>
              <p:cNvSpPr/>
              <p:nvPr/>
            </p:nvSpPr>
            <p:spPr>
              <a:xfrm>
                <a:off x="2212231" y="2819202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4302E821-AB79-896B-90D0-3F19F1514A28}"/>
                  </a:ext>
                </a:extLst>
              </p:cNvPr>
              <p:cNvSpPr/>
              <p:nvPr/>
            </p:nvSpPr>
            <p:spPr>
              <a:xfrm>
                <a:off x="2212231" y="3166864"/>
                <a:ext cx="347662" cy="347662"/>
              </a:xfrm>
              <a:prstGeom prst="rect">
                <a:avLst/>
              </a:prstGeom>
              <a:solidFill>
                <a:srgbClr val="B4E8FD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4500BB-7876-4299-BA30-DEA78B0CDA8A}"/>
              </a:ext>
            </a:extLst>
          </p:cNvPr>
          <p:cNvSpPr txBox="1"/>
          <p:nvPr/>
        </p:nvSpPr>
        <p:spPr>
          <a:xfrm>
            <a:off x="571500" y="839788"/>
            <a:ext cx="4968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endParaRPr lang="zh-CN" altLang="en-US" sz="3200" b="1" dirty="0">
              <a:latin typeface="+mn-lt"/>
              <a:ea typeface="+mn-ea"/>
            </a:endParaRPr>
          </a:p>
        </p:txBody>
      </p:sp>
      <p:pic>
        <p:nvPicPr>
          <p:cNvPr id="11267" name="图片 2">
            <a:extLst>
              <a:ext uri="{FF2B5EF4-FFF2-40B4-BE49-F238E27FC236}">
                <a16:creationId xmlns:a16="http://schemas.microsoft.com/office/drawing/2014/main" id="{D456EC3F-0612-4900-AE1E-CDB9E32C7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131888"/>
            <a:ext cx="62452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EDF3754-B67F-246C-11F5-B419FC9EB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742102"/>
            <a:ext cx="77660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这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个物体，从哪面看到的图形相同？从哪面看到的图形不同？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1A31A69-2781-43D5-8772-6D5AB7342A9F}"/>
              </a:ext>
            </a:extLst>
          </p:cNvPr>
          <p:cNvSpPr txBox="1"/>
          <p:nvPr/>
        </p:nvSpPr>
        <p:spPr>
          <a:xfrm rot="20492434">
            <a:off x="3331208" y="1825076"/>
            <a:ext cx="1449387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800" dirty="0">
                <a:solidFill>
                  <a:schemeClr val="bg2">
                    <a:lumMod val="90000"/>
                  </a:schemeClr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pic>
        <p:nvPicPr>
          <p:cNvPr id="12291" name="图片 1">
            <a:extLst>
              <a:ext uri="{FF2B5EF4-FFF2-40B4-BE49-F238E27FC236}">
                <a16:creationId xmlns:a16="http://schemas.microsoft.com/office/drawing/2014/main" id="{2D35768B-23F7-4DBF-AFB3-7DAC2056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633" y="464589"/>
            <a:ext cx="3462337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2">
            <a:extLst>
              <a:ext uri="{FF2B5EF4-FFF2-40B4-BE49-F238E27FC236}">
                <a16:creationId xmlns:a16="http://schemas.microsoft.com/office/drawing/2014/main" id="{B76AEEEC-E271-4814-B2E2-A413DA96C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920" y="1628226"/>
            <a:ext cx="3235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3">
            <a:extLst>
              <a:ext uri="{FF2B5EF4-FFF2-40B4-BE49-F238E27FC236}">
                <a16:creationId xmlns:a16="http://schemas.microsoft.com/office/drawing/2014/main" id="{18D5BD4B-AE0B-4E9E-BEE1-FE3ADD9E5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645" y="2533101"/>
            <a:ext cx="340677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1877B8F-6894-49A6-AABD-EF9E8E1818E7}"/>
              </a:ext>
            </a:extLst>
          </p:cNvPr>
          <p:cNvSpPr txBox="1"/>
          <p:nvPr/>
        </p:nvSpPr>
        <p:spPr>
          <a:xfrm>
            <a:off x="1572258" y="3409401"/>
            <a:ext cx="698139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这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个物体，从左面看到的图形相同。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EFF4F42-38A7-4B89-BD4C-D60523B5371D}"/>
              </a:ext>
            </a:extLst>
          </p:cNvPr>
          <p:cNvSpPr txBox="1"/>
          <p:nvPr/>
        </p:nvSpPr>
        <p:spPr>
          <a:xfrm>
            <a:off x="2092958" y="850351"/>
            <a:ext cx="8064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图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581C9F-C62A-43BE-9746-A8DA52502B8B}"/>
              </a:ext>
            </a:extLst>
          </p:cNvPr>
          <p:cNvSpPr txBox="1"/>
          <p:nvPr/>
        </p:nvSpPr>
        <p:spPr>
          <a:xfrm>
            <a:off x="2092958" y="1737764"/>
            <a:ext cx="80645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图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C6E5FC-C770-4AB9-B655-FF319000DC43}"/>
              </a:ext>
            </a:extLst>
          </p:cNvPr>
          <p:cNvSpPr txBox="1"/>
          <p:nvPr/>
        </p:nvSpPr>
        <p:spPr>
          <a:xfrm>
            <a:off x="2092958" y="2637876"/>
            <a:ext cx="8064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图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139C881-70C0-4412-92E3-0690C4AB8092}"/>
              </a:ext>
            </a:extLst>
          </p:cNvPr>
          <p:cNvSpPr txBox="1"/>
          <p:nvPr/>
        </p:nvSpPr>
        <p:spPr>
          <a:xfrm>
            <a:off x="1572258" y="3995189"/>
            <a:ext cx="6966725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从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前面和上面看到的图形不同。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D8879B-BC15-4D69-96C8-A25EDAF15339}"/>
              </a:ext>
            </a:extLst>
          </p:cNvPr>
          <p:cNvSpPr txBox="1"/>
          <p:nvPr/>
        </p:nvSpPr>
        <p:spPr>
          <a:xfrm>
            <a:off x="720725" y="257046"/>
            <a:ext cx="3338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5.</a:t>
            </a:r>
            <a:r>
              <a:rPr lang="zh-CN" altLang="en-US" sz="2800" b="1" dirty="0">
                <a:latin typeface="+mn-lt"/>
                <a:ea typeface="+mn-ea"/>
              </a:rPr>
              <a:t>看一看，说一说。</a:t>
            </a:r>
          </a:p>
        </p:txBody>
      </p:sp>
      <p:sp>
        <p:nvSpPr>
          <p:cNvPr id="13317" name="文本框 3">
            <a:extLst>
              <a:ext uri="{FF2B5EF4-FFF2-40B4-BE49-F238E27FC236}">
                <a16:creationId xmlns:a16="http://schemas.microsoft.com/office/drawing/2014/main" id="{C9D046E1-6028-40FD-BFB5-A103C349B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" y="2614157"/>
            <a:ext cx="7962878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</a:rPr>
              <a:t>（</a:t>
            </a:r>
            <a:r>
              <a:rPr lang="en-US" altLang="zh-CN" sz="2800" b="1">
                <a:latin typeface="+mn-lt"/>
                <a:ea typeface="+mn-ea"/>
              </a:rPr>
              <a:t>1</a:t>
            </a:r>
            <a:r>
              <a:rPr lang="zh-CN" altLang="en-US" sz="2800" b="1">
                <a:latin typeface="+mn-lt"/>
                <a:ea typeface="+mn-ea"/>
              </a:rPr>
              <a:t>）从前面看，看到的图形是         的有哪几个？看到的图形是             的有哪几个？</a:t>
            </a:r>
            <a:endParaRPr lang="en-US" altLang="zh-CN" sz="2800" b="1">
              <a:latin typeface="+mn-lt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</a:rPr>
              <a:t>（</a:t>
            </a:r>
            <a:r>
              <a:rPr lang="en-US" altLang="zh-CN" sz="2800" b="1">
                <a:latin typeface="+mn-lt"/>
                <a:ea typeface="+mn-ea"/>
              </a:rPr>
              <a:t>2</a:t>
            </a:r>
            <a:r>
              <a:rPr lang="zh-CN" altLang="en-US" sz="2800" b="1">
                <a:latin typeface="+mn-lt"/>
                <a:ea typeface="+mn-ea"/>
              </a:rPr>
              <a:t>）从左面看，看到的图形是         的有哪几个？</a:t>
            </a:r>
            <a:endParaRPr lang="en-US" altLang="zh-CN" sz="2800" b="1">
              <a:latin typeface="+mn-lt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+mn-lt"/>
                <a:ea typeface="+mn-ea"/>
              </a:rPr>
              <a:t>（</a:t>
            </a:r>
            <a:r>
              <a:rPr lang="en-US" altLang="zh-CN" sz="2800" b="1">
                <a:latin typeface="+mn-lt"/>
                <a:ea typeface="+mn-ea"/>
              </a:rPr>
              <a:t>3</a:t>
            </a:r>
            <a:r>
              <a:rPr lang="zh-CN" altLang="en-US" sz="2800" b="1">
                <a:latin typeface="+mn-lt"/>
                <a:ea typeface="+mn-ea"/>
              </a:rPr>
              <a:t>）从上面看，看到的图形有相同的吗？</a:t>
            </a:r>
          </a:p>
        </p:txBody>
      </p:sp>
      <p:pic>
        <p:nvPicPr>
          <p:cNvPr id="3" name="Picture 36">
            <a:extLst>
              <a:ext uri="{FF2B5EF4-FFF2-40B4-BE49-F238E27FC236}">
                <a16:creationId xmlns:a16="http://schemas.microsoft.com/office/drawing/2014/main" id="{AB39B45C-EDA4-D42D-BC98-F8E20EA8E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17575" y="780921"/>
            <a:ext cx="4708851" cy="190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0957030-FB33-906D-98A9-058AFB6AF6C6}"/>
              </a:ext>
            </a:extLst>
          </p:cNvPr>
          <p:cNvGrpSpPr/>
          <p:nvPr/>
        </p:nvGrpSpPr>
        <p:grpSpPr>
          <a:xfrm>
            <a:off x="5697777" y="2752286"/>
            <a:ext cx="683024" cy="341512"/>
            <a:chOff x="683568" y="1654174"/>
            <a:chExt cx="683024" cy="34151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EADE7FB-AA66-B02A-7102-67A65FDC569D}"/>
                </a:ext>
              </a:extLst>
            </p:cNvPr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E5913C9-019C-1DFF-A69A-73796F67DB08}"/>
                </a:ext>
              </a:extLst>
            </p:cNvPr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0EBAA884-039C-E809-CDB5-876C07748CD2}"/>
              </a:ext>
            </a:extLst>
          </p:cNvPr>
          <p:cNvGrpSpPr/>
          <p:nvPr/>
        </p:nvGrpSpPr>
        <p:grpSpPr>
          <a:xfrm>
            <a:off x="3031573" y="3267630"/>
            <a:ext cx="1027665" cy="341512"/>
            <a:chOff x="683568" y="1654174"/>
            <a:chExt cx="1027665" cy="34151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50B811F-711F-F015-ABAD-B0843F721309}"/>
                </a:ext>
              </a:extLst>
            </p:cNvPr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FE5EFB3-5987-6F16-22E4-E863A87152FC}"/>
                </a:ext>
              </a:extLst>
            </p:cNvPr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B22F881-0DC3-46BD-35F1-6E246BF91581}"/>
                </a:ext>
              </a:extLst>
            </p:cNvPr>
            <p:cNvSpPr/>
            <p:nvPr/>
          </p:nvSpPr>
          <p:spPr>
            <a:xfrm>
              <a:off x="1369721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EAC6673-75D1-E990-8B14-D62EAE2FE15D}"/>
              </a:ext>
            </a:extLst>
          </p:cNvPr>
          <p:cNvGrpSpPr/>
          <p:nvPr/>
        </p:nvGrpSpPr>
        <p:grpSpPr>
          <a:xfrm>
            <a:off x="5697777" y="3788180"/>
            <a:ext cx="683024" cy="341512"/>
            <a:chOff x="683568" y="1654174"/>
            <a:chExt cx="683024" cy="34151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A5451BD-A2AE-F538-9E2A-D02BE9CC9BFD}"/>
                </a:ext>
              </a:extLst>
            </p:cNvPr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BCF7CDB-81B7-E7EB-C9E3-7EDC191F17DA}"/>
                </a:ext>
              </a:extLst>
            </p:cNvPr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2248F11-8068-4B2A-8596-2C306E0B3880}"/>
              </a:ext>
            </a:extLst>
          </p:cNvPr>
          <p:cNvSpPr txBox="1"/>
          <p:nvPr/>
        </p:nvSpPr>
        <p:spPr bwMode="auto">
          <a:xfrm>
            <a:off x="559761" y="1018228"/>
            <a:ext cx="8024479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）从前面看到的图形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是          的有②、③、⑤。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看到的图形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是                的有①、④、⑥。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）从左面看到的图形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是          的有①、②、④、⑥。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）这几个物体从上面看没有图形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相同的。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2FA96C5-7150-B5F3-7BFE-21A8977D73F7}"/>
              </a:ext>
            </a:extLst>
          </p:cNvPr>
          <p:cNvGrpSpPr/>
          <p:nvPr/>
        </p:nvGrpSpPr>
        <p:grpSpPr>
          <a:xfrm>
            <a:off x="4860110" y="1243206"/>
            <a:ext cx="683024" cy="341512"/>
            <a:chOff x="683568" y="1654174"/>
            <a:chExt cx="683024" cy="34151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528BC43-D055-7588-596C-02D56C60225E}"/>
                </a:ext>
              </a:extLst>
            </p:cNvPr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DA40886-C997-337A-B842-5AA30F3F5EB1}"/>
                </a:ext>
              </a:extLst>
            </p:cNvPr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382E798-B9B1-DC61-52F1-E21DA18D2EA8}"/>
              </a:ext>
            </a:extLst>
          </p:cNvPr>
          <p:cNvGrpSpPr/>
          <p:nvPr/>
        </p:nvGrpSpPr>
        <p:grpSpPr>
          <a:xfrm>
            <a:off x="3018784" y="1892833"/>
            <a:ext cx="1027665" cy="341512"/>
            <a:chOff x="683568" y="1654174"/>
            <a:chExt cx="1027665" cy="34151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FF7DE60-6AAB-D815-F007-A715FA38FBA6}"/>
                </a:ext>
              </a:extLst>
            </p:cNvPr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4DC8554-7F62-4420-B8B8-164ED5830B25}"/>
                </a:ext>
              </a:extLst>
            </p:cNvPr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3E70752-0DC6-69B2-FD3A-ED45A8A2FB69}"/>
                </a:ext>
              </a:extLst>
            </p:cNvPr>
            <p:cNvSpPr/>
            <p:nvPr/>
          </p:nvSpPr>
          <p:spPr>
            <a:xfrm>
              <a:off x="1369721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8207ADD-93B1-4479-DDBF-23321047DDF1}"/>
              </a:ext>
            </a:extLst>
          </p:cNvPr>
          <p:cNvGrpSpPr/>
          <p:nvPr/>
        </p:nvGrpSpPr>
        <p:grpSpPr>
          <a:xfrm>
            <a:off x="4860110" y="2533385"/>
            <a:ext cx="683024" cy="341512"/>
            <a:chOff x="683568" y="1654174"/>
            <a:chExt cx="683024" cy="34151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6986402-82BB-9613-D4F9-0C40516B8F31}"/>
                </a:ext>
              </a:extLst>
            </p:cNvPr>
            <p:cNvSpPr/>
            <p:nvPr/>
          </p:nvSpPr>
          <p:spPr>
            <a:xfrm>
              <a:off x="683568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E47BD5E-E6F3-26BB-71BB-F23D8CF63811}"/>
                </a:ext>
              </a:extLst>
            </p:cNvPr>
            <p:cNvSpPr/>
            <p:nvPr/>
          </p:nvSpPr>
          <p:spPr>
            <a:xfrm>
              <a:off x="1025080" y="1654174"/>
              <a:ext cx="341512" cy="341512"/>
            </a:xfrm>
            <a:prstGeom prst="rect">
              <a:avLst/>
            </a:prstGeom>
            <a:solidFill>
              <a:srgbClr val="B6E1F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BBCE51-B95E-4AEF-97EE-226AB25500A1}"/>
              </a:ext>
            </a:extLst>
          </p:cNvPr>
          <p:cNvSpPr txBox="1"/>
          <p:nvPr/>
        </p:nvSpPr>
        <p:spPr>
          <a:xfrm>
            <a:off x="835025" y="354013"/>
            <a:ext cx="7094538" cy="1217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6.</a:t>
            </a:r>
            <a:r>
              <a:rPr lang="zh-CN" altLang="en-US" sz="3200" b="1" dirty="0">
                <a:latin typeface="+mn-lt"/>
                <a:ea typeface="+mn-ea"/>
              </a:rPr>
              <a:t>下面是从不同位置观察同一个物体所看到的图形，请把它摆出来。</a:t>
            </a:r>
          </a:p>
        </p:txBody>
      </p:sp>
      <p:sp>
        <p:nvSpPr>
          <p:cNvPr id="15364" name="文本框 6">
            <a:extLst>
              <a:ext uri="{FF2B5EF4-FFF2-40B4-BE49-F238E27FC236}">
                <a16:creationId xmlns:a16="http://schemas.microsoft.com/office/drawing/2014/main" id="{FB2349D3-D14C-4CBD-B9F2-695DB9756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869" y="2640012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从前面看</a:t>
            </a:r>
          </a:p>
        </p:txBody>
      </p:sp>
      <p:sp>
        <p:nvSpPr>
          <p:cNvPr id="15365" name="文本框 7">
            <a:extLst>
              <a:ext uri="{FF2B5EF4-FFF2-40B4-BE49-F238E27FC236}">
                <a16:creationId xmlns:a16="http://schemas.microsoft.com/office/drawing/2014/main" id="{7752D01B-B8C2-4D57-BED5-D0C7C8FBA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6203" y="2640012"/>
            <a:ext cx="18335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从上面看</a:t>
            </a:r>
          </a:p>
        </p:txBody>
      </p:sp>
      <p:sp>
        <p:nvSpPr>
          <p:cNvPr id="15366" name="文本框 8">
            <a:extLst>
              <a:ext uri="{FF2B5EF4-FFF2-40B4-BE49-F238E27FC236}">
                <a16:creationId xmlns:a16="http://schemas.microsoft.com/office/drawing/2014/main" id="{7F1E4E23-7261-4C29-A9D9-1B863DA08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0464" y="2640012"/>
            <a:ext cx="18335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从左面看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5812854-6527-174E-2BD2-D6721E0A1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634762"/>
            <a:ext cx="6870023" cy="942114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A85F03AB-8740-2E25-F956-41153F09EE71}"/>
              </a:ext>
            </a:extLst>
          </p:cNvPr>
          <p:cNvGrpSpPr/>
          <p:nvPr/>
        </p:nvGrpSpPr>
        <p:grpSpPr>
          <a:xfrm>
            <a:off x="3551987" y="3387515"/>
            <a:ext cx="2040025" cy="1172996"/>
            <a:chOff x="835025" y="3387515"/>
            <a:chExt cx="2040025" cy="1172996"/>
          </a:xfrm>
        </p:grpSpPr>
        <p:sp>
          <p:nvSpPr>
            <p:cNvPr id="11" name="立方体 10">
              <a:extLst>
                <a:ext uri="{FF2B5EF4-FFF2-40B4-BE49-F238E27FC236}">
                  <a16:creationId xmlns:a16="http://schemas.microsoft.com/office/drawing/2014/main" id="{2C68EB68-4A56-CAF9-1CCD-EB9DEC372B57}"/>
                </a:ext>
              </a:extLst>
            </p:cNvPr>
            <p:cNvSpPr/>
            <p:nvPr/>
          </p:nvSpPr>
          <p:spPr>
            <a:xfrm>
              <a:off x="1851290" y="3836545"/>
              <a:ext cx="585787" cy="585787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立方体 11">
              <a:extLst>
                <a:ext uri="{FF2B5EF4-FFF2-40B4-BE49-F238E27FC236}">
                  <a16:creationId xmlns:a16="http://schemas.microsoft.com/office/drawing/2014/main" id="{1E7737CD-3943-CFB8-2B68-3F61DFFF7206}"/>
                </a:ext>
              </a:extLst>
            </p:cNvPr>
            <p:cNvSpPr/>
            <p:nvPr/>
          </p:nvSpPr>
          <p:spPr>
            <a:xfrm>
              <a:off x="2289263" y="3836545"/>
              <a:ext cx="585787" cy="585787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立方体 5">
              <a:extLst>
                <a:ext uri="{FF2B5EF4-FFF2-40B4-BE49-F238E27FC236}">
                  <a16:creationId xmlns:a16="http://schemas.microsoft.com/office/drawing/2014/main" id="{508C7EA5-2F2B-E249-30AA-F722267795CB}"/>
                </a:ext>
              </a:extLst>
            </p:cNvPr>
            <p:cNvSpPr/>
            <p:nvPr/>
          </p:nvSpPr>
          <p:spPr>
            <a:xfrm>
              <a:off x="835025" y="3974724"/>
              <a:ext cx="585787" cy="585787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立方体 6">
              <a:extLst>
                <a:ext uri="{FF2B5EF4-FFF2-40B4-BE49-F238E27FC236}">
                  <a16:creationId xmlns:a16="http://schemas.microsoft.com/office/drawing/2014/main" id="{1AB86387-5CEF-7E8B-488B-70E2BE0E27D3}"/>
                </a:ext>
              </a:extLst>
            </p:cNvPr>
            <p:cNvSpPr/>
            <p:nvPr/>
          </p:nvSpPr>
          <p:spPr>
            <a:xfrm>
              <a:off x="1272999" y="3974724"/>
              <a:ext cx="585787" cy="585787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立方体 7">
              <a:extLst>
                <a:ext uri="{FF2B5EF4-FFF2-40B4-BE49-F238E27FC236}">
                  <a16:creationId xmlns:a16="http://schemas.microsoft.com/office/drawing/2014/main" id="{EE796CC5-2687-F4F6-3695-3FB598EA9FE1}"/>
                </a:ext>
              </a:extLst>
            </p:cNvPr>
            <p:cNvSpPr/>
            <p:nvPr/>
          </p:nvSpPr>
          <p:spPr>
            <a:xfrm>
              <a:off x="1710973" y="3974724"/>
              <a:ext cx="585787" cy="585787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立方体 8">
              <a:extLst>
                <a:ext uri="{FF2B5EF4-FFF2-40B4-BE49-F238E27FC236}">
                  <a16:creationId xmlns:a16="http://schemas.microsoft.com/office/drawing/2014/main" id="{EEFF67DB-A9CD-DEE9-83D3-67D77B004E98}"/>
                </a:ext>
              </a:extLst>
            </p:cNvPr>
            <p:cNvSpPr/>
            <p:nvPr/>
          </p:nvSpPr>
          <p:spPr>
            <a:xfrm>
              <a:off x="2148946" y="3974724"/>
              <a:ext cx="585787" cy="585787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立方体 12">
              <a:extLst>
                <a:ext uri="{FF2B5EF4-FFF2-40B4-BE49-F238E27FC236}">
                  <a16:creationId xmlns:a16="http://schemas.microsoft.com/office/drawing/2014/main" id="{C9D95063-11D6-0E83-CB04-DEFFA1751801}"/>
                </a:ext>
              </a:extLst>
            </p:cNvPr>
            <p:cNvSpPr/>
            <p:nvPr/>
          </p:nvSpPr>
          <p:spPr>
            <a:xfrm>
              <a:off x="1856661" y="3387515"/>
              <a:ext cx="585787" cy="585787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1976A48-EBE9-0283-A449-2ACBB9A1E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9518" y="2019087"/>
            <a:ext cx="444023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左面的物体是由（     ）个小正方体搭成的。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F550CA3-43CA-4A0D-A3BD-1EF52E850182}"/>
              </a:ext>
            </a:extLst>
          </p:cNvPr>
          <p:cNvSpPr txBox="1"/>
          <p:nvPr/>
        </p:nvSpPr>
        <p:spPr>
          <a:xfrm>
            <a:off x="627063" y="600075"/>
            <a:ext cx="496887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7.</a:t>
            </a:r>
            <a:endParaRPr lang="zh-CN" altLang="en-US" sz="3200" b="1" dirty="0">
              <a:latin typeface="+mn-lt"/>
              <a:ea typeface="+mn-ea"/>
            </a:endParaRPr>
          </a:p>
        </p:txBody>
      </p:sp>
      <p:pic>
        <p:nvPicPr>
          <p:cNvPr id="16388" name="图片 3">
            <a:extLst>
              <a:ext uri="{FF2B5EF4-FFF2-40B4-BE49-F238E27FC236}">
                <a16:creationId xmlns:a16="http://schemas.microsoft.com/office/drawing/2014/main" id="{17FED98F-741E-434C-A809-DFD855430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06" y="1341438"/>
            <a:ext cx="2894012" cy="257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D487E57-9844-4899-ABD9-7845F40F34EB}"/>
              </a:ext>
            </a:extLst>
          </p:cNvPr>
          <p:cNvSpPr txBox="1"/>
          <p:nvPr/>
        </p:nvSpPr>
        <p:spPr>
          <a:xfrm>
            <a:off x="7083425" y="2042105"/>
            <a:ext cx="601663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</TotalTime>
  <Words>327</Words>
  <Application>Microsoft Office PowerPoint</Application>
  <PresentationFormat>全屏显示(16:9)</PresentationFormat>
  <Paragraphs>39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等线</vt:lpstr>
      <vt:lpstr>黑体</vt:lpstr>
      <vt:lpstr>华康少女文字W5(P)</vt:lpstr>
      <vt:lpstr>楷体</vt:lpstr>
      <vt:lpstr>Arial</vt:lpstr>
      <vt:lpstr>Calibri</vt:lpstr>
      <vt:lpstr>Calibri Light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创元成才路</dc:description>
  <cp:lastModifiedBy>litao</cp:lastModifiedBy>
  <cp:revision>54</cp:revision>
  <dcterms:created xsi:type="dcterms:W3CDTF">2017-10-30T08:14:45Z</dcterms:created>
  <dcterms:modified xsi:type="dcterms:W3CDTF">2023-11-21T03:46:58Z</dcterms:modified>
  <cp:category>状元成才路</cp:category>
  <cp:contentStatus>状元成才路</cp:contentStatus>
</cp:coreProperties>
</file>