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3" r:id="rId2"/>
    <p:sldId id="378" r:id="rId3"/>
    <p:sldId id="379" r:id="rId4"/>
    <p:sldId id="386" r:id="rId5"/>
    <p:sldId id="368" r:id="rId6"/>
    <p:sldId id="387" r:id="rId7"/>
    <p:sldId id="389" r:id="rId8"/>
    <p:sldId id="388" r:id="rId9"/>
    <p:sldId id="390" r:id="rId10"/>
    <p:sldId id="391" r:id="rId11"/>
    <p:sldId id="392" r:id="rId12"/>
    <p:sldId id="393" r:id="rId13"/>
    <p:sldId id="394" r:id="rId14"/>
    <p:sldId id="395" r:id="rId15"/>
    <p:sldId id="396" r:id="rId16"/>
    <p:sldId id="397" r:id="rId17"/>
    <p:sldId id="398" r:id="rId18"/>
    <p:sldId id="264" r:id="rId19"/>
    <p:sldId id="399" r:id="rId20"/>
    <p:sldId id="400" r:id="rId21"/>
    <p:sldId id="401" r:id="rId22"/>
    <p:sldId id="402" r:id="rId23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8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60">
          <p15:clr>
            <a:srgbClr val="A4A3A4"/>
          </p15:clr>
        </p15:guide>
        <p15:guide id="4" pos="158">
          <p15:clr>
            <a:srgbClr val="A4A3A4"/>
          </p15:clr>
        </p15:guide>
        <p15:guide id="5" pos="35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FDC"/>
    <a:srgbClr val="F3FDFF"/>
    <a:srgbClr val="50623F"/>
    <a:srgbClr val="FAFF72"/>
    <a:srgbClr val="CDB78C"/>
    <a:srgbClr val="DBD0E6"/>
    <a:srgbClr val="007BBB"/>
    <a:srgbClr val="F6F9F9"/>
    <a:srgbClr val="F5D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516" y="126"/>
      </p:cViewPr>
      <p:guideLst>
        <p:guide orient="horz" pos="1608"/>
        <p:guide orient="horz" pos="713"/>
        <p:guide orient="horz" pos="2960"/>
        <p:guide pos="158"/>
        <p:guide pos="35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004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1A3193A-640D-4DDF-A74C-82C947E3FD93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AA3CB5-6AA8-4557-845A-F0A417F752D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C51531B-1BE0-4C55-BCC9-3FC7E19CD03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E754A01E-4E27-466A-A664-C3B90CF7C3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4803" r="4520" b="13130"/>
          <a:stretch>
            <a:fillRect/>
          </a:stretch>
        </p:blipFill>
        <p:spPr bwMode="auto">
          <a:xfrm>
            <a:off x="179388" y="0"/>
            <a:ext cx="87852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516282B2-4E74-41B9-84A2-0815ECCD83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9388"/>
            <a:ext cx="8645525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6D2E4688-671D-470A-AA8B-4F17480CEF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7881" y="10074863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1644" y="9077924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3221" y="9171908"/>
                  <a:ext cx="751416" cy="840385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3527" y="9169713"/>
                  <a:ext cx="761999" cy="840384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4459" y="10184226"/>
                  <a:ext cx="457199" cy="1297621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3754" y="9065913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1506" y="3928427"/>
                <a:ext cx="1261532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5780" y="13870223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8284" y="13767262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1315" y="13659833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7534" y="13596024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5897" y="13526671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940" y="14350346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383" y="14283892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370" y="14228001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4169" y="14175101"/>
                  <a:ext cx="153186" cy="21509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335" y="14080612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9924"/>
                  <a:ext cx="431173" cy="318832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 dirty="0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charset="-122"/>
              </a:defRPr>
            </a:lvl1pPr>
          </a:lstStyle>
          <a:p>
            <a:pPr>
              <a:defRPr/>
            </a:pPr>
            <a:fld id="{F6BBC103-92FE-4A84-BDD2-23334FA508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738" y="500913"/>
            <a:ext cx="863600" cy="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907642" y="1598651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加法交换律和结合律</a:t>
            </a:r>
          </a:p>
        </p:txBody>
      </p:sp>
      <p:sp>
        <p:nvSpPr>
          <p:cNvPr id="9220" name="副标题 6"/>
          <p:cNvSpPr txBox="1">
            <a:spLocks noChangeArrowheads="1"/>
          </p:cNvSpPr>
          <p:nvPr/>
        </p:nvSpPr>
        <p:spPr bwMode="auto">
          <a:xfrm>
            <a:off x="3455988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635896" y="555526"/>
            <a:ext cx="2412181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运算律</a:t>
            </a:r>
            <a:endParaRPr lang="zh-CN" altLang="en-US" sz="4000" b="1" dirty="0">
              <a:ln w="6350">
                <a:noFill/>
              </a:ln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7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1272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3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charset="-122"/>
                  <a:ea typeface="黑体" panose="02010609060101010101" charset="-122"/>
                </a:rPr>
                <a:t>一、探究新知，掌握定律</a:t>
              </a:r>
              <a:endParaRPr lang="zh-CN" altLang="zh-CN" sz="36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11267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9582"/>
            <a:ext cx="607825" cy="6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矩形 16"/>
          <p:cNvSpPr>
            <a:spLocks noChangeArrowheads="1"/>
          </p:cNvSpPr>
          <p:nvPr/>
        </p:nvSpPr>
        <p:spPr bwMode="auto">
          <a:xfrm>
            <a:off x="1023897" y="1059582"/>
            <a:ext cx="4556215" cy="227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李叔叔计划骑车旅行一个星期。他今天上午骑了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40 km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，下午骑了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56 km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。李叔叔今天一共骑了多少千米？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835696" y="3448862"/>
            <a:ext cx="504056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题中告诉我们哪些信息？要我们解决的问题是什么？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484" y="1282102"/>
            <a:ext cx="3216527" cy="1758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6"/>
          <p:cNvGrpSpPr/>
          <p:nvPr/>
        </p:nvGrpSpPr>
        <p:grpSpPr bwMode="auto">
          <a:xfrm>
            <a:off x="1252538" y="1630363"/>
            <a:ext cx="6191250" cy="144462"/>
            <a:chOff x="1476375" y="1203325"/>
            <a:chExt cx="6191250" cy="144463"/>
          </a:xfrm>
        </p:grpSpPr>
        <p:cxnSp>
          <p:nvCxnSpPr>
            <p:cNvPr id="8" name="直接连接符 7"/>
            <p:cNvCxnSpPr/>
            <p:nvPr/>
          </p:nvCxnSpPr>
          <p:spPr bwMode="auto">
            <a:xfrm>
              <a:off x="1476375" y="1347788"/>
              <a:ext cx="61912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 bwMode="auto">
            <a:xfrm>
              <a:off x="1476375" y="1203325"/>
              <a:ext cx="0" cy="1444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 bwMode="auto">
            <a:xfrm>
              <a:off x="7667625" y="1203325"/>
              <a:ext cx="0" cy="1444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 bwMode="auto">
            <a:xfrm>
              <a:off x="4356100" y="1203325"/>
              <a:ext cx="0" cy="1444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325563" y="731838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上午骑了 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40 km</a:t>
            </a:r>
            <a:endParaRPr lang="zh-CN" altLang="en-US" sz="2800" b="1">
              <a:solidFill>
                <a:srgbClr val="0A0FDC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418013" y="747713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下午骑了 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56 km</a:t>
            </a:r>
            <a:endParaRPr lang="zh-CN" altLang="en-US" sz="2800" b="1">
              <a:solidFill>
                <a:srgbClr val="0A0FDC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" name="左大括号 1"/>
          <p:cNvSpPr/>
          <p:nvPr/>
        </p:nvSpPr>
        <p:spPr>
          <a:xfrm rot="5400000">
            <a:off x="2555876" y="55562"/>
            <a:ext cx="273050" cy="2879725"/>
          </a:xfrm>
          <a:prstGeom prst="leftBrace">
            <a:avLst/>
          </a:prstGeom>
          <a:ln w="12700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 rot="5400000">
            <a:off x="5651501" y="-160338"/>
            <a:ext cx="273050" cy="3311525"/>
          </a:xfrm>
          <a:prstGeom prst="leftBrace">
            <a:avLst/>
          </a:prstGeom>
          <a:ln w="12700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116138" y="2279650"/>
            <a:ext cx="44640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0A0FDC"/>
                </a:solidFill>
                <a:latin typeface="黑体" panose="02010609060101010101" charset="-122"/>
                <a:ea typeface="黑体" panose="02010609060101010101" charset="-122"/>
              </a:rPr>
              <a:t>一共骑了多少千米？</a:t>
            </a:r>
          </a:p>
        </p:txBody>
      </p:sp>
      <p:sp>
        <p:nvSpPr>
          <p:cNvPr id="17" name="左大括号 16"/>
          <p:cNvSpPr/>
          <p:nvPr/>
        </p:nvSpPr>
        <p:spPr>
          <a:xfrm rot="16200000" flipV="1">
            <a:off x="4135438" y="-1108075"/>
            <a:ext cx="425450" cy="6191250"/>
          </a:xfrm>
          <a:prstGeom prst="leftBrace">
            <a:avLst/>
          </a:prstGeom>
          <a:ln w="12700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5"/>
          <p:cNvSpPr>
            <a:spLocks noChangeArrowheads="1"/>
          </p:cNvSpPr>
          <p:nvPr/>
        </p:nvSpPr>
        <p:spPr bwMode="auto">
          <a:xfrm>
            <a:off x="461963" y="2963863"/>
            <a:ext cx="207645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列式计算：</a:t>
            </a:r>
          </a:p>
        </p:txBody>
      </p:sp>
      <p:sp>
        <p:nvSpPr>
          <p:cNvPr id="27" name="文本框 3"/>
          <p:cNvSpPr txBox="1">
            <a:spLocks noChangeArrowheads="1"/>
          </p:cNvSpPr>
          <p:nvPr/>
        </p:nvSpPr>
        <p:spPr bwMode="auto">
          <a:xfrm>
            <a:off x="2290763" y="2974975"/>
            <a:ext cx="3048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40+56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3"/>
          <p:cNvSpPr txBox="1">
            <a:spLocks noChangeArrowheads="1"/>
          </p:cNvSpPr>
          <p:nvPr/>
        </p:nvSpPr>
        <p:spPr bwMode="auto">
          <a:xfrm>
            <a:off x="5405438" y="2971800"/>
            <a:ext cx="304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56+40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5" name="组合 34"/>
          <p:cNvGrpSpPr/>
          <p:nvPr/>
        </p:nvGrpSpPr>
        <p:grpSpPr bwMode="auto">
          <a:xfrm>
            <a:off x="5430838" y="3643313"/>
            <a:ext cx="3108325" cy="1193800"/>
            <a:chOff x="5580112" y="3322637"/>
            <a:chExt cx="3110099" cy="1193329"/>
          </a:xfrm>
        </p:grpSpPr>
        <p:sp>
          <p:nvSpPr>
            <p:cNvPr id="14" name="思想气泡: 云 13"/>
            <p:cNvSpPr/>
            <p:nvPr/>
          </p:nvSpPr>
          <p:spPr>
            <a:xfrm>
              <a:off x="5580112" y="3322637"/>
              <a:ext cx="2952846" cy="1193329"/>
            </a:xfrm>
            <a:prstGeom prst="cloudCallout">
              <a:avLst>
                <a:gd name="adj1" fmla="val -50885"/>
                <a:gd name="adj2" fmla="val -53240"/>
              </a:avLst>
            </a:pr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306" name="矩形 5"/>
            <p:cNvSpPr>
              <a:spLocks noChangeArrowheads="1"/>
            </p:cNvSpPr>
            <p:nvPr/>
          </p:nvSpPr>
          <p:spPr bwMode="auto">
            <a:xfrm>
              <a:off x="5881899" y="3656569"/>
              <a:ext cx="2808312" cy="52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你发现了什么？</a:t>
              </a:r>
            </a:p>
          </p:txBody>
        </p:sp>
      </p:grpSp>
      <p:grpSp>
        <p:nvGrpSpPr>
          <p:cNvPr id="23" name="组合 2"/>
          <p:cNvGrpSpPr/>
          <p:nvPr/>
        </p:nvGrpSpPr>
        <p:grpSpPr bwMode="auto">
          <a:xfrm>
            <a:off x="2268538" y="4011613"/>
            <a:ext cx="3016250" cy="573087"/>
            <a:chOff x="2894321" y="309659"/>
            <a:chExt cx="3018291" cy="573476"/>
          </a:xfrm>
        </p:grpSpPr>
        <p:sp>
          <p:nvSpPr>
            <p:cNvPr id="12303" name="Rectangle 51"/>
            <p:cNvSpPr>
              <a:spLocks noChangeArrowheads="1"/>
            </p:cNvSpPr>
            <p:nvPr/>
          </p:nvSpPr>
          <p:spPr bwMode="auto">
            <a:xfrm>
              <a:off x="2894321" y="314343"/>
              <a:ext cx="3018291" cy="523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40+56           56+40</a:t>
              </a:r>
            </a:p>
          </p:txBody>
        </p:sp>
        <p:sp>
          <p:nvSpPr>
            <p:cNvPr id="25" name="椭圆 24"/>
            <p:cNvSpPr/>
            <p:nvPr/>
          </p:nvSpPr>
          <p:spPr>
            <a:xfrm>
              <a:off x="4096871" y="309659"/>
              <a:ext cx="592539" cy="57347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30" name="Rectangle 51"/>
          <p:cNvSpPr>
            <a:spLocks noChangeArrowheads="1"/>
          </p:cNvSpPr>
          <p:nvPr/>
        </p:nvSpPr>
        <p:spPr bwMode="auto">
          <a:xfrm>
            <a:off x="3449638" y="3973513"/>
            <a:ext cx="717550" cy="647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solidFill>
                  <a:srgbClr val="FF0000"/>
                </a:solidFill>
                <a:latin typeface="+mj-lt"/>
                <a:ea typeface="黑体" panose="02010609060101010101" charset="-122"/>
              </a:rPr>
              <a:t>＝</a:t>
            </a:r>
            <a:endParaRPr lang="en-US" altLang="zh-CN" sz="3600" dirty="0">
              <a:solidFill>
                <a:srgbClr val="FF0000"/>
              </a:solidFill>
              <a:latin typeface="+mj-lt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" grpId="0" animBg="1"/>
      <p:bldP spid="15" grpId="0" animBg="1"/>
      <p:bldP spid="16" grpId="0"/>
      <p:bldP spid="17" grpId="0" animBg="1"/>
      <p:bldP spid="26" grpId="0"/>
      <p:bldP spid="27" grpId="0"/>
      <p:bldP spid="28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2"/>
          <p:cNvGrpSpPr/>
          <p:nvPr/>
        </p:nvGrpSpPr>
        <p:grpSpPr bwMode="auto">
          <a:xfrm>
            <a:off x="2627313" y="736600"/>
            <a:ext cx="3019425" cy="573088"/>
            <a:chOff x="2894321" y="309659"/>
            <a:chExt cx="3018291" cy="573476"/>
          </a:xfrm>
        </p:grpSpPr>
        <p:sp>
          <p:nvSpPr>
            <p:cNvPr id="13325" name="Rectangle 51"/>
            <p:cNvSpPr>
              <a:spLocks noChangeArrowheads="1"/>
            </p:cNvSpPr>
            <p:nvPr/>
          </p:nvSpPr>
          <p:spPr bwMode="auto">
            <a:xfrm>
              <a:off x="2894321" y="314343"/>
              <a:ext cx="3018291" cy="523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40+56           56+40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4095607" y="309659"/>
              <a:ext cx="593502" cy="57347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3811588" y="700088"/>
            <a:ext cx="715962" cy="647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solidFill>
                  <a:srgbClr val="FF0000"/>
                </a:solidFill>
                <a:latin typeface="+mj-lt"/>
                <a:ea typeface="黑体" panose="02010609060101010101" charset="-122"/>
              </a:rPr>
              <a:t>＝</a:t>
            </a:r>
            <a:endParaRPr lang="en-US" altLang="zh-CN" sz="3600" dirty="0">
              <a:solidFill>
                <a:srgbClr val="FF0000"/>
              </a:solidFill>
              <a:latin typeface="+mj-lt"/>
              <a:ea typeface="黑体" panose="02010609060101010101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345090" y="1244600"/>
            <a:ext cx="4442811" cy="3409346"/>
            <a:chOff x="344438" y="1245141"/>
            <a:chExt cx="4443056" cy="3409031"/>
          </a:xfrm>
        </p:grpSpPr>
        <p:pic>
          <p:nvPicPr>
            <p:cNvPr id="13322" name="图片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1" t="6601" r="5202" b="13611"/>
            <a:stretch>
              <a:fillRect/>
            </a:stretch>
          </p:blipFill>
          <p:spPr bwMode="auto">
            <a:xfrm>
              <a:off x="1467702" y="1245141"/>
              <a:ext cx="3319792" cy="310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3" name="AutoShape 27"/>
            <p:cNvSpPr>
              <a:spLocks noChangeArrowheads="1"/>
            </p:cNvSpPr>
            <p:nvPr/>
          </p:nvSpPr>
          <p:spPr bwMode="auto">
            <a:xfrm flipH="1">
              <a:off x="1547829" y="1852145"/>
              <a:ext cx="3098336" cy="1556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两个数相加，交换两个加数的位置，和不变。</a:t>
              </a:r>
            </a:p>
          </p:txBody>
        </p:sp>
        <p:pic>
          <p:nvPicPr>
            <p:cNvPr id="13324" name="图片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38" y="2794259"/>
              <a:ext cx="1371887" cy="185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8"/>
          <p:cNvGrpSpPr/>
          <p:nvPr/>
        </p:nvGrpSpPr>
        <p:grpSpPr bwMode="auto">
          <a:xfrm>
            <a:off x="4751388" y="1922463"/>
            <a:ext cx="4105354" cy="2244369"/>
            <a:chOff x="4750702" y="1921977"/>
            <a:chExt cx="4106047" cy="2245437"/>
          </a:xfrm>
        </p:grpSpPr>
        <p:pic>
          <p:nvPicPr>
            <p:cNvPr id="13321" name="图片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29969" y="2317372"/>
              <a:ext cx="1526780" cy="1850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9" name="图片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0" t="15489" r="6601" b="16606"/>
            <a:stretch>
              <a:fillRect/>
            </a:stretch>
          </p:blipFill>
          <p:spPr bwMode="auto">
            <a:xfrm>
              <a:off x="4750702" y="1921977"/>
              <a:ext cx="2704510" cy="2150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0" name="AutoShape 27"/>
            <p:cNvSpPr>
              <a:spLocks noChangeArrowheads="1"/>
            </p:cNvSpPr>
            <p:nvPr/>
          </p:nvSpPr>
          <p:spPr bwMode="auto">
            <a:xfrm flipH="1">
              <a:off x="5110409" y="2317372"/>
              <a:ext cx="2076336" cy="1029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这叫作</a:t>
              </a:r>
              <a:r>
                <a:rPr lang="zh-CN" altLang="en-US" sz="3200" b="1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</a:rPr>
                <a:t>加法交换律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</p:grpSp>
      <p:sp>
        <p:nvSpPr>
          <p:cNvPr id="15" name="矩形 54"/>
          <p:cNvSpPr>
            <a:spLocks noChangeArrowheads="1"/>
          </p:cNvSpPr>
          <p:nvPr/>
        </p:nvSpPr>
        <p:spPr bwMode="auto">
          <a:xfrm>
            <a:off x="1954213" y="4335189"/>
            <a:ext cx="542609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你能再写出几个这样的等式吗？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7"/>
          <p:cNvSpPr>
            <a:spLocks noChangeArrowheads="1"/>
          </p:cNvSpPr>
          <p:nvPr/>
        </p:nvSpPr>
        <p:spPr bwMode="auto">
          <a:xfrm flipH="1">
            <a:off x="562781" y="3619444"/>
            <a:ext cx="3561177" cy="674688"/>
          </a:xfrm>
          <a:prstGeom prst="wedgeRoundRectCallout">
            <a:avLst>
              <a:gd name="adj1" fmla="val -58407"/>
              <a:gd name="adj2" fmla="val 41819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39" name="Rectangle 51"/>
          <p:cNvSpPr>
            <a:spLocks noChangeArrowheads="1"/>
          </p:cNvSpPr>
          <p:nvPr/>
        </p:nvSpPr>
        <p:spPr bwMode="auto">
          <a:xfrm>
            <a:off x="971550" y="700088"/>
            <a:ext cx="70564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你能用自己喜欢的方式表示加法交换律吗？</a:t>
            </a:r>
            <a:endParaRPr lang="en-US" altLang="zh-CN" sz="28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2406650" y="1708150"/>
            <a:ext cx="4138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甲数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乙数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32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乙数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甲数</a:t>
            </a:r>
            <a:endParaRPr lang="en-US" altLang="zh-CN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253" y="1327150"/>
            <a:ext cx="1352457" cy="183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336" y="3305175"/>
            <a:ext cx="1230845" cy="167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52863" y="1978060"/>
            <a:ext cx="1528001" cy="185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组合 8"/>
          <p:cNvGrpSpPr/>
          <p:nvPr/>
        </p:nvGrpSpPr>
        <p:grpSpPr bwMode="auto">
          <a:xfrm>
            <a:off x="3059113" y="2635250"/>
            <a:ext cx="4138612" cy="584200"/>
            <a:chOff x="2949183" y="2224828"/>
            <a:chExt cx="4138828" cy="584775"/>
          </a:xfrm>
        </p:grpSpPr>
        <p:sp>
          <p:nvSpPr>
            <p:cNvPr id="14347" name="Rectangle 51"/>
            <p:cNvSpPr>
              <a:spLocks noChangeArrowheads="1"/>
            </p:cNvSpPr>
            <p:nvPr/>
          </p:nvSpPr>
          <p:spPr bwMode="auto">
            <a:xfrm>
              <a:off x="2949183" y="2224828"/>
              <a:ext cx="413882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=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3282575" y="2339241"/>
              <a:ext cx="430234" cy="349594"/>
            </a:xfrm>
            <a:prstGeom prst="triangl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6298983" y="2318583"/>
              <a:ext cx="428647" cy="348004"/>
            </a:xfrm>
            <a:prstGeom prst="triangl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星形: 五角 7"/>
            <p:cNvSpPr/>
            <p:nvPr/>
          </p:nvSpPr>
          <p:spPr>
            <a:xfrm>
              <a:off x="4252588" y="2310637"/>
              <a:ext cx="436586" cy="402033"/>
            </a:xfrm>
            <a:prstGeom prst="star5">
              <a:avLst/>
            </a:prstGeom>
            <a:solidFill>
              <a:srgbClr val="FF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星形: 五角 22"/>
            <p:cNvSpPr/>
            <p:nvPr/>
          </p:nvSpPr>
          <p:spPr>
            <a:xfrm>
              <a:off x="5292455" y="2310637"/>
              <a:ext cx="436585" cy="402033"/>
            </a:xfrm>
            <a:prstGeom prst="star5">
              <a:avLst/>
            </a:prstGeom>
            <a:solidFill>
              <a:srgbClr val="FF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5741988" y="4022725"/>
            <a:ext cx="2430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5" name="AutoShape 27"/>
          <p:cNvSpPr>
            <a:spLocks noChangeArrowheads="1"/>
          </p:cNvSpPr>
          <p:nvPr/>
        </p:nvSpPr>
        <p:spPr bwMode="auto">
          <a:xfrm flipH="1">
            <a:off x="621346" y="3541991"/>
            <a:ext cx="3590230" cy="674688"/>
          </a:xfrm>
          <a:prstGeom prst="wedgeRoundRectCallout">
            <a:avLst>
              <a:gd name="adj1" fmla="val -58407"/>
              <a:gd name="adj2" fmla="val 41819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还可以用字母表示。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/>
      <p:bldP spid="24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8203"/>
          <p:cNvSpPr txBox="1">
            <a:spLocks noChangeArrowheads="1"/>
          </p:cNvSpPr>
          <p:nvPr/>
        </p:nvSpPr>
        <p:spPr bwMode="auto">
          <a:xfrm>
            <a:off x="2483768" y="915566"/>
            <a:ext cx="4806950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根据加法交换律填空。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300 + 600 = 600 +_____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____+ 65 = 65 + 35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78 + ____ = 43 +____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   a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+ 12 = 12 +____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5706393" y="1612478"/>
            <a:ext cx="89852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2704431" y="2376066"/>
            <a:ext cx="8969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3556918" y="3095203"/>
            <a:ext cx="898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5438106" y="3119016"/>
            <a:ext cx="8969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" name="文本框 8203"/>
          <p:cNvSpPr txBox="1">
            <a:spLocks noChangeArrowheads="1"/>
          </p:cNvSpPr>
          <p:nvPr/>
        </p:nvSpPr>
        <p:spPr bwMode="auto">
          <a:xfrm>
            <a:off x="5563518" y="3812753"/>
            <a:ext cx="431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536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7574"/>
            <a:ext cx="1558925" cy="44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384425" y="627380"/>
            <a:ext cx="41713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814388" y="1390650"/>
            <a:ext cx="712787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计算下面各题，并用加法交换律验算。</a:t>
            </a:r>
          </a:p>
        </p:txBody>
      </p:sp>
      <p:sp>
        <p:nvSpPr>
          <p:cNvPr id="16387" name="矩形 2"/>
          <p:cNvSpPr>
            <a:spLocks noChangeArrowheads="1"/>
          </p:cNvSpPr>
          <p:nvPr/>
        </p:nvSpPr>
        <p:spPr bwMode="auto">
          <a:xfrm>
            <a:off x="1547664" y="2139702"/>
            <a:ext cx="13684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56+89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8" name="矩形 2"/>
          <p:cNvSpPr>
            <a:spLocks noChangeArrowheads="1"/>
          </p:cNvSpPr>
          <p:nvPr/>
        </p:nvSpPr>
        <p:spPr bwMode="auto">
          <a:xfrm>
            <a:off x="4827439" y="2145033"/>
            <a:ext cx="1741487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307+348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9" name="矩形 2"/>
          <p:cNvSpPr>
            <a:spLocks noChangeArrowheads="1"/>
          </p:cNvSpPr>
          <p:nvPr/>
        </p:nvSpPr>
        <p:spPr bwMode="auto">
          <a:xfrm>
            <a:off x="1547664" y="2931865"/>
            <a:ext cx="158432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425+480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0" name="矩形 2"/>
          <p:cNvSpPr>
            <a:spLocks noChangeArrowheads="1"/>
          </p:cNvSpPr>
          <p:nvPr/>
        </p:nvSpPr>
        <p:spPr bwMode="auto">
          <a:xfrm>
            <a:off x="4827439" y="2937196"/>
            <a:ext cx="1741487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118+274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1" name="矩形 2"/>
          <p:cNvSpPr>
            <a:spLocks noChangeArrowheads="1"/>
          </p:cNvSpPr>
          <p:nvPr/>
        </p:nvSpPr>
        <p:spPr bwMode="auto">
          <a:xfrm>
            <a:off x="1547664" y="3738315"/>
            <a:ext cx="158432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38+456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2" name="矩形 2"/>
          <p:cNvSpPr>
            <a:spLocks noChangeArrowheads="1"/>
          </p:cNvSpPr>
          <p:nvPr/>
        </p:nvSpPr>
        <p:spPr bwMode="auto">
          <a:xfrm>
            <a:off x="4827439" y="3743646"/>
            <a:ext cx="1741487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123+2847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8203"/>
          <p:cNvSpPr txBox="1">
            <a:spLocks noChangeArrowheads="1"/>
          </p:cNvSpPr>
          <p:nvPr/>
        </p:nvSpPr>
        <p:spPr bwMode="auto">
          <a:xfrm>
            <a:off x="2593826" y="2142877"/>
            <a:ext cx="10556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=145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8203"/>
          <p:cNvSpPr txBox="1">
            <a:spLocks noChangeArrowheads="1"/>
          </p:cNvSpPr>
          <p:nvPr/>
        </p:nvSpPr>
        <p:spPr bwMode="auto">
          <a:xfrm>
            <a:off x="6135539" y="2175196"/>
            <a:ext cx="1066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=655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8203"/>
          <p:cNvSpPr txBox="1">
            <a:spLocks noChangeArrowheads="1"/>
          </p:cNvSpPr>
          <p:nvPr/>
        </p:nvSpPr>
        <p:spPr bwMode="auto">
          <a:xfrm>
            <a:off x="2862114" y="2955677"/>
            <a:ext cx="1090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=905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8203"/>
          <p:cNvSpPr txBox="1">
            <a:spLocks noChangeArrowheads="1"/>
          </p:cNvSpPr>
          <p:nvPr/>
        </p:nvSpPr>
        <p:spPr bwMode="auto">
          <a:xfrm>
            <a:off x="6140301" y="2930846"/>
            <a:ext cx="1066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=392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8203"/>
          <p:cNvSpPr txBox="1">
            <a:spLocks noChangeArrowheads="1"/>
          </p:cNvSpPr>
          <p:nvPr/>
        </p:nvSpPr>
        <p:spPr bwMode="auto">
          <a:xfrm>
            <a:off x="2725589" y="3774827"/>
            <a:ext cx="9779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=494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8203"/>
          <p:cNvSpPr txBox="1">
            <a:spLocks noChangeArrowheads="1"/>
          </p:cNvSpPr>
          <p:nvPr/>
        </p:nvSpPr>
        <p:spPr bwMode="auto">
          <a:xfrm>
            <a:off x="6281589" y="3770633"/>
            <a:ext cx="130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=2970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pSp>
        <p:nvGrpSpPr>
          <p:cNvPr id="16400" name="组合 3"/>
          <p:cNvGrpSpPr/>
          <p:nvPr/>
        </p:nvGrpSpPr>
        <p:grpSpPr bwMode="auto">
          <a:xfrm>
            <a:off x="3484563" y="309563"/>
            <a:ext cx="2152650" cy="769937"/>
            <a:chOff x="3485105" y="296920"/>
            <a:chExt cx="2151913" cy="769826"/>
          </a:xfrm>
        </p:grpSpPr>
        <p:grpSp>
          <p:nvGrpSpPr>
            <p:cNvPr id="16401" name="组合 2"/>
            <p:cNvGrpSpPr/>
            <p:nvPr/>
          </p:nvGrpSpPr>
          <p:grpSpPr bwMode="auto">
            <a:xfrm>
              <a:off x="3485105" y="296920"/>
              <a:ext cx="2151913" cy="769826"/>
              <a:chOff x="3485105" y="468273"/>
              <a:chExt cx="2151913" cy="769826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3485105" y="468273"/>
                <a:ext cx="769673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4175431" y="468273"/>
                <a:ext cx="771261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4867344" y="468273"/>
                <a:ext cx="769674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304" name="矩形 40"/>
            <p:cNvSpPr>
              <a:spLocks noChangeArrowheads="1"/>
            </p:cNvSpPr>
            <p:nvPr/>
          </p:nvSpPr>
          <p:spPr bwMode="auto">
            <a:xfrm>
              <a:off x="3531126" y="358823"/>
              <a:ext cx="2059870" cy="6460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练一练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713480" y="109410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P19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727075" y="606425"/>
            <a:ext cx="40322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探究加法结合律</a:t>
            </a:r>
          </a:p>
        </p:txBody>
      </p:sp>
      <p:pic>
        <p:nvPicPr>
          <p:cNvPr id="17411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1193800"/>
            <a:ext cx="568343" cy="56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矩形 5"/>
          <p:cNvSpPr>
            <a:spLocks noChangeArrowheads="1"/>
          </p:cNvSpPr>
          <p:nvPr/>
        </p:nvSpPr>
        <p:spPr bwMode="auto">
          <a:xfrm>
            <a:off x="1295418" y="3622939"/>
            <a:ext cx="59055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）从题中我们获得了哪些信息？</a:t>
            </a:r>
          </a:p>
        </p:txBody>
      </p:sp>
      <p:sp>
        <p:nvSpPr>
          <p:cNvPr id="17414" name="矩形 5"/>
          <p:cNvSpPr>
            <a:spLocks noChangeArrowheads="1"/>
          </p:cNvSpPr>
          <p:nvPr/>
        </p:nvSpPr>
        <p:spPr bwMode="auto">
          <a:xfrm>
            <a:off x="1295418" y="4256112"/>
            <a:ext cx="59055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）我们要解决什么问题？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0677" y="1214521"/>
            <a:ext cx="624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zh-CN" altLang="en-US"/>
              <a:t>下面是李叔叔前三天的骑行情况。</a:t>
            </a: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1524000" y="1834851"/>
          <a:ext cx="6096000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第一天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第二天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第三天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88 km</a:t>
                      </a:r>
                      <a:endParaRPr lang="zh-CN" altLang="en-US" sz="2800" b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104 km</a:t>
                      </a:r>
                      <a:endParaRPr lang="zh-CN" altLang="en-US" sz="2800" b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96 km</a:t>
                      </a:r>
                      <a:endParaRPr lang="zh-CN" altLang="en-US" sz="2800" b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300677" y="3058683"/>
            <a:ext cx="624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zh-CN" altLang="en-US"/>
              <a:t>这三天李叔叔一共骑行了多少千米？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1162050" y="808038"/>
            <a:ext cx="2035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第一天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88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km</a:t>
            </a:r>
            <a:endParaRPr lang="zh-CN" altLang="en-US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pSp>
        <p:nvGrpSpPr>
          <p:cNvPr id="18435" name="组合 11"/>
          <p:cNvGrpSpPr/>
          <p:nvPr/>
        </p:nvGrpSpPr>
        <p:grpSpPr bwMode="auto">
          <a:xfrm>
            <a:off x="1235075" y="1416050"/>
            <a:ext cx="6191250" cy="149225"/>
            <a:chOff x="1475656" y="1203598"/>
            <a:chExt cx="6192688" cy="150843"/>
          </a:xfrm>
        </p:grpSpPr>
        <p:grpSp>
          <p:nvGrpSpPr>
            <p:cNvPr id="18444" name="组合 1"/>
            <p:cNvGrpSpPr/>
            <p:nvPr/>
          </p:nvGrpSpPr>
          <p:grpSpPr bwMode="auto">
            <a:xfrm>
              <a:off x="1475656" y="1203598"/>
              <a:ext cx="6192688" cy="150843"/>
              <a:chOff x="1475656" y="1131590"/>
              <a:chExt cx="6192688" cy="150843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1475656" y="1276014"/>
                <a:ext cx="61926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1475656" y="1131590"/>
                <a:ext cx="0" cy="1444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7668344" y="1138009"/>
                <a:ext cx="0" cy="1444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3347754" y="1131590"/>
                <a:ext cx="0" cy="1444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直接连接符 4"/>
            <p:cNvCxnSpPr/>
            <p:nvPr/>
          </p:nvCxnSpPr>
          <p:spPr>
            <a:xfrm>
              <a:off x="5651751" y="1203598"/>
              <a:ext cx="0" cy="1444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36" name="文本框 9"/>
          <p:cNvSpPr txBox="1">
            <a:spLocks noChangeArrowheads="1"/>
          </p:cNvSpPr>
          <p:nvPr/>
        </p:nvSpPr>
        <p:spPr bwMode="auto">
          <a:xfrm>
            <a:off x="3249613" y="808038"/>
            <a:ext cx="2201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第二天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104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km</a:t>
            </a:r>
            <a:endParaRPr lang="zh-CN" altLang="en-US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8437" name="文本框 10"/>
          <p:cNvSpPr txBox="1">
            <a:spLocks noChangeArrowheads="1"/>
          </p:cNvSpPr>
          <p:nvPr/>
        </p:nvSpPr>
        <p:spPr bwMode="auto">
          <a:xfrm>
            <a:off x="5510213" y="808038"/>
            <a:ext cx="2035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第三天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96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km</a:t>
            </a:r>
            <a:endParaRPr lang="zh-CN" altLang="en-US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179638" y="2062163"/>
            <a:ext cx="44640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一共骑了多少千米？</a:t>
            </a:r>
          </a:p>
        </p:txBody>
      </p:sp>
      <p:sp>
        <p:nvSpPr>
          <p:cNvPr id="14" name="左大括号 13"/>
          <p:cNvSpPr/>
          <p:nvPr/>
        </p:nvSpPr>
        <p:spPr>
          <a:xfrm rot="16200000" flipV="1">
            <a:off x="4120356" y="-1318418"/>
            <a:ext cx="423863" cy="61912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085850" y="2642766"/>
            <a:ext cx="22320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166813" y="3219822"/>
            <a:ext cx="3303587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（ 88＋104 ）＋96</a:t>
            </a:r>
          </a:p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192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</a:p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＝288（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5005388" y="2641972"/>
            <a:ext cx="19431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084763" y="3219822"/>
            <a:ext cx="3303587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88＋（104＋96）</a:t>
            </a:r>
          </a:p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＝88＋200</a:t>
            </a:r>
          </a:p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＝288（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对话气泡: 圆角矩形 11"/>
          <p:cNvSpPr>
            <a:spLocks noChangeArrowheads="1"/>
          </p:cNvSpPr>
          <p:nvPr/>
        </p:nvSpPr>
        <p:spPr bwMode="auto">
          <a:xfrm>
            <a:off x="2484438" y="2436813"/>
            <a:ext cx="5759450" cy="1304925"/>
          </a:xfrm>
          <a:prstGeom prst="wedgeRoundRectCallout">
            <a:avLst>
              <a:gd name="adj1" fmla="val -57912"/>
              <a:gd name="adj2" fmla="val 33310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459" name="组合 1"/>
          <p:cNvGrpSpPr/>
          <p:nvPr/>
        </p:nvGrpSpPr>
        <p:grpSpPr bwMode="auto">
          <a:xfrm>
            <a:off x="971550" y="1058863"/>
            <a:ext cx="7500938" cy="742950"/>
            <a:chOff x="475045" y="1214976"/>
            <a:chExt cx="7503324" cy="742049"/>
          </a:xfrm>
        </p:grpSpPr>
        <p:sp>
          <p:nvSpPr>
            <p:cNvPr id="19465" name="Rectangle 2"/>
            <p:cNvSpPr>
              <a:spLocks noChangeArrowheads="1"/>
            </p:cNvSpPr>
            <p:nvPr/>
          </p:nvSpPr>
          <p:spPr bwMode="auto">
            <a:xfrm>
              <a:off x="475045" y="1214976"/>
              <a:ext cx="7503324" cy="742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（88＋104）＋96        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88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＋（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104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96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）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3906724" y="1299011"/>
              <a:ext cx="593914" cy="57397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4392613" y="1116013"/>
            <a:ext cx="714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467544" y="2355850"/>
            <a:ext cx="7828731" cy="2241572"/>
            <a:chOff x="559071" y="1635646"/>
            <a:chExt cx="7829353" cy="2241745"/>
          </a:xfrm>
        </p:grpSpPr>
        <p:pic>
          <p:nvPicPr>
            <p:cNvPr id="19464" name="图片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071" y="1850640"/>
              <a:ext cx="1672880" cy="2026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对话气泡: 圆角矩形 6"/>
            <p:cNvSpPr/>
            <p:nvPr/>
          </p:nvSpPr>
          <p:spPr bwMode="auto">
            <a:xfrm>
              <a:off x="2484043" y="1635646"/>
              <a:ext cx="5759908" cy="1305026"/>
            </a:xfrm>
            <a:prstGeom prst="wedgeRoundRectCallout">
              <a:avLst>
                <a:gd name="adj1" fmla="val -57912"/>
                <a:gd name="adj2" fmla="val 33312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463" name="矩形 5"/>
            <p:cNvSpPr>
              <a:spLocks noChangeArrowheads="1"/>
            </p:cNvSpPr>
            <p:nvPr/>
          </p:nvSpPr>
          <p:spPr bwMode="auto">
            <a:xfrm>
              <a:off x="2627784" y="1711649"/>
              <a:ext cx="5760640" cy="1152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比较等号左右两边的算式，它们的相同点是什么？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不同点是什么？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7"/>
          <p:cNvSpPr>
            <a:spLocks noChangeArrowheads="1"/>
          </p:cNvSpPr>
          <p:nvPr/>
        </p:nvSpPr>
        <p:spPr bwMode="auto">
          <a:xfrm flipH="1">
            <a:off x="1435100" y="955675"/>
            <a:ext cx="4865688" cy="1243013"/>
          </a:xfrm>
          <a:prstGeom prst="wedgeRoundRectCallout">
            <a:avLst>
              <a:gd name="adj1" fmla="val -58815"/>
              <a:gd name="adj2" fmla="val 21421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AutoShape 27"/>
          <p:cNvSpPr>
            <a:spLocks noChangeArrowheads="1"/>
          </p:cNvSpPr>
          <p:nvPr/>
        </p:nvSpPr>
        <p:spPr bwMode="auto">
          <a:xfrm flipH="1">
            <a:off x="1403350" y="876300"/>
            <a:ext cx="4865688" cy="1243013"/>
          </a:xfrm>
          <a:prstGeom prst="wedgeRoundRectCallout">
            <a:avLst>
              <a:gd name="adj1" fmla="val -58815"/>
              <a:gd name="adj2" fmla="val 21421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观察下面的两组算式，你发现了什么？</a:t>
            </a:r>
          </a:p>
        </p:txBody>
      </p:sp>
      <p:grpSp>
        <p:nvGrpSpPr>
          <p:cNvPr id="3" name="组合 16"/>
          <p:cNvGrpSpPr/>
          <p:nvPr/>
        </p:nvGrpSpPr>
        <p:grpSpPr bwMode="auto">
          <a:xfrm>
            <a:off x="720725" y="3117577"/>
            <a:ext cx="7585075" cy="742950"/>
            <a:chOff x="1020763" y="3190081"/>
            <a:chExt cx="7583685" cy="742950"/>
          </a:xfrm>
        </p:grpSpPr>
        <p:sp>
          <p:nvSpPr>
            <p:cNvPr id="20491" name="Rectangle 2"/>
            <p:cNvSpPr>
              <a:spLocks noChangeArrowheads="1"/>
            </p:cNvSpPr>
            <p:nvPr/>
          </p:nvSpPr>
          <p:spPr bwMode="auto">
            <a:xfrm>
              <a:off x="1020763" y="3190081"/>
              <a:ext cx="7583685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69+176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）＋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28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69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＋（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176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28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）</a:t>
              </a:r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4428501" y="3274218"/>
              <a:ext cx="593616" cy="5746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11"/>
          <p:cNvGrpSpPr/>
          <p:nvPr/>
        </p:nvGrpSpPr>
        <p:grpSpPr bwMode="auto">
          <a:xfrm>
            <a:off x="468313" y="3939902"/>
            <a:ext cx="8207375" cy="742950"/>
            <a:chOff x="507561" y="3230855"/>
            <a:chExt cx="8209000" cy="742049"/>
          </a:xfrm>
        </p:grpSpPr>
        <p:sp>
          <p:nvSpPr>
            <p:cNvPr id="20489" name="Rectangle 2"/>
            <p:cNvSpPr>
              <a:spLocks noChangeArrowheads="1"/>
            </p:cNvSpPr>
            <p:nvPr/>
          </p:nvSpPr>
          <p:spPr bwMode="auto">
            <a:xfrm>
              <a:off x="507561" y="3230855"/>
              <a:ext cx="8209000" cy="742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155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＋（1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45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207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）       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155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145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）＋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207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180175" y="3314890"/>
              <a:ext cx="593843" cy="57397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4095750" y="3163614"/>
            <a:ext cx="714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4111625" y="3987527"/>
            <a:ext cx="7143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pic>
        <p:nvPicPr>
          <p:cNvPr id="20488" name="图片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78118"/>
            <a:ext cx="1493381" cy="201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2355726"/>
            <a:ext cx="2555131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比较大小。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9" grpId="0"/>
      <p:bldP spid="10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929" y="914268"/>
            <a:ext cx="1382933" cy="1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图片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05" y="1022935"/>
            <a:ext cx="1520796" cy="184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27"/>
          <p:cNvSpPr>
            <a:spLocks noChangeArrowheads="1"/>
          </p:cNvSpPr>
          <p:nvPr/>
        </p:nvSpPr>
        <p:spPr bwMode="auto">
          <a:xfrm flipH="1">
            <a:off x="5580063" y="987425"/>
            <a:ext cx="2076450" cy="1309688"/>
          </a:xfrm>
          <a:prstGeom prst="wedgeRoundRectCallout">
            <a:avLst>
              <a:gd name="adj1" fmla="val -65042"/>
              <a:gd name="adj2" fmla="val -2722"/>
              <a:gd name="adj3" fmla="val 16667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AutoShape 27"/>
          <p:cNvSpPr>
            <a:spLocks noChangeArrowheads="1"/>
          </p:cNvSpPr>
          <p:nvPr/>
        </p:nvSpPr>
        <p:spPr bwMode="auto">
          <a:xfrm flipH="1">
            <a:off x="1938338" y="582613"/>
            <a:ext cx="3389312" cy="2276475"/>
          </a:xfrm>
          <a:prstGeom prst="wedgeRoundRectCallout">
            <a:avLst>
              <a:gd name="adj1" fmla="val 65009"/>
              <a:gd name="adj2" fmla="val 14704"/>
              <a:gd name="adj3" fmla="val 16667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 flipH="1">
            <a:off x="1830388" y="484188"/>
            <a:ext cx="3389312" cy="2276475"/>
          </a:xfrm>
          <a:prstGeom prst="wedgeRoundRectCallout">
            <a:avLst>
              <a:gd name="adj1" fmla="val 65009"/>
              <a:gd name="adj2" fmla="val 14704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三个数相加，先把前两个数相加，或者先把后两个数相加，和不变。</a:t>
            </a:r>
          </a:p>
        </p:txBody>
      </p:sp>
      <p:sp>
        <p:nvSpPr>
          <p:cNvPr id="7" name="AutoShape 27"/>
          <p:cNvSpPr>
            <a:spLocks noChangeArrowheads="1"/>
          </p:cNvSpPr>
          <p:nvPr/>
        </p:nvSpPr>
        <p:spPr bwMode="auto">
          <a:xfrm flipH="1">
            <a:off x="5508625" y="915988"/>
            <a:ext cx="2076450" cy="1309687"/>
          </a:xfrm>
          <a:prstGeom prst="wedgeRoundRectCallout">
            <a:avLst>
              <a:gd name="adj1" fmla="val -65042"/>
              <a:gd name="adj2" fmla="val -2722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这叫作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加法结合律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1" name="Rectangle 51"/>
          <p:cNvSpPr>
            <a:spLocks noChangeArrowheads="1"/>
          </p:cNvSpPr>
          <p:nvPr/>
        </p:nvSpPr>
        <p:spPr bwMode="auto">
          <a:xfrm>
            <a:off x="1036638" y="2830513"/>
            <a:ext cx="314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用符号表示：</a:t>
            </a:r>
            <a:endParaRPr lang="en-US" altLang="zh-CN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Rectangle 51"/>
          <p:cNvSpPr>
            <a:spLocks noChangeArrowheads="1"/>
          </p:cNvSpPr>
          <p:nvPr/>
        </p:nvSpPr>
        <p:spPr bwMode="auto">
          <a:xfrm>
            <a:off x="3419475" y="4217988"/>
            <a:ext cx="51847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+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+ c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=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b + c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3200" b="1" i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3" name="组合 9"/>
          <p:cNvGrpSpPr/>
          <p:nvPr/>
        </p:nvGrpSpPr>
        <p:grpSpPr bwMode="auto">
          <a:xfrm>
            <a:off x="909638" y="3471863"/>
            <a:ext cx="7375525" cy="584200"/>
            <a:chOff x="1531529" y="3452350"/>
            <a:chExt cx="7375344" cy="584775"/>
          </a:xfrm>
        </p:grpSpPr>
        <p:sp>
          <p:nvSpPr>
            <p:cNvPr id="21516" name="Rectangle 51"/>
            <p:cNvSpPr>
              <a:spLocks noChangeArrowheads="1"/>
            </p:cNvSpPr>
            <p:nvPr/>
          </p:nvSpPr>
          <p:spPr bwMode="auto">
            <a:xfrm>
              <a:off x="1531529" y="3452350"/>
              <a:ext cx="737534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（   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  ）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+   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=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（   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+   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）    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2325260" y="3544516"/>
              <a:ext cx="428614" cy="348004"/>
            </a:xfrm>
            <a:prstGeom prst="triangl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6" name="等腰三角形 15"/>
            <p:cNvSpPr/>
            <p:nvPr/>
          </p:nvSpPr>
          <p:spPr>
            <a:xfrm>
              <a:off x="5527168" y="3569941"/>
              <a:ext cx="428614" cy="348004"/>
            </a:xfrm>
            <a:prstGeom prst="triangl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星形: 五角 16"/>
            <p:cNvSpPr/>
            <p:nvPr/>
          </p:nvSpPr>
          <p:spPr>
            <a:xfrm>
              <a:off x="3174551" y="3512734"/>
              <a:ext cx="436552" cy="400444"/>
            </a:xfrm>
            <a:prstGeom prst="star5">
              <a:avLst/>
            </a:prstGeom>
            <a:solidFill>
              <a:srgbClr val="FF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星形: 五角 17"/>
            <p:cNvSpPr/>
            <p:nvPr/>
          </p:nvSpPr>
          <p:spPr>
            <a:xfrm>
              <a:off x="7682940" y="3511145"/>
              <a:ext cx="436552" cy="400444"/>
            </a:xfrm>
            <a:prstGeom prst="star5">
              <a:avLst/>
            </a:prstGeom>
            <a:solidFill>
              <a:srgbClr val="FF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471507" y="3544516"/>
              <a:ext cx="420677" cy="400444"/>
            </a:xfrm>
            <a:prstGeom prst="ellipse">
              <a:avLst/>
            </a:prstGeom>
            <a:solidFill>
              <a:srgbClr val="33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822536" y="3550872"/>
              <a:ext cx="420678" cy="400444"/>
            </a:xfrm>
            <a:prstGeom prst="ellipse">
              <a:avLst/>
            </a:prstGeom>
            <a:solidFill>
              <a:srgbClr val="33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1036638" y="4219575"/>
            <a:ext cx="314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用字母表示：</a:t>
            </a:r>
            <a:endParaRPr lang="en-US" altLang="zh-CN" sz="32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4" grpId="0" animBg="1"/>
      <p:bldP spid="7" grpId="0" animBg="1"/>
      <p:bldP spid="11" grpId="0"/>
      <p:bldP spid="12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995363" y="1468438"/>
            <a:ext cx="4584700" cy="638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r>
              <a:rPr lang="zh-CN" altLang="en-US" sz="3200" b="1" dirty="0">
                <a:latin typeface="+mj-lt"/>
                <a:ea typeface="黑体" panose="02010609060101010101" charset="-122"/>
              </a:rPr>
              <a:t>根据加法结合律填空。</a:t>
            </a:r>
          </a:p>
        </p:txBody>
      </p:sp>
      <p:sp>
        <p:nvSpPr>
          <p:cNvPr id="22531" name="文本框 8203"/>
          <p:cNvSpPr txBox="1">
            <a:spLocks noChangeArrowheads="1"/>
          </p:cNvSpPr>
          <p:nvPr/>
        </p:nvSpPr>
        <p:spPr bwMode="auto">
          <a:xfrm>
            <a:off x="866775" y="2349500"/>
            <a:ext cx="76660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25 + 68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+32 = 25+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____+____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130+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70 + 4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130 +____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+____</a:t>
            </a:r>
            <a:endParaRPr lang="zh-CN" altLang="en-US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5230813" y="2269808"/>
            <a:ext cx="896937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6311900" y="2263458"/>
            <a:ext cx="89693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5607050" y="3541078"/>
            <a:ext cx="8969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7164388" y="3529965"/>
            <a:ext cx="550862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915987"/>
            <a:ext cx="1558925" cy="44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3340735" y="1014730"/>
            <a:ext cx="34975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0"/>
          <p:cNvSpPr>
            <a:spLocks noChangeArrowheads="1"/>
          </p:cNvSpPr>
          <p:nvPr/>
        </p:nvSpPr>
        <p:spPr bwMode="auto">
          <a:xfrm>
            <a:off x="795338" y="1004888"/>
            <a:ext cx="69850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下面的算式分别运用了什么运算律？</a:t>
            </a:r>
          </a:p>
        </p:txBody>
      </p:sp>
      <p:sp>
        <p:nvSpPr>
          <p:cNvPr id="23555" name="矩形 9"/>
          <p:cNvSpPr>
            <a:spLocks noChangeArrowheads="1"/>
          </p:cNvSpPr>
          <p:nvPr/>
        </p:nvSpPr>
        <p:spPr bwMode="auto">
          <a:xfrm>
            <a:off x="1119188" y="1581150"/>
            <a:ext cx="723741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76+18 = 18+76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56+72+28 = 56+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72+28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31+67+19 = 31+19+67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24+42+76+58 =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24+76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42+58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4121150" y="1633538"/>
            <a:ext cx="272573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加法交换律</a:t>
            </a:r>
          </a:p>
        </p:txBody>
      </p:sp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5703888" y="2257425"/>
            <a:ext cx="272415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加法结合律</a:t>
            </a:r>
          </a:p>
        </p:txBody>
      </p:sp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5122863" y="2932113"/>
            <a:ext cx="272415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加法交换律</a:t>
            </a:r>
          </a:p>
        </p:txBody>
      </p:sp>
      <p:sp>
        <p:nvSpPr>
          <p:cNvPr id="14" name="文本框 8203"/>
          <p:cNvSpPr txBox="1">
            <a:spLocks noChangeArrowheads="1"/>
          </p:cNvSpPr>
          <p:nvPr/>
        </p:nvSpPr>
        <p:spPr bwMode="auto">
          <a:xfrm>
            <a:off x="3986213" y="4097338"/>
            <a:ext cx="465772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加法交换律和加法结合律</a:t>
            </a:r>
          </a:p>
        </p:txBody>
      </p:sp>
      <p:grpSp>
        <p:nvGrpSpPr>
          <p:cNvPr id="23560" name="组合 14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23561" name="图片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2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charset="-122"/>
                  <a:ea typeface="黑体" panose="02010609060101010101" charset="-122"/>
                </a:rPr>
                <a:t>二、运用新知，巩固定律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28490" y="843280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P19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4" y="1323975"/>
            <a:ext cx="3517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611560" y="611461"/>
            <a:ext cx="44656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先计算，再填表。</a:t>
            </a:r>
          </a:p>
        </p:txBody>
      </p:sp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711203" y="1276350"/>
          <a:ext cx="4176710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5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53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6" marR="9144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618" name="Rectangle 1"/>
          <p:cNvSpPr>
            <a:spLocks noChangeArrowheads="1"/>
          </p:cNvSpPr>
          <p:nvPr/>
        </p:nvSpPr>
        <p:spPr bwMode="auto">
          <a:xfrm>
            <a:off x="5438777" y="1562100"/>
            <a:ext cx="269557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你是怎样计算的？观察一下，表中的数有什么特点？</a:t>
            </a:r>
            <a:endParaRPr lang="zh-CN" altLang="zh-CN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8203"/>
          <p:cNvSpPr txBox="1">
            <a:spLocks noChangeArrowheads="1"/>
          </p:cNvSpPr>
          <p:nvPr/>
        </p:nvSpPr>
        <p:spPr bwMode="auto">
          <a:xfrm>
            <a:off x="1681165" y="1844675"/>
            <a:ext cx="8636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8203"/>
          <p:cNvSpPr txBox="1">
            <a:spLocks noChangeArrowheads="1"/>
          </p:cNvSpPr>
          <p:nvPr/>
        </p:nvSpPr>
        <p:spPr bwMode="auto">
          <a:xfrm>
            <a:off x="2419353" y="1844675"/>
            <a:ext cx="865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114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8203"/>
          <p:cNvSpPr txBox="1">
            <a:spLocks noChangeArrowheads="1"/>
          </p:cNvSpPr>
          <p:nvPr/>
        </p:nvSpPr>
        <p:spPr bwMode="auto">
          <a:xfrm>
            <a:off x="3273428" y="185737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171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8203"/>
          <p:cNvSpPr txBox="1">
            <a:spLocks noChangeArrowheads="1"/>
          </p:cNvSpPr>
          <p:nvPr/>
        </p:nvSpPr>
        <p:spPr bwMode="auto">
          <a:xfrm>
            <a:off x="4149728" y="18510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332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8203"/>
          <p:cNvSpPr txBox="1">
            <a:spLocks noChangeArrowheads="1"/>
          </p:cNvSpPr>
          <p:nvPr/>
        </p:nvSpPr>
        <p:spPr bwMode="auto">
          <a:xfrm>
            <a:off x="1600203" y="235267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114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8203"/>
          <p:cNvSpPr txBox="1">
            <a:spLocks noChangeArrowheads="1"/>
          </p:cNvSpPr>
          <p:nvPr/>
        </p:nvSpPr>
        <p:spPr bwMode="auto">
          <a:xfrm>
            <a:off x="2460628" y="23717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156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8203"/>
          <p:cNvSpPr txBox="1">
            <a:spLocks noChangeArrowheads="1"/>
          </p:cNvSpPr>
          <p:nvPr/>
        </p:nvSpPr>
        <p:spPr bwMode="auto">
          <a:xfrm>
            <a:off x="3306765" y="2339975"/>
            <a:ext cx="86518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213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8203"/>
          <p:cNvSpPr txBox="1">
            <a:spLocks noChangeArrowheads="1"/>
          </p:cNvSpPr>
          <p:nvPr/>
        </p:nvSpPr>
        <p:spPr bwMode="auto">
          <a:xfrm>
            <a:off x="4149728" y="2343150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374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8203"/>
          <p:cNvSpPr txBox="1">
            <a:spLocks noChangeArrowheads="1"/>
          </p:cNvSpPr>
          <p:nvPr/>
        </p:nvSpPr>
        <p:spPr bwMode="auto">
          <a:xfrm>
            <a:off x="1570040" y="2873375"/>
            <a:ext cx="8636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171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8203"/>
          <p:cNvSpPr txBox="1">
            <a:spLocks noChangeArrowheads="1"/>
          </p:cNvSpPr>
          <p:nvPr/>
        </p:nvSpPr>
        <p:spPr bwMode="auto">
          <a:xfrm>
            <a:off x="2443165" y="28670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213</a:t>
            </a:r>
          </a:p>
        </p:txBody>
      </p:sp>
      <p:sp>
        <p:nvSpPr>
          <p:cNvPr id="28" name="文本框 8203"/>
          <p:cNvSpPr txBox="1">
            <a:spLocks noChangeArrowheads="1"/>
          </p:cNvSpPr>
          <p:nvPr/>
        </p:nvSpPr>
        <p:spPr bwMode="auto">
          <a:xfrm>
            <a:off x="3316290" y="2895600"/>
            <a:ext cx="865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270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8203"/>
          <p:cNvSpPr txBox="1">
            <a:spLocks noChangeArrowheads="1"/>
          </p:cNvSpPr>
          <p:nvPr/>
        </p:nvSpPr>
        <p:spPr bwMode="auto">
          <a:xfrm>
            <a:off x="4130678" y="2857500"/>
            <a:ext cx="86518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431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8203"/>
          <p:cNvSpPr txBox="1">
            <a:spLocks noChangeArrowheads="1"/>
          </p:cNvSpPr>
          <p:nvPr/>
        </p:nvSpPr>
        <p:spPr bwMode="auto">
          <a:xfrm>
            <a:off x="1565278" y="34131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332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8203"/>
          <p:cNvSpPr txBox="1">
            <a:spLocks noChangeArrowheads="1"/>
          </p:cNvSpPr>
          <p:nvPr/>
        </p:nvSpPr>
        <p:spPr bwMode="auto">
          <a:xfrm>
            <a:off x="2409828" y="339407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374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8203"/>
          <p:cNvSpPr txBox="1">
            <a:spLocks noChangeArrowheads="1"/>
          </p:cNvSpPr>
          <p:nvPr/>
        </p:nvSpPr>
        <p:spPr bwMode="auto">
          <a:xfrm>
            <a:off x="3306765" y="3371850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431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8203"/>
          <p:cNvSpPr txBox="1">
            <a:spLocks noChangeArrowheads="1"/>
          </p:cNvSpPr>
          <p:nvPr/>
        </p:nvSpPr>
        <p:spPr bwMode="auto">
          <a:xfrm>
            <a:off x="4116390" y="3400425"/>
            <a:ext cx="8636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592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647703" y="3953015"/>
            <a:ext cx="69786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特点：以加号所对的那条对角线为对称轴，对应位置上的两个数相等。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36435" y="3413125"/>
            <a:ext cx="1067730" cy="11239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51910" y="82232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P19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862012" y="682625"/>
            <a:ext cx="3421956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完成下表。</a:t>
            </a:r>
          </a:p>
        </p:txBody>
      </p:sp>
      <p:sp>
        <p:nvSpPr>
          <p:cNvPr id="25603" name="矩形 3"/>
          <p:cNvSpPr>
            <a:spLocks noChangeArrowheads="1"/>
          </p:cNvSpPr>
          <p:nvPr/>
        </p:nvSpPr>
        <p:spPr bwMode="auto">
          <a:xfrm>
            <a:off x="1800225" y="1301750"/>
            <a:ext cx="55435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某商场第一季度电器销售情况统计表</a:t>
            </a:r>
            <a:endParaRPr lang="en-US" altLang="zh-CN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862013" y="2298798"/>
          <a:ext cx="7489825" cy="2289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0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22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电器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一月</a:t>
                      </a: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二月</a:t>
                      </a: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三月</a:t>
                      </a: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合计</a:t>
                      </a:r>
                    </a:p>
                  </a:txBody>
                  <a:tcPr marL="91452" marR="91452" marT="45730" marB="4573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2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电视机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2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冰箱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2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洗衣机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2" marR="91452" marT="45730" marB="4573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7127875" y="2903635"/>
            <a:ext cx="107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1337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7199313" y="3494185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848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7127875" y="4064098"/>
            <a:ext cx="107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1118</a:t>
            </a: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6857801" y="1714042"/>
            <a:ext cx="161964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单位：台</a:t>
            </a:r>
            <a:endParaRPr lang="en-US" altLang="zh-CN" sz="24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36010" y="935990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P19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852956"/>
            <a:ext cx="6870023" cy="1869634"/>
          </a:xfrm>
          <a:prstGeom prst="rect">
            <a:avLst/>
          </a:prstGeom>
        </p:spPr>
      </p:pic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539552" y="1131590"/>
            <a:ext cx="828345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哪两朵花上的数的和是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？连一连。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55576" y="3773745"/>
            <a:ext cx="7319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43和57，25和75，31和69，18和82，4和96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2554376" y="2422094"/>
            <a:ext cx="2650670" cy="6595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998976" y="2428488"/>
            <a:ext cx="498764" cy="6714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5292080" y="2562128"/>
            <a:ext cx="1368152" cy="7800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956688" y="2473249"/>
            <a:ext cx="5224229" cy="6330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269806" y="2473249"/>
            <a:ext cx="1683386" cy="7225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851910" y="82232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P19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3"/>
          <p:cNvSpPr>
            <a:spLocks noChangeArrowheads="1"/>
          </p:cNvSpPr>
          <p:nvPr/>
        </p:nvSpPr>
        <p:spPr bwMode="auto">
          <a:xfrm>
            <a:off x="2628900" y="977900"/>
            <a:ext cx="403225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加法的交换律和结合律</a:t>
            </a:r>
            <a:endParaRPr lang="en-US" altLang="zh-CN" sz="28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51"/>
          <p:cNvSpPr>
            <a:spLocks noChangeArrowheads="1"/>
          </p:cNvSpPr>
          <p:nvPr/>
        </p:nvSpPr>
        <p:spPr bwMode="auto">
          <a:xfrm>
            <a:off x="828675" y="1674813"/>
            <a:ext cx="22764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40+56=56+40</a:t>
            </a:r>
          </a:p>
        </p:txBody>
      </p:sp>
      <p:sp>
        <p:nvSpPr>
          <p:cNvPr id="25605" name="矩形 1"/>
          <p:cNvSpPr>
            <a:spLocks noChangeArrowheads="1"/>
          </p:cNvSpPr>
          <p:nvPr/>
        </p:nvSpPr>
        <p:spPr bwMode="auto">
          <a:xfrm>
            <a:off x="468313" y="2270125"/>
            <a:ext cx="31686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两个数相加，交换加数的位置，和不变。这叫作加法交换律。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914775" y="1574800"/>
            <a:ext cx="5049838" cy="74295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88＋104＋96</a:t>
            </a:r>
            <a:r>
              <a:rPr lang="en-US" altLang="zh-CN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=88</a:t>
            </a:r>
            <a:r>
              <a:rPr lang="zh-CN" altLang="en-US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＋（</a:t>
            </a:r>
            <a:r>
              <a:rPr lang="en-US" altLang="zh-CN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104</a:t>
            </a:r>
            <a:r>
              <a:rPr lang="zh-CN" altLang="en-US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＋</a:t>
            </a:r>
            <a:r>
              <a:rPr lang="en-US" altLang="zh-CN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96</a:t>
            </a:r>
            <a:r>
              <a:rPr lang="zh-CN" altLang="en-US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charset="-122"/>
              </a:rPr>
              <a:t>）</a:t>
            </a:r>
          </a:p>
        </p:txBody>
      </p:sp>
      <p:sp>
        <p:nvSpPr>
          <p:cNvPr id="25607" name="矩形 2"/>
          <p:cNvSpPr>
            <a:spLocks noChangeArrowheads="1"/>
          </p:cNvSpPr>
          <p:nvPr/>
        </p:nvSpPr>
        <p:spPr bwMode="auto">
          <a:xfrm>
            <a:off x="3995738" y="2281238"/>
            <a:ext cx="432117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三个数相加，先把前两个数相加，或者先把后两个数相加，和不变。这叫作加法结合律。</a:t>
            </a:r>
          </a:p>
        </p:txBody>
      </p:sp>
      <p:sp>
        <p:nvSpPr>
          <p:cNvPr id="25608" name="Rectangle 51"/>
          <p:cNvSpPr>
            <a:spLocks noChangeArrowheads="1"/>
          </p:cNvSpPr>
          <p:nvPr/>
        </p:nvSpPr>
        <p:spPr bwMode="auto">
          <a:xfrm>
            <a:off x="3708400" y="3863975"/>
            <a:ext cx="5184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+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+ c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=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</a:rPr>
              <a:t>b + c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3200" b="1" i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5609" name="Rectangle 51"/>
          <p:cNvSpPr>
            <a:spLocks noChangeArrowheads="1"/>
          </p:cNvSpPr>
          <p:nvPr/>
        </p:nvSpPr>
        <p:spPr bwMode="auto">
          <a:xfrm>
            <a:off x="684213" y="3806825"/>
            <a:ext cx="2430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27657" name="组合 13"/>
          <p:cNvGrpSpPr/>
          <p:nvPr/>
        </p:nvGrpSpPr>
        <p:grpSpPr bwMode="auto">
          <a:xfrm>
            <a:off x="34925" y="50800"/>
            <a:ext cx="3384550" cy="892175"/>
            <a:chOff x="179512" y="128786"/>
            <a:chExt cx="3384376" cy="891778"/>
          </a:xfrm>
        </p:grpSpPr>
        <p:pic>
          <p:nvPicPr>
            <p:cNvPr id="27658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3384376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9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charset="-122"/>
                  <a:ea typeface="黑体" panose="02010609060101010101" charset="-122"/>
                </a:rPr>
                <a:t>三、课堂小结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6" grpId="0"/>
      <p:bldP spid="25605" grpId="0"/>
      <p:bldP spid="11" grpId="0"/>
      <p:bldP spid="25607" grpId="0"/>
      <p:bldP spid="25608" grpId="0"/>
      <p:bldP spid="2560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40"/>
          <p:cNvSpPr>
            <a:spLocks noChangeArrowheads="1"/>
          </p:cNvSpPr>
          <p:nvPr/>
        </p:nvSpPr>
        <p:spPr bwMode="auto">
          <a:xfrm>
            <a:off x="755650" y="700088"/>
            <a:ext cx="2659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C93756"/>
                </a:solidFill>
                <a:latin typeface="黑体" panose="02010609060101010101" charset="-122"/>
                <a:ea typeface="黑体" panose="02010609060101010101" charset="-122"/>
              </a:rPr>
              <a:t>▶备选练习</a:t>
            </a:r>
          </a:p>
        </p:txBody>
      </p:sp>
      <p:sp>
        <p:nvSpPr>
          <p:cNvPr id="28675" name="矩形 2"/>
          <p:cNvSpPr>
            <a:spLocks noChangeArrowheads="1"/>
          </p:cNvSpPr>
          <p:nvPr/>
        </p:nvSpPr>
        <p:spPr bwMode="auto">
          <a:xfrm>
            <a:off x="1258888" y="1203325"/>
            <a:ext cx="6913562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1.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填空。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162+78=78+	            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+15=15+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136+45+55=136+(            +             )</a:t>
            </a:r>
            <a:endParaRPr lang="zh-CN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146+(54+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)=(146+            )+  </a:t>
            </a:r>
            <a:endParaRPr lang="zh-CN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63938" y="2139950"/>
            <a:ext cx="936625" cy="431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12000" y="2173288"/>
            <a:ext cx="936625" cy="431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79938" y="2932113"/>
            <a:ext cx="935037" cy="431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116638" y="2932113"/>
            <a:ext cx="936625" cy="431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619625" y="3630613"/>
            <a:ext cx="936625" cy="431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65863" y="3663950"/>
            <a:ext cx="936625" cy="431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632200" y="2046288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162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385050" y="2046288"/>
            <a:ext cx="506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770438" y="2855913"/>
            <a:ext cx="8016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265863" y="2841625"/>
            <a:ext cx="800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770438" y="3552825"/>
            <a:ext cx="8016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54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546850" y="3552825"/>
            <a:ext cx="5064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pSp>
        <p:nvGrpSpPr>
          <p:cNvPr id="28688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20" name="圆角矩形 19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9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684213" y="846138"/>
            <a:ext cx="8064500" cy="369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2.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下面的算式分别运用了什么运算定律？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86+23=23+86			     (                      )</a:t>
            </a:r>
            <a:endParaRPr lang="zh-CN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25+62+38=25+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62+38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    (                      )</a:t>
            </a:r>
            <a:endParaRPr lang="zh-CN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152+44+48+56=(152+48)+(44+56)	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                        (                                              )</a:t>
            </a:r>
            <a:endParaRPr lang="zh-CN" altLang="zh-CN" sz="3200" b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011863" y="1755775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加法交换律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011863" y="2486025"/>
            <a:ext cx="22447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加法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结合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律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635375" y="3957638"/>
            <a:ext cx="48974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加法交换律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和加法结合律</a:t>
            </a:r>
          </a:p>
        </p:txBody>
      </p:sp>
      <p:grpSp>
        <p:nvGrpSpPr>
          <p:cNvPr id="29702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0" name="圆角矩形 9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684213" y="1131888"/>
            <a:ext cx="61214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3.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比较每组算式的大小。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183+56+17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      (183+17)+56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72+(128+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       (72+128)+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endParaRPr lang="zh-CN" altLang="zh-CN" sz="3200" b="1" i="1"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808288" y="2014538"/>
            <a:ext cx="647700" cy="647700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947988" y="2741613"/>
            <a:ext cx="647700" cy="649287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36875" y="2046288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063875" y="2773363"/>
            <a:ext cx="50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pSp>
        <p:nvGrpSpPr>
          <p:cNvPr id="30727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755650" y="627063"/>
            <a:ext cx="7561263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4.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三位同学都是小“集邮迷”，他们一共集邮多少张？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84213" y="2074863"/>
            <a:ext cx="73437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367+156+244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=367+(156+244)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=367+400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=767(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  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答：他们一共集邮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767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张。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pSp>
        <p:nvGrpSpPr>
          <p:cNvPr id="31748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31749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419225"/>
            <a:ext cx="5160962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d1fcd78-cbdf-4ce6-a1a4-0c0e009e1d3f"/>
  <p:tag name="COMMONDATA" val="eyJoZGlkIjoiZmViY2VkYTFjNjY3MjZmNGRmMDA1NzJjNzlkNzE5ZTg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985</Words>
  <Application>Microsoft Office PowerPoint</Application>
  <PresentationFormat>全屏显示(16:9)</PresentationFormat>
  <Paragraphs>207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316</cp:revision>
  <dcterms:created xsi:type="dcterms:W3CDTF">2015-08-27T07:30:00Z</dcterms:created>
  <dcterms:modified xsi:type="dcterms:W3CDTF">2023-11-21T03:53:27Z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EE73EB982C014DF8BE48F3CB4061D32C_12</vt:lpwstr>
  </property>
</Properties>
</file>