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63" r:id="rId2"/>
    <p:sldId id="399" r:id="rId3"/>
    <p:sldId id="400" r:id="rId4"/>
    <p:sldId id="401" r:id="rId5"/>
    <p:sldId id="402" r:id="rId6"/>
    <p:sldId id="404" r:id="rId7"/>
    <p:sldId id="418" r:id="rId8"/>
    <p:sldId id="407" r:id="rId9"/>
    <p:sldId id="408" r:id="rId10"/>
    <p:sldId id="405" r:id="rId11"/>
    <p:sldId id="409" r:id="rId12"/>
    <p:sldId id="410" r:id="rId13"/>
    <p:sldId id="411" r:id="rId14"/>
    <p:sldId id="412" r:id="rId15"/>
    <p:sldId id="264" r:id="rId16"/>
    <p:sldId id="391" r:id="rId17"/>
    <p:sldId id="413" r:id="rId18"/>
    <p:sldId id="414" r:id="rId19"/>
    <p:sldId id="417" r:id="rId20"/>
    <p:sldId id="415" r:id="rId21"/>
    <p:sldId id="416" r:id="rId22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32">
          <p15:clr>
            <a:srgbClr val="A4A3A4"/>
          </p15:clr>
        </p15:guide>
        <p15:guide id="2" orient="horz" pos="685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623E"/>
    <a:srgbClr val="FFB3A7"/>
    <a:srgbClr val="0A0FDC"/>
    <a:srgbClr val="FAFF72"/>
    <a:srgbClr val="FEFEED"/>
    <a:srgbClr val="70F3FF"/>
    <a:srgbClr val="EAFF56"/>
    <a:srgbClr val="CDB7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6144" autoAdjust="0"/>
    <p:restoredTop sz="96209" autoAdjust="0"/>
  </p:normalViewPr>
  <p:slideViewPr>
    <p:cSldViewPr showGuides="1">
      <p:cViewPr varScale="1">
        <p:scale>
          <a:sx n="146" d="100"/>
          <a:sy n="146" d="100"/>
        </p:scale>
        <p:origin x="486" y="144"/>
      </p:cViewPr>
      <p:guideLst>
        <p:guide orient="horz" pos="1632"/>
        <p:guide orient="horz" pos="685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9709663-3930-448D-AA36-BA4F4D06DFD4}" type="datetimeFigureOut">
              <a:rPr lang="zh-CN" altLang="en-US"/>
              <a:t>2023/11/21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53AF152-601E-4326-9DF5-9CB13E6F3F24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8FDFBADC-DF02-4C6C-B714-737D9F512DF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57CDA9A1-4136-4CBC-A989-B8B7B3B2EC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" t="14803" r="4520" b="13130"/>
          <a:stretch>
            <a:fillRect/>
          </a:stretch>
        </p:blipFill>
        <p:spPr bwMode="auto">
          <a:xfrm>
            <a:off x="179388" y="0"/>
            <a:ext cx="8785225" cy="509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646B5331-ADD0-4C9F-9953-505E7A47FA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188" y="123825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9388"/>
            <a:ext cx="8645525" cy="478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3710225" y="1679199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7">
            <a:extLst>
              <a:ext uri="{FF2B5EF4-FFF2-40B4-BE49-F238E27FC236}">
                <a16:creationId xmlns:a16="http://schemas.microsoft.com/office/drawing/2014/main" id="{22B6FEF6-EE51-45A1-9AE5-2D8EBF03792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4538" y="0"/>
            <a:ext cx="1366287" cy="7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-15875" y="207963"/>
            <a:ext cx="9159875" cy="4935537"/>
            <a:chOff x="-15864" y="207562"/>
            <a:chExt cx="9159865" cy="4935938"/>
          </a:xfrm>
        </p:grpSpPr>
        <p:sp>
          <p:nvSpPr>
            <p:cNvPr id="3" name="任意多边形 44"/>
            <p:cNvSpPr/>
            <p:nvPr/>
          </p:nvSpPr>
          <p:spPr>
            <a:xfrm>
              <a:off x="-15864" y="3065294"/>
              <a:ext cx="9159865" cy="2078206"/>
            </a:xfrm>
            <a:custGeom>
              <a:avLst/>
              <a:gdLst>
                <a:gd name="connsiteX0" fmla="*/ 0 w 12213154"/>
                <a:gd name="connsiteY0" fmla="*/ 2586699 h 2770197"/>
                <a:gd name="connsiteX1" fmla="*/ 60560 w 12213154"/>
                <a:gd name="connsiteY1" fmla="*/ 2594946 h 2770197"/>
                <a:gd name="connsiteX2" fmla="*/ 2940804 w 12213154"/>
                <a:gd name="connsiteY2" fmla="*/ 2770197 h 2770197"/>
                <a:gd name="connsiteX3" fmla="*/ 0 w 12213154"/>
                <a:gd name="connsiteY3" fmla="*/ 2770197 h 2770197"/>
                <a:gd name="connsiteX4" fmla="*/ 12213154 w 12213154"/>
                <a:gd name="connsiteY4" fmla="*/ 0 h 2770197"/>
                <a:gd name="connsiteX5" fmla="*/ 12213154 w 12213154"/>
                <a:gd name="connsiteY5" fmla="*/ 2770197 h 2770197"/>
                <a:gd name="connsiteX6" fmla="*/ 2940804 w 12213154"/>
                <a:gd name="connsiteY6" fmla="*/ 2770197 h 2770197"/>
                <a:gd name="connsiteX7" fmla="*/ 12191096 w 12213154"/>
                <a:gd name="connsiteY7" fmla="*/ 31262 h 2770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2213154" h="2770197">
                  <a:moveTo>
                    <a:pt x="0" y="2586699"/>
                  </a:moveTo>
                  <a:lnTo>
                    <a:pt x="60560" y="2594946"/>
                  </a:lnTo>
                  <a:cubicBezTo>
                    <a:pt x="970428" y="2708841"/>
                    <a:pt x="1937812" y="2770197"/>
                    <a:pt x="2940804" y="2770197"/>
                  </a:cubicBezTo>
                  <a:lnTo>
                    <a:pt x="0" y="2770197"/>
                  </a:lnTo>
                  <a:close/>
                  <a:moveTo>
                    <a:pt x="12213154" y="0"/>
                  </a:moveTo>
                  <a:lnTo>
                    <a:pt x="12213154" y="2770197"/>
                  </a:lnTo>
                  <a:lnTo>
                    <a:pt x="2940804" y="2770197"/>
                  </a:lnTo>
                  <a:cubicBezTo>
                    <a:pt x="7287102" y="2770197"/>
                    <a:pt x="10964770" y="1618062"/>
                    <a:pt x="12191096" y="31262"/>
                  </a:cubicBezTo>
                  <a:close/>
                </a:path>
              </a:pathLst>
            </a:custGeom>
            <a:solidFill>
              <a:srgbClr val="E833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/>
            </a:p>
          </p:txBody>
        </p:sp>
        <p:grpSp>
          <p:nvGrpSpPr>
            <p:cNvPr id="4" name="组合 3"/>
            <p:cNvGrpSpPr/>
            <p:nvPr/>
          </p:nvGrpSpPr>
          <p:grpSpPr bwMode="auto">
            <a:xfrm rot="-1291772">
              <a:off x="4773844" y="2066086"/>
              <a:ext cx="921544" cy="1913811"/>
              <a:chOff x="10922634" y="3936050"/>
              <a:chExt cx="1228725" cy="2551748"/>
            </a:xfrm>
          </p:grpSpPr>
          <p:grpSp>
            <p:nvGrpSpPr>
              <p:cNvPr id="36" name="组合 35"/>
              <p:cNvGrpSpPr/>
              <p:nvPr/>
            </p:nvGrpSpPr>
            <p:grpSpPr bwMode="auto">
              <a:xfrm>
                <a:off x="11029950" y="4058923"/>
                <a:ext cx="1033462" cy="2428875"/>
                <a:chOff x="10836275" y="9112251"/>
                <a:chExt cx="1033462" cy="2428875"/>
              </a:xfrm>
            </p:grpSpPr>
            <p:sp>
              <p:nvSpPr>
                <p:cNvPr id="38" name="Freeform 138"/>
                <p:cNvSpPr/>
                <p:nvPr/>
              </p:nvSpPr>
              <p:spPr bwMode="auto">
                <a:xfrm>
                  <a:off x="11337881" y="10074863"/>
                  <a:ext cx="188382" cy="139711"/>
                </a:xfrm>
                <a:custGeom>
                  <a:avLst/>
                  <a:gdLst>
                    <a:gd name="T0" fmla="*/ 0 w 123"/>
                    <a:gd name="T1" fmla="*/ 19 h 91"/>
                    <a:gd name="T2" fmla="*/ 13 w 123"/>
                    <a:gd name="T3" fmla="*/ 91 h 91"/>
                    <a:gd name="T4" fmla="*/ 123 w 123"/>
                    <a:gd name="T5" fmla="*/ 72 h 91"/>
                    <a:gd name="T6" fmla="*/ 109 w 123"/>
                    <a:gd name="T7" fmla="*/ 0 h 91"/>
                    <a:gd name="T8" fmla="*/ 0 w 123"/>
                    <a:gd name="T9" fmla="*/ 19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3" h="91">
                      <a:moveTo>
                        <a:pt x="0" y="19"/>
                      </a:moveTo>
                      <a:lnTo>
                        <a:pt x="13" y="91"/>
                      </a:lnTo>
                      <a:lnTo>
                        <a:pt x="123" y="72"/>
                      </a:lnTo>
                      <a:lnTo>
                        <a:pt x="109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39"/>
                <p:cNvSpPr>
                  <a:spLocks noEditPoints="1"/>
                </p:cNvSpPr>
                <p:nvPr/>
              </p:nvSpPr>
              <p:spPr bwMode="auto">
                <a:xfrm>
                  <a:off x="10811644" y="9077924"/>
                  <a:ext cx="766232" cy="931409"/>
                </a:xfrm>
                <a:custGeom>
                  <a:avLst/>
                  <a:gdLst>
                    <a:gd name="T0" fmla="*/ 97 w 182"/>
                    <a:gd name="T1" fmla="*/ 218 h 220"/>
                    <a:gd name="T2" fmla="*/ 119 w 182"/>
                    <a:gd name="T3" fmla="*/ 220 h 220"/>
                    <a:gd name="T4" fmla="*/ 127 w 182"/>
                    <a:gd name="T5" fmla="*/ 220 h 220"/>
                    <a:gd name="T6" fmla="*/ 119 w 182"/>
                    <a:gd name="T7" fmla="*/ 220 h 220"/>
                    <a:gd name="T8" fmla="*/ 97 w 182"/>
                    <a:gd name="T9" fmla="*/ 218 h 220"/>
                    <a:gd name="T10" fmla="*/ 119 w 182"/>
                    <a:gd name="T11" fmla="*/ 0 h 220"/>
                    <a:gd name="T12" fmla="*/ 99 w 182"/>
                    <a:gd name="T13" fmla="*/ 2 h 220"/>
                    <a:gd name="T14" fmla="*/ 11 w 182"/>
                    <a:gd name="T15" fmla="*/ 130 h 220"/>
                    <a:gd name="T16" fmla="*/ 64 w 182"/>
                    <a:gd name="T17" fmla="*/ 205 h 220"/>
                    <a:gd name="T18" fmla="*/ 56 w 182"/>
                    <a:gd name="T19" fmla="*/ 200 h 220"/>
                    <a:gd name="T20" fmla="*/ 182 w 182"/>
                    <a:gd name="T21" fmla="*/ 20 h 220"/>
                    <a:gd name="T22" fmla="*/ 119 w 182"/>
                    <a:gd name="T23" fmla="*/ 0 h 2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2" h="220">
                      <a:moveTo>
                        <a:pt x="97" y="218"/>
                      </a:moveTo>
                      <a:cubicBezTo>
                        <a:pt x="104" y="219"/>
                        <a:pt x="111" y="220"/>
                        <a:pt x="119" y="220"/>
                      </a:cubicBezTo>
                      <a:cubicBezTo>
                        <a:pt x="121" y="220"/>
                        <a:pt x="124" y="220"/>
                        <a:pt x="127" y="220"/>
                      </a:cubicBezTo>
                      <a:cubicBezTo>
                        <a:pt x="124" y="220"/>
                        <a:pt x="122" y="220"/>
                        <a:pt x="119" y="220"/>
                      </a:cubicBezTo>
                      <a:cubicBezTo>
                        <a:pt x="112" y="220"/>
                        <a:pt x="104" y="219"/>
                        <a:pt x="97" y="218"/>
                      </a:cubicBezTo>
                      <a:moveTo>
                        <a:pt x="119" y="0"/>
                      </a:moveTo>
                      <a:cubicBezTo>
                        <a:pt x="113" y="0"/>
                        <a:pt x="106" y="1"/>
                        <a:pt x="99" y="2"/>
                      </a:cubicBezTo>
                      <a:cubicBezTo>
                        <a:pt x="40" y="13"/>
                        <a:pt x="0" y="70"/>
                        <a:pt x="11" y="130"/>
                      </a:cubicBezTo>
                      <a:cubicBezTo>
                        <a:pt x="17" y="163"/>
                        <a:pt x="37" y="189"/>
                        <a:pt x="64" y="205"/>
                      </a:cubicBezTo>
                      <a:cubicBezTo>
                        <a:pt x="61" y="204"/>
                        <a:pt x="59" y="202"/>
                        <a:pt x="56" y="200"/>
                      </a:cubicBezTo>
                      <a:cubicBezTo>
                        <a:pt x="182" y="20"/>
                        <a:pt x="182" y="20"/>
                        <a:pt x="182" y="20"/>
                      </a:cubicBezTo>
                      <a:cubicBezTo>
                        <a:pt x="164" y="7"/>
                        <a:pt x="142" y="0"/>
                        <a:pt x="119" y="0"/>
                      </a:cubicBezTo>
                    </a:path>
                  </a:pathLst>
                </a:custGeom>
                <a:solidFill>
                  <a:srgbClr val="C3BBBB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40"/>
                <p:cNvSpPr>
                  <a:spLocks noEditPoints="1"/>
                </p:cNvSpPr>
                <p:nvPr/>
              </p:nvSpPr>
              <p:spPr bwMode="auto">
                <a:xfrm>
                  <a:off x="11083221" y="9171908"/>
                  <a:ext cx="751416" cy="840385"/>
                </a:xfrm>
                <a:custGeom>
                  <a:avLst/>
                  <a:gdLst>
                    <a:gd name="T0" fmla="*/ 0 w 180"/>
                    <a:gd name="T1" fmla="*/ 185 h 200"/>
                    <a:gd name="T2" fmla="*/ 33 w 180"/>
                    <a:gd name="T3" fmla="*/ 198 h 200"/>
                    <a:gd name="T4" fmla="*/ 0 w 180"/>
                    <a:gd name="T5" fmla="*/ 185 h 200"/>
                    <a:gd name="T6" fmla="*/ 118 w 180"/>
                    <a:gd name="T7" fmla="*/ 0 h 200"/>
                    <a:gd name="T8" fmla="*/ 118 w 180"/>
                    <a:gd name="T9" fmla="*/ 0 h 200"/>
                    <a:gd name="T10" fmla="*/ 163 w 180"/>
                    <a:gd name="T11" fmla="*/ 70 h 200"/>
                    <a:gd name="T12" fmla="*/ 75 w 180"/>
                    <a:gd name="T13" fmla="*/ 198 h 200"/>
                    <a:gd name="T14" fmla="*/ 63 w 180"/>
                    <a:gd name="T15" fmla="*/ 200 h 200"/>
                    <a:gd name="T16" fmla="*/ 145 w 180"/>
                    <a:gd name="T17" fmla="*/ 153 h 200"/>
                    <a:gd name="T18" fmla="*/ 118 w 180"/>
                    <a:gd name="T19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0" h="200">
                      <a:moveTo>
                        <a:pt x="0" y="185"/>
                      </a:moveTo>
                      <a:cubicBezTo>
                        <a:pt x="10" y="191"/>
                        <a:pt x="22" y="195"/>
                        <a:pt x="33" y="198"/>
                      </a:cubicBezTo>
                      <a:cubicBezTo>
                        <a:pt x="21" y="195"/>
                        <a:pt x="10" y="191"/>
                        <a:pt x="0" y="185"/>
                      </a:cubicBezTo>
                      <a:moveTo>
                        <a:pt x="118" y="0"/>
                      </a:move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41" y="16"/>
                        <a:pt x="158" y="40"/>
                        <a:pt x="163" y="70"/>
                      </a:cubicBezTo>
                      <a:cubicBezTo>
                        <a:pt x="174" y="130"/>
                        <a:pt x="134" y="187"/>
                        <a:pt x="75" y="198"/>
                      </a:cubicBezTo>
                      <a:cubicBezTo>
                        <a:pt x="71" y="199"/>
                        <a:pt x="67" y="199"/>
                        <a:pt x="63" y="200"/>
                      </a:cubicBezTo>
                      <a:cubicBezTo>
                        <a:pt x="95" y="197"/>
                        <a:pt x="126" y="181"/>
                        <a:pt x="145" y="153"/>
                      </a:cubicBezTo>
                      <a:cubicBezTo>
                        <a:pt x="180" y="103"/>
                        <a:pt x="168" y="34"/>
                        <a:pt x="118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41"/>
                <p:cNvSpPr/>
                <p:nvPr/>
              </p:nvSpPr>
              <p:spPr bwMode="auto">
                <a:xfrm>
                  <a:off x="11043527" y="9169713"/>
                  <a:ext cx="761999" cy="840384"/>
                </a:xfrm>
                <a:custGeom>
                  <a:avLst/>
                  <a:gdLst>
                    <a:gd name="T0" fmla="*/ 126 w 182"/>
                    <a:gd name="T1" fmla="*/ 0 h 200"/>
                    <a:gd name="T2" fmla="*/ 0 w 182"/>
                    <a:gd name="T3" fmla="*/ 180 h 200"/>
                    <a:gd name="T4" fmla="*/ 8 w 182"/>
                    <a:gd name="T5" fmla="*/ 185 h 200"/>
                    <a:gd name="T6" fmla="*/ 41 w 182"/>
                    <a:gd name="T7" fmla="*/ 198 h 200"/>
                    <a:gd name="T8" fmla="*/ 63 w 182"/>
                    <a:gd name="T9" fmla="*/ 200 h 200"/>
                    <a:gd name="T10" fmla="*/ 71 w 182"/>
                    <a:gd name="T11" fmla="*/ 200 h 200"/>
                    <a:gd name="T12" fmla="*/ 83 w 182"/>
                    <a:gd name="T13" fmla="*/ 198 h 200"/>
                    <a:gd name="T14" fmla="*/ 171 w 182"/>
                    <a:gd name="T15" fmla="*/ 70 h 200"/>
                    <a:gd name="T16" fmla="*/ 126 w 182"/>
                    <a:gd name="T17" fmla="*/ 0 h 2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82" h="200">
                      <a:moveTo>
                        <a:pt x="126" y="0"/>
                      </a:moveTo>
                      <a:cubicBezTo>
                        <a:pt x="0" y="180"/>
                        <a:pt x="0" y="180"/>
                        <a:pt x="0" y="180"/>
                      </a:cubicBezTo>
                      <a:cubicBezTo>
                        <a:pt x="3" y="182"/>
                        <a:pt x="5" y="184"/>
                        <a:pt x="8" y="185"/>
                      </a:cubicBezTo>
                      <a:cubicBezTo>
                        <a:pt x="18" y="191"/>
                        <a:pt x="29" y="195"/>
                        <a:pt x="41" y="198"/>
                      </a:cubicBezTo>
                      <a:cubicBezTo>
                        <a:pt x="48" y="199"/>
                        <a:pt x="56" y="200"/>
                        <a:pt x="63" y="200"/>
                      </a:cubicBezTo>
                      <a:cubicBezTo>
                        <a:pt x="66" y="200"/>
                        <a:pt x="68" y="200"/>
                        <a:pt x="71" y="200"/>
                      </a:cubicBezTo>
                      <a:cubicBezTo>
                        <a:pt x="75" y="199"/>
                        <a:pt x="79" y="199"/>
                        <a:pt x="83" y="198"/>
                      </a:cubicBezTo>
                      <a:cubicBezTo>
                        <a:pt x="142" y="187"/>
                        <a:pt x="182" y="130"/>
                        <a:pt x="171" y="70"/>
                      </a:cubicBezTo>
                      <a:cubicBezTo>
                        <a:pt x="166" y="40"/>
                        <a:pt x="149" y="16"/>
                        <a:pt x="126" y="0"/>
                      </a:cubicBezTo>
                    </a:path>
                  </a:pathLst>
                </a:custGeom>
                <a:solidFill>
                  <a:srgbClr val="DBD6D6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42"/>
                <p:cNvSpPr/>
                <p:nvPr/>
              </p:nvSpPr>
              <p:spPr bwMode="auto">
                <a:xfrm>
                  <a:off x="11324459" y="10184226"/>
                  <a:ext cx="457199" cy="1297621"/>
                </a:xfrm>
                <a:custGeom>
                  <a:avLst/>
                  <a:gdLst>
                    <a:gd name="T0" fmla="*/ 103 w 109"/>
                    <a:gd name="T1" fmla="*/ 256 h 308"/>
                    <a:gd name="T2" fmla="*/ 53 w 109"/>
                    <a:gd name="T3" fmla="*/ 4 h 308"/>
                    <a:gd name="T4" fmla="*/ 48 w 109"/>
                    <a:gd name="T5" fmla="*/ 0 h 308"/>
                    <a:gd name="T6" fmla="*/ 4 w 109"/>
                    <a:gd name="T7" fmla="*/ 8 h 308"/>
                    <a:gd name="T8" fmla="*/ 0 w 109"/>
                    <a:gd name="T9" fmla="*/ 13 h 308"/>
                    <a:gd name="T10" fmla="*/ 42 w 109"/>
                    <a:gd name="T11" fmla="*/ 267 h 308"/>
                    <a:gd name="T12" fmla="*/ 45 w 109"/>
                    <a:gd name="T13" fmla="*/ 280 h 308"/>
                    <a:gd name="T14" fmla="*/ 81 w 109"/>
                    <a:gd name="T15" fmla="*/ 305 h 308"/>
                    <a:gd name="T16" fmla="*/ 106 w 109"/>
                    <a:gd name="T17" fmla="*/ 269 h 308"/>
                    <a:gd name="T18" fmla="*/ 103 w 109"/>
                    <a:gd name="T19" fmla="*/ 256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09" h="308">
                      <a:moveTo>
                        <a:pt x="103" y="256"/>
                      </a:moveTo>
                      <a:cubicBezTo>
                        <a:pt x="53" y="4"/>
                        <a:pt x="53" y="4"/>
                        <a:pt x="53" y="4"/>
                      </a:cubicBezTo>
                      <a:cubicBezTo>
                        <a:pt x="53" y="1"/>
                        <a:pt x="51" y="0"/>
                        <a:pt x="48" y="0"/>
                      </a:cubicBezTo>
                      <a:cubicBezTo>
                        <a:pt x="4" y="8"/>
                        <a:pt x="4" y="8"/>
                        <a:pt x="4" y="8"/>
                      </a:cubicBezTo>
                      <a:cubicBezTo>
                        <a:pt x="2" y="9"/>
                        <a:pt x="0" y="11"/>
                        <a:pt x="0" y="13"/>
                      </a:cubicBezTo>
                      <a:cubicBezTo>
                        <a:pt x="42" y="267"/>
                        <a:pt x="42" y="267"/>
                        <a:pt x="42" y="267"/>
                      </a:cubicBezTo>
                      <a:cubicBezTo>
                        <a:pt x="45" y="280"/>
                        <a:pt x="45" y="280"/>
                        <a:pt x="45" y="280"/>
                      </a:cubicBezTo>
                      <a:cubicBezTo>
                        <a:pt x="48" y="297"/>
                        <a:pt x="64" y="308"/>
                        <a:pt x="81" y="305"/>
                      </a:cubicBezTo>
                      <a:cubicBezTo>
                        <a:pt x="98" y="302"/>
                        <a:pt x="109" y="286"/>
                        <a:pt x="106" y="269"/>
                      </a:cubicBezTo>
                      <a:lnTo>
                        <a:pt x="103" y="256"/>
                      </a:lnTo>
                      <a:close/>
                    </a:path>
                  </a:pathLst>
                </a:custGeom>
                <a:solidFill>
                  <a:srgbClr val="E8333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143"/>
                <p:cNvSpPr/>
                <p:nvPr/>
              </p:nvSpPr>
              <p:spPr bwMode="auto">
                <a:xfrm>
                  <a:off x="10843754" y="9065913"/>
                  <a:ext cx="946149" cy="965278"/>
                </a:xfrm>
                <a:custGeom>
                  <a:avLst/>
                  <a:gdLst>
                    <a:gd name="T0" fmla="*/ 94 w 228"/>
                    <a:gd name="T1" fmla="*/ 6 h 228"/>
                    <a:gd name="T2" fmla="*/ 94 w 228"/>
                    <a:gd name="T3" fmla="*/ 1 h 228"/>
                    <a:gd name="T4" fmla="*/ 0 w 228"/>
                    <a:gd name="T5" fmla="*/ 114 h 228"/>
                    <a:gd name="T6" fmla="*/ 1 w 228"/>
                    <a:gd name="T7" fmla="*/ 134 h 228"/>
                    <a:gd name="T8" fmla="*/ 114 w 228"/>
                    <a:gd name="T9" fmla="*/ 228 h 228"/>
                    <a:gd name="T10" fmla="*/ 134 w 228"/>
                    <a:gd name="T11" fmla="*/ 226 h 228"/>
                    <a:gd name="T12" fmla="*/ 228 w 228"/>
                    <a:gd name="T13" fmla="*/ 114 h 228"/>
                    <a:gd name="T14" fmla="*/ 226 w 228"/>
                    <a:gd name="T15" fmla="*/ 94 h 228"/>
                    <a:gd name="T16" fmla="*/ 114 w 228"/>
                    <a:gd name="T17" fmla="*/ 0 h 228"/>
                    <a:gd name="T18" fmla="*/ 94 w 228"/>
                    <a:gd name="T19" fmla="*/ 1 h 228"/>
                    <a:gd name="T20" fmla="*/ 94 w 228"/>
                    <a:gd name="T21" fmla="*/ 6 h 228"/>
                    <a:gd name="T22" fmla="*/ 95 w 228"/>
                    <a:gd name="T23" fmla="*/ 10 h 228"/>
                    <a:gd name="T24" fmla="*/ 114 w 228"/>
                    <a:gd name="T25" fmla="*/ 8 h 228"/>
                    <a:gd name="T26" fmla="*/ 218 w 228"/>
                    <a:gd name="T27" fmla="*/ 95 h 228"/>
                    <a:gd name="T28" fmla="*/ 220 w 228"/>
                    <a:gd name="T29" fmla="*/ 114 h 228"/>
                    <a:gd name="T30" fmla="*/ 133 w 228"/>
                    <a:gd name="T31" fmla="*/ 218 h 228"/>
                    <a:gd name="T32" fmla="*/ 114 w 228"/>
                    <a:gd name="T33" fmla="*/ 220 h 228"/>
                    <a:gd name="T34" fmla="*/ 10 w 228"/>
                    <a:gd name="T35" fmla="*/ 133 h 228"/>
                    <a:gd name="T36" fmla="*/ 8 w 228"/>
                    <a:gd name="T37" fmla="*/ 114 h 228"/>
                    <a:gd name="T38" fmla="*/ 95 w 228"/>
                    <a:gd name="T39" fmla="*/ 10 h 228"/>
                    <a:gd name="T40" fmla="*/ 94 w 228"/>
                    <a:gd name="T41" fmla="*/ 6 h 2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228" h="228">
                      <a:moveTo>
                        <a:pt x="94" y="6"/>
                      </a:moveTo>
                      <a:cubicBezTo>
                        <a:pt x="94" y="1"/>
                        <a:pt x="94" y="1"/>
                        <a:pt x="94" y="1"/>
                      </a:cubicBezTo>
                      <a:cubicBezTo>
                        <a:pt x="38" y="12"/>
                        <a:pt x="0" y="60"/>
                        <a:pt x="0" y="114"/>
                      </a:cubicBezTo>
                      <a:cubicBezTo>
                        <a:pt x="0" y="121"/>
                        <a:pt x="0" y="127"/>
                        <a:pt x="1" y="134"/>
                      </a:cubicBezTo>
                      <a:cubicBezTo>
                        <a:pt x="12" y="190"/>
                        <a:pt x="60" y="228"/>
                        <a:pt x="114" y="228"/>
                      </a:cubicBezTo>
                      <a:cubicBezTo>
                        <a:pt x="121" y="228"/>
                        <a:pt x="127" y="228"/>
                        <a:pt x="134" y="226"/>
                      </a:cubicBezTo>
                      <a:cubicBezTo>
                        <a:pt x="190" y="216"/>
                        <a:pt x="228" y="168"/>
                        <a:pt x="228" y="114"/>
                      </a:cubicBezTo>
                      <a:cubicBezTo>
                        <a:pt x="228" y="107"/>
                        <a:pt x="228" y="100"/>
                        <a:pt x="226" y="94"/>
                      </a:cubicBezTo>
                      <a:cubicBezTo>
                        <a:pt x="216" y="38"/>
                        <a:pt x="168" y="0"/>
                        <a:pt x="114" y="0"/>
                      </a:cubicBezTo>
                      <a:cubicBezTo>
                        <a:pt x="107" y="0"/>
                        <a:pt x="100" y="0"/>
                        <a:pt x="94" y="1"/>
                      </a:cubicBezTo>
                      <a:cubicBezTo>
                        <a:pt x="94" y="6"/>
                        <a:pt x="94" y="6"/>
                        <a:pt x="94" y="6"/>
                      </a:cubicBezTo>
                      <a:cubicBezTo>
                        <a:pt x="95" y="10"/>
                        <a:pt x="95" y="10"/>
                        <a:pt x="95" y="10"/>
                      </a:cubicBezTo>
                      <a:cubicBezTo>
                        <a:pt x="101" y="9"/>
                        <a:pt x="108" y="8"/>
                        <a:pt x="114" y="8"/>
                      </a:cubicBezTo>
                      <a:cubicBezTo>
                        <a:pt x="164" y="8"/>
                        <a:pt x="209" y="44"/>
                        <a:pt x="218" y="95"/>
                      </a:cubicBezTo>
                      <a:cubicBezTo>
                        <a:pt x="219" y="101"/>
                        <a:pt x="220" y="108"/>
                        <a:pt x="220" y="114"/>
                      </a:cubicBezTo>
                      <a:cubicBezTo>
                        <a:pt x="220" y="164"/>
                        <a:pt x="184" y="209"/>
                        <a:pt x="133" y="218"/>
                      </a:cubicBezTo>
                      <a:cubicBezTo>
                        <a:pt x="126" y="219"/>
                        <a:pt x="120" y="220"/>
                        <a:pt x="114" y="220"/>
                      </a:cubicBezTo>
                      <a:cubicBezTo>
                        <a:pt x="64" y="220"/>
                        <a:pt x="19" y="184"/>
                        <a:pt x="10" y="133"/>
                      </a:cubicBezTo>
                      <a:cubicBezTo>
                        <a:pt x="9" y="126"/>
                        <a:pt x="8" y="120"/>
                        <a:pt x="8" y="114"/>
                      </a:cubicBezTo>
                      <a:cubicBezTo>
                        <a:pt x="8" y="64"/>
                        <a:pt x="44" y="19"/>
                        <a:pt x="95" y="10"/>
                      </a:cubicBezTo>
                      <a:lnTo>
                        <a:pt x="94" y="6"/>
                      </a:lnTo>
                      <a:close/>
                    </a:path>
                  </a:pathLst>
                </a:custGeom>
                <a:solidFill>
                  <a:srgbClr val="4D4D4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37" name="Freeform 144"/>
              <p:cNvSpPr>
                <a:spLocks noEditPoints="1"/>
              </p:cNvSpPr>
              <p:nvPr/>
            </p:nvSpPr>
            <p:spPr bwMode="auto">
              <a:xfrm>
                <a:off x="10891506" y="3928427"/>
                <a:ext cx="1261532" cy="1206598"/>
              </a:xfrm>
              <a:custGeom>
                <a:avLst/>
                <a:gdLst>
                  <a:gd name="T0" fmla="*/ 121 w 290"/>
                  <a:gd name="T1" fmla="*/ 14 h 290"/>
                  <a:gd name="T2" fmla="*/ 14 w 290"/>
                  <a:gd name="T3" fmla="*/ 169 h 290"/>
                  <a:gd name="T4" fmla="*/ 169 w 290"/>
                  <a:gd name="T5" fmla="*/ 276 h 290"/>
                  <a:gd name="T6" fmla="*/ 276 w 290"/>
                  <a:gd name="T7" fmla="*/ 121 h 290"/>
                  <a:gd name="T8" fmla="*/ 121 w 290"/>
                  <a:gd name="T9" fmla="*/ 14 h 290"/>
                  <a:gd name="T10" fmla="*/ 165 w 290"/>
                  <a:gd name="T11" fmla="*/ 253 h 290"/>
                  <a:gd name="T12" fmla="*/ 37 w 290"/>
                  <a:gd name="T13" fmla="*/ 165 h 290"/>
                  <a:gd name="T14" fmla="*/ 125 w 290"/>
                  <a:gd name="T15" fmla="*/ 37 h 290"/>
                  <a:gd name="T16" fmla="*/ 253 w 290"/>
                  <a:gd name="T17" fmla="*/ 125 h 290"/>
                  <a:gd name="T18" fmla="*/ 165 w 290"/>
                  <a:gd name="T19" fmla="*/ 253 h 2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90" h="290">
                    <a:moveTo>
                      <a:pt x="121" y="14"/>
                    </a:moveTo>
                    <a:cubicBezTo>
                      <a:pt x="49" y="27"/>
                      <a:pt x="0" y="96"/>
                      <a:pt x="14" y="169"/>
                    </a:cubicBezTo>
                    <a:cubicBezTo>
                      <a:pt x="27" y="241"/>
                      <a:pt x="96" y="290"/>
                      <a:pt x="169" y="276"/>
                    </a:cubicBezTo>
                    <a:cubicBezTo>
                      <a:pt x="241" y="263"/>
                      <a:pt x="290" y="194"/>
                      <a:pt x="276" y="121"/>
                    </a:cubicBezTo>
                    <a:cubicBezTo>
                      <a:pt x="263" y="49"/>
                      <a:pt x="194" y="0"/>
                      <a:pt x="121" y="14"/>
                    </a:cubicBezTo>
                    <a:close/>
                    <a:moveTo>
                      <a:pt x="165" y="253"/>
                    </a:moveTo>
                    <a:cubicBezTo>
                      <a:pt x="105" y="264"/>
                      <a:pt x="48" y="224"/>
                      <a:pt x="37" y="165"/>
                    </a:cubicBezTo>
                    <a:cubicBezTo>
                      <a:pt x="26" y="105"/>
                      <a:pt x="66" y="48"/>
                      <a:pt x="125" y="37"/>
                    </a:cubicBezTo>
                    <a:cubicBezTo>
                      <a:pt x="185" y="26"/>
                      <a:pt x="242" y="66"/>
                      <a:pt x="253" y="125"/>
                    </a:cubicBezTo>
                    <a:cubicBezTo>
                      <a:pt x="264" y="185"/>
                      <a:pt x="224" y="242"/>
                      <a:pt x="165" y="253"/>
                    </a:cubicBezTo>
                    <a:close/>
                  </a:path>
                </a:pathLst>
              </a:custGeom>
              <a:solidFill>
                <a:srgbClr val="666666"/>
              </a:solidFill>
              <a:ln>
                <a:noFill/>
              </a:ln>
            </p:spPr>
            <p:txBody>
              <a:bodyPr lIns="68580" tIns="34290" rIns="68580" bIns="3429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350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组合 4"/>
            <p:cNvGrpSpPr/>
            <p:nvPr userDrawn="1"/>
          </p:nvGrpSpPr>
          <p:grpSpPr bwMode="auto">
            <a:xfrm>
              <a:off x="430510" y="207562"/>
              <a:ext cx="4114201" cy="4454107"/>
              <a:chOff x="430510" y="207562"/>
              <a:chExt cx="4114201" cy="4454107"/>
            </a:xfrm>
          </p:grpSpPr>
          <p:pic>
            <p:nvPicPr>
              <p:cNvPr id="8" name="图片 7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30510" y="1066209"/>
                <a:ext cx="4114201" cy="33066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9" name="图片 8" descr="1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-1920000">
                <a:off x="1563427" y="207562"/>
                <a:ext cx="1714024" cy="19064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" name="组合 9"/>
              <p:cNvGrpSpPr/>
              <p:nvPr/>
            </p:nvGrpSpPr>
            <p:grpSpPr bwMode="auto">
              <a:xfrm rot="6000000">
                <a:off x="1331569" y="3487054"/>
                <a:ext cx="1496301" cy="852930"/>
                <a:chOff x="8510587" y="13255626"/>
                <a:chExt cx="3071813" cy="1751013"/>
              </a:xfrm>
            </p:grpSpPr>
            <p:sp>
              <p:nvSpPr>
                <p:cNvPr id="20" name="Freeform 105"/>
                <p:cNvSpPr>
                  <a:spLocks noEditPoints="1"/>
                </p:cNvSpPr>
                <p:nvPr/>
              </p:nvSpPr>
              <p:spPr bwMode="auto">
                <a:xfrm>
                  <a:off x="8568726" y="13258321"/>
                  <a:ext cx="3014856" cy="1623000"/>
                </a:xfrm>
                <a:custGeom>
                  <a:avLst/>
                  <a:gdLst>
                    <a:gd name="T0" fmla="*/ 0 w 711"/>
                    <a:gd name="T1" fmla="*/ 82 h 381"/>
                    <a:gd name="T2" fmla="*/ 675 w 711"/>
                    <a:gd name="T3" fmla="*/ 381 h 381"/>
                    <a:gd name="T4" fmla="*/ 711 w 711"/>
                    <a:gd name="T5" fmla="*/ 299 h 381"/>
                    <a:gd name="T6" fmla="*/ 36 w 711"/>
                    <a:gd name="T7" fmla="*/ 0 h 381"/>
                    <a:gd name="T8" fmla="*/ 0 w 711"/>
                    <a:gd name="T9" fmla="*/ 82 h 381"/>
                    <a:gd name="T10" fmla="*/ 641 w 711"/>
                    <a:gd name="T11" fmla="*/ 317 h 381"/>
                    <a:gd name="T12" fmla="*/ 662 w 711"/>
                    <a:gd name="T13" fmla="*/ 308 h 381"/>
                    <a:gd name="T14" fmla="*/ 671 w 711"/>
                    <a:gd name="T15" fmla="*/ 330 h 381"/>
                    <a:gd name="T16" fmla="*/ 649 w 711"/>
                    <a:gd name="T17" fmla="*/ 338 h 381"/>
                    <a:gd name="T18" fmla="*/ 641 w 711"/>
                    <a:gd name="T19" fmla="*/ 317 h 3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711" h="381">
                      <a:moveTo>
                        <a:pt x="0" y="82"/>
                      </a:moveTo>
                      <a:cubicBezTo>
                        <a:pt x="675" y="381"/>
                        <a:pt x="675" y="381"/>
                        <a:pt x="675" y="381"/>
                      </a:cubicBezTo>
                      <a:cubicBezTo>
                        <a:pt x="711" y="299"/>
                        <a:pt x="711" y="299"/>
                        <a:pt x="711" y="299"/>
                      </a:cubicBezTo>
                      <a:cubicBezTo>
                        <a:pt x="36" y="0"/>
                        <a:pt x="36" y="0"/>
                        <a:pt x="36" y="0"/>
                      </a:cubicBezTo>
                      <a:lnTo>
                        <a:pt x="0" y="82"/>
                      </a:lnTo>
                      <a:close/>
                      <a:moveTo>
                        <a:pt x="641" y="317"/>
                      </a:moveTo>
                      <a:cubicBezTo>
                        <a:pt x="644" y="308"/>
                        <a:pt x="654" y="305"/>
                        <a:pt x="662" y="308"/>
                      </a:cubicBezTo>
                      <a:cubicBezTo>
                        <a:pt x="671" y="312"/>
                        <a:pt x="674" y="322"/>
                        <a:pt x="671" y="330"/>
                      </a:cubicBezTo>
                      <a:cubicBezTo>
                        <a:pt x="667" y="338"/>
                        <a:pt x="657" y="342"/>
                        <a:pt x="649" y="338"/>
                      </a:cubicBezTo>
                      <a:cubicBezTo>
                        <a:pt x="641" y="335"/>
                        <a:pt x="637" y="325"/>
                        <a:pt x="641" y="317"/>
                      </a:cubicBezTo>
                      <a:close/>
                    </a:path>
                  </a:pathLst>
                </a:custGeom>
                <a:solidFill>
                  <a:srgbClr val="00D3D3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Freeform 106"/>
                <p:cNvSpPr/>
                <p:nvPr/>
              </p:nvSpPr>
              <p:spPr bwMode="auto">
                <a:xfrm>
                  <a:off x="10104189" y="13911120"/>
                  <a:ext cx="149928" cy="228133"/>
                </a:xfrm>
                <a:custGeom>
                  <a:avLst/>
                  <a:gdLst>
                    <a:gd name="T0" fmla="*/ 0 w 94"/>
                    <a:gd name="T1" fmla="*/ 118 h 137"/>
                    <a:gd name="T2" fmla="*/ 43 w 94"/>
                    <a:gd name="T3" fmla="*/ 137 h 137"/>
                    <a:gd name="T4" fmla="*/ 94 w 94"/>
                    <a:gd name="T5" fmla="*/ 19 h 137"/>
                    <a:gd name="T6" fmla="*/ 54 w 94"/>
                    <a:gd name="T7" fmla="*/ 0 h 137"/>
                    <a:gd name="T8" fmla="*/ 0 w 94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4" y="19"/>
                      </a:lnTo>
                      <a:lnTo>
                        <a:pt x="54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2" name="Freeform 107"/>
                <p:cNvSpPr/>
                <p:nvPr/>
              </p:nvSpPr>
              <p:spPr bwMode="auto">
                <a:xfrm>
                  <a:off x="9932980" y="13828977"/>
                  <a:ext cx="146668" cy="215096"/>
                </a:xfrm>
                <a:custGeom>
                  <a:avLst/>
                  <a:gdLst>
                    <a:gd name="T0" fmla="*/ 0 w 93"/>
                    <a:gd name="T1" fmla="*/ 118 h 137"/>
                    <a:gd name="T2" fmla="*/ 42 w 93"/>
                    <a:gd name="T3" fmla="*/ 137 h 137"/>
                    <a:gd name="T4" fmla="*/ 93 w 93"/>
                    <a:gd name="T5" fmla="*/ 19 h 137"/>
                    <a:gd name="T6" fmla="*/ 50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2" y="137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3" name="Freeform 108"/>
                <p:cNvSpPr/>
                <p:nvPr/>
              </p:nvSpPr>
              <p:spPr bwMode="auto">
                <a:xfrm>
                  <a:off x="9755780" y="13870223"/>
                  <a:ext cx="146668" cy="224875"/>
                </a:xfrm>
                <a:custGeom>
                  <a:avLst/>
                  <a:gdLst>
                    <a:gd name="T0" fmla="*/ 0 w 93"/>
                    <a:gd name="T1" fmla="*/ 118 h 137"/>
                    <a:gd name="T2" fmla="*/ 43 w 93"/>
                    <a:gd name="T3" fmla="*/ 137 h 137"/>
                    <a:gd name="T4" fmla="*/ 93 w 93"/>
                    <a:gd name="T5" fmla="*/ 19 h 137"/>
                    <a:gd name="T6" fmla="*/ 51 w 93"/>
                    <a:gd name="T7" fmla="*/ 0 h 137"/>
                    <a:gd name="T8" fmla="*/ 0 w 93"/>
                    <a:gd name="T9" fmla="*/ 118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7">
                      <a:moveTo>
                        <a:pt x="0" y="118"/>
                      </a:moveTo>
                      <a:lnTo>
                        <a:pt x="43" y="137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4" name="Freeform 109"/>
                <p:cNvSpPr/>
                <p:nvPr/>
              </p:nvSpPr>
              <p:spPr bwMode="auto">
                <a:xfrm>
                  <a:off x="9568284" y="13767262"/>
                  <a:ext cx="149928" cy="218354"/>
                </a:xfrm>
                <a:custGeom>
                  <a:avLst/>
                  <a:gdLst>
                    <a:gd name="T0" fmla="*/ 0 w 94"/>
                    <a:gd name="T1" fmla="*/ 115 h 133"/>
                    <a:gd name="T2" fmla="*/ 40 w 94"/>
                    <a:gd name="T3" fmla="*/ 133 h 133"/>
                    <a:gd name="T4" fmla="*/ 94 w 94"/>
                    <a:gd name="T5" fmla="*/ 19 h 133"/>
                    <a:gd name="T6" fmla="*/ 51 w 94"/>
                    <a:gd name="T7" fmla="*/ 0 h 133"/>
                    <a:gd name="T8" fmla="*/ 0 w 94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5"/>
                      </a:moveTo>
                      <a:lnTo>
                        <a:pt x="40" y="133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5" name="Freeform 110"/>
                <p:cNvSpPr/>
                <p:nvPr/>
              </p:nvSpPr>
              <p:spPr bwMode="auto">
                <a:xfrm>
                  <a:off x="9391315" y="13659833"/>
                  <a:ext cx="146670" cy="228133"/>
                </a:xfrm>
                <a:custGeom>
                  <a:avLst/>
                  <a:gdLst>
                    <a:gd name="T0" fmla="*/ 0 w 93"/>
                    <a:gd name="T1" fmla="*/ 115 h 133"/>
                    <a:gd name="T2" fmla="*/ 42 w 93"/>
                    <a:gd name="T3" fmla="*/ 133 h 133"/>
                    <a:gd name="T4" fmla="*/ 93 w 93"/>
                    <a:gd name="T5" fmla="*/ 18 h 133"/>
                    <a:gd name="T6" fmla="*/ 53 w 93"/>
                    <a:gd name="T7" fmla="*/ 0 h 133"/>
                    <a:gd name="T8" fmla="*/ 0 w 93"/>
                    <a:gd name="T9" fmla="*/ 115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5"/>
                      </a:moveTo>
                      <a:lnTo>
                        <a:pt x="42" y="133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6" name="Freeform 111"/>
                <p:cNvSpPr/>
                <p:nvPr/>
              </p:nvSpPr>
              <p:spPr bwMode="auto">
                <a:xfrm>
                  <a:off x="9227534" y="13596024"/>
                  <a:ext cx="146670" cy="224872"/>
                </a:xfrm>
                <a:custGeom>
                  <a:avLst/>
                  <a:gdLst>
                    <a:gd name="T0" fmla="*/ 0 w 93"/>
                    <a:gd name="T1" fmla="*/ 117 h 136"/>
                    <a:gd name="T2" fmla="*/ 43 w 93"/>
                    <a:gd name="T3" fmla="*/ 136 h 136"/>
                    <a:gd name="T4" fmla="*/ 93 w 93"/>
                    <a:gd name="T5" fmla="*/ 18 h 136"/>
                    <a:gd name="T6" fmla="*/ 53 w 93"/>
                    <a:gd name="T7" fmla="*/ 0 h 136"/>
                    <a:gd name="T8" fmla="*/ 0 w 93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3" y="18"/>
                      </a:lnTo>
                      <a:lnTo>
                        <a:pt x="53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7" name="Freeform 112"/>
                <p:cNvSpPr/>
                <p:nvPr/>
              </p:nvSpPr>
              <p:spPr bwMode="auto">
                <a:xfrm>
                  <a:off x="9055897" y="13526671"/>
                  <a:ext cx="149928" cy="218354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8" name="Freeform 113"/>
                <p:cNvSpPr/>
                <p:nvPr/>
              </p:nvSpPr>
              <p:spPr bwMode="auto">
                <a:xfrm>
                  <a:off x="8910063" y="13376962"/>
                  <a:ext cx="149928" cy="215096"/>
                </a:xfrm>
                <a:custGeom>
                  <a:avLst/>
                  <a:gdLst>
                    <a:gd name="T0" fmla="*/ 0 w 94"/>
                    <a:gd name="T1" fmla="*/ 117 h 136"/>
                    <a:gd name="T2" fmla="*/ 43 w 94"/>
                    <a:gd name="T3" fmla="*/ 136 h 136"/>
                    <a:gd name="T4" fmla="*/ 94 w 94"/>
                    <a:gd name="T5" fmla="*/ 18 h 136"/>
                    <a:gd name="T6" fmla="*/ 51 w 94"/>
                    <a:gd name="T7" fmla="*/ 0 h 136"/>
                    <a:gd name="T8" fmla="*/ 0 w 94"/>
                    <a:gd name="T9" fmla="*/ 117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7"/>
                      </a:moveTo>
                      <a:lnTo>
                        <a:pt x="43" y="136"/>
                      </a:lnTo>
                      <a:lnTo>
                        <a:pt x="94" y="18"/>
                      </a:lnTo>
                      <a:lnTo>
                        <a:pt x="51" y="0"/>
                      </a:lnTo>
                      <a:lnTo>
                        <a:pt x="0" y="1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29" name="Freeform 114"/>
                <p:cNvSpPr/>
                <p:nvPr/>
              </p:nvSpPr>
              <p:spPr bwMode="auto">
                <a:xfrm>
                  <a:off x="8744326" y="13300572"/>
                  <a:ext cx="146670" cy="215096"/>
                </a:xfrm>
                <a:custGeom>
                  <a:avLst/>
                  <a:gdLst>
                    <a:gd name="T0" fmla="*/ 0 w 93"/>
                    <a:gd name="T1" fmla="*/ 115 h 134"/>
                    <a:gd name="T2" fmla="*/ 40 w 93"/>
                    <a:gd name="T3" fmla="*/ 134 h 134"/>
                    <a:gd name="T4" fmla="*/ 93 w 93"/>
                    <a:gd name="T5" fmla="*/ 19 h 134"/>
                    <a:gd name="T6" fmla="*/ 50 w 93"/>
                    <a:gd name="T7" fmla="*/ 0 h 134"/>
                    <a:gd name="T8" fmla="*/ 0 w 93"/>
                    <a:gd name="T9" fmla="*/ 115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4">
                      <a:moveTo>
                        <a:pt x="0" y="115"/>
                      </a:moveTo>
                      <a:lnTo>
                        <a:pt x="40" y="134"/>
                      </a:lnTo>
                      <a:lnTo>
                        <a:pt x="93" y="19"/>
                      </a:lnTo>
                      <a:lnTo>
                        <a:pt x="50" y="0"/>
                      </a:lnTo>
                      <a:lnTo>
                        <a:pt x="0" y="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0" name="Freeform 115"/>
                <p:cNvSpPr/>
                <p:nvPr/>
              </p:nvSpPr>
              <p:spPr bwMode="auto">
                <a:xfrm>
                  <a:off x="10951940" y="14350346"/>
                  <a:ext cx="153186" cy="218354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3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3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1" name="Freeform 116"/>
                <p:cNvSpPr/>
                <p:nvPr/>
              </p:nvSpPr>
              <p:spPr bwMode="auto">
                <a:xfrm>
                  <a:off x="10784383" y="14283892"/>
                  <a:ext cx="153188" cy="215096"/>
                </a:xfrm>
                <a:custGeom>
                  <a:avLst/>
                  <a:gdLst>
                    <a:gd name="T0" fmla="*/ 0 w 93"/>
                    <a:gd name="T1" fmla="*/ 118 h 136"/>
                    <a:gd name="T2" fmla="*/ 43 w 93"/>
                    <a:gd name="T3" fmla="*/ 136 h 136"/>
                    <a:gd name="T4" fmla="*/ 93 w 93"/>
                    <a:gd name="T5" fmla="*/ 19 h 136"/>
                    <a:gd name="T6" fmla="*/ 51 w 93"/>
                    <a:gd name="T7" fmla="*/ 0 h 136"/>
                    <a:gd name="T8" fmla="*/ 0 w 93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3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2" name="Freeform 117"/>
                <p:cNvSpPr/>
                <p:nvPr/>
              </p:nvSpPr>
              <p:spPr bwMode="auto">
                <a:xfrm>
                  <a:off x="10614370" y="14228001"/>
                  <a:ext cx="153186" cy="237911"/>
                </a:xfrm>
                <a:custGeom>
                  <a:avLst/>
                  <a:gdLst>
                    <a:gd name="T0" fmla="*/ 0 w 94"/>
                    <a:gd name="T1" fmla="*/ 118 h 136"/>
                    <a:gd name="T2" fmla="*/ 43 w 94"/>
                    <a:gd name="T3" fmla="*/ 136 h 136"/>
                    <a:gd name="T4" fmla="*/ 94 w 94"/>
                    <a:gd name="T5" fmla="*/ 19 h 136"/>
                    <a:gd name="T6" fmla="*/ 51 w 94"/>
                    <a:gd name="T7" fmla="*/ 0 h 136"/>
                    <a:gd name="T8" fmla="*/ 0 w 94"/>
                    <a:gd name="T9" fmla="*/ 118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6">
                      <a:moveTo>
                        <a:pt x="0" y="118"/>
                      </a:moveTo>
                      <a:lnTo>
                        <a:pt x="43" y="136"/>
                      </a:lnTo>
                      <a:lnTo>
                        <a:pt x="94" y="19"/>
                      </a:lnTo>
                      <a:lnTo>
                        <a:pt x="51" y="0"/>
                      </a:lnTo>
                      <a:lnTo>
                        <a:pt x="0" y="11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3" name="Freeform 118"/>
                <p:cNvSpPr/>
                <p:nvPr/>
              </p:nvSpPr>
              <p:spPr bwMode="auto">
                <a:xfrm>
                  <a:off x="10444169" y="14175101"/>
                  <a:ext cx="153186" cy="215096"/>
                </a:xfrm>
                <a:custGeom>
                  <a:avLst/>
                  <a:gdLst>
                    <a:gd name="T0" fmla="*/ 0 w 93"/>
                    <a:gd name="T1" fmla="*/ 114 h 133"/>
                    <a:gd name="T2" fmla="*/ 40 w 93"/>
                    <a:gd name="T3" fmla="*/ 133 h 133"/>
                    <a:gd name="T4" fmla="*/ 93 w 93"/>
                    <a:gd name="T5" fmla="*/ 18 h 133"/>
                    <a:gd name="T6" fmla="*/ 50 w 93"/>
                    <a:gd name="T7" fmla="*/ 0 h 133"/>
                    <a:gd name="T8" fmla="*/ 0 w 93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3" h="133">
                      <a:moveTo>
                        <a:pt x="0" y="114"/>
                      </a:moveTo>
                      <a:lnTo>
                        <a:pt x="40" y="133"/>
                      </a:lnTo>
                      <a:lnTo>
                        <a:pt x="93" y="18"/>
                      </a:lnTo>
                      <a:lnTo>
                        <a:pt x="5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4" name="Freeform 119"/>
                <p:cNvSpPr/>
                <p:nvPr/>
              </p:nvSpPr>
              <p:spPr bwMode="auto">
                <a:xfrm>
                  <a:off x="10268335" y="14080612"/>
                  <a:ext cx="149928" cy="211836"/>
                </a:xfrm>
                <a:custGeom>
                  <a:avLst/>
                  <a:gdLst>
                    <a:gd name="T0" fmla="*/ 0 w 94"/>
                    <a:gd name="T1" fmla="*/ 114 h 133"/>
                    <a:gd name="T2" fmla="*/ 43 w 94"/>
                    <a:gd name="T3" fmla="*/ 133 h 133"/>
                    <a:gd name="T4" fmla="*/ 94 w 94"/>
                    <a:gd name="T5" fmla="*/ 18 h 133"/>
                    <a:gd name="T6" fmla="*/ 53 w 94"/>
                    <a:gd name="T7" fmla="*/ 0 h 133"/>
                    <a:gd name="T8" fmla="*/ 0 w 94"/>
                    <a:gd name="T9" fmla="*/ 114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4" h="133">
                      <a:moveTo>
                        <a:pt x="0" y="114"/>
                      </a:moveTo>
                      <a:lnTo>
                        <a:pt x="43" y="133"/>
                      </a:lnTo>
                      <a:lnTo>
                        <a:pt x="94" y="18"/>
                      </a:lnTo>
                      <a:lnTo>
                        <a:pt x="5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35" name="Freeform 120"/>
                <p:cNvSpPr/>
                <p:nvPr/>
              </p:nvSpPr>
              <p:spPr bwMode="auto">
                <a:xfrm>
                  <a:off x="8476588" y="13655303"/>
                  <a:ext cx="2959449" cy="1440494"/>
                </a:xfrm>
                <a:custGeom>
                  <a:avLst/>
                  <a:gdLst>
                    <a:gd name="T0" fmla="*/ 0 w 1839"/>
                    <a:gd name="T1" fmla="*/ 85 h 884"/>
                    <a:gd name="T2" fmla="*/ 1801 w 1839"/>
                    <a:gd name="T3" fmla="*/ 884 h 884"/>
                    <a:gd name="T4" fmla="*/ 1839 w 1839"/>
                    <a:gd name="T5" fmla="*/ 799 h 884"/>
                    <a:gd name="T6" fmla="*/ 40 w 1839"/>
                    <a:gd name="T7" fmla="*/ 0 h 884"/>
                    <a:gd name="T8" fmla="*/ 0 w 1839"/>
                    <a:gd name="T9" fmla="*/ 85 h 8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39" h="884">
                      <a:moveTo>
                        <a:pt x="0" y="85"/>
                      </a:moveTo>
                      <a:lnTo>
                        <a:pt x="1801" y="884"/>
                      </a:lnTo>
                      <a:lnTo>
                        <a:pt x="1839" y="799"/>
                      </a:lnTo>
                      <a:lnTo>
                        <a:pt x="40" y="0"/>
                      </a:lnTo>
                      <a:lnTo>
                        <a:pt x="0" y="85"/>
                      </a:lnTo>
                      <a:close/>
                    </a:path>
                  </a:pathLst>
                </a:custGeom>
                <a:solidFill>
                  <a:srgbClr val="009AA0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11" name="组合 10"/>
              <p:cNvGrpSpPr>
                <a:grpSpLocks noChangeAspect="1"/>
              </p:cNvGrpSpPr>
              <p:nvPr/>
            </p:nvGrpSpPr>
            <p:grpSpPr bwMode="auto">
              <a:xfrm rot="1440000">
                <a:off x="1780531" y="3987921"/>
                <a:ext cx="2023324" cy="275820"/>
                <a:chOff x="7840662" y="3743961"/>
                <a:chExt cx="3330575" cy="454025"/>
              </a:xfrm>
            </p:grpSpPr>
            <p:sp>
              <p:nvSpPr>
                <p:cNvPr id="12" name="Freeform 97"/>
                <p:cNvSpPr/>
                <p:nvPr/>
              </p:nvSpPr>
              <p:spPr bwMode="auto">
                <a:xfrm>
                  <a:off x="8485468" y="3815750"/>
                  <a:ext cx="1972942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  <a:close/>
                    </a:path>
                  </a:pathLst>
                </a:custGeom>
                <a:solidFill>
                  <a:srgbClr val="E79C5F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Freeform 98"/>
                <p:cNvSpPr/>
                <p:nvPr/>
              </p:nvSpPr>
              <p:spPr bwMode="auto">
                <a:xfrm>
                  <a:off x="8485468" y="3815750"/>
                  <a:ext cx="1972942" cy="329286"/>
                </a:xfrm>
                <a:custGeom>
                  <a:avLst/>
                  <a:gdLst>
                    <a:gd name="T0" fmla="*/ 2 w 1257"/>
                    <a:gd name="T1" fmla="*/ 0 h 240"/>
                    <a:gd name="T2" fmla="*/ 0 w 1257"/>
                    <a:gd name="T3" fmla="*/ 219 h 240"/>
                    <a:gd name="T4" fmla="*/ 1254 w 1257"/>
                    <a:gd name="T5" fmla="*/ 240 h 240"/>
                    <a:gd name="T6" fmla="*/ 1257 w 1257"/>
                    <a:gd name="T7" fmla="*/ 21 h 240"/>
                    <a:gd name="T8" fmla="*/ 2 w 1257"/>
                    <a:gd name="T9" fmla="*/ 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57" h="240">
                      <a:moveTo>
                        <a:pt x="2" y="0"/>
                      </a:moveTo>
                      <a:lnTo>
                        <a:pt x="0" y="219"/>
                      </a:lnTo>
                      <a:lnTo>
                        <a:pt x="1254" y="240"/>
                      </a:lnTo>
                      <a:lnTo>
                        <a:pt x="1257" y="21"/>
                      </a:lnTo>
                      <a:lnTo>
                        <a:pt x="2" y="0"/>
                      </a:lnTo>
                    </a:path>
                  </a:pathLst>
                </a:custGeom>
                <a:noFill/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Freeform 99"/>
                <p:cNvSpPr/>
                <p:nvPr/>
              </p:nvSpPr>
              <p:spPr bwMode="auto">
                <a:xfrm>
                  <a:off x="10843374" y="3745238"/>
                  <a:ext cx="324033" cy="452115"/>
                </a:xfrm>
                <a:custGeom>
                  <a:avLst/>
                  <a:gdLst>
                    <a:gd name="T0" fmla="*/ 1 w 77"/>
                    <a:gd name="T1" fmla="*/ 19 h 107"/>
                    <a:gd name="T2" fmla="*/ 0 w 77"/>
                    <a:gd name="T3" fmla="*/ 91 h 107"/>
                    <a:gd name="T4" fmla="*/ 74 w 77"/>
                    <a:gd name="T5" fmla="*/ 53 h 107"/>
                    <a:gd name="T6" fmla="*/ 1 w 77"/>
                    <a:gd name="T7" fmla="*/ 19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7" h="107">
                      <a:moveTo>
                        <a:pt x="1" y="19"/>
                      </a:moveTo>
                      <a:cubicBezTo>
                        <a:pt x="0" y="91"/>
                        <a:pt x="0" y="91"/>
                        <a:pt x="0" y="91"/>
                      </a:cubicBezTo>
                      <a:cubicBezTo>
                        <a:pt x="0" y="91"/>
                        <a:pt x="72" y="107"/>
                        <a:pt x="74" y="53"/>
                      </a:cubicBezTo>
                      <a:cubicBezTo>
                        <a:pt x="77" y="0"/>
                        <a:pt x="1" y="19"/>
                        <a:pt x="1" y="19"/>
                      </a:cubicBezTo>
                      <a:close/>
                    </a:path>
                  </a:pathLst>
                </a:custGeom>
                <a:solidFill>
                  <a:srgbClr val="F2798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pic>
              <p:nvPicPr>
                <p:cNvPr id="15" name="Picture 100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8467725" y="3824924"/>
                  <a:ext cx="2033588" cy="2286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6" name="Freeform 101"/>
                <p:cNvSpPr/>
                <p:nvPr/>
              </p:nvSpPr>
              <p:spPr bwMode="auto">
                <a:xfrm>
                  <a:off x="10460140" y="3819924"/>
                  <a:ext cx="431173" cy="318832"/>
                </a:xfrm>
                <a:custGeom>
                  <a:avLst/>
                  <a:gdLst>
                    <a:gd name="T0" fmla="*/ 0 w 272"/>
                    <a:gd name="T1" fmla="*/ 235 h 240"/>
                    <a:gd name="T2" fmla="*/ 270 w 272"/>
                    <a:gd name="T3" fmla="*/ 240 h 240"/>
                    <a:gd name="T4" fmla="*/ 272 w 272"/>
                    <a:gd name="T5" fmla="*/ 5 h 240"/>
                    <a:gd name="T6" fmla="*/ 3 w 272"/>
                    <a:gd name="T7" fmla="*/ 0 h 240"/>
                    <a:gd name="T8" fmla="*/ 0 w 272"/>
                    <a:gd name="T9" fmla="*/ 235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2" h="240">
                      <a:moveTo>
                        <a:pt x="0" y="235"/>
                      </a:moveTo>
                      <a:lnTo>
                        <a:pt x="270" y="240"/>
                      </a:lnTo>
                      <a:lnTo>
                        <a:pt x="272" y="5"/>
                      </a:lnTo>
                      <a:lnTo>
                        <a:pt x="3" y="0"/>
                      </a:lnTo>
                      <a:lnTo>
                        <a:pt x="0" y="235"/>
                      </a:lnTo>
                      <a:close/>
                    </a:path>
                  </a:pathLst>
                </a:custGeom>
                <a:solidFill>
                  <a:srgbClr val="85937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Freeform 102"/>
                <p:cNvSpPr/>
                <p:nvPr/>
              </p:nvSpPr>
              <p:spPr bwMode="auto">
                <a:xfrm>
                  <a:off x="10471202" y="3946511"/>
                  <a:ext cx="415493" cy="182937"/>
                </a:xfrm>
                <a:custGeom>
                  <a:avLst/>
                  <a:gdLst>
                    <a:gd name="T0" fmla="*/ 0 w 262"/>
                    <a:gd name="T1" fmla="*/ 114 h 117"/>
                    <a:gd name="T2" fmla="*/ 262 w 262"/>
                    <a:gd name="T3" fmla="*/ 117 h 117"/>
                    <a:gd name="T4" fmla="*/ 262 w 262"/>
                    <a:gd name="T5" fmla="*/ 5 h 117"/>
                    <a:gd name="T6" fmla="*/ 3 w 262"/>
                    <a:gd name="T7" fmla="*/ 0 h 117"/>
                    <a:gd name="T8" fmla="*/ 0 w 262"/>
                    <a:gd name="T9" fmla="*/ 114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2" h="117">
                      <a:moveTo>
                        <a:pt x="0" y="114"/>
                      </a:moveTo>
                      <a:lnTo>
                        <a:pt x="262" y="117"/>
                      </a:lnTo>
                      <a:lnTo>
                        <a:pt x="262" y="5"/>
                      </a:lnTo>
                      <a:lnTo>
                        <a:pt x="3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9DA597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Freeform 103"/>
                <p:cNvSpPr/>
                <p:nvPr/>
              </p:nvSpPr>
              <p:spPr bwMode="auto">
                <a:xfrm>
                  <a:off x="8090880" y="3783309"/>
                  <a:ext cx="397201" cy="305765"/>
                </a:xfrm>
                <a:custGeom>
                  <a:avLst/>
                  <a:gdLst>
                    <a:gd name="T0" fmla="*/ 0 w 250"/>
                    <a:gd name="T1" fmla="*/ 133 h 219"/>
                    <a:gd name="T2" fmla="*/ 248 w 250"/>
                    <a:gd name="T3" fmla="*/ 219 h 219"/>
                    <a:gd name="T4" fmla="*/ 250 w 250"/>
                    <a:gd name="T5" fmla="*/ 0 h 219"/>
                    <a:gd name="T6" fmla="*/ 0 w 250"/>
                    <a:gd name="T7" fmla="*/ 64 h 219"/>
                    <a:gd name="T8" fmla="*/ 0 w 250"/>
                    <a:gd name="T9" fmla="*/ 133 h 2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0" h="219">
                      <a:moveTo>
                        <a:pt x="0" y="133"/>
                      </a:moveTo>
                      <a:lnTo>
                        <a:pt x="248" y="219"/>
                      </a:lnTo>
                      <a:lnTo>
                        <a:pt x="250" y="0"/>
                      </a:lnTo>
                      <a:lnTo>
                        <a:pt x="0" y="64"/>
                      </a:lnTo>
                      <a:lnTo>
                        <a:pt x="0" y="133"/>
                      </a:lnTo>
                      <a:close/>
                    </a:path>
                  </a:pathLst>
                </a:custGeom>
                <a:solidFill>
                  <a:srgbClr val="F4B68C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Freeform 104"/>
                <p:cNvSpPr/>
                <p:nvPr/>
              </p:nvSpPr>
              <p:spPr bwMode="auto">
                <a:xfrm>
                  <a:off x="7841400" y="3863345"/>
                  <a:ext cx="250864" cy="109762"/>
                </a:xfrm>
                <a:custGeom>
                  <a:avLst/>
                  <a:gdLst>
                    <a:gd name="T0" fmla="*/ 0 w 59"/>
                    <a:gd name="T1" fmla="*/ 13 h 28"/>
                    <a:gd name="T2" fmla="*/ 59 w 59"/>
                    <a:gd name="T3" fmla="*/ 28 h 28"/>
                    <a:gd name="T4" fmla="*/ 59 w 59"/>
                    <a:gd name="T5" fmla="*/ 2 h 28"/>
                    <a:gd name="T6" fmla="*/ 0 w 59"/>
                    <a:gd name="T7" fmla="*/ 13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9" h="28">
                      <a:moveTo>
                        <a:pt x="0" y="13"/>
                      </a:moveTo>
                      <a:cubicBezTo>
                        <a:pt x="0" y="26"/>
                        <a:pt x="59" y="28"/>
                        <a:pt x="59" y="28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59" y="2"/>
                        <a:pt x="0" y="0"/>
                        <a:pt x="0" y="13"/>
                      </a:cubicBezTo>
                      <a:close/>
                    </a:path>
                  </a:pathLst>
                </a:custGeom>
                <a:solidFill>
                  <a:srgbClr val="5D5D5D"/>
                </a:solidFill>
                <a:ln>
                  <a:noFill/>
                </a:ln>
              </p:spPr>
              <p:txBody>
                <a:bodyPr lIns="68580" tIns="34290" rIns="68580" bIns="34290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350">
                    <a:latin typeface="+mn-lt"/>
                    <a:ea typeface="+mn-ea"/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6" name="文本框 5"/>
            <p:cNvSpPr txBox="1">
              <a:spLocks noChangeArrowheads="1"/>
            </p:cNvSpPr>
            <p:nvPr/>
          </p:nvSpPr>
          <p:spPr bwMode="auto">
            <a:xfrm>
              <a:off x="4770444" y="2144469"/>
              <a:ext cx="3900483" cy="92400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 eaLnBrk="1" hangingPunct="1">
                <a:defRPr/>
              </a:pPr>
              <a:r>
                <a:rPr lang="en-US" altLang="zh-CN" sz="5400" b="1">
                  <a:solidFill>
                    <a:srgbClr val="404040"/>
                  </a:solidFill>
                  <a:latin typeface="方正粗黑繁体" panose="03000509000000000000" charset="-122"/>
                  <a:ea typeface="方正粗黑繁体" panose="03000509000000000000" charset="-122"/>
                  <a:cs typeface="Times New Roman" panose="02020603050405020304" pitchFamily="18" charset="0"/>
                </a:rPr>
                <a:t>THANKS</a:t>
              </a:r>
              <a:endParaRPr lang="zh-CN" altLang="en-US" sz="5400" b="1">
                <a:solidFill>
                  <a:srgbClr val="404040"/>
                </a:solidFill>
                <a:latin typeface="方正粗黑繁体" panose="03000509000000000000" charset="-122"/>
                <a:ea typeface="方正粗黑繁体" panose="03000509000000000000" charset="-122"/>
                <a:cs typeface="Times New Roman" panose="02020603050405020304" pitchFamily="18" charset="0"/>
              </a:endParaRPr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18432" y="913572"/>
              <a:ext cx="2045984" cy="10889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40543694-66D9-4874-98AD-B17E9D3DC65D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07642" y="1614702"/>
            <a:ext cx="5544616" cy="693523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b="1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加法运算律</a:t>
            </a:r>
            <a:r>
              <a:rPr lang="zh-CN" altLang="en-US" sz="36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的应用</a:t>
            </a:r>
          </a:p>
        </p:txBody>
      </p:sp>
      <p:pic>
        <p:nvPicPr>
          <p:cNvPr id="9219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486626"/>
            <a:ext cx="863600" cy="868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副标题 6"/>
          <p:cNvSpPr txBox="1">
            <a:spLocks noChangeArrowheads="1"/>
          </p:cNvSpPr>
          <p:nvPr/>
        </p:nvSpPr>
        <p:spPr bwMode="auto">
          <a:xfrm>
            <a:off x="3455988" y="2859088"/>
            <a:ext cx="2447925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/>
        </p:nvSpPr>
        <p:spPr bwMode="auto">
          <a:xfrm>
            <a:off x="712143" y="1187078"/>
            <a:ext cx="78200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根据加法运算律在横线填上恰当的数。</a:t>
            </a:r>
          </a:p>
        </p:txBody>
      </p:sp>
      <p:sp>
        <p:nvSpPr>
          <p:cNvPr id="3" name="Rectangle 3"/>
          <p:cNvSpPr>
            <a:spLocks noGrp="1" noChangeArrowheads="1"/>
          </p:cNvSpPr>
          <p:nvPr/>
        </p:nvSpPr>
        <p:spPr>
          <a:xfrm>
            <a:off x="683568" y="1923678"/>
            <a:ext cx="7747000" cy="246856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（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）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217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348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348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＋（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b="1" kern="0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）（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68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）＋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＋（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  <a:defRPr/>
            </a:pP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＝（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）＋</a:t>
            </a:r>
            <a:r>
              <a:rPr lang="en-US" altLang="zh-CN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</a:t>
            </a:r>
            <a:r>
              <a:rPr lang="zh-CN" altLang="en-US" b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　　</a:t>
            </a: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5185196" y="2090366"/>
            <a:ext cx="9366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217</a:t>
            </a:r>
          </a:p>
        </p:txBody>
      </p:sp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7452146" y="2826648"/>
            <a:ext cx="936625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6207546" y="2842523"/>
            <a:ext cx="936625" cy="5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68</a:t>
            </a:r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5392524" y="3557851"/>
            <a:ext cx="936625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44</a:t>
            </a:r>
          </a:p>
        </p:txBody>
      </p:sp>
      <p:grpSp>
        <p:nvGrpSpPr>
          <p:cNvPr id="11272" name="组合 10"/>
          <p:cNvGrpSpPr/>
          <p:nvPr/>
        </p:nvGrpSpPr>
        <p:grpSpPr bwMode="auto">
          <a:xfrm>
            <a:off x="34925" y="50800"/>
            <a:ext cx="5616575" cy="892175"/>
            <a:chOff x="179512" y="128786"/>
            <a:chExt cx="5616624" cy="891778"/>
          </a:xfrm>
        </p:grpSpPr>
        <p:pic>
          <p:nvPicPr>
            <p:cNvPr id="11273" name="图片 1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5616624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4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528002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一、复习旧知，引入新课</a:t>
              </a:r>
              <a:endParaRPr lang="zh-CN" altLang="zh-CN" sz="36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42975" y="896938"/>
            <a:ext cx="7300913" cy="9540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加法交换律：</a:t>
            </a:r>
            <a:endParaRPr lang="en-US" altLang="zh-CN" sz="2800" b="1" kern="0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两个数相加，交换两个加数的位置，和不变。</a:t>
            </a:r>
          </a:p>
        </p:txBody>
      </p:sp>
      <p:sp>
        <p:nvSpPr>
          <p:cNvPr id="3" name="Rectangle 51"/>
          <p:cNvSpPr>
            <a:spLocks noChangeArrowheads="1"/>
          </p:cNvSpPr>
          <p:nvPr/>
        </p:nvSpPr>
        <p:spPr bwMode="auto">
          <a:xfrm>
            <a:off x="942975" y="1976438"/>
            <a:ext cx="73009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用字母表示：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4" name="矩形 3"/>
          <p:cNvSpPr/>
          <p:nvPr/>
        </p:nvSpPr>
        <p:spPr>
          <a:xfrm>
            <a:off x="942975" y="2571750"/>
            <a:ext cx="7300913" cy="13843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加法结合律：</a:t>
            </a:r>
            <a:endParaRPr lang="en-US" altLang="zh-CN" sz="2800" b="1" kern="0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三个数相加，先把前两个数相加，或者先把后两个数相加，和不变。</a:t>
            </a:r>
          </a:p>
        </p:txBody>
      </p:sp>
      <p:sp>
        <p:nvSpPr>
          <p:cNvPr id="5" name="Rectangle 51"/>
          <p:cNvSpPr>
            <a:spLocks noChangeArrowheads="1"/>
          </p:cNvSpPr>
          <p:nvPr/>
        </p:nvSpPr>
        <p:spPr bwMode="auto">
          <a:xfrm>
            <a:off x="942975" y="4084638"/>
            <a:ext cx="73009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用字母表示：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 c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 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a 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b + c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 i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27"/>
          <p:cNvSpPr>
            <a:spLocks noChangeArrowheads="1"/>
          </p:cNvSpPr>
          <p:nvPr/>
        </p:nvSpPr>
        <p:spPr bwMode="auto">
          <a:xfrm flipH="1">
            <a:off x="2987675" y="3492500"/>
            <a:ext cx="4625975" cy="1239838"/>
          </a:xfrm>
          <a:prstGeom prst="wedgeRoundRectCallout">
            <a:avLst>
              <a:gd name="adj1" fmla="val 62764"/>
              <a:gd name="adj2" fmla="val 23130"/>
              <a:gd name="adj3" fmla="val 16667"/>
            </a:avLst>
          </a:prstGeom>
          <a:blipFill dpi="0" rotWithShape="0">
            <a:blip r:embed="rId2"/>
            <a:srcRect/>
            <a:tile tx="0" ty="0" sx="100000" sy="100000" flip="none" algn="tl"/>
          </a:blip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315" name="矩形 1"/>
          <p:cNvSpPr>
            <a:spLocks noChangeArrowheads="1"/>
          </p:cNvSpPr>
          <p:nvPr/>
        </p:nvSpPr>
        <p:spPr bwMode="auto">
          <a:xfrm>
            <a:off x="708025" y="603250"/>
            <a:ext cx="23383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>
                <a:latin typeface="宋体" panose="02010600030101010101" pitchFamily="2" charset="-122"/>
              </a:rPr>
              <a:t>口算大比拼。</a:t>
            </a:r>
            <a:endParaRPr lang="zh-CN" altLang="en-US" sz="2800"/>
          </a:p>
        </p:txBody>
      </p:sp>
      <p:sp>
        <p:nvSpPr>
          <p:cNvPr id="3" name="圆角矩形 16"/>
          <p:cNvSpPr/>
          <p:nvPr/>
        </p:nvSpPr>
        <p:spPr>
          <a:xfrm>
            <a:off x="4859338" y="1085850"/>
            <a:ext cx="2665412" cy="2122488"/>
          </a:xfrm>
          <a:prstGeom prst="roundRect">
            <a:avLst>
              <a:gd name="adj" fmla="val 7871"/>
            </a:avLst>
          </a:prstGeom>
          <a:solidFill>
            <a:srgbClr val="70F3FF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圆角矩形 15"/>
          <p:cNvSpPr/>
          <p:nvPr/>
        </p:nvSpPr>
        <p:spPr>
          <a:xfrm>
            <a:off x="1619250" y="1096963"/>
            <a:ext cx="2544763" cy="2122487"/>
          </a:xfrm>
          <a:prstGeom prst="roundRect">
            <a:avLst>
              <a:gd name="adj" fmla="val 7871"/>
            </a:avLst>
          </a:prstGeom>
          <a:solidFill>
            <a:srgbClr val="EAFF5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8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318" name="文本框 6"/>
          <p:cNvSpPr txBox="1">
            <a:spLocks noChangeArrowheads="1"/>
          </p:cNvSpPr>
          <p:nvPr/>
        </p:nvSpPr>
        <p:spPr bwMode="auto">
          <a:xfrm>
            <a:off x="5148263" y="1885950"/>
            <a:ext cx="1463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74+26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endParaRPr lang="en-US" altLang="zh-CN" sz="28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19" name="文本框 3"/>
          <p:cNvSpPr txBox="1">
            <a:spLocks noChangeArrowheads="1"/>
          </p:cNvSpPr>
          <p:nvPr/>
        </p:nvSpPr>
        <p:spPr bwMode="auto">
          <a:xfrm>
            <a:off x="1763713" y="1135063"/>
            <a:ext cx="1463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85+77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endParaRPr lang="en-US" altLang="zh-CN" sz="28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20" name="文本框 3"/>
          <p:cNvSpPr txBox="1">
            <a:spLocks noChangeArrowheads="1"/>
          </p:cNvSpPr>
          <p:nvPr/>
        </p:nvSpPr>
        <p:spPr bwMode="auto">
          <a:xfrm>
            <a:off x="1763713" y="1817688"/>
            <a:ext cx="1463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76+28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endParaRPr lang="en-US" altLang="zh-CN" sz="28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21" name="文本框 4"/>
          <p:cNvSpPr txBox="1">
            <a:spLocks noChangeArrowheads="1"/>
          </p:cNvSpPr>
          <p:nvPr/>
        </p:nvSpPr>
        <p:spPr bwMode="auto">
          <a:xfrm>
            <a:off x="1763713" y="2500313"/>
            <a:ext cx="1463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59+67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endParaRPr lang="en-US" altLang="zh-CN" sz="28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22" name="文本框 3"/>
          <p:cNvSpPr txBox="1">
            <a:spLocks noChangeArrowheads="1"/>
          </p:cNvSpPr>
          <p:nvPr/>
        </p:nvSpPr>
        <p:spPr bwMode="auto">
          <a:xfrm>
            <a:off x="5148263" y="1203325"/>
            <a:ext cx="1463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25+35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endParaRPr lang="en-US" altLang="zh-CN" sz="28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3323" name="文本框 7"/>
          <p:cNvSpPr txBox="1">
            <a:spLocks noChangeArrowheads="1"/>
          </p:cNvSpPr>
          <p:nvPr/>
        </p:nvSpPr>
        <p:spPr bwMode="auto">
          <a:xfrm>
            <a:off x="5148263" y="2568575"/>
            <a:ext cx="14636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42+28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＝</a:t>
            </a:r>
            <a:endParaRPr lang="en-US" altLang="zh-CN" sz="2800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7" name="AutoShape 27"/>
          <p:cNvSpPr>
            <a:spLocks noChangeArrowheads="1"/>
          </p:cNvSpPr>
          <p:nvPr/>
        </p:nvSpPr>
        <p:spPr bwMode="auto">
          <a:xfrm flipH="1">
            <a:off x="2916238" y="3419475"/>
            <a:ext cx="4625975" cy="1239838"/>
          </a:xfrm>
          <a:prstGeom prst="wedgeRoundRectCallout">
            <a:avLst>
              <a:gd name="adj1" fmla="val 62764"/>
              <a:gd name="adj2" fmla="val 23130"/>
              <a:gd name="adj3" fmla="val 16667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观察左右两边的算式，说一说你有什么发现？</a:t>
            </a:r>
          </a:p>
        </p:txBody>
      </p:sp>
      <p:pic>
        <p:nvPicPr>
          <p:cNvPr id="19" name="图片 1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225"/>
          <a:stretch>
            <a:fillRect/>
          </a:stretch>
        </p:blipFill>
        <p:spPr bwMode="auto">
          <a:xfrm>
            <a:off x="1115616" y="3435846"/>
            <a:ext cx="1363233" cy="1321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3"/>
          <p:cNvSpPr txBox="1">
            <a:spLocks noChangeArrowheads="1"/>
          </p:cNvSpPr>
          <p:nvPr/>
        </p:nvSpPr>
        <p:spPr bwMode="auto">
          <a:xfrm>
            <a:off x="3129280" y="2479358"/>
            <a:ext cx="723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126</a:t>
            </a:r>
          </a:p>
        </p:txBody>
      </p:sp>
      <p:sp>
        <p:nvSpPr>
          <p:cNvPr id="21" name="文本框 3"/>
          <p:cNvSpPr txBox="1">
            <a:spLocks noChangeArrowheads="1"/>
          </p:cNvSpPr>
          <p:nvPr/>
        </p:nvSpPr>
        <p:spPr bwMode="auto">
          <a:xfrm>
            <a:off x="3143250" y="1143000"/>
            <a:ext cx="723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162</a:t>
            </a:r>
          </a:p>
        </p:txBody>
      </p:sp>
      <p:sp>
        <p:nvSpPr>
          <p:cNvPr id="22" name="文本框 3"/>
          <p:cNvSpPr txBox="1">
            <a:spLocks noChangeArrowheads="1"/>
          </p:cNvSpPr>
          <p:nvPr/>
        </p:nvSpPr>
        <p:spPr bwMode="auto">
          <a:xfrm>
            <a:off x="3135630" y="1805305"/>
            <a:ext cx="7239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104</a:t>
            </a:r>
          </a:p>
        </p:txBody>
      </p:sp>
      <p:sp>
        <p:nvSpPr>
          <p:cNvPr id="23" name="文本框 3"/>
          <p:cNvSpPr txBox="1">
            <a:spLocks noChangeArrowheads="1"/>
          </p:cNvSpPr>
          <p:nvPr/>
        </p:nvSpPr>
        <p:spPr bwMode="auto">
          <a:xfrm>
            <a:off x="6474778" y="1199833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24" name="文本框 3"/>
          <p:cNvSpPr txBox="1">
            <a:spLocks noChangeArrowheads="1"/>
          </p:cNvSpPr>
          <p:nvPr/>
        </p:nvSpPr>
        <p:spPr bwMode="auto">
          <a:xfrm>
            <a:off x="6443663" y="1887855"/>
            <a:ext cx="7239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100</a:t>
            </a:r>
          </a:p>
        </p:txBody>
      </p:sp>
      <p:sp>
        <p:nvSpPr>
          <p:cNvPr id="25" name="文本框 3"/>
          <p:cNvSpPr txBox="1">
            <a:spLocks noChangeArrowheads="1"/>
          </p:cNvSpPr>
          <p:nvPr/>
        </p:nvSpPr>
        <p:spPr bwMode="auto">
          <a:xfrm>
            <a:off x="6516688" y="2568575"/>
            <a:ext cx="5429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70</a:t>
            </a:r>
          </a:p>
        </p:txBody>
      </p:sp>
      <p:grpSp>
        <p:nvGrpSpPr>
          <p:cNvPr id="2" name="组合 1"/>
          <p:cNvGrpSpPr/>
          <p:nvPr/>
        </p:nvGrpSpPr>
        <p:grpSpPr bwMode="auto">
          <a:xfrm>
            <a:off x="2284413" y="3378200"/>
            <a:ext cx="6382499" cy="1606550"/>
            <a:chOff x="2252546" y="4928436"/>
            <a:chExt cx="6382499" cy="1606550"/>
          </a:xfrm>
        </p:grpSpPr>
        <p:sp>
          <p:nvSpPr>
            <p:cNvPr id="13333" name="AutoShape 27"/>
            <p:cNvSpPr>
              <a:spLocks noChangeArrowheads="1"/>
            </p:cNvSpPr>
            <p:nvPr/>
          </p:nvSpPr>
          <p:spPr bwMode="auto">
            <a:xfrm flipH="1">
              <a:off x="2339752" y="5020022"/>
              <a:ext cx="4626198" cy="1240238"/>
            </a:xfrm>
            <a:prstGeom prst="wedgeRoundRectCallout">
              <a:avLst>
                <a:gd name="adj1" fmla="val -57139"/>
                <a:gd name="adj2" fmla="val 32963"/>
                <a:gd name="adj3" fmla="val 16667"/>
              </a:avLst>
            </a:prstGeom>
            <a:blipFill dpi="0" rotWithShape="0">
              <a:blip r:embed="rId2"/>
              <a:srcRect/>
              <a:tile tx="0" ty="0" sx="100000" sy="100000" flip="none" algn="tl"/>
            </a:blipFill>
            <a:ln w="19050">
              <a:solidFill>
                <a:schemeClr val="tx1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endParaRPr lang="zh-CN" altLang="en-US" sz="3200" b="1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grpSp>
          <p:nvGrpSpPr>
            <p:cNvPr id="13334" name="组合 28"/>
            <p:cNvGrpSpPr/>
            <p:nvPr/>
          </p:nvGrpSpPr>
          <p:grpSpPr bwMode="auto">
            <a:xfrm>
              <a:off x="2252546" y="4928436"/>
              <a:ext cx="6382499" cy="1606550"/>
              <a:chOff x="1907704" y="1923678"/>
              <a:chExt cx="6382816" cy="1606032"/>
            </a:xfrm>
          </p:grpSpPr>
          <p:sp>
            <p:nvSpPr>
              <p:cNvPr id="13335" name="AutoShape 27"/>
              <p:cNvSpPr>
                <a:spLocks noChangeArrowheads="1"/>
              </p:cNvSpPr>
              <p:nvPr/>
            </p:nvSpPr>
            <p:spPr bwMode="auto">
              <a:xfrm flipH="1">
                <a:off x="1907704" y="1923678"/>
                <a:ext cx="4626427" cy="1239838"/>
              </a:xfrm>
              <a:prstGeom prst="wedgeRoundRectCallout">
                <a:avLst>
                  <a:gd name="adj1" fmla="val -57139"/>
                  <a:gd name="adj2" fmla="val 32963"/>
                  <a:gd name="adj3" fmla="val 16667"/>
                </a:avLst>
              </a:prstGeom>
              <a:solidFill>
                <a:srgbClr val="FFFFFF"/>
              </a:solidFill>
              <a:ln w="19050">
                <a:solidFill>
                  <a:schemeClr val="tx1"/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buFont typeface="Arial" panose="020B0604020202020204" pitchFamily="34" charset="0"/>
                  <a:buNone/>
                </a:pPr>
                <a:r>
                  <a:rPr lang="zh-CN" altLang="en-US" sz="3200" b="1">
                    <a:latin typeface="楷体" panose="02010609060101010101" pitchFamily="49" charset="-122"/>
                    <a:ea typeface="楷体" panose="02010609060101010101" pitchFamily="49" charset="-122"/>
                  </a:rPr>
                  <a:t>右边的算式中两个数合起来是整十数、整百数。</a:t>
                </a:r>
              </a:p>
            </p:txBody>
          </p:sp>
          <p:pic>
            <p:nvPicPr>
              <p:cNvPr id="13336" name="图片 3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6854299" y="2139702"/>
                <a:ext cx="1436221" cy="139000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17" grpId="0" animBg="1"/>
      <p:bldP spid="17" grpId="1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矩形 7"/>
          <p:cNvSpPr>
            <a:spLocks noChangeArrowheads="1"/>
          </p:cNvSpPr>
          <p:nvPr/>
        </p:nvSpPr>
        <p:spPr bwMode="auto">
          <a:xfrm>
            <a:off x="1297989" y="939800"/>
            <a:ext cx="5570538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下面是李叔叔后四天的行程计划。</a:t>
            </a:r>
          </a:p>
        </p:txBody>
      </p:sp>
      <p:pic>
        <p:nvPicPr>
          <p:cNvPr id="14340" name="图片 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1" y="968664"/>
            <a:ext cx="575763" cy="5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3" name="组合 8"/>
          <p:cNvGrpSpPr/>
          <p:nvPr/>
        </p:nvGrpSpPr>
        <p:grpSpPr bwMode="auto">
          <a:xfrm>
            <a:off x="34925" y="50800"/>
            <a:ext cx="5616575" cy="892175"/>
            <a:chOff x="179512" y="128786"/>
            <a:chExt cx="5616624" cy="891778"/>
          </a:xfrm>
        </p:grpSpPr>
        <p:pic>
          <p:nvPicPr>
            <p:cNvPr id="14344" name="图片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5616624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5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528002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二、探究新知，掌握简算</a:t>
              </a: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1331640" y="4299942"/>
            <a:ext cx="7335264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defRPr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r>
              <a:rPr lang="zh-CN" altLang="en-US" dirty="0"/>
              <a:t>按照计划，李叔叔后四天还要骑行多少千米？</a:t>
            </a:r>
          </a:p>
        </p:txBody>
      </p:sp>
      <p:graphicFrame>
        <p:nvGraphicFramePr>
          <p:cNvPr id="7" name="表格 5"/>
          <p:cNvGraphicFramePr>
            <a:graphicFrameLocks noGrp="1"/>
          </p:cNvGraphicFramePr>
          <p:nvPr/>
        </p:nvGraphicFramePr>
        <p:xfrm>
          <a:off x="1524000" y="1629875"/>
          <a:ext cx="6096000" cy="1036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第四天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第五天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第六天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D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第七天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D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zh-CN" altLang="en-US" sz="2800" b="1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kumimoji="0" lang="zh-CN" altLang="en-US" sz="2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kumimoji="0" lang="zh-CN" altLang="en-US" sz="2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D</a:t>
                      </a:r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kumimoji="0" lang="zh-CN" altLang="en-US" sz="28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→</a:t>
                      </a:r>
                      <a:r>
                        <a:rPr lang="en-US" altLang="zh-CN" sz="2800" b="1"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E</a:t>
                      </a:r>
                      <a:endParaRPr lang="zh-CN" altLang="en-US" sz="2800" b="1"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B0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1" y="2750673"/>
            <a:ext cx="4692318" cy="16688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5"/>
          <p:cNvSpPr txBox="1">
            <a:spLocks noChangeArrowheads="1"/>
          </p:cNvSpPr>
          <p:nvPr/>
        </p:nvSpPr>
        <p:spPr bwMode="auto">
          <a:xfrm>
            <a:off x="979488" y="915988"/>
            <a:ext cx="7232650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按照计划，李叔叔后四天还要骑多少千米？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395288" y="1563688"/>
            <a:ext cx="3679825" cy="227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1333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①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115+132+118+85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247+118+85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365+85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450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4075113" y="1563688"/>
            <a:ext cx="4425950" cy="283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1333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②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115+132+118+85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115+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132+118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+85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 115+250+85  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365+85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450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5"/>
          <p:cNvSpPr txBox="1">
            <a:spLocks noChangeArrowheads="1"/>
          </p:cNvSpPr>
          <p:nvPr/>
        </p:nvSpPr>
        <p:spPr bwMode="auto">
          <a:xfrm>
            <a:off x="1011555" y="700405"/>
            <a:ext cx="7294245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按照计划，李叔叔后四天还要骑</a:t>
            </a: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行</a:t>
            </a:r>
            <a:r>
              <a:rPr lang="zh-CN" altLang="en-US" sz="2800" b="1">
                <a:latin typeface="黑体" panose="02010609060101010101" pitchFamily="49" charset="-122"/>
                <a:ea typeface="黑体" panose="02010609060101010101" pitchFamily="49" charset="-122"/>
                <a:sym typeface="宋体" panose="02010600030101010101" pitchFamily="2" charset="-122"/>
              </a:rPr>
              <a:t>多少千米？</a:t>
            </a:r>
          </a:p>
        </p:txBody>
      </p:sp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827088" y="1322388"/>
            <a:ext cx="5416550" cy="283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indent="1333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③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115+132+118+85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115+85+132+118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115+85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132+118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200+250</a:t>
            </a:r>
          </a:p>
          <a:p>
            <a:pPr>
              <a:lnSpc>
                <a:spcPct val="130000"/>
              </a:lnSpc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= 450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km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en-US" altLang="zh-CN" sz="28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15"/>
          <p:cNvSpPr txBox="1">
            <a:spLocks noChangeArrowheads="1"/>
          </p:cNvSpPr>
          <p:nvPr/>
        </p:nvSpPr>
        <p:spPr bwMode="auto">
          <a:xfrm>
            <a:off x="1406525" y="4227513"/>
            <a:ext cx="5902325" cy="5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答：李叔叔后四天还要骑 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450 km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宋体" panose="02010600030101010101" pitchFamily="2" charset="-122"/>
              </a:rPr>
              <a:t>。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24328" y="2571750"/>
            <a:ext cx="1208967" cy="1229032"/>
          </a:xfrm>
          <a:prstGeom prst="rect">
            <a:avLst/>
          </a:prstGeom>
        </p:spPr>
      </p:pic>
      <p:sp>
        <p:nvSpPr>
          <p:cNvPr id="14" name="AutoShape 27"/>
          <p:cNvSpPr>
            <a:spLocks noChangeArrowheads="1"/>
          </p:cNvSpPr>
          <p:nvPr/>
        </p:nvSpPr>
        <p:spPr bwMode="auto">
          <a:xfrm flipH="1">
            <a:off x="6328081" y="1296897"/>
            <a:ext cx="2431108" cy="1047683"/>
          </a:xfrm>
          <a:prstGeom prst="wedgeRoundRectCallout">
            <a:avLst>
              <a:gd name="adj1" fmla="val -29784"/>
              <a:gd name="adj2" fmla="val 69583"/>
              <a:gd name="adj3" fmla="val 16667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这里运用了哪些运算律？</a:t>
            </a:r>
          </a:p>
        </p:txBody>
      </p:sp>
      <p:cxnSp>
        <p:nvCxnSpPr>
          <p:cNvPr id="17" name="直接连接符 16"/>
          <p:cNvCxnSpPr/>
          <p:nvPr/>
        </p:nvCxnSpPr>
        <p:spPr>
          <a:xfrm>
            <a:off x="1764856" y="2474166"/>
            <a:ext cx="274959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4357687" y="1903289"/>
            <a:ext cx="2158529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加法交换律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1764856" y="3010192"/>
            <a:ext cx="408602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4357687" y="2963211"/>
            <a:ext cx="2158529" cy="59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加法结合律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 bldLvl="0" animBg="1"/>
      <p:bldP spid="14" grpId="0" animBg="1"/>
      <p:bldP spid="20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8203"/>
          <p:cNvSpPr txBox="1">
            <a:spLocks noChangeArrowheads="1"/>
          </p:cNvSpPr>
          <p:nvPr/>
        </p:nvSpPr>
        <p:spPr bwMode="auto">
          <a:xfrm>
            <a:off x="1116013" y="1487041"/>
            <a:ext cx="7235825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计算下面各题，怎样简便就怎样计算。</a:t>
            </a:r>
            <a:endParaRPr lang="en-US" altLang="zh-CN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425+14+186                  75+168+25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124564" y="2715766"/>
            <a:ext cx="328453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425+(14+186)</a:t>
            </a:r>
          </a:p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425+200</a:t>
            </a:r>
          </a:p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625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4788024" y="2715766"/>
            <a:ext cx="285750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(75+25)+168</a:t>
            </a:r>
          </a:p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100+168</a:t>
            </a:r>
          </a:p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268 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7413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843558"/>
            <a:ext cx="1714500" cy="49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2843530" y="966470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P20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038422" y="2726731"/>
            <a:ext cx="393223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(245+155) +(180+20)</a:t>
            </a:r>
          </a:p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400+200</a:t>
            </a:r>
          </a:p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600</a:t>
            </a:r>
            <a:endParaRPr lang="zh-CN" altLang="en-US" b="1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789290" y="2726731"/>
            <a:ext cx="3316288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(67+33)+ (25+75)</a:t>
            </a:r>
          </a:p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100+100</a:t>
            </a:r>
          </a:p>
          <a:p>
            <a:pPr eaLnBrk="1" hangingPunct="1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 200</a:t>
            </a:r>
          </a:p>
        </p:txBody>
      </p:sp>
      <p:pic>
        <p:nvPicPr>
          <p:cNvPr id="2" name="图片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25" y="843558"/>
            <a:ext cx="1714500" cy="4908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8203"/>
          <p:cNvSpPr txBox="1">
            <a:spLocks noChangeArrowheads="1"/>
          </p:cNvSpPr>
          <p:nvPr/>
        </p:nvSpPr>
        <p:spPr bwMode="auto">
          <a:xfrm>
            <a:off x="1116012" y="1486840"/>
            <a:ext cx="7235825" cy="1228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计算下面各题，怎样简便就怎样计算。</a:t>
            </a:r>
            <a:endParaRPr lang="en-US" altLang="zh-CN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245+180+20+155          67+25+33+75</a:t>
            </a:r>
            <a:endParaRPr lang="zh-CN" altLang="en-US" sz="30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843530" y="966470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P20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做一做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1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8203"/>
          <p:cNvSpPr txBox="1">
            <a:spLocks noChangeArrowheads="1"/>
          </p:cNvSpPr>
          <p:nvPr/>
        </p:nvSpPr>
        <p:spPr bwMode="auto">
          <a:xfrm>
            <a:off x="294482" y="1406421"/>
            <a:ext cx="8555037" cy="593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altLang="zh-CN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刘老师购买了下列体育用品，一共花了多少钱？</a:t>
            </a:r>
          </a:p>
        </p:txBody>
      </p:sp>
      <p:grpSp>
        <p:nvGrpSpPr>
          <p:cNvPr id="19460" name="组合 8"/>
          <p:cNvGrpSpPr/>
          <p:nvPr/>
        </p:nvGrpSpPr>
        <p:grpSpPr bwMode="auto">
          <a:xfrm>
            <a:off x="34925" y="50800"/>
            <a:ext cx="5616575" cy="892175"/>
            <a:chOff x="179512" y="128786"/>
            <a:chExt cx="5616624" cy="891778"/>
          </a:xfrm>
        </p:grpSpPr>
        <p:pic>
          <p:nvPicPr>
            <p:cNvPr id="19461" name="图片 9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5616624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62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5280025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三、运用新知，解决问题</a:t>
              </a:r>
            </a:p>
          </p:txBody>
        </p:sp>
      </p:grpSp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989" y="2139702"/>
            <a:ext cx="6870023" cy="153753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文本框 8203"/>
          <p:cNvSpPr txBox="1">
            <a:spLocks noChangeArrowheads="1"/>
          </p:cNvSpPr>
          <p:nvPr/>
        </p:nvSpPr>
        <p:spPr bwMode="auto">
          <a:xfrm>
            <a:off x="2555875" y="1923678"/>
            <a:ext cx="4425950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48+55+52+45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48+52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55+45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en-US" altLang="zh-CN" sz="32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100+100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200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（元）</a:t>
            </a:r>
          </a:p>
        </p:txBody>
      </p:sp>
      <p:sp>
        <p:nvSpPr>
          <p:cNvPr id="20483" name="TextBox 15"/>
          <p:cNvSpPr txBox="1">
            <a:spLocks noChangeArrowheads="1"/>
          </p:cNvSpPr>
          <p:nvPr/>
        </p:nvSpPr>
        <p:spPr bwMode="auto">
          <a:xfrm>
            <a:off x="1968500" y="4316041"/>
            <a:ext cx="5267325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宋体" panose="02010600030101010101" pitchFamily="2" charset="-122"/>
              </a:rPr>
              <a:t>答：一共花了</a:t>
            </a:r>
            <a:r>
              <a:rPr lang="en-US" altLang="zh-CN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宋体" panose="02010600030101010101" pitchFamily="2" charset="-122"/>
              </a:rPr>
              <a:t>200</a:t>
            </a:r>
            <a:r>
              <a:rPr lang="zh-CN" altLang="en-US" sz="32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宋体" panose="02010600030101010101" pitchFamily="2" charset="-122"/>
              </a:rPr>
              <a:t>元钱。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1225" y="758853"/>
            <a:ext cx="5161550" cy="115517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10"/>
          <p:cNvSpPr>
            <a:spLocks noChangeArrowheads="1"/>
          </p:cNvSpPr>
          <p:nvPr/>
        </p:nvSpPr>
        <p:spPr bwMode="auto">
          <a:xfrm>
            <a:off x="734401" y="598857"/>
            <a:ext cx="1582738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508" name="矩形 10"/>
          <p:cNvSpPr>
            <a:spLocks noChangeArrowheads="1"/>
          </p:cNvSpPr>
          <p:nvPr/>
        </p:nvSpPr>
        <p:spPr bwMode="auto">
          <a:xfrm>
            <a:off x="734401" y="3052942"/>
            <a:ext cx="4106415" cy="107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月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日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—11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日王阿姨共收到转账款多少元？</a:t>
            </a:r>
          </a:p>
        </p:txBody>
      </p:sp>
      <p:sp>
        <p:nvSpPr>
          <p:cNvPr id="12" name="Rectangle 5"/>
          <p:cNvSpPr>
            <a:spLocks noChangeArrowheads="1"/>
          </p:cNvSpPr>
          <p:nvPr/>
        </p:nvSpPr>
        <p:spPr bwMode="auto">
          <a:xfrm>
            <a:off x="4644008" y="3061210"/>
            <a:ext cx="32607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225</a:t>
            </a:r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328</a:t>
            </a:r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175</a:t>
            </a:r>
          </a:p>
          <a:p>
            <a:pPr eaLnBrk="1" hangingPunct="1"/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225</a:t>
            </a:r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175</a:t>
            </a:r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328</a:t>
            </a:r>
          </a:p>
          <a:p>
            <a:pPr eaLnBrk="1" hangingPunct="1"/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400</a:t>
            </a:r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328</a:t>
            </a:r>
          </a:p>
          <a:p>
            <a:pPr eaLnBrk="1" hangingPunct="1"/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728</a:t>
            </a:r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（元）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734401" y="4544643"/>
            <a:ext cx="692319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eaLnBrk="1" hangingPunct="1"/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</a:t>
            </a:r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月</a:t>
            </a:r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日</a:t>
            </a:r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—11</a:t>
            </a:r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日王阿姨共收到转账款</a:t>
            </a:r>
            <a:r>
              <a:rPr lang="en-US" altLang="zh-CN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728</a:t>
            </a:r>
            <a:r>
              <a:rPr lang="zh-CN" altLang="en-US" sz="24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元。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622070"/>
            <a:ext cx="6870023" cy="2525744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628900" y="175260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P22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练习六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2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矩形 4"/>
          <p:cNvSpPr>
            <a:spLocks noChangeArrowheads="1"/>
          </p:cNvSpPr>
          <p:nvPr/>
        </p:nvSpPr>
        <p:spPr bwMode="auto">
          <a:xfrm>
            <a:off x="971550" y="895350"/>
            <a:ext cx="4511675" cy="5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这堆原木一共有多少根？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423742" y="1779588"/>
            <a:ext cx="59055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1+2+3+</a:t>
            </a:r>
            <a:r>
              <a:rPr lang="en-US" altLang="zh-CN" sz="2800" b="1">
                <a:solidFill>
                  <a:srgbClr val="0A0FD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+9+10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1+10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2+9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en-US" altLang="zh-CN" sz="2800" b="1">
                <a:solidFill>
                  <a:srgbClr val="0A0FDC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…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+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5+6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11×5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= 55(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根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答：这堆原木一共有 </a:t>
            </a:r>
            <a:r>
              <a:rPr lang="en-US" altLang="zh-CN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55 </a:t>
            </a:r>
            <a:r>
              <a:rPr lang="zh-CN" altLang="en-US" sz="2800" b="1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根。</a:t>
            </a:r>
            <a:endParaRPr lang="zh-CN" altLang="en-US" sz="2800" b="1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353" y="1790804"/>
            <a:ext cx="3345905" cy="198304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220335" y="1066800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P22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练习六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4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矩形 4"/>
          <p:cNvSpPr>
            <a:spLocks noChangeArrowheads="1"/>
          </p:cNvSpPr>
          <p:nvPr/>
        </p:nvSpPr>
        <p:spPr bwMode="auto">
          <a:xfrm>
            <a:off x="1116013" y="601663"/>
            <a:ext cx="595312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 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557" name="矩形 5"/>
          <p:cNvSpPr>
            <a:spLocks noChangeArrowheads="1"/>
          </p:cNvSpPr>
          <p:nvPr/>
        </p:nvSpPr>
        <p:spPr bwMode="auto">
          <a:xfrm>
            <a:off x="1116013" y="2252335"/>
            <a:ext cx="4152099" cy="5598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这台电视机原价多少钱？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692275" y="2743696"/>
            <a:ext cx="5403850" cy="224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indent="2667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   2255+355+245</a:t>
            </a:r>
          </a:p>
          <a:p>
            <a:pPr eaLnBrk="1" hangingPunct="1"/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= 2255+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355+245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</a:p>
          <a:p>
            <a:pPr eaLnBrk="1" hangingPunct="1"/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= 2255+600</a:t>
            </a:r>
          </a:p>
          <a:p>
            <a:pPr eaLnBrk="1" hangingPunct="1"/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  = 2855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（元）</a:t>
            </a:r>
          </a:p>
          <a:p>
            <a:pPr eaLnBrk="1" hangingPunct="1"/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答：这台电视机原价</a:t>
            </a:r>
            <a:r>
              <a:rPr lang="en-US" altLang="zh-CN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2855</a:t>
            </a:r>
            <a:r>
              <a:rPr lang="zh-CN" altLang="en-US" sz="28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元。</a:t>
            </a:r>
            <a:endParaRPr lang="zh-CN" altLang="en-US" sz="2800" b="1" dirty="0">
              <a:solidFill>
                <a:srgbClr val="0A0FDC"/>
              </a:solidFill>
              <a:latin typeface="Times New Roman" panose="02020603050405020304" pitchFamily="18" charset="0"/>
              <a:ea typeface="楷体" panose="02010609060101010101" pitchFamily="49" charset="-122"/>
              <a:sym typeface="Arial" panose="020B0604020202020204" pitchFamily="3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390" y="504975"/>
            <a:ext cx="6870023" cy="189483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220335" y="2408555"/>
            <a:ext cx="3422015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【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选自</a:t>
            </a:r>
            <a:r>
              <a:rPr lang="zh-CN" altLang="en-US">
                <a:solidFill>
                  <a:srgbClr val="00B050"/>
                </a:solidFill>
                <a:latin typeface="+mn-ea"/>
                <a:ea typeface="+mn-ea"/>
              </a:rPr>
              <a:t>教材</a:t>
            </a:r>
            <a:r>
              <a:rPr lang="en-US" altLang="zh-CN">
                <a:solidFill>
                  <a:srgbClr val="00B050"/>
                </a:solidFill>
                <a:latin typeface="+mn-ea"/>
                <a:ea typeface="+mn-ea"/>
              </a:rPr>
              <a:t>P23 </a:t>
            </a:r>
            <a:r>
              <a:rPr lang="zh-CN" dirty="0">
                <a:solidFill>
                  <a:srgbClr val="00B050"/>
                </a:solidFill>
                <a:latin typeface="+mn-ea"/>
                <a:ea typeface="+mn-ea"/>
              </a:rPr>
              <a:t>练习六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  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第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7</a:t>
            </a:r>
            <a:r>
              <a:rPr lang="zh-CN" altLang="en-US" dirty="0">
                <a:solidFill>
                  <a:srgbClr val="00B050"/>
                </a:solidFill>
                <a:latin typeface="+mn-ea"/>
                <a:ea typeface="+mn-ea"/>
              </a:rPr>
              <a:t>题</a:t>
            </a:r>
            <a:r>
              <a:rPr lang="en-US" altLang="zh-CN" dirty="0">
                <a:solidFill>
                  <a:srgbClr val="00B050"/>
                </a:solidFill>
                <a:latin typeface="+mn-ea"/>
                <a:ea typeface="+mn-ea"/>
              </a:rPr>
              <a:t>】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图片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6" t="22002" r="7346" b="19202"/>
          <a:stretch>
            <a:fillRect/>
          </a:stretch>
        </p:blipFill>
        <p:spPr bwMode="auto">
          <a:xfrm>
            <a:off x="1979613" y="1058863"/>
            <a:ext cx="5762625" cy="354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13"/>
          <p:cNvSpPr>
            <a:spLocks noChangeArrowheads="1"/>
          </p:cNvSpPr>
          <p:nvPr/>
        </p:nvSpPr>
        <p:spPr bwMode="auto">
          <a:xfrm>
            <a:off x="2916238" y="2006600"/>
            <a:ext cx="4608512" cy="1128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这节课你有什么收获？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能跟同学们交流一下吗？</a:t>
            </a:r>
          </a:p>
        </p:txBody>
      </p:sp>
      <p:grpSp>
        <p:nvGrpSpPr>
          <p:cNvPr id="24581" name="组合 7"/>
          <p:cNvGrpSpPr/>
          <p:nvPr/>
        </p:nvGrpSpPr>
        <p:grpSpPr bwMode="auto">
          <a:xfrm>
            <a:off x="34925" y="50800"/>
            <a:ext cx="3384550" cy="892175"/>
            <a:chOff x="179512" y="128786"/>
            <a:chExt cx="3384376" cy="891778"/>
          </a:xfrm>
        </p:grpSpPr>
        <p:pic>
          <p:nvPicPr>
            <p:cNvPr id="24582" name="图片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3384376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3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2965877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8203"/>
          <p:cNvSpPr txBox="1">
            <a:spLocks noChangeArrowheads="1"/>
          </p:cNvSpPr>
          <p:nvPr/>
        </p:nvSpPr>
        <p:spPr bwMode="auto">
          <a:xfrm>
            <a:off x="1042988" y="1411288"/>
            <a:ext cx="5184775" cy="245586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同学们，你们听说过数学家高斯小时候计算：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  <a:p>
            <a:pPr algn="ctr"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1+2+3+</a:t>
            </a:r>
            <a:r>
              <a:rPr lang="en-US" altLang="zh-CN" sz="3200" b="1" dirty="0">
                <a:solidFill>
                  <a:prstClr val="black"/>
                </a:solidFill>
                <a:latin typeface="宋体" panose="02010600030101010101" pitchFamily="2" charset="-122"/>
              </a:rPr>
              <a:t>…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+100 </a:t>
            </a:r>
          </a:p>
          <a:p>
            <a:pPr eaLnBrk="1" hangingPunct="1">
              <a:lnSpc>
                <a:spcPct val="120000"/>
              </a:lnSpc>
              <a:spcBef>
                <a:spcPts val="0"/>
              </a:spcBef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的和是多少的故事吗？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4168" y="1118205"/>
            <a:ext cx="2359453" cy="299257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5604" name="组合 6"/>
          <p:cNvGrpSpPr/>
          <p:nvPr/>
        </p:nvGrpSpPr>
        <p:grpSpPr bwMode="auto">
          <a:xfrm>
            <a:off x="34925" y="50800"/>
            <a:ext cx="3384550" cy="892175"/>
            <a:chOff x="179512" y="128786"/>
            <a:chExt cx="3384376" cy="891778"/>
          </a:xfrm>
        </p:grpSpPr>
        <p:pic>
          <p:nvPicPr>
            <p:cNvPr id="25605" name="图片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128786"/>
              <a:ext cx="3384376" cy="89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6" name="Rectangle 1"/>
            <p:cNvSpPr>
              <a:spLocks noChangeArrowheads="1"/>
            </p:cNvSpPr>
            <p:nvPr/>
          </p:nvSpPr>
          <p:spPr bwMode="auto">
            <a:xfrm>
              <a:off x="347812" y="168076"/>
              <a:ext cx="296427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6858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五、拓展延伸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2"/>
          <p:cNvSpPr>
            <a:spLocks noChangeArrowheads="1"/>
          </p:cNvSpPr>
          <p:nvPr/>
        </p:nvSpPr>
        <p:spPr bwMode="auto">
          <a:xfrm>
            <a:off x="1042988" y="317500"/>
            <a:ext cx="2659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3600" b="1">
                <a:solidFill>
                  <a:srgbClr val="C93756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▶备选练习</a:t>
            </a:r>
          </a:p>
        </p:txBody>
      </p:sp>
      <p:sp>
        <p:nvSpPr>
          <p:cNvPr id="26627" name="矩形 3"/>
          <p:cNvSpPr>
            <a:spLocks noChangeArrowheads="1"/>
          </p:cNvSpPr>
          <p:nvPr/>
        </p:nvSpPr>
        <p:spPr bwMode="auto">
          <a:xfrm>
            <a:off x="755650" y="1276350"/>
            <a:ext cx="7993063" cy="314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判断。（对的画“√”，错的画“×”）</a:t>
            </a: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(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+187)+13=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a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+(187+13)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运用了加法结合律。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		                                            (        )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63+34=34+63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运用了加法交换律。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(        )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138+65+62=65+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138+62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）只运用了加法交换律。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		                                             (       )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740650" y="2355850"/>
            <a:ext cx="4111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7740650" y="2868613"/>
            <a:ext cx="4111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√</a:t>
            </a:r>
            <a:endParaRPr lang="zh-CN" altLang="en-US" sz="3200">
              <a:solidFill>
                <a:srgbClr val="FF0000"/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721600" y="3902075"/>
            <a:ext cx="5969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endParaRPr lang="zh-CN" altLang="en-US" sz="3200">
              <a:solidFill>
                <a:srgbClr val="FF0000"/>
              </a:solidFill>
            </a:endParaRPr>
          </a:p>
        </p:txBody>
      </p:sp>
      <p:grpSp>
        <p:nvGrpSpPr>
          <p:cNvPr id="26631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506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633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"/>
          <p:cNvSpPr>
            <a:spLocks noChangeArrowheads="1"/>
          </p:cNvSpPr>
          <p:nvPr/>
        </p:nvSpPr>
        <p:spPr bwMode="auto">
          <a:xfrm>
            <a:off x="1042988" y="384175"/>
            <a:ext cx="7056437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计算下面各题，怎样简便就怎样算。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148+87+52             142+724+58+176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268+79+32	        224+93+107+86</a:t>
            </a:r>
            <a:endParaRPr lang="zh-CN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304925" y="2838450"/>
            <a:ext cx="231933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148+87+82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=(148+52)+87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=200+87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287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775200" y="2705100"/>
            <a:ext cx="35083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142+724+58+176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=(142+58)+(724+176)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=200+900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1100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7653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506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655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1"/>
          <p:cNvSpPr>
            <a:spLocks noChangeArrowheads="1"/>
          </p:cNvSpPr>
          <p:nvPr/>
        </p:nvSpPr>
        <p:spPr bwMode="auto">
          <a:xfrm>
            <a:off x="1042988" y="384175"/>
            <a:ext cx="7056437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计算下面各题，怎样简便就怎样算。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148+87+52             142+724+58+176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268+79+32	        224+93+107+86</a:t>
            </a:r>
            <a:endParaRPr lang="zh-CN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304925" y="2838450"/>
            <a:ext cx="231933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268+79+32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=(268+32)+79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=300+79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379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4775200" y="2705100"/>
            <a:ext cx="3508375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224+93+107+86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=(224+86)+(93+107)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=310+200</a:t>
            </a: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 510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8677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9" name="圆角矩形 8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506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679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1"/>
          <p:cNvSpPr>
            <a:spLocks noChangeArrowheads="1"/>
          </p:cNvSpPr>
          <p:nvPr/>
        </p:nvSpPr>
        <p:spPr bwMode="auto">
          <a:xfrm>
            <a:off x="755650" y="842963"/>
            <a:ext cx="813752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算一算光明小学四年级各班植树的总棵数。</a:t>
            </a:r>
          </a:p>
        </p:txBody>
      </p:sp>
      <p:pic>
        <p:nvPicPr>
          <p:cNvPr id="29699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1863725"/>
            <a:ext cx="7785100" cy="236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7380288" y="3200400"/>
            <a:ext cx="800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468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380288" y="3692525"/>
            <a:ext cx="800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449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9702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8" name="圆角矩形 7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506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704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566863" y="2522538"/>
            <a:ext cx="5813425" cy="194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162+99+138+105+101+125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=(162+138)+(99+101)+(105+125)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=300+200+230</a:t>
            </a:r>
          </a:p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=730(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0723" name="组合 30"/>
          <p:cNvGrpSpPr/>
          <p:nvPr/>
        </p:nvGrpSpPr>
        <p:grpSpPr bwMode="auto">
          <a:xfrm>
            <a:off x="1042988" y="1587500"/>
            <a:ext cx="7294562" cy="782638"/>
            <a:chOff x="1022546" y="2659206"/>
            <a:chExt cx="7293870" cy="783413"/>
          </a:xfrm>
        </p:grpSpPr>
        <p:sp>
          <p:nvSpPr>
            <p:cNvPr id="5" name="矩形 4"/>
            <p:cNvSpPr/>
            <p:nvPr/>
          </p:nvSpPr>
          <p:spPr>
            <a:xfrm>
              <a:off x="1835269" y="2659206"/>
              <a:ext cx="1080984" cy="594313"/>
            </a:xfrm>
            <a:prstGeom prst="rect">
              <a:avLst/>
            </a:prstGeom>
            <a:solidFill>
              <a:srgbClr val="FAFF7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162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</a:t>
              </a:r>
            </a:p>
          </p:txBody>
        </p:sp>
        <p:sp>
          <p:nvSpPr>
            <p:cNvPr id="6" name="椭圆 5"/>
            <p:cNvSpPr/>
            <p:nvPr/>
          </p:nvSpPr>
          <p:spPr>
            <a:xfrm>
              <a:off x="2059085" y="3261465"/>
              <a:ext cx="180958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2490844" y="3261465"/>
              <a:ext cx="182546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2916253" y="2659206"/>
              <a:ext cx="1079398" cy="594313"/>
            </a:xfrm>
            <a:prstGeom prst="rect">
              <a:avLst/>
            </a:prstGeom>
            <a:solidFill>
              <a:srgbClr val="FAFF7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99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</a:t>
              </a:r>
            </a:p>
          </p:txBody>
        </p:sp>
        <p:sp>
          <p:nvSpPr>
            <p:cNvPr id="9" name="椭圆 8"/>
            <p:cNvSpPr/>
            <p:nvPr/>
          </p:nvSpPr>
          <p:spPr>
            <a:xfrm>
              <a:off x="3138482" y="3261465"/>
              <a:ext cx="182546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3571829" y="3261465"/>
              <a:ext cx="180958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995651" y="2659206"/>
              <a:ext cx="1080985" cy="594313"/>
            </a:xfrm>
            <a:prstGeom prst="rect">
              <a:avLst/>
            </a:prstGeom>
            <a:solidFill>
              <a:srgbClr val="FAFF7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138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</a:t>
              </a:r>
            </a:p>
          </p:txBody>
        </p:sp>
        <p:sp>
          <p:nvSpPr>
            <p:cNvPr id="12" name="椭圆 11"/>
            <p:cNvSpPr/>
            <p:nvPr/>
          </p:nvSpPr>
          <p:spPr>
            <a:xfrm>
              <a:off x="4219468" y="3261465"/>
              <a:ext cx="180958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椭圆 12"/>
            <p:cNvSpPr/>
            <p:nvPr/>
          </p:nvSpPr>
          <p:spPr>
            <a:xfrm>
              <a:off x="4651227" y="3261465"/>
              <a:ext cx="180958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076636" y="2659206"/>
              <a:ext cx="1079398" cy="594313"/>
            </a:xfrm>
            <a:prstGeom prst="rect">
              <a:avLst/>
            </a:prstGeom>
            <a:solidFill>
              <a:srgbClr val="FAFF7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105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</a:t>
              </a:r>
            </a:p>
          </p:txBody>
        </p:sp>
        <p:sp>
          <p:nvSpPr>
            <p:cNvPr id="15" name="椭圆 14"/>
            <p:cNvSpPr/>
            <p:nvPr/>
          </p:nvSpPr>
          <p:spPr>
            <a:xfrm>
              <a:off x="5298865" y="3261465"/>
              <a:ext cx="182545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5730624" y="3261465"/>
              <a:ext cx="182545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6156034" y="2659206"/>
              <a:ext cx="1080984" cy="594313"/>
            </a:xfrm>
            <a:prstGeom prst="rect">
              <a:avLst/>
            </a:prstGeom>
            <a:solidFill>
              <a:srgbClr val="FAFF7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101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6379850" y="3261465"/>
              <a:ext cx="180958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6811609" y="3261465"/>
              <a:ext cx="180958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7237018" y="2659206"/>
              <a:ext cx="1079398" cy="594313"/>
            </a:xfrm>
            <a:prstGeom prst="rect">
              <a:avLst/>
            </a:prstGeom>
            <a:solidFill>
              <a:srgbClr val="FAFF7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125</a:t>
              </a:r>
              <a:r>
                <a:rPr lang="zh-CN" altLang="en-US" sz="28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人</a:t>
              </a:r>
            </a:p>
          </p:txBody>
        </p:sp>
        <p:sp>
          <p:nvSpPr>
            <p:cNvPr id="21" name="椭圆 20"/>
            <p:cNvSpPr/>
            <p:nvPr/>
          </p:nvSpPr>
          <p:spPr>
            <a:xfrm>
              <a:off x="7459247" y="3261465"/>
              <a:ext cx="182546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7891006" y="3261465"/>
              <a:ext cx="182546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任意多边形: 形状 24"/>
            <p:cNvSpPr/>
            <p:nvPr/>
          </p:nvSpPr>
          <p:spPr>
            <a:xfrm rot="19134002">
              <a:off x="1022546" y="2676686"/>
              <a:ext cx="987331" cy="734151"/>
            </a:xfrm>
            <a:custGeom>
              <a:avLst/>
              <a:gdLst>
                <a:gd name="connsiteX0" fmla="*/ 657124 w 987211"/>
                <a:gd name="connsiteY0" fmla="*/ 0 h 735389"/>
                <a:gd name="connsiteX1" fmla="*/ 987211 w 987211"/>
                <a:gd name="connsiteY1" fmla="*/ 287954 h 735389"/>
                <a:gd name="connsiteX2" fmla="*/ 596889 w 987211"/>
                <a:gd name="connsiteY2" fmla="*/ 735389 h 735389"/>
                <a:gd name="connsiteX3" fmla="*/ 0 w 987211"/>
                <a:gd name="connsiteY3" fmla="*/ 214690 h 735389"/>
                <a:gd name="connsiteX4" fmla="*/ 187286 w 987211"/>
                <a:gd name="connsiteY4" fmla="*/ 1 h 735389"/>
                <a:gd name="connsiteX5" fmla="*/ 657124 w 987211"/>
                <a:gd name="connsiteY5" fmla="*/ 0 h 7353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211" h="735389">
                  <a:moveTo>
                    <a:pt x="657124" y="0"/>
                  </a:moveTo>
                  <a:lnTo>
                    <a:pt x="987211" y="287954"/>
                  </a:lnTo>
                  <a:lnTo>
                    <a:pt x="596889" y="735389"/>
                  </a:lnTo>
                  <a:lnTo>
                    <a:pt x="0" y="214690"/>
                  </a:lnTo>
                  <a:lnTo>
                    <a:pt x="187286" y="1"/>
                  </a:lnTo>
                  <a:lnTo>
                    <a:pt x="657124" y="0"/>
                  </a:lnTo>
                  <a:close/>
                </a:path>
              </a:pathLst>
            </a:custGeom>
            <a:solidFill>
              <a:srgbClr val="FAFF7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449542" y="2765674"/>
              <a:ext cx="217467" cy="21611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333666" y="3261465"/>
              <a:ext cx="182545" cy="181154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213028" y="2991323"/>
              <a:ext cx="119051" cy="26219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30724" name="组合 2"/>
          <p:cNvGrpSpPr/>
          <p:nvPr/>
        </p:nvGrpSpPr>
        <p:grpSpPr bwMode="auto">
          <a:xfrm>
            <a:off x="2541588" y="4832350"/>
            <a:ext cx="3989387" cy="307975"/>
            <a:chOff x="2382515" y="4832269"/>
            <a:chExt cx="3989944" cy="307776"/>
          </a:xfrm>
        </p:grpSpPr>
        <p:sp>
          <p:nvSpPr>
            <p:cNvPr id="32" name="圆角矩形 31"/>
            <p:cNvSpPr/>
            <p:nvPr/>
          </p:nvSpPr>
          <p:spPr>
            <a:xfrm>
              <a:off x="2382515" y="4832269"/>
              <a:ext cx="3989944" cy="306190"/>
            </a:xfrm>
            <a:prstGeom prst="roundRect">
              <a:avLst/>
            </a:prstGeom>
            <a:solidFill>
              <a:srgbClr val="5062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727" name="矩形 16"/>
            <p:cNvSpPr>
              <a:spLocks noChangeArrowheads="1"/>
            </p:cNvSpPr>
            <p:nvPr/>
          </p:nvSpPr>
          <p:spPr bwMode="auto">
            <a:xfrm>
              <a:off x="2567781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30725" name="矩形 1"/>
          <p:cNvSpPr>
            <a:spLocks noChangeArrowheads="1"/>
          </p:cNvSpPr>
          <p:nvPr/>
        </p:nvSpPr>
        <p:spPr bwMode="auto">
          <a:xfrm>
            <a:off x="755650" y="841375"/>
            <a:ext cx="502285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六节车厢一共有多少人？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905</Words>
  <Application>Microsoft Office PowerPoint</Application>
  <PresentationFormat>全屏显示(16:9)</PresentationFormat>
  <Paragraphs>168</Paragraphs>
  <Slides>23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等线 Light</vt:lpstr>
      <vt:lpstr>方正粗黑繁体</vt:lpstr>
      <vt:lpstr>黑体</vt:lpstr>
      <vt:lpstr>楷体</vt:lpstr>
      <vt:lpstr>宋体</vt:lpstr>
      <vt:lpstr>幼圆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309</cp:revision>
  <dcterms:created xsi:type="dcterms:W3CDTF">2015-08-27T07:30:00Z</dcterms:created>
  <dcterms:modified xsi:type="dcterms:W3CDTF">2023-11-21T03:52:58Z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7447B8325B334305AA61316B54E1F90B</vt:lpwstr>
  </property>
</Properties>
</file>