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6"/>
  </p:notesMasterIdLst>
  <p:sldIdLst>
    <p:sldId id="263" r:id="rId2"/>
    <p:sldId id="399" r:id="rId3"/>
    <p:sldId id="413" r:id="rId4"/>
    <p:sldId id="414" r:id="rId5"/>
    <p:sldId id="433" r:id="rId6"/>
    <p:sldId id="415" r:id="rId7"/>
    <p:sldId id="417" r:id="rId8"/>
    <p:sldId id="416" r:id="rId9"/>
    <p:sldId id="418" r:id="rId10"/>
    <p:sldId id="419" r:id="rId11"/>
    <p:sldId id="420" r:id="rId12"/>
    <p:sldId id="421" r:id="rId13"/>
    <p:sldId id="422" r:id="rId14"/>
    <p:sldId id="423" r:id="rId15"/>
    <p:sldId id="402" r:id="rId16"/>
    <p:sldId id="439" r:id="rId17"/>
    <p:sldId id="424" r:id="rId18"/>
    <p:sldId id="425" r:id="rId19"/>
    <p:sldId id="426" r:id="rId20"/>
    <p:sldId id="427" r:id="rId21"/>
    <p:sldId id="428" r:id="rId22"/>
    <p:sldId id="429" r:id="rId23"/>
    <p:sldId id="430" r:id="rId24"/>
    <p:sldId id="264" r:id="rId25"/>
    <p:sldId id="391" r:id="rId26"/>
    <p:sldId id="431" r:id="rId27"/>
    <p:sldId id="438" r:id="rId28"/>
    <p:sldId id="432" r:id="rId29"/>
    <p:sldId id="434" r:id="rId30"/>
    <p:sldId id="435" r:id="rId31"/>
    <p:sldId id="436" r:id="rId32"/>
    <p:sldId id="437" r:id="rId33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32">
          <p15:clr>
            <a:srgbClr val="A4A3A4"/>
          </p15:clr>
        </p15:guide>
        <p15:guide id="2" orient="horz" pos="767">
          <p15:clr>
            <a:srgbClr val="A4A3A4"/>
          </p15:clr>
        </p15:guide>
        <p15:guide id="3" orient="horz" pos="2935">
          <p15:clr>
            <a:srgbClr val="A4A3A4"/>
          </p15:clr>
        </p15:guide>
        <p15:guide id="4" pos="158">
          <p15:clr>
            <a:srgbClr val="A4A3A4"/>
          </p15:clr>
        </p15:guide>
        <p15:guide id="5" pos="290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FDC"/>
    <a:srgbClr val="6600CC"/>
    <a:srgbClr val="4F603C"/>
    <a:srgbClr val="EFD69B"/>
    <a:srgbClr val="FEFEED"/>
    <a:srgbClr val="FF3300"/>
    <a:srgbClr val="A4E2C6"/>
    <a:srgbClr val="CCA4E3"/>
    <a:srgbClr val="E4C6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6209" autoAdjust="0"/>
  </p:normalViewPr>
  <p:slideViewPr>
    <p:cSldViewPr showGuides="1">
      <p:cViewPr>
        <p:scale>
          <a:sx n="125" d="100"/>
          <a:sy n="125" d="100"/>
        </p:scale>
        <p:origin x="1092" y="444"/>
      </p:cViewPr>
      <p:guideLst>
        <p:guide orient="horz" pos="1632"/>
        <p:guide orient="horz" pos="767"/>
        <p:guide orient="horz" pos="2935"/>
        <p:guide pos="158"/>
        <p:guide pos="290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8ED7A755-C59C-4F10-888E-0EAAE85CB356}" type="datetimeFigureOut">
              <a:rPr lang="zh-CN" altLang="en-US"/>
              <a:t>2023/11/21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DF0AF91-EEC9-4087-9748-406585C2A27B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0244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D105F1CB-6EBC-4AA5-9603-543C91257747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91408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/>
          <p:nvPr userDrawn="1"/>
        </p:nvSpPr>
        <p:spPr>
          <a:xfrm rot="19856675">
            <a:off x="3710225" y="1679199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prstClr val="white">
                    <a:lumMod val="75000"/>
                    <a:alpha val="40000"/>
                  </a:prst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5" name="图片 27">
            <a:extLst>
              <a:ext uri="{FF2B5EF4-FFF2-40B4-BE49-F238E27FC236}">
                <a16:creationId xmlns:a16="http://schemas.microsoft.com/office/drawing/2014/main" id="{6A31F9A3-98DC-42D0-86C4-CB8DD549811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74538" y="0"/>
            <a:ext cx="1366287" cy="7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91408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0" t="14803" r="4520" b="13130"/>
          <a:stretch>
            <a:fillRect/>
          </a:stretch>
        </p:blipFill>
        <p:spPr bwMode="auto">
          <a:xfrm>
            <a:off x="179388" y="0"/>
            <a:ext cx="8785225" cy="509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 userDrawn="1"/>
        </p:nvSpPr>
        <p:spPr>
          <a:xfrm rot="19856675">
            <a:off x="3710225" y="1679199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prstClr val="white">
                    <a:lumMod val="75000"/>
                    <a:alpha val="40000"/>
                  </a:prst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6" name="图片 27">
            <a:extLst>
              <a:ext uri="{FF2B5EF4-FFF2-40B4-BE49-F238E27FC236}">
                <a16:creationId xmlns:a16="http://schemas.microsoft.com/office/drawing/2014/main" id="{BFCA130E-786D-497D-8AC9-AF49D3496C5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74538" y="0"/>
            <a:ext cx="1366287" cy="7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88" y="123825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91408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79388"/>
            <a:ext cx="8645525" cy="478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/>
          <p:cNvSpPr txBox="1"/>
          <p:nvPr userDrawn="1"/>
        </p:nvSpPr>
        <p:spPr>
          <a:xfrm rot="19856675">
            <a:off x="3710225" y="1679199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prstClr val="white">
                    <a:lumMod val="75000"/>
                    <a:alpha val="40000"/>
                  </a:prst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7" name="图片 27">
            <a:extLst>
              <a:ext uri="{FF2B5EF4-FFF2-40B4-BE49-F238E27FC236}">
                <a16:creationId xmlns:a16="http://schemas.microsoft.com/office/drawing/2014/main" id="{07EC9DD2-6193-42CF-A49C-48453B1CFBB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74538" y="0"/>
            <a:ext cx="1366287" cy="7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 bwMode="auto">
          <a:xfrm>
            <a:off x="-15875" y="207963"/>
            <a:ext cx="9159875" cy="4935537"/>
            <a:chOff x="-15864" y="207562"/>
            <a:chExt cx="9159865" cy="4935938"/>
          </a:xfrm>
        </p:grpSpPr>
        <p:sp>
          <p:nvSpPr>
            <p:cNvPr id="3" name="任意多边形 44"/>
            <p:cNvSpPr/>
            <p:nvPr/>
          </p:nvSpPr>
          <p:spPr>
            <a:xfrm>
              <a:off x="-15864" y="3065294"/>
              <a:ext cx="9159865" cy="2078206"/>
            </a:xfrm>
            <a:custGeom>
              <a:avLst/>
              <a:gdLst>
                <a:gd name="connsiteX0" fmla="*/ 0 w 12213154"/>
                <a:gd name="connsiteY0" fmla="*/ 2586699 h 2770197"/>
                <a:gd name="connsiteX1" fmla="*/ 60560 w 12213154"/>
                <a:gd name="connsiteY1" fmla="*/ 2594946 h 2770197"/>
                <a:gd name="connsiteX2" fmla="*/ 2940804 w 12213154"/>
                <a:gd name="connsiteY2" fmla="*/ 2770197 h 2770197"/>
                <a:gd name="connsiteX3" fmla="*/ 0 w 12213154"/>
                <a:gd name="connsiteY3" fmla="*/ 2770197 h 2770197"/>
                <a:gd name="connsiteX4" fmla="*/ 12213154 w 12213154"/>
                <a:gd name="connsiteY4" fmla="*/ 0 h 2770197"/>
                <a:gd name="connsiteX5" fmla="*/ 12213154 w 12213154"/>
                <a:gd name="connsiteY5" fmla="*/ 2770197 h 2770197"/>
                <a:gd name="connsiteX6" fmla="*/ 2940804 w 12213154"/>
                <a:gd name="connsiteY6" fmla="*/ 2770197 h 2770197"/>
                <a:gd name="connsiteX7" fmla="*/ 12191096 w 12213154"/>
                <a:gd name="connsiteY7" fmla="*/ 31262 h 2770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213154" h="2770197">
                  <a:moveTo>
                    <a:pt x="0" y="2586699"/>
                  </a:moveTo>
                  <a:lnTo>
                    <a:pt x="60560" y="2594946"/>
                  </a:lnTo>
                  <a:cubicBezTo>
                    <a:pt x="970428" y="2708841"/>
                    <a:pt x="1937812" y="2770197"/>
                    <a:pt x="2940804" y="2770197"/>
                  </a:cubicBezTo>
                  <a:lnTo>
                    <a:pt x="0" y="2770197"/>
                  </a:lnTo>
                  <a:close/>
                  <a:moveTo>
                    <a:pt x="12213154" y="0"/>
                  </a:moveTo>
                  <a:lnTo>
                    <a:pt x="12213154" y="2770197"/>
                  </a:lnTo>
                  <a:lnTo>
                    <a:pt x="2940804" y="2770197"/>
                  </a:lnTo>
                  <a:cubicBezTo>
                    <a:pt x="7287102" y="2770197"/>
                    <a:pt x="10964770" y="1618062"/>
                    <a:pt x="12191096" y="31262"/>
                  </a:cubicBezTo>
                  <a:close/>
                </a:path>
              </a:pathLst>
            </a:custGeom>
            <a:solidFill>
              <a:srgbClr val="E833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/>
            </a:p>
          </p:txBody>
        </p:sp>
        <p:grpSp>
          <p:nvGrpSpPr>
            <p:cNvPr id="4" name="组合 3"/>
            <p:cNvGrpSpPr/>
            <p:nvPr/>
          </p:nvGrpSpPr>
          <p:grpSpPr bwMode="auto">
            <a:xfrm rot="-1291772">
              <a:off x="4773844" y="2066086"/>
              <a:ext cx="921544" cy="1913811"/>
              <a:chOff x="10922634" y="3936050"/>
              <a:chExt cx="1228725" cy="2551748"/>
            </a:xfrm>
          </p:grpSpPr>
          <p:grpSp>
            <p:nvGrpSpPr>
              <p:cNvPr id="36" name="组合 35"/>
              <p:cNvGrpSpPr/>
              <p:nvPr/>
            </p:nvGrpSpPr>
            <p:grpSpPr bwMode="auto">
              <a:xfrm>
                <a:off x="11029950" y="4058923"/>
                <a:ext cx="1033462" cy="2428875"/>
                <a:chOff x="10836275" y="9112251"/>
                <a:chExt cx="1033462" cy="2428875"/>
              </a:xfrm>
            </p:grpSpPr>
            <p:sp>
              <p:nvSpPr>
                <p:cNvPr id="38" name="Freeform 138"/>
                <p:cNvSpPr/>
                <p:nvPr/>
              </p:nvSpPr>
              <p:spPr bwMode="auto">
                <a:xfrm>
                  <a:off x="11339073" y="10077608"/>
                  <a:ext cx="188384" cy="139711"/>
                </a:xfrm>
                <a:custGeom>
                  <a:avLst/>
                  <a:gdLst>
                    <a:gd name="T0" fmla="*/ 0 w 123"/>
                    <a:gd name="T1" fmla="*/ 19 h 91"/>
                    <a:gd name="T2" fmla="*/ 13 w 123"/>
                    <a:gd name="T3" fmla="*/ 91 h 91"/>
                    <a:gd name="T4" fmla="*/ 123 w 123"/>
                    <a:gd name="T5" fmla="*/ 72 h 91"/>
                    <a:gd name="T6" fmla="*/ 109 w 123"/>
                    <a:gd name="T7" fmla="*/ 0 h 91"/>
                    <a:gd name="T8" fmla="*/ 0 w 123"/>
                    <a:gd name="T9" fmla="*/ 19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3" h="91">
                      <a:moveTo>
                        <a:pt x="0" y="19"/>
                      </a:moveTo>
                      <a:lnTo>
                        <a:pt x="13" y="91"/>
                      </a:lnTo>
                      <a:lnTo>
                        <a:pt x="123" y="72"/>
                      </a:lnTo>
                      <a:lnTo>
                        <a:pt x="109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9" name="Freeform 139"/>
                <p:cNvSpPr>
                  <a:spLocks noEditPoints="1"/>
                </p:cNvSpPr>
                <p:nvPr/>
              </p:nvSpPr>
              <p:spPr bwMode="auto">
                <a:xfrm>
                  <a:off x="10812837" y="9080670"/>
                  <a:ext cx="766232" cy="931409"/>
                </a:xfrm>
                <a:custGeom>
                  <a:avLst/>
                  <a:gdLst>
                    <a:gd name="T0" fmla="*/ 97 w 182"/>
                    <a:gd name="T1" fmla="*/ 218 h 220"/>
                    <a:gd name="T2" fmla="*/ 119 w 182"/>
                    <a:gd name="T3" fmla="*/ 220 h 220"/>
                    <a:gd name="T4" fmla="*/ 127 w 182"/>
                    <a:gd name="T5" fmla="*/ 220 h 220"/>
                    <a:gd name="T6" fmla="*/ 119 w 182"/>
                    <a:gd name="T7" fmla="*/ 220 h 220"/>
                    <a:gd name="T8" fmla="*/ 97 w 182"/>
                    <a:gd name="T9" fmla="*/ 218 h 220"/>
                    <a:gd name="T10" fmla="*/ 119 w 182"/>
                    <a:gd name="T11" fmla="*/ 0 h 220"/>
                    <a:gd name="T12" fmla="*/ 99 w 182"/>
                    <a:gd name="T13" fmla="*/ 2 h 220"/>
                    <a:gd name="T14" fmla="*/ 11 w 182"/>
                    <a:gd name="T15" fmla="*/ 130 h 220"/>
                    <a:gd name="T16" fmla="*/ 64 w 182"/>
                    <a:gd name="T17" fmla="*/ 205 h 220"/>
                    <a:gd name="T18" fmla="*/ 56 w 182"/>
                    <a:gd name="T19" fmla="*/ 200 h 220"/>
                    <a:gd name="T20" fmla="*/ 182 w 182"/>
                    <a:gd name="T21" fmla="*/ 20 h 220"/>
                    <a:gd name="T22" fmla="*/ 119 w 182"/>
                    <a:gd name="T23" fmla="*/ 0 h 2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82" h="220">
                      <a:moveTo>
                        <a:pt x="97" y="218"/>
                      </a:moveTo>
                      <a:cubicBezTo>
                        <a:pt x="104" y="219"/>
                        <a:pt x="111" y="220"/>
                        <a:pt x="119" y="220"/>
                      </a:cubicBezTo>
                      <a:cubicBezTo>
                        <a:pt x="121" y="220"/>
                        <a:pt x="124" y="220"/>
                        <a:pt x="127" y="220"/>
                      </a:cubicBezTo>
                      <a:cubicBezTo>
                        <a:pt x="124" y="220"/>
                        <a:pt x="122" y="220"/>
                        <a:pt x="119" y="220"/>
                      </a:cubicBezTo>
                      <a:cubicBezTo>
                        <a:pt x="112" y="220"/>
                        <a:pt x="104" y="219"/>
                        <a:pt x="97" y="218"/>
                      </a:cubicBezTo>
                      <a:moveTo>
                        <a:pt x="119" y="0"/>
                      </a:moveTo>
                      <a:cubicBezTo>
                        <a:pt x="113" y="0"/>
                        <a:pt x="106" y="1"/>
                        <a:pt x="99" y="2"/>
                      </a:cubicBezTo>
                      <a:cubicBezTo>
                        <a:pt x="40" y="13"/>
                        <a:pt x="0" y="70"/>
                        <a:pt x="11" y="130"/>
                      </a:cubicBezTo>
                      <a:cubicBezTo>
                        <a:pt x="17" y="163"/>
                        <a:pt x="37" y="189"/>
                        <a:pt x="64" y="205"/>
                      </a:cubicBezTo>
                      <a:cubicBezTo>
                        <a:pt x="61" y="204"/>
                        <a:pt x="59" y="202"/>
                        <a:pt x="56" y="200"/>
                      </a:cubicBezTo>
                      <a:cubicBezTo>
                        <a:pt x="182" y="20"/>
                        <a:pt x="182" y="20"/>
                        <a:pt x="182" y="20"/>
                      </a:cubicBezTo>
                      <a:cubicBezTo>
                        <a:pt x="164" y="7"/>
                        <a:pt x="142" y="0"/>
                        <a:pt x="119" y="0"/>
                      </a:cubicBezTo>
                    </a:path>
                  </a:pathLst>
                </a:custGeom>
                <a:solidFill>
                  <a:srgbClr val="C3BBBB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0" name="Freeform 140"/>
                <p:cNvSpPr>
                  <a:spLocks noEditPoints="1"/>
                </p:cNvSpPr>
                <p:nvPr/>
              </p:nvSpPr>
              <p:spPr bwMode="auto">
                <a:xfrm>
                  <a:off x="11084803" y="9172611"/>
                  <a:ext cx="751415" cy="842501"/>
                </a:xfrm>
                <a:custGeom>
                  <a:avLst/>
                  <a:gdLst>
                    <a:gd name="T0" fmla="*/ 0 w 180"/>
                    <a:gd name="T1" fmla="*/ 185 h 200"/>
                    <a:gd name="T2" fmla="*/ 33 w 180"/>
                    <a:gd name="T3" fmla="*/ 198 h 200"/>
                    <a:gd name="T4" fmla="*/ 0 w 180"/>
                    <a:gd name="T5" fmla="*/ 185 h 200"/>
                    <a:gd name="T6" fmla="*/ 118 w 180"/>
                    <a:gd name="T7" fmla="*/ 0 h 200"/>
                    <a:gd name="T8" fmla="*/ 118 w 180"/>
                    <a:gd name="T9" fmla="*/ 0 h 200"/>
                    <a:gd name="T10" fmla="*/ 163 w 180"/>
                    <a:gd name="T11" fmla="*/ 70 h 200"/>
                    <a:gd name="T12" fmla="*/ 75 w 180"/>
                    <a:gd name="T13" fmla="*/ 198 h 200"/>
                    <a:gd name="T14" fmla="*/ 63 w 180"/>
                    <a:gd name="T15" fmla="*/ 200 h 200"/>
                    <a:gd name="T16" fmla="*/ 145 w 180"/>
                    <a:gd name="T17" fmla="*/ 153 h 200"/>
                    <a:gd name="T18" fmla="*/ 118 w 180"/>
                    <a:gd name="T19" fmla="*/ 0 h 2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80" h="200">
                      <a:moveTo>
                        <a:pt x="0" y="185"/>
                      </a:moveTo>
                      <a:cubicBezTo>
                        <a:pt x="10" y="191"/>
                        <a:pt x="22" y="195"/>
                        <a:pt x="33" y="198"/>
                      </a:cubicBezTo>
                      <a:cubicBezTo>
                        <a:pt x="21" y="195"/>
                        <a:pt x="10" y="191"/>
                        <a:pt x="0" y="185"/>
                      </a:cubicBezTo>
                      <a:moveTo>
                        <a:pt x="118" y="0"/>
                      </a:moveTo>
                      <a:cubicBezTo>
                        <a:pt x="118" y="0"/>
                        <a:pt x="118" y="0"/>
                        <a:pt x="118" y="0"/>
                      </a:cubicBezTo>
                      <a:cubicBezTo>
                        <a:pt x="141" y="16"/>
                        <a:pt x="158" y="40"/>
                        <a:pt x="163" y="70"/>
                      </a:cubicBezTo>
                      <a:cubicBezTo>
                        <a:pt x="174" y="130"/>
                        <a:pt x="134" y="187"/>
                        <a:pt x="75" y="198"/>
                      </a:cubicBezTo>
                      <a:cubicBezTo>
                        <a:pt x="71" y="199"/>
                        <a:pt x="67" y="199"/>
                        <a:pt x="63" y="200"/>
                      </a:cubicBezTo>
                      <a:cubicBezTo>
                        <a:pt x="95" y="197"/>
                        <a:pt x="126" y="181"/>
                        <a:pt x="145" y="153"/>
                      </a:cubicBezTo>
                      <a:cubicBezTo>
                        <a:pt x="180" y="103"/>
                        <a:pt x="168" y="34"/>
                        <a:pt x="118" y="0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1" name="Freeform 141"/>
                <p:cNvSpPr/>
                <p:nvPr/>
              </p:nvSpPr>
              <p:spPr bwMode="auto">
                <a:xfrm>
                  <a:off x="11044720" y="9172459"/>
                  <a:ext cx="761999" cy="840385"/>
                </a:xfrm>
                <a:custGeom>
                  <a:avLst/>
                  <a:gdLst>
                    <a:gd name="T0" fmla="*/ 126 w 182"/>
                    <a:gd name="T1" fmla="*/ 0 h 200"/>
                    <a:gd name="T2" fmla="*/ 0 w 182"/>
                    <a:gd name="T3" fmla="*/ 180 h 200"/>
                    <a:gd name="T4" fmla="*/ 8 w 182"/>
                    <a:gd name="T5" fmla="*/ 185 h 200"/>
                    <a:gd name="T6" fmla="*/ 41 w 182"/>
                    <a:gd name="T7" fmla="*/ 198 h 200"/>
                    <a:gd name="T8" fmla="*/ 63 w 182"/>
                    <a:gd name="T9" fmla="*/ 200 h 200"/>
                    <a:gd name="T10" fmla="*/ 71 w 182"/>
                    <a:gd name="T11" fmla="*/ 200 h 200"/>
                    <a:gd name="T12" fmla="*/ 83 w 182"/>
                    <a:gd name="T13" fmla="*/ 198 h 200"/>
                    <a:gd name="T14" fmla="*/ 171 w 182"/>
                    <a:gd name="T15" fmla="*/ 70 h 200"/>
                    <a:gd name="T16" fmla="*/ 126 w 182"/>
                    <a:gd name="T17" fmla="*/ 0 h 2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82" h="200">
                      <a:moveTo>
                        <a:pt x="126" y="0"/>
                      </a:moveTo>
                      <a:cubicBezTo>
                        <a:pt x="0" y="180"/>
                        <a:pt x="0" y="180"/>
                        <a:pt x="0" y="180"/>
                      </a:cubicBezTo>
                      <a:cubicBezTo>
                        <a:pt x="3" y="182"/>
                        <a:pt x="5" y="184"/>
                        <a:pt x="8" y="185"/>
                      </a:cubicBezTo>
                      <a:cubicBezTo>
                        <a:pt x="18" y="191"/>
                        <a:pt x="29" y="195"/>
                        <a:pt x="41" y="198"/>
                      </a:cubicBezTo>
                      <a:cubicBezTo>
                        <a:pt x="48" y="199"/>
                        <a:pt x="56" y="200"/>
                        <a:pt x="63" y="200"/>
                      </a:cubicBezTo>
                      <a:cubicBezTo>
                        <a:pt x="66" y="200"/>
                        <a:pt x="68" y="200"/>
                        <a:pt x="71" y="200"/>
                      </a:cubicBezTo>
                      <a:cubicBezTo>
                        <a:pt x="75" y="199"/>
                        <a:pt x="79" y="199"/>
                        <a:pt x="83" y="198"/>
                      </a:cubicBezTo>
                      <a:cubicBezTo>
                        <a:pt x="142" y="187"/>
                        <a:pt x="182" y="130"/>
                        <a:pt x="171" y="70"/>
                      </a:cubicBezTo>
                      <a:cubicBezTo>
                        <a:pt x="166" y="40"/>
                        <a:pt x="149" y="16"/>
                        <a:pt x="126" y="0"/>
                      </a:cubicBezTo>
                    </a:path>
                  </a:pathLst>
                </a:custGeom>
                <a:solidFill>
                  <a:srgbClr val="DBD6D6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2" name="Freeform 142"/>
                <p:cNvSpPr/>
                <p:nvPr/>
              </p:nvSpPr>
              <p:spPr bwMode="auto">
                <a:xfrm>
                  <a:off x="11326040" y="10184929"/>
                  <a:ext cx="457199" cy="1299738"/>
                </a:xfrm>
                <a:custGeom>
                  <a:avLst/>
                  <a:gdLst>
                    <a:gd name="T0" fmla="*/ 103 w 109"/>
                    <a:gd name="T1" fmla="*/ 256 h 308"/>
                    <a:gd name="T2" fmla="*/ 53 w 109"/>
                    <a:gd name="T3" fmla="*/ 4 h 308"/>
                    <a:gd name="T4" fmla="*/ 48 w 109"/>
                    <a:gd name="T5" fmla="*/ 0 h 308"/>
                    <a:gd name="T6" fmla="*/ 4 w 109"/>
                    <a:gd name="T7" fmla="*/ 8 h 308"/>
                    <a:gd name="T8" fmla="*/ 0 w 109"/>
                    <a:gd name="T9" fmla="*/ 13 h 308"/>
                    <a:gd name="T10" fmla="*/ 42 w 109"/>
                    <a:gd name="T11" fmla="*/ 267 h 308"/>
                    <a:gd name="T12" fmla="*/ 45 w 109"/>
                    <a:gd name="T13" fmla="*/ 280 h 308"/>
                    <a:gd name="T14" fmla="*/ 81 w 109"/>
                    <a:gd name="T15" fmla="*/ 305 h 308"/>
                    <a:gd name="T16" fmla="*/ 106 w 109"/>
                    <a:gd name="T17" fmla="*/ 269 h 308"/>
                    <a:gd name="T18" fmla="*/ 103 w 109"/>
                    <a:gd name="T19" fmla="*/ 256 h 3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9" h="308">
                      <a:moveTo>
                        <a:pt x="103" y="256"/>
                      </a:moveTo>
                      <a:cubicBezTo>
                        <a:pt x="53" y="4"/>
                        <a:pt x="53" y="4"/>
                        <a:pt x="53" y="4"/>
                      </a:cubicBezTo>
                      <a:cubicBezTo>
                        <a:pt x="53" y="1"/>
                        <a:pt x="51" y="0"/>
                        <a:pt x="48" y="0"/>
                      </a:cubicBezTo>
                      <a:cubicBezTo>
                        <a:pt x="4" y="8"/>
                        <a:pt x="4" y="8"/>
                        <a:pt x="4" y="8"/>
                      </a:cubicBezTo>
                      <a:cubicBezTo>
                        <a:pt x="2" y="9"/>
                        <a:pt x="0" y="11"/>
                        <a:pt x="0" y="13"/>
                      </a:cubicBezTo>
                      <a:cubicBezTo>
                        <a:pt x="42" y="267"/>
                        <a:pt x="42" y="267"/>
                        <a:pt x="42" y="267"/>
                      </a:cubicBezTo>
                      <a:cubicBezTo>
                        <a:pt x="45" y="280"/>
                        <a:pt x="45" y="280"/>
                        <a:pt x="45" y="280"/>
                      </a:cubicBezTo>
                      <a:cubicBezTo>
                        <a:pt x="48" y="297"/>
                        <a:pt x="64" y="308"/>
                        <a:pt x="81" y="305"/>
                      </a:cubicBezTo>
                      <a:cubicBezTo>
                        <a:pt x="98" y="302"/>
                        <a:pt x="109" y="286"/>
                        <a:pt x="106" y="269"/>
                      </a:cubicBezTo>
                      <a:lnTo>
                        <a:pt x="103" y="256"/>
                      </a:lnTo>
                      <a:close/>
                    </a:path>
                  </a:pathLst>
                </a:custGeom>
                <a:solidFill>
                  <a:srgbClr val="E8333C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3" name="Freeform 143"/>
                <p:cNvSpPr/>
                <p:nvPr/>
              </p:nvSpPr>
              <p:spPr bwMode="auto">
                <a:xfrm>
                  <a:off x="10844947" y="9068659"/>
                  <a:ext cx="946148" cy="965278"/>
                </a:xfrm>
                <a:custGeom>
                  <a:avLst/>
                  <a:gdLst>
                    <a:gd name="T0" fmla="*/ 94 w 228"/>
                    <a:gd name="T1" fmla="*/ 6 h 228"/>
                    <a:gd name="T2" fmla="*/ 94 w 228"/>
                    <a:gd name="T3" fmla="*/ 1 h 228"/>
                    <a:gd name="T4" fmla="*/ 0 w 228"/>
                    <a:gd name="T5" fmla="*/ 114 h 228"/>
                    <a:gd name="T6" fmla="*/ 1 w 228"/>
                    <a:gd name="T7" fmla="*/ 134 h 228"/>
                    <a:gd name="T8" fmla="*/ 114 w 228"/>
                    <a:gd name="T9" fmla="*/ 228 h 228"/>
                    <a:gd name="T10" fmla="*/ 134 w 228"/>
                    <a:gd name="T11" fmla="*/ 226 h 228"/>
                    <a:gd name="T12" fmla="*/ 228 w 228"/>
                    <a:gd name="T13" fmla="*/ 114 h 228"/>
                    <a:gd name="T14" fmla="*/ 226 w 228"/>
                    <a:gd name="T15" fmla="*/ 94 h 228"/>
                    <a:gd name="T16" fmla="*/ 114 w 228"/>
                    <a:gd name="T17" fmla="*/ 0 h 228"/>
                    <a:gd name="T18" fmla="*/ 94 w 228"/>
                    <a:gd name="T19" fmla="*/ 1 h 228"/>
                    <a:gd name="T20" fmla="*/ 94 w 228"/>
                    <a:gd name="T21" fmla="*/ 6 h 228"/>
                    <a:gd name="T22" fmla="*/ 95 w 228"/>
                    <a:gd name="T23" fmla="*/ 10 h 228"/>
                    <a:gd name="T24" fmla="*/ 114 w 228"/>
                    <a:gd name="T25" fmla="*/ 8 h 228"/>
                    <a:gd name="T26" fmla="*/ 218 w 228"/>
                    <a:gd name="T27" fmla="*/ 95 h 228"/>
                    <a:gd name="T28" fmla="*/ 220 w 228"/>
                    <a:gd name="T29" fmla="*/ 114 h 228"/>
                    <a:gd name="T30" fmla="*/ 133 w 228"/>
                    <a:gd name="T31" fmla="*/ 218 h 228"/>
                    <a:gd name="T32" fmla="*/ 114 w 228"/>
                    <a:gd name="T33" fmla="*/ 220 h 228"/>
                    <a:gd name="T34" fmla="*/ 10 w 228"/>
                    <a:gd name="T35" fmla="*/ 133 h 228"/>
                    <a:gd name="T36" fmla="*/ 8 w 228"/>
                    <a:gd name="T37" fmla="*/ 114 h 228"/>
                    <a:gd name="T38" fmla="*/ 95 w 228"/>
                    <a:gd name="T39" fmla="*/ 10 h 228"/>
                    <a:gd name="T40" fmla="*/ 94 w 228"/>
                    <a:gd name="T41" fmla="*/ 6 h 2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28" h="228">
                      <a:moveTo>
                        <a:pt x="94" y="6"/>
                      </a:moveTo>
                      <a:cubicBezTo>
                        <a:pt x="94" y="1"/>
                        <a:pt x="94" y="1"/>
                        <a:pt x="94" y="1"/>
                      </a:cubicBezTo>
                      <a:cubicBezTo>
                        <a:pt x="38" y="12"/>
                        <a:pt x="0" y="60"/>
                        <a:pt x="0" y="114"/>
                      </a:cubicBezTo>
                      <a:cubicBezTo>
                        <a:pt x="0" y="121"/>
                        <a:pt x="0" y="127"/>
                        <a:pt x="1" y="134"/>
                      </a:cubicBezTo>
                      <a:cubicBezTo>
                        <a:pt x="12" y="190"/>
                        <a:pt x="60" y="228"/>
                        <a:pt x="114" y="228"/>
                      </a:cubicBezTo>
                      <a:cubicBezTo>
                        <a:pt x="121" y="228"/>
                        <a:pt x="127" y="228"/>
                        <a:pt x="134" y="226"/>
                      </a:cubicBezTo>
                      <a:cubicBezTo>
                        <a:pt x="190" y="216"/>
                        <a:pt x="228" y="168"/>
                        <a:pt x="228" y="114"/>
                      </a:cubicBezTo>
                      <a:cubicBezTo>
                        <a:pt x="228" y="107"/>
                        <a:pt x="228" y="100"/>
                        <a:pt x="226" y="94"/>
                      </a:cubicBezTo>
                      <a:cubicBezTo>
                        <a:pt x="216" y="38"/>
                        <a:pt x="168" y="0"/>
                        <a:pt x="114" y="0"/>
                      </a:cubicBezTo>
                      <a:cubicBezTo>
                        <a:pt x="107" y="0"/>
                        <a:pt x="100" y="0"/>
                        <a:pt x="94" y="1"/>
                      </a:cubicBezTo>
                      <a:cubicBezTo>
                        <a:pt x="94" y="6"/>
                        <a:pt x="94" y="6"/>
                        <a:pt x="94" y="6"/>
                      </a:cubicBezTo>
                      <a:cubicBezTo>
                        <a:pt x="95" y="10"/>
                        <a:pt x="95" y="10"/>
                        <a:pt x="95" y="10"/>
                      </a:cubicBezTo>
                      <a:cubicBezTo>
                        <a:pt x="101" y="9"/>
                        <a:pt x="108" y="8"/>
                        <a:pt x="114" y="8"/>
                      </a:cubicBezTo>
                      <a:cubicBezTo>
                        <a:pt x="164" y="8"/>
                        <a:pt x="209" y="44"/>
                        <a:pt x="218" y="95"/>
                      </a:cubicBezTo>
                      <a:cubicBezTo>
                        <a:pt x="219" y="101"/>
                        <a:pt x="220" y="108"/>
                        <a:pt x="220" y="114"/>
                      </a:cubicBezTo>
                      <a:cubicBezTo>
                        <a:pt x="220" y="164"/>
                        <a:pt x="184" y="209"/>
                        <a:pt x="133" y="218"/>
                      </a:cubicBezTo>
                      <a:cubicBezTo>
                        <a:pt x="126" y="219"/>
                        <a:pt x="120" y="220"/>
                        <a:pt x="114" y="220"/>
                      </a:cubicBezTo>
                      <a:cubicBezTo>
                        <a:pt x="64" y="220"/>
                        <a:pt x="19" y="184"/>
                        <a:pt x="10" y="133"/>
                      </a:cubicBezTo>
                      <a:cubicBezTo>
                        <a:pt x="9" y="126"/>
                        <a:pt x="8" y="120"/>
                        <a:pt x="8" y="114"/>
                      </a:cubicBezTo>
                      <a:cubicBezTo>
                        <a:pt x="8" y="64"/>
                        <a:pt x="44" y="19"/>
                        <a:pt x="95" y="10"/>
                      </a:cubicBezTo>
                      <a:lnTo>
                        <a:pt x="94" y="6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37" name="Freeform 144"/>
              <p:cNvSpPr>
                <a:spLocks noEditPoints="1"/>
              </p:cNvSpPr>
              <p:nvPr/>
            </p:nvSpPr>
            <p:spPr bwMode="auto">
              <a:xfrm>
                <a:off x="10893160" y="3928742"/>
                <a:ext cx="1259416" cy="1208714"/>
              </a:xfrm>
              <a:custGeom>
                <a:avLst/>
                <a:gdLst>
                  <a:gd name="T0" fmla="*/ 121 w 290"/>
                  <a:gd name="T1" fmla="*/ 14 h 290"/>
                  <a:gd name="T2" fmla="*/ 14 w 290"/>
                  <a:gd name="T3" fmla="*/ 169 h 290"/>
                  <a:gd name="T4" fmla="*/ 169 w 290"/>
                  <a:gd name="T5" fmla="*/ 276 h 290"/>
                  <a:gd name="T6" fmla="*/ 276 w 290"/>
                  <a:gd name="T7" fmla="*/ 121 h 290"/>
                  <a:gd name="T8" fmla="*/ 121 w 290"/>
                  <a:gd name="T9" fmla="*/ 14 h 290"/>
                  <a:gd name="T10" fmla="*/ 165 w 290"/>
                  <a:gd name="T11" fmla="*/ 253 h 290"/>
                  <a:gd name="T12" fmla="*/ 37 w 290"/>
                  <a:gd name="T13" fmla="*/ 165 h 290"/>
                  <a:gd name="T14" fmla="*/ 125 w 290"/>
                  <a:gd name="T15" fmla="*/ 37 h 290"/>
                  <a:gd name="T16" fmla="*/ 253 w 290"/>
                  <a:gd name="T17" fmla="*/ 125 h 290"/>
                  <a:gd name="T18" fmla="*/ 165 w 290"/>
                  <a:gd name="T19" fmla="*/ 253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90" h="290">
                    <a:moveTo>
                      <a:pt x="121" y="14"/>
                    </a:moveTo>
                    <a:cubicBezTo>
                      <a:pt x="49" y="27"/>
                      <a:pt x="0" y="96"/>
                      <a:pt x="14" y="169"/>
                    </a:cubicBezTo>
                    <a:cubicBezTo>
                      <a:pt x="27" y="241"/>
                      <a:pt x="96" y="290"/>
                      <a:pt x="169" y="276"/>
                    </a:cubicBezTo>
                    <a:cubicBezTo>
                      <a:pt x="241" y="263"/>
                      <a:pt x="290" y="194"/>
                      <a:pt x="276" y="121"/>
                    </a:cubicBezTo>
                    <a:cubicBezTo>
                      <a:pt x="263" y="49"/>
                      <a:pt x="194" y="0"/>
                      <a:pt x="121" y="14"/>
                    </a:cubicBezTo>
                    <a:close/>
                    <a:moveTo>
                      <a:pt x="165" y="253"/>
                    </a:moveTo>
                    <a:cubicBezTo>
                      <a:pt x="105" y="264"/>
                      <a:pt x="48" y="224"/>
                      <a:pt x="37" y="165"/>
                    </a:cubicBezTo>
                    <a:cubicBezTo>
                      <a:pt x="26" y="105"/>
                      <a:pt x="66" y="48"/>
                      <a:pt x="125" y="37"/>
                    </a:cubicBezTo>
                    <a:cubicBezTo>
                      <a:pt x="185" y="26"/>
                      <a:pt x="242" y="66"/>
                      <a:pt x="253" y="125"/>
                    </a:cubicBezTo>
                    <a:cubicBezTo>
                      <a:pt x="264" y="185"/>
                      <a:pt x="224" y="242"/>
                      <a:pt x="165" y="253"/>
                    </a:cubicBez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5" name="组合 4"/>
            <p:cNvGrpSpPr/>
            <p:nvPr userDrawn="1"/>
          </p:nvGrpSpPr>
          <p:grpSpPr bwMode="auto">
            <a:xfrm>
              <a:off x="430510" y="207562"/>
              <a:ext cx="4114201" cy="4454107"/>
              <a:chOff x="430510" y="207562"/>
              <a:chExt cx="4114201" cy="4454107"/>
            </a:xfrm>
          </p:grpSpPr>
          <p:pic>
            <p:nvPicPr>
              <p:cNvPr id="8" name="图片 7"/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0510" y="1066209"/>
                <a:ext cx="4114201" cy="33066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" name="图片 8" descr="1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1920000">
                <a:off x="1563427" y="207562"/>
                <a:ext cx="1714024" cy="19064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10" name="组合 9"/>
              <p:cNvGrpSpPr/>
              <p:nvPr/>
            </p:nvGrpSpPr>
            <p:grpSpPr bwMode="auto">
              <a:xfrm rot="6000000">
                <a:off x="1331569" y="3487054"/>
                <a:ext cx="1496301" cy="852930"/>
                <a:chOff x="8510587" y="13255626"/>
                <a:chExt cx="3071813" cy="1751013"/>
              </a:xfrm>
            </p:grpSpPr>
            <p:sp>
              <p:nvSpPr>
                <p:cNvPr id="20" name="Freeform 105"/>
                <p:cNvSpPr>
                  <a:spLocks noEditPoints="1"/>
                </p:cNvSpPr>
                <p:nvPr/>
              </p:nvSpPr>
              <p:spPr bwMode="auto">
                <a:xfrm>
                  <a:off x="8568726" y="13258321"/>
                  <a:ext cx="3014856" cy="1623000"/>
                </a:xfrm>
                <a:custGeom>
                  <a:avLst/>
                  <a:gdLst>
                    <a:gd name="T0" fmla="*/ 0 w 711"/>
                    <a:gd name="T1" fmla="*/ 82 h 381"/>
                    <a:gd name="T2" fmla="*/ 675 w 711"/>
                    <a:gd name="T3" fmla="*/ 381 h 381"/>
                    <a:gd name="T4" fmla="*/ 711 w 711"/>
                    <a:gd name="T5" fmla="*/ 299 h 381"/>
                    <a:gd name="T6" fmla="*/ 36 w 711"/>
                    <a:gd name="T7" fmla="*/ 0 h 381"/>
                    <a:gd name="T8" fmla="*/ 0 w 711"/>
                    <a:gd name="T9" fmla="*/ 82 h 381"/>
                    <a:gd name="T10" fmla="*/ 641 w 711"/>
                    <a:gd name="T11" fmla="*/ 317 h 381"/>
                    <a:gd name="T12" fmla="*/ 662 w 711"/>
                    <a:gd name="T13" fmla="*/ 308 h 381"/>
                    <a:gd name="T14" fmla="*/ 671 w 711"/>
                    <a:gd name="T15" fmla="*/ 330 h 381"/>
                    <a:gd name="T16" fmla="*/ 649 w 711"/>
                    <a:gd name="T17" fmla="*/ 338 h 381"/>
                    <a:gd name="T18" fmla="*/ 641 w 711"/>
                    <a:gd name="T19" fmla="*/ 317 h 3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711" h="381">
                      <a:moveTo>
                        <a:pt x="0" y="82"/>
                      </a:moveTo>
                      <a:cubicBezTo>
                        <a:pt x="675" y="381"/>
                        <a:pt x="675" y="381"/>
                        <a:pt x="675" y="381"/>
                      </a:cubicBezTo>
                      <a:cubicBezTo>
                        <a:pt x="711" y="299"/>
                        <a:pt x="711" y="299"/>
                        <a:pt x="711" y="299"/>
                      </a:cubicBezTo>
                      <a:cubicBezTo>
                        <a:pt x="36" y="0"/>
                        <a:pt x="36" y="0"/>
                        <a:pt x="36" y="0"/>
                      </a:cubicBezTo>
                      <a:lnTo>
                        <a:pt x="0" y="82"/>
                      </a:lnTo>
                      <a:close/>
                      <a:moveTo>
                        <a:pt x="641" y="317"/>
                      </a:moveTo>
                      <a:cubicBezTo>
                        <a:pt x="644" y="308"/>
                        <a:pt x="654" y="305"/>
                        <a:pt x="662" y="308"/>
                      </a:cubicBezTo>
                      <a:cubicBezTo>
                        <a:pt x="671" y="312"/>
                        <a:pt x="674" y="322"/>
                        <a:pt x="671" y="330"/>
                      </a:cubicBezTo>
                      <a:cubicBezTo>
                        <a:pt x="667" y="338"/>
                        <a:pt x="657" y="342"/>
                        <a:pt x="649" y="338"/>
                      </a:cubicBezTo>
                      <a:cubicBezTo>
                        <a:pt x="641" y="335"/>
                        <a:pt x="637" y="325"/>
                        <a:pt x="641" y="317"/>
                      </a:cubicBezTo>
                      <a:close/>
                    </a:path>
                  </a:pathLst>
                </a:custGeom>
                <a:solidFill>
                  <a:srgbClr val="00D3D3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1" name="Freeform 106"/>
                <p:cNvSpPr/>
                <p:nvPr/>
              </p:nvSpPr>
              <p:spPr bwMode="auto">
                <a:xfrm>
                  <a:off x="10104189" y="13911120"/>
                  <a:ext cx="149928" cy="228133"/>
                </a:xfrm>
                <a:custGeom>
                  <a:avLst/>
                  <a:gdLst>
                    <a:gd name="T0" fmla="*/ 0 w 94"/>
                    <a:gd name="T1" fmla="*/ 118 h 137"/>
                    <a:gd name="T2" fmla="*/ 43 w 94"/>
                    <a:gd name="T3" fmla="*/ 137 h 137"/>
                    <a:gd name="T4" fmla="*/ 94 w 94"/>
                    <a:gd name="T5" fmla="*/ 19 h 137"/>
                    <a:gd name="T6" fmla="*/ 54 w 94"/>
                    <a:gd name="T7" fmla="*/ 0 h 137"/>
                    <a:gd name="T8" fmla="*/ 0 w 94"/>
                    <a:gd name="T9" fmla="*/ 118 h 1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7">
                      <a:moveTo>
                        <a:pt x="0" y="118"/>
                      </a:moveTo>
                      <a:lnTo>
                        <a:pt x="43" y="137"/>
                      </a:lnTo>
                      <a:lnTo>
                        <a:pt x="94" y="19"/>
                      </a:lnTo>
                      <a:lnTo>
                        <a:pt x="54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2" name="Freeform 107"/>
                <p:cNvSpPr/>
                <p:nvPr/>
              </p:nvSpPr>
              <p:spPr bwMode="auto">
                <a:xfrm>
                  <a:off x="9932980" y="13828977"/>
                  <a:ext cx="146668" cy="215096"/>
                </a:xfrm>
                <a:custGeom>
                  <a:avLst/>
                  <a:gdLst>
                    <a:gd name="T0" fmla="*/ 0 w 93"/>
                    <a:gd name="T1" fmla="*/ 118 h 137"/>
                    <a:gd name="T2" fmla="*/ 42 w 93"/>
                    <a:gd name="T3" fmla="*/ 137 h 137"/>
                    <a:gd name="T4" fmla="*/ 93 w 93"/>
                    <a:gd name="T5" fmla="*/ 19 h 137"/>
                    <a:gd name="T6" fmla="*/ 50 w 93"/>
                    <a:gd name="T7" fmla="*/ 0 h 137"/>
                    <a:gd name="T8" fmla="*/ 0 w 93"/>
                    <a:gd name="T9" fmla="*/ 118 h 1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7">
                      <a:moveTo>
                        <a:pt x="0" y="118"/>
                      </a:moveTo>
                      <a:lnTo>
                        <a:pt x="42" y="137"/>
                      </a:lnTo>
                      <a:lnTo>
                        <a:pt x="93" y="19"/>
                      </a:lnTo>
                      <a:lnTo>
                        <a:pt x="50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3" name="Freeform 108"/>
                <p:cNvSpPr/>
                <p:nvPr/>
              </p:nvSpPr>
              <p:spPr bwMode="auto">
                <a:xfrm>
                  <a:off x="9754648" y="13863804"/>
                  <a:ext cx="146668" cy="224875"/>
                </a:xfrm>
                <a:custGeom>
                  <a:avLst/>
                  <a:gdLst>
                    <a:gd name="T0" fmla="*/ 0 w 93"/>
                    <a:gd name="T1" fmla="*/ 118 h 137"/>
                    <a:gd name="T2" fmla="*/ 43 w 93"/>
                    <a:gd name="T3" fmla="*/ 137 h 137"/>
                    <a:gd name="T4" fmla="*/ 93 w 93"/>
                    <a:gd name="T5" fmla="*/ 19 h 137"/>
                    <a:gd name="T6" fmla="*/ 51 w 93"/>
                    <a:gd name="T7" fmla="*/ 0 h 137"/>
                    <a:gd name="T8" fmla="*/ 0 w 93"/>
                    <a:gd name="T9" fmla="*/ 118 h 1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7">
                      <a:moveTo>
                        <a:pt x="0" y="118"/>
                      </a:moveTo>
                      <a:lnTo>
                        <a:pt x="43" y="137"/>
                      </a:lnTo>
                      <a:lnTo>
                        <a:pt x="93" y="19"/>
                      </a:lnTo>
                      <a:lnTo>
                        <a:pt x="51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4" name="Freeform 109"/>
                <p:cNvSpPr/>
                <p:nvPr/>
              </p:nvSpPr>
              <p:spPr bwMode="auto">
                <a:xfrm>
                  <a:off x="9567717" y="13764051"/>
                  <a:ext cx="149928" cy="218356"/>
                </a:xfrm>
                <a:custGeom>
                  <a:avLst/>
                  <a:gdLst>
                    <a:gd name="T0" fmla="*/ 0 w 94"/>
                    <a:gd name="T1" fmla="*/ 115 h 133"/>
                    <a:gd name="T2" fmla="*/ 40 w 94"/>
                    <a:gd name="T3" fmla="*/ 133 h 133"/>
                    <a:gd name="T4" fmla="*/ 94 w 94"/>
                    <a:gd name="T5" fmla="*/ 19 h 133"/>
                    <a:gd name="T6" fmla="*/ 51 w 94"/>
                    <a:gd name="T7" fmla="*/ 0 h 133"/>
                    <a:gd name="T8" fmla="*/ 0 w 94"/>
                    <a:gd name="T9" fmla="*/ 115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3">
                      <a:moveTo>
                        <a:pt x="0" y="115"/>
                      </a:moveTo>
                      <a:lnTo>
                        <a:pt x="40" y="133"/>
                      </a:lnTo>
                      <a:lnTo>
                        <a:pt x="94" y="19"/>
                      </a:lnTo>
                      <a:lnTo>
                        <a:pt x="51" y="0"/>
                      </a:lnTo>
                      <a:lnTo>
                        <a:pt x="0" y="1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5" name="Freeform 110"/>
                <p:cNvSpPr/>
                <p:nvPr/>
              </p:nvSpPr>
              <p:spPr bwMode="auto">
                <a:xfrm>
                  <a:off x="9394527" y="13659268"/>
                  <a:ext cx="146668" cy="228133"/>
                </a:xfrm>
                <a:custGeom>
                  <a:avLst/>
                  <a:gdLst>
                    <a:gd name="T0" fmla="*/ 0 w 93"/>
                    <a:gd name="T1" fmla="*/ 115 h 133"/>
                    <a:gd name="T2" fmla="*/ 42 w 93"/>
                    <a:gd name="T3" fmla="*/ 133 h 133"/>
                    <a:gd name="T4" fmla="*/ 93 w 93"/>
                    <a:gd name="T5" fmla="*/ 18 h 133"/>
                    <a:gd name="T6" fmla="*/ 53 w 93"/>
                    <a:gd name="T7" fmla="*/ 0 h 133"/>
                    <a:gd name="T8" fmla="*/ 0 w 93"/>
                    <a:gd name="T9" fmla="*/ 115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3">
                      <a:moveTo>
                        <a:pt x="0" y="115"/>
                      </a:moveTo>
                      <a:lnTo>
                        <a:pt x="42" y="133"/>
                      </a:lnTo>
                      <a:lnTo>
                        <a:pt x="93" y="18"/>
                      </a:lnTo>
                      <a:lnTo>
                        <a:pt x="53" y="0"/>
                      </a:lnTo>
                      <a:lnTo>
                        <a:pt x="0" y="1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6" name="Freeform 111"/>
                <p:cNvSpPr/>
                <p:nvPr/>
              </p:nvSpPr>
              <p:spPr bwMode="auto">
                <a:xfrm>
                  <a:off x="9226402" y="13589605"/>
                  <a:ext cx="146670" cy="224872"/>
                </a:xfrm>
                <a:custGeom>
                  <a:avLst/>
                  <a:gdLst>
                    <a:gd name="T0" fmla="*/ 0 w 93"/>
                    <a:gd name="T1" fmla="*/ 117 h 136"/>
                    <a:gd name="T2" fmla="*/ 43 w 93"/>
                    <a:gd name="T3" fmla="*/ 136 h 136"/>
                    <a:gd name="T4" fmla="*/ 93 w 93"/>
                    <a:gd name="T5" fmla="*/ 18 h 136"/>
                    <a:gd name="T6" fmla="*/ 53 w 93"/>
                    <a:gd name="T7" fmla="*/ 0 h 136"/>
                    <a:gd name="T8" fmla="*/ 0 w 93"/>
                    <a:gd name="T9" fmla="*/ 117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6">
                      <a:moveTo>
                        <a:pt x="0" y="117"/>
                      </a:moveTo>
                      <a:lnTo>
                        <a:pt x="43" y="136"/>
                      </a:lnTo>
                      <a:lnTo>
                        <a:pt x="93" y="18"/>
                      </a:lnTo>
                      <a:lnTo>
                        <a:pt x="53" y="0"/>
                      </a:lnTo>
                      <a:lnTo>
                        <a:pt x="0" y="11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7" name="Freeform 112"/>
                <p:cNvSpPr/>
                <p:nvPr/>
              </p:nvSpPr>
              <p:spPr bwMode="auto">
                <a:xfrm>
                  <a:off x="9058540" y="13522893"/>
                  <a:ext cx="149928" cy="218356"/>
                </a:xfrm>
                <a:custGeom>
                  <a:avLst/>
                  <a:gdLst>
                    <a:gd name="T0" fmla="*/ 0 w 94"/>
                    <a:gd name="T1" fmla="*/ 117 h 136"/>
                    <a:gd name="T2" fmla="*/ 43 w 94"/>
                    <a:gd name="T3" fmla="*/ 136 h 136"/>
                    <a:gd name="T4" fmla="*/ 94 w 94"/>
                    <a:gd name="T5" fmla="*/ 18 h 136"/>
                    <a:gd name="T6" fmla="*/ 51 w 94"/>
                    <a:gd name="T7" fmla="*/ 0 h 136"/>
                    <a:gd name="T8" fmla="*/ 0 w 94"/>
                    <a:gd name="T9" fmla="*/ 117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6">
                      <a:moveTo>
                        <a:pt x="0" y="117"/>
                      </a:moveTo>
                      <a:lnTo>
                        <a:pt x="43" y="136"/>
                      </a:lnTo>
                      <a:lnTo>
                        <a:pt x="94" y="18"/>
                      </a:lnTo>
                      <a:lnTo>
                        <a:pt x="51" y="0"/>
                      </a:lnTo>
                      <a:lnTo>
                        <a:pt x="0" y="11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8" name="Freeform 113"/>
                <p:cNvSpPr/>
                <p:nvPr/>
              </p:nvSpPr>
              <p:spPr bwMode="auto">
                <a:xfrm>
                  <a:off x="8910063" y="13376962"/>
                  <a:ext cx="149928" cy="215096"/>
                </a:xfrm>
                <a:custGeom>
                  <a:avLst/>
                  <a:gdLst>
                    <a:gd name="T0" fmla="*/ 0 w 94"/>
                    <a:gd name="T1" fmla="*/ 117 h 136"/>
                    <a:gd name="T2" fmla="*/ 43 w 94"/>
                    <a:gd name="T3" fmla="*/ 136 h 136"/>
                    <a:gd name="T4" fmla="*/ 94 w 94"/>
                    <a:gd name="T5" fmla="*/ 18 h 136"/>
                    <a:gd name="T6" fmla="*/ 51 w 94"/>
                    <a:gd name="T7" fmla="*/ 0 h 136"/>
                    <a:gd name="T8" fmla="*/ 0 w 94"/>
                    <a:gd name="T9" fmla="*/ 117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6">
                      <a:moveTo>
                        <a:pt x="0" y="117"/>
                      </a:moveTo>
                      <a:lnTo>
                        <a:pt x="43" y="136"/>
                      </a:lnTo>
                      <a:lnTo>
                        <a:pt x="94" y="18"/>
                      </a:lnTo>
                      <a:lnTo>
                        <a:pt x="51" y="0"/>
                      </a:lnTo>
                      <a:lnTo>
                        <a:pt x="0" y="11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9" name="Freeform 114"/>
                <p:cNvSpPr/>
                <p:nvPr/>
              </p:nvSpPr>
              <p:spPr bwMode="auto">
                <a:xfrm>
                  <a:off x="8744326" y="13300572"/>
                  <a:ext cx="146670" cy="215096"/>
                </a:xfrm>
                <a:custGeom>
                  <a:avLst/>
                  <a:gdLst>
                    <a:gd name="T0" fmla="*/ 0 w 93"/>
                    <a:gd name="T1" fmla="*/ 115 h 134"/>
                    <a:gd name="T2" fmla="*/ 40 w 93"/>
                    <a:gd name="T3" fmla="*/ 134 h 134"/>
                    <a:gd name="T4" fmla="*/ 93 w 93"/>
                    <a:gd name="T5" fmla="*/ 19 h 134"/>
                    <a:gd name="T6" fmla="*/ 50 w 93"/>
                    <a:gd name="T7" fmla="*/ 0 h 134"/>
                    <a:gd name="T8" fmla="*/ 0 w 93"/>
                    <a:gd name="T9" fmla="*/ 115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4">
                      <a:moveTo>
                        <a:pt x="0" y="115"/>
                      </a:moveTo>
                      <a:lnTo>
                        <a:pt x="40" y="134"/>
                      </a:lnTo>
                      <a:lnTo>
                        <a:pt x="93" y="19"/>
                      </a:lnTo>
                      <a:lnTo>
                        <a:pt x="50" y="0"/>
                      </a:lnTo>
                      <a:lnTo>
                        <a:pt x="0" y="1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0" name="Freeform 115"/>
                <p:cNvSpPr/>
                <p:nvPr/>
              </p:nvSpPr>
              <p:spPr bwMode="auto">
                <a:xfrm>
                  <a:off x="10951373" y="14347134"/>
                  <a:ext cx="153186" cy="218356"/>
                </a:xfrm>
                <a:custGeom>
                  <a:avLst/>
                  <a:gdLst>
                    <a:gd name="T0" fmla="*/ 0 w 93"/>
                    <a:gd name="T1" fmla="*/ 118 h 136"/>
                    <a:gd name="T2" fmla="*/ 43 w 93"/>
                    <a:gd name="T3" fmla="*/ 136 h 136"/>
                    <a:gd name="T4" fmla="*/ 93 w 93"/>
                    <a:gd name="T5" fmla="*/ 19 h 136"/>
                    <a:gd name="T6" fmla="*/ 53 w 93"/>
                    <a:gd name="T7" fmla="*/ 0 h 136"/>
                    <a:gd name="T8" fmla="*/ 0 w 93"/>
                    <a:gd name="T9" fmla="*/ 118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6">
                      <a:moveTo>
                        <a:pt x="0" y="118"/>
                      </a:moveTo>
                      <a:lnTo>
                        <a:pt x="43" y="136"/>
                      </a:lnTo>
                      <a:lnTo>
                        <a:pt x="93" y="19"/>
                      </a:lnTo>
                      <a:lnTo>
                        <a:pt x="53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1" name="Freeform 116"/>
                <p:cNvSpPr/>
                <p:nvPr/>
              </p:nvSpPr>
              <p:spPr bwMode="auto">
                <a:xfrm>
                  <a:off x="10783817" y="14280683"/>
                  <a:ext cx="153188" cy="215096"/>
                </a:xfrm>
                <a:custGeom>
                  <a:avLst/>
                  <a:gdLst>
                    <a:gd name="T0" fmla="*/ 0 w 93"/>
                    <a:gd name="T1" fmla="*/ 118 h 136"/>
                    <a:gd name="T2" fmla="*/ 43 w 93"/>
                    <a:gd name="T3" fmla="*/ 136 h 136"/>
                    <a:gd name="T4" fmla="*/ 93 w 93"/>
                    <a:gd name="T5" fmla="*/ 19 h 136"/>
                    <a:gd name="T6" fmla="*/ 51 w 93"/>
                    <a:gd name="T7" fmla="*/ 0 h 136"/>
                    <a:gd name="T8" fmla="*/ 0 w 93"/>
                    <a:gd name="T9" fmla="*/ 118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6">
                      <a:moveTo>
                        <a:pt x="0" y="118"/>
                      </a:moveTo>
                      <a:lnTo>
                        <a:pt x="43" y="136"/>
                      </a:lnTo>
                      <a:lnTo>
                        <a:pt x="93" y="19"/>
                      </a:lnTo>
                      <a:lnTo>
                        <a:pt x="51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2" name="Freeform 117"/>
                <p:cNvSpPr/>
                <p:nvPr/>
              </p:nvSpPr>
              <p:spPr bwMode="auto">
                <a:xfrm>
                  <a:off x="10616473" y="14221300"/>
                  <a:ext cx="149928" cy="237911"/>
                </a:xfrm>
                <a:custGeom>
                  <a:avLst/>
                  <a:gdLst>
                    <a:gd name="T0" fmla="*/ 0 w 94"/>
                    <a:gd name="T1" fmla="*/ 118 h 136"/>
                    <a:gd name="T2" fmla="*/ 43 w 94"/>
                    <a:gd name="T3" fmla="*/ 136 h 136"/>
                    <a:gd name="T4" fmla="*/ 94 w 94"/>
                    <a:gd name="T5" fmla="*/ 19 h 136"/>
                    <a:gd name="T6" fmla="*/ 51 w 94"/>
                    <a:gd name="T7" fmla="*/ 0 h 136"/>
                    <a:gd name="T8" fmla="*/ 0 w 94"/>
                    <a:gd name="T9" fmla="*/ 118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6">
                      <a:moveTo>
                        <a:pt x="0" y="118"/>
                      </a:moveTo>
                      <a:lnTo>
                        <a:pt x="43" y="136"/>
                      </a:lnTo>
                      <a:lnTo>
                        <a:pt x="94" y="19"/>
                      </a:lnTo>
                      <a:lnTo>
                        <a:pt x="51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3" name="Freeform 118"/>
                <p:cNvSpPr/>
                <p:nvPr/>
              </p:nvSpPr>
              <p:spPr bwMode="auto">
                <a:xfrm>
                  <a:off x="10447120" y="14174844"/>
                  <a:ext cx="149928" cy="211836"/>
                </a:xfrm>
                <a:custGeom>
                  <a:avLst/>
                  <a:gdLst>
                    <a:gd name="T0" fmla="*/ 0 w 93"/>
                    <a:gd name="T1" fmla="*/ 114 h 133"/>
                    <a:gd name="T2" fmla="*/ 40 w 93"/>
                    <a:gd name="T3" fmla="*/ 133 h 133"/>
                    <a:gd name="T4" fmla="*/ 93 w 93"/>
                    <a:gd name="T5" fmla="*/ 18 h 133"/>
                    <a:gd name="T6" fmla="*/ 50 w 93"/>
                    <a:gd name="T7" fmla="*/ 0 h 133"/>
                    <a:gd name="T8" fmla="*/ 0 w 93"/>
                    <a:gd name="T9" fmla="*/ 114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3">
                      <a:moveTo>
                        <a:pt x="0" y="114"/>
                      </a:moveTo>
                      <a:lnTo>
                        <a:pt x="40" y="133"/>
                      </a:lnTo>
                      <a:lnTo>
                        <a:pt x="93" y="18"/>
                      </a:lnTo>
                      <a:lnTo>
                        <a:pt x="50" y="0"/>
                      </a:lnTo>
                      <a:lnTo>
                        <a:pt x="0" y="11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4" name="Freeform 119"/>
                <p:cNvSpPr/>
                <p:nvPr/>
              </p:nvSpPr>
              <p:spPr bwMode="auto">
                <a:xfrm>
                  <a:off x="10270979" y="14076837"/>
                  <a:ext cx="149928" cy="211838"/>
                </a:xfrm>
                <a:custGeom>
                  <a:avLst/>
                  <a:gdLst>
                    <a:gd name="T0" fmla="*/ 0 w 94"/>
                    <a:gd name="T1" fmla="*/ 114 h 133"/>
                    <a:gd name="T2" fmla="*/ 43 w 94"/>
                    <a:gd name="T3" fmla="*/ 133 h 133"/>
                    <a:gd name="T4" fmla="*/ 94 w 94"/>
                    <a:gd name="T5" fmla="*/ 18 h 133"/>
                    <a:gd name="T6" fmla="*/ 53 w 94"/>
                    <a:gd name="T7" fmla="*/ 0 h 133"/>
                    <a:gd name="T8" fmla="*/ 0 w 94"/>
                    <a:gd name="T9" fmla="*/ 114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3">
                      <a:moveTo>
                        <a:pt x="0" y="114"/>
                      </a:moveTo>
                      <a:lnTo>
                        <a:pt x="43" y="133"/>
                      </a:lnTo>
                      <a:lnTo>
                        <a:pt x="94" y="18"/>
                      </a:lnTo>
                      <a:lnTo>
                        <a:pt x="53" y="0"/>
                      </a:lnTo>
                      <a:lnTo>
                        <a:pt x="0" y="11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5" name="Freeform 120"/>
                <p:cNvSpPr/>
                <p:nvPr/>
              </p:nvSpPr>
              <p:spPr bwMode="auto">
                <a:xfrm>
                  <a:off x="8476588" y="13655303"/>
                  <a:ext cx="2959449" cy="1440494"/>
                </a:xfrm>
                <a:custGeom>
                  <a:avLst/>
                  <a:gdLst>
                    <a:gd name="T0" fmla="*/ 0 w 1839"/>
                    <a:gd name="T1" fmla="*/ 85 h 884"/>
                    <a:gd name="T2" fmla="*/ 1801 w 1839"/>
                    <a:gd name="T3" fmla="*/ 884 h 884"/>
                    <a:gd name="T4" fmla="*/ 1839 w 1839"/>
                    <a:gd name="T5" fmla="*/ 799 h 884"/>
                    <a:gd name="T6" fmla="*/ 40 w 1839"/>
                    <a:gd name="T7" fmla="*/ 0 h 884"/>
                    <a:gd name="T8" fmla="*/ 0 w 1839"/>
                    <a:gd name="T9" fmla="*/ 85 h 8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39" h="884">
                      <a:moveTo>
                        <a:pt x="0" y="85"/>
                      </a:moveTo>
                      <a:lnTo>
                        <a:pt x="1801" y="884"/>
                      </a:lnTo>
                      <a:lnTo>
                        <a:pt x="1839" y="799"/>
                      </a:lnTo>
                      <a:lnTo>
                        <a:pt x="40" y="0"/>
                      </a:lnTo>
                      <a:lnTo>
                        <a:pt x="0" y="85"/>
                      </a:lnTo>
                      <a:close/>
                    </a:path>
                  </a:pathLst>
                </a:custGeom>
                <a:solidFill>
                  <a:srgbClr val="009AA0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1" name="组合 10"/>
              <p:cNvGrpSpPr>
                <a:grpSpLocks noChangeAspect="1"/>
              </p:cNvGrpSpPr>
              <p:nvPr/>
            </p:nvGrpSpPr>
            <p:grpSpPr bwMode="auto">
              <a:xfrm rot="1440000">
                <a:off x="1780531" y="3987921"/>
                <a:ext cx="2023324" cy="275820"/>
                <a:chOff x="7840662" y="3743961"/>
                <a:chExt cx="3330575" cy="454025"/>
              </a:xfrm>
            </p:grpSpPr>
            <p:sp>
              <p:nvSpPr>
                <p:cNvPr id="12" name="Freeform 97"/>
                <p:cNvSpPr/>
                <p:nvPr/>
              </p:nvSpPr>
              <p:spPr bwMode="auto">
                <a:xfrm>
                  <a:off x="8485355" y="3815219"/>
                  <a:ext cx="1975554" cy="329286"/>
                </a:xfrm>
                <a:custGeom>
                  <a:avLst/>
                  <a:gdLst>
                    <a:gd name="T0" fmla="*/ 2 w 1257"/>
                    <a:gd name="T1" fmla="*/ 0 h 240"/>
                    <a:gd name="T2" fmla="*/ 0 w 1257"/>
                    <a:gd name="T3" fmla="*/ 219 h 240"/>
                    <a:gd name="T4" fmla="*/ 1254 w 1257"/>
                    <a:gd name="T5" fmla="*/ 240 h 240"/>
                    <a:gd name="T6" fmla="*/ 1257 w 1257"/>
                    <a:gd name="T7" fmla="*/ 21 h 240"/>
                    <a:gd name="T8" fmla="*/ 2 w 1257"/>
                    <a:gd name="T9" fmla="*/ 0 h 2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57" h="240">
                      <a:moveTo>
                        <a:pt x="2" y="0"/>
                      </a:moveTo>
                      <a:lnTo>
                        <a:pt x="0" y="219"/>
                      </a:lnTo>
                      <a:lnTo>
                        <a:pt x="1254" y="240"/>
                      </a:lnTo>
                      <a:lnTo>
                        <a:pt x="1257" y="21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E79C5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3" name="Freeform 98"/>
                <p:cNvSpPr/>
                <p:nvPr/>
              </p:nvSpPr>
              <p:spPr bwMode="auto">
                <a:xfrm>
                  <a:off x="8485355" y="3815219"/>
                  <a:ext cx="1975554" cy="329286"/>
                </a:xfrm>
                <a:custGeom>
                  <a:avLst/>
                  <a:gdLst>
                    <a:gd name="T0" fmla="*/ 2 w 1257"/>
                    <a:gd name="T1" fmla="*/ 0 h 240"/>
                    <a:gd name="T2" fmla="*/ 0 w 1257"/>
                    <a:gd name="T3" fmla="*/ 219 h 240"/>
                    <a:gd name="T4" fmla="*/ 1254 w 1257"/>
                    <a:gd name="T5" fmla="*/ 240 h 240"/>
                    <a:gd name="T6" fmla="*/ 1257 w 1257"/>
                    <a:gd name="T7" fmla="*/ 21 h 240"/>
                    <a:gd name="T8" fmla="*/ 2 w 1257"/>
                    <a:gd name="T9" fmla="*/ 0 h 2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57" h="240">
                      <a:moveTo>
                        <a:pt x="2" y="0"/>
                      </a:moveTo>
                      <a:lnTo>
                        <a:pt x="0" y="219"/>
                      </a:lnTo>
                      <a:lnTo>
                        <a:pt x="1254" y="240"/>
                      </a:lnTo>
                      <a:lnTo>
                        <a:pt x="1257" y="21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4" name="Freeform 99"/>
                <p:cNvSpPr/>
                <p:nvPr/>
              </p:nvSpPr>
              <p:spPr bwMode="auto">
                <a:xfrm>
                  <a:off x="10843374" y="3745238"/>
                  <a:ext cx="324033" cy="452115"/>
                </a:xfrm>
                <a:custGeom>
                  <a:avLst/>
                  <a:gdLst>
                    <a:gd name="T0" fmla="*/ 1 w 77"/>
                    <a:gd name="T1" fmla="*/ 19 h 107"/>
                    <a:gd name="T2" fmla="*/ 0 w 77"/>
                    <a:gd name="T3" fmla="*/ 91 h 107"/>
                    <a:gd name="T4" fmla="*/ 74 w 77"/>
                    <a:gd name="T5" fmla="*/ 53 h 107"/>
                    <a:gd name="T6" fmla="*/ 1 w 77"/>
                    <a:gd name="T7" fmla="*/ 19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7" h="107">
                      <a:moveTo>
                        <a:pt x="1" y="19"/>
                      </a:moveTo>
                      <a:cubicBezTo>
                        <a:pt x="0" y="91"/>
                        <a:pt x="0" y="91"/>
                        <a:pt x="0" y="91"/>
                      </a:cubicBezTo>
                      <a:cubicBezTo>
                        <a:pt x="0" y="91"/>
                        <a:pt x="72" y="107"/>
                        <a:pt x="74" y="53"/>
                      </a:cubicBezTo>
                      <a:cubicBezTo>
                        <a:pt x="77" y="0"/>
                        <a:pt x="1" y="19"/>
                        <a:pt x="1" y="19"/>
                      </a:cubicBezTo>
                      <a:close/>
                    </a:path>
                  </a:pathLst>
                </a:custGeom>
                <a:solidFill>
                  <a:srgbClr val="F2798D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pic>
              <p:nvPicPr>
                <p:cNvPr id="15" name="Picture 100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7725" y="3824924"/>
                  <a:ext cx="2033588" cy="2286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6" name="Freeform 101"/>
                <p:cNvSpPr/>
                <p:nvPr/>
              </p:nvSpPr>
              <p:spPr bwMode="auto">
                <a:xfrm>
                  <a:off x="10459609" y="3817423"/>
                  <a:ext cx="431173" cy="321446"/>
                </a:xfrm>
                <a:custGeom>
                  <a:avLst/>
                  <a:gdLst>
                    <a:gd name="T0" fmla="*/ 0 w 272"/>
                    <a:gd name="T1" fmla="*/ 235 h 240"/>
                    <a:gd name="T2" fmla="*/ 270 w 272"/>
                    <a:gd name="T3" fmla="*/ 240 h 240"/>
                    <a:gd name="T4" fmla="*/ 272 w 272"/>
                    <a:gd name="T5" fmla="*/ 5 h 240"/>
                    <a:gd name="T6" fmla="*/ 3 w 272"/>
                    <a:gd name="T7" fmla="*/ 0 h 240"/>
                    <a:gd name="T8" fmla="*/ 0 w 272"/>
                    <a:gd name="T9" fmla="*/ 235 h 2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2" h="240">
                      <a:moveTo>
                        <a:pt x="0" y="235"/>
                      </a:moveTo>
                      <a:lnTo>
                        <a:pt x="270" y="240"/>
                      </a:lnTo>
                      <a:lnTo>
                        <a:pt x="272" y="5"/>
                      </a:lnTo>
                      <a:lnTo>
                        <a:pt x="3" y="0"/>
                      </a:lnTo>
                      <a:lnTo>
                        <a:pt x="0" y="235"/>
                      </a:lnTo>
                      <a:close/>
                    </a:path>
                  </a:pathLst>
                </a:custGeom>
                <a:solidFill>
                  <a:srgbClr val="85937C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7" name="Freeform 102"/>
                <p:cNvSpPr/>
                <p:nvPr/>
              </p:nvSpPr>
              <p:spPr bwMode="auto">
                <a:xfrm>
                  <a:off x="10471202" y="3946511"/>
                  <a:ext cx="415493" cy="182937"/>
                </a:xfrm>
                <a:custGeom>
                  <a:avLst/>
                  <a:gdLst>
                    <a:gd name="T0" fmla="*/ 0 w 262"/>
                    <a:gd name="T1" fmla="*/ 114 h 117"/>
                    <a:gd name="T2" fmla="*/ 262 w 262"/>
                    <a:gd name="T3" fmla="*/ 117 h 117"/>
                    <a:gd name="T4" fmla="*/ 262 w 262"/>
                    <a:gd name="T5" fmla="*/ 5 h 117"/>
                    <a:gd name="T6" fmla="*/ 3 w 262"/>
                    <a:gd name="T7" fmla="*/ 0 h 117"/>
                    <a:gd name="T8" fmla="*/ 0 w 262"/>
                    <a:gd name="T9" fmla="*/ 114 h 1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2" h="117">
                      <a:moveTo>
                        <a:pt x="0" y="114"/>
                      </a:moveTo>
                      <a:lnTo>
                        <a:pt x="262" y="117"/>
                      </a:lnTo>
                      <a:lnTo>
                        <a:pt x="262" y="5"/>
                      </a:lnTo>
                      <a:lnTo>
                        <a:pt x="3" y="0"/>
                      </a:lnTo>
                      <a:lnTo>
                        <a:pt x="0" y="114"/>
                      </a:lnTo>
                      <a:close/>
                    </a:path>
                  </a:pathLst>
                </a:custGeom>
                <a:solidFill>
                  <a:srgbClr val="9DA597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8" name="Freeform 103"/>
                <p:cNvSpPr/>
                <p:nvPr/>
              </p:nvSpPr>
              <p:spPr bwMode="auto">
                <a:xfrm>
                  <a:off x="8090880" y="3783309"/>
                  <a:ext cx="397201" cy="305765"/>
                </a:xfrm>
                <a:custGeom>
                  <a:avLst/>
                  <a:gdLst>
                    <a:gd name="T0" fmla="*/ 0 w 250"/>
                    <a:gd name="T1" fmla="*/ 133 h 219"/>
                    <a:gd name="T2" fmla="*/ 248 w 250"/>
                    <a:gd name="T3" fmla="*/ 219 h 219"/>
                    <a:gd name="T4" fmla="*/ 250 w 250"/>
                    <a:gd name="T5" fmla="*/ 0 h 219"/>
                    <a:gd name="T6" fmla="*/ 0 w 250"/>
                    <a:gd name="T7" fmla="*/ 64 h 219"/>
                    <a:gd name="T8" fmla="*/ 0 w 250"/>
                    <a:gd name="T9" fmla="*/ 133 h 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0" h="219">
                      <a:moveTo>
                        <a:pt x="0" y="133"/>
                      </a:moveTo>
                      <a:lnTo>
                        <a:pt x="248" y="219"/>
                      </a:lnTo>
                      <a:lnTo>
                        <a:pt x="250" y="0"/>
                      </a:lnTo>
                      <a:lnTo>
                        <a:pt x="0" y="64"/>
                      </a:lnTo>
                      <a:lnTo>
                        <a:pt x="0" y="133"/>
                      </a:lnTo>
                      <a:close/>
                    </a:path>
                  </a:pathLst>
                </a:custGeom>
                <a:solidFill>
                  <a:srgbClr val="F4B68C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9" name="Freeform 104"/>
                <p:cNvSpPr/>
                <p:nvPr/>
              </p:nvSpPr>
              <p:spPr bwMode="auto">
                <a:xfrm>
                  <a:off x="7841400" y="3863345"/>
                  <a:ext cx="250864" cy="109762"/>
                </a:xfrm>
                <a:custGeom>
                  <a:avLst/>
                  <a:gdLst>
                    <a:gd name="T0" fmla="*/ 0 w 59"/>
                    <a:gd name="T1" fmla="*/ 13 h 28"/>
                    <a:gd name="T2" fmla="*/ 59 w 59"/>
                    <a:gd name="T3" fmla="*/ 28 h 28"/>
                    <a:gd name="T4" fmla="*/ 59 w 59"/>
                    <a:gd name="T5" fmla="*/ 2 h 28"/>
                    <a:gd name="T6" fmla="*/ 0 w 59"/>
                    <a:gd name="T7" fmla="*/ 13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9" h="28">
                      <a:moveTo>
                        <a:pt x="0" y="13"/>
                      </a:moveTo>
                      <a:cubicBezTo>
                        <a:pt x="0" y="26"/>
                        <a:pt x="59" y="28"/>
                        <a:pt x="59" y="28"/>
                      </a:cubicBezTo>
                      <a:cubicBezTo>
                        <a:pt x="59" y="2"/>
                        <a:pt x="59" y="2"/>
                        <a:pt x="59" y="2"/>
                      </a:cubicBezTo>
                      <a:cubicBezTo>
                        <a:pt x="59" y="2"/>
                        <a:pt x="0" y="0"/>
                        <a:pt x="0" y="13"/>
                      </a:cubicBezTo>
                      <a:close/>
                    </a:path>
                  </a:pathLst>
                </a:custGeom>
                <a:solidFill>
                  <a:srgbClr val="5D5D5D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6" name="文本框 5"/>
            <p:cNvSpPr txBox="1">
              <a:spLocks noChangeArrowheads="1"/>
            </p:cNvSpPr>
            <p:nvPr/>
          </p:nvSpPr>
          <p:spPr bwMode="auto">
            <a:xfrm>
              <a:off x="4770444" y="2144469"/>
              <a:ext cx="3900483" cy="92400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dist" eaLnBrk="1" hangingPunct="1">
                <a:defRPr/>
              </a:pPr>
              <a:r>
                <a:rPr lang="en-US" altLang="zh-CN" sz="5400" b="1">
                  <a:solidFill>
                    <a:srgbClr val="404040"/>
                  </a:solidFill>
                  <a:latin typeface="方正粗黑繁体" panose="03000509000000000000" charset="-122"/>
                  <a:ea typeface="方正粗黑繁体" panose="03000509000000000000" charset="-122"/>
                  <a:cs typeface="Times New Roman" panose="02020603050405020304" pitchFamily="18" charset="0"/>
                </a:rPr>
                <a:t>THANKS</a:t>
              </a:r>
              <a:endParaRPr lang="zh-CN" altLang="en-US" sz="5400" b="1">
                <a:solidFill>
                  <a:srgbClr val="404040"/>
                </a:solidFill>
                <a:latin typeface="方正粗黑繁体" panose="03000509000000000000" charset="-122"/>
                <a:ea typeface="方正粗黑繁体" panose="03000509000000000000" charset="-122"/>
                <a:cs typeface="Times New Roman" panose="02020603050405020304" pitchFamily="18" charset="0"/>
              </a:endParaRPr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18432" y="913572"/>
              <a:ext cx="2045984" cy="10889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ABAC94FF-9EE0-480C-AB37-13FFEEFB62D8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799692" y="1600687"/>
            <a:ext cx="5544616" cy="693523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contourW="12700">
              <a:contourClr>
                <a:srgbClr val="FDA343"/>
              </a:contourClr>
            </a:sp3d>
          </a:bodyPr>
          <a:lstStyle>
            <a:defPPr>
              <a:defRPr lang="zh-CN"/>
            </a:defPPr>
            <a:lvl1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3600" b="1">
                <a:ln w="6350">
                  <a:solidFill>
                    <a:schemeClr val="tx1"/>
                  </a:solidFill>
                </a:ln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r>
              <a:rPr lang="zh-CN" altLang="en-US" dirty="0">
                <a:sym typeface="+mn-lt"/>
              </a:rPr>
              <a:t>连减的简便计算</a:t>
            </a:r>
          </a:p>
        </p:txBody>
      </p:sp>
      <p:pic>
        <p:nvPicPr>
          <p:cNvPr id="9219" name="图片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9738" y="500913"/>
            <a:ext cx="863600" cy="868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0" name="副标题 6"/>
          <p:cNvSpPr txBox="1">
            <a:spLocks noChangeArrowheads="1"/>
          </p:cNvSpPr>
          <p:nvPr/>
        </p:nvSpPr>
        <p:spPr bwMode="auto">
          <a:xfrm>
            <a:off x="3348038" y="2859088"/>
            <a:ext cx="2447925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·四年级下册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 bwMode="auto">
          <a:xfrm>
            <a:off x="2627313" y="2400300"/>
            <a:ext cx="5976937" cy="1395413"/>
            <a:chOff x="2627313" y="2400300"/>
            <a:chExt cx="5976937" cy="1395586"/>
          </a:xfrm>
        </p:grpSpPr>
        <p:sp>
          <p:nvSpPr>
            <p:cNvPr id="11273" name="对话气泡: 圆角矩形 14"/>
            <p:cNvSpPr>
              <a:spLocks noChangeArrowheads="1"/>
            </p:cNvSpPr>
            <p:nvPr/>
          </p:nvSpPr>
          <p:spPr bwMode="auto">
            <a:xfrm>
              <a:off x="2698750" y="2498898"/>
              <a:ext cx="5905500" cy="1296988"/>
            </a:xfrm>
            <a:prstGeom prst="wedgeRoundRectCallout">
              <a:avLst>
                <a:gd name="adj1" fmla="val -56306"/>
                <a:gd name="adj2" fmla="val 18542"/>
                <a:gd name="adj3" fmla="val 16667"/>
              </a:avLst>
            </a:prstGeom>
            <a:blipFill dpi="0" rotWithShape="0">
              <a:blip r:embed="rId3"/>
              <a:srcRect/>
              <a:tile tx="0" ty="0" sx="100000" sy="100000" flip="none" algn="tl"/>
            </a:blipFill>
            <a:ln w="19050">
              <a:solidFill>
                <a:schemeClr val="tx1"/>
              </a:solidFill>
              <a:miter lim="800000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endParaRPr lang="zh-CN" altLang="en-US" sz="3200" b="1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3" name="对话气泡: 圆角矩形 12"/>
            <p:cNvSpPr/>
            <p:nvPr/>
          </p:nvSpPr>
          <p:spPr>
            <a:xfrm>
              <a:off x="2627313" y="2400300"/>
              <a:ext cx="5905500" cy="1297149"/>
            </a:xfrm>
            <a:prstGeom prst="wedgeRoundRectCallout">
              <a:avLst>
                <a:gd name="adj1" fmla="val -58082"/>
                <a:gd name="adj2" fmla="val 24321"/>
                <a:gd name="adj3" fmla="val 16667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7170" name="Rectangle 2"/>
          <p:cNvSpPr>
            <a:spLocks noGrp="1" noChangeArrowheads="1"/>
          </p:cNvSpPr>
          <p:nvPr/>
        </p:nvSpPr>
        <p:spPr bwMode="auto">
          <a:xfrm>
            <a:off x="2771775" y="2471878"/>
            <a:ext cx="5832475" cy="1133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游戏一：老师说一个数，你对的数要与老师说的数</a:t>
            </a: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相加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能凑成整百数。</a:t>
            </a:r>
          </a:p>
        </p:txBody>
      </p:sp>
      <p:sp>
        <p:nvSpPr>
          <p:cNvPr id="10" name="Rectangle 2"/>
          <p:cNvSpPr>
            <a:spLocks noGrp="1" noChangeArrowheads="1"/>
          </p:cNvSpPr>
          <p:nvPr/>
        </p:nvSpPr>
        <p:spPr bwMode="auto">
          <a:xfrm>
            <a:off x="1042988" y="1276350"/>
            <a:ext cx="1657350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对口令</a:t>
            </a:r>
          </a:p>
        </p:txBody>
      </p:sp>
      <p:pic>
        <p:nvPicPr>
          <p:cNvPr id="11" name="图片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0113" y="2578292"/>
            <a:ext cx="1146175" cy="1195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270" name="组合 8"/>
          <p:cNvGrpSpPr/>
          <p:nvPr/>
        </p:nvGrpSpPr>
        <p:grpSpPr bwMode="auto">
          <a:xfrm>
            <a:off x="34925" y="50800"/>
            <a:ext cx="4249738" cy="892175"/>
            <a:chOff x="179512" y="128786"/>
            <a:chExt cx="4248472" cy="891778"/>
          </a:xfrm>
        </p:grpSpPr>
        <p:pic>
          <p:nvPicPr>
            <p:cNvPr id="11271" name="图片 11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12" y="128786"/>
              <a:ext cx="4248472" cy="8917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272" name="Rectangle 1"/>
            <p:cNvSpPr>
              <a:spLocks noChangeArrowheads="1"/>
            </p:cNvSpPr>
            <p:nvPr/>
          </p:nvSpPr>
          <p:spPr bwMode="auto">
            <a:xfrm>
              <a:off x="347812" y="168076"/>
              <a:ext cx="3890809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3600" b="1">
                  <a:latin typeface="黑体" panose="02010609060101010101" pitchFamily="49" charset="-122"/>
                  <a:ea typeface="黑体" panose="02010609060101010101" pitchFamily="49" charset="-122"/>
                </a:rPr>
                <a:t>一、游戏导入新课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对话气泡: 圆角矩形 7"/>
          <p:cNvSpPr>
            <a:spLocks noChangeArrowheads="1"/>
          </p:cNvSpPr>
          <p:nvPr/>
        </p:nvSpPr>
        <p:spPr bwMode="auto">
          <a:xfrm>
            <a:off x="2339975" y="1781175"/>
            <a:ext cx="6119813" cy="1295400"/>
          </a:xfrm>
          <a:prstGeom prst="wedgeRoundRectCallout">
            <a:avLst>
              <a:gd name="adj1" fmla="val -57838"/>
              <a:gd name="adj2" fmla="val 17380"/>
              <a:gd name="adj3" fmla="val 16667"/>
            </a:avLst>
          </a:prstGeom>
          <a:blipFill dpi="0" rotWithShape="0">
            <a:blip r:embed="rId2"/>
            <a:srcRect/>
            <a:tile tx="0" ty="0" sx="100000" sy="100000" flip="none" algn="tl"/>
          </a:blipFill>
          <a:ln w="19050">
            <a:solidFill>
              <a:schemeClr val="tx1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对话气泡: 圆角矩形 3"/>
          <p:cNvSpPr/>
          <p:nvPr/>
        </p:nvSpPr>
        <p:spPr>
          <a:xfrm>
            <a:off x="2268538" y="1708150"/>
            <a:ext cx="6119812" cy="1295400"/>
          </a:xfrm>
          <a:prstGeom prst="wedgeRoundRectCallout">
            <a:avLst>
              <a:gd name="adj1" fmla="val -58082"/>
              <a:gd name="adj2" fmla="val 24321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2292" name="文本框 1"/>
          <p:cNvSpPr txBox="1">
            <a:spLocks noChangeArrowheads="1"/>
          </p:cNvSpPr>
          <p:nvPr/>
        </p:nvSpPr>
        <p:spPr bwMode="auto">
          <a:xfrm>
            <a:off x="2519363" y="1789253"/>
            <a:ext cx="5616575" cy="1133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游戏二：老师说一个数，你对的数要与老师说的数</a:t>
            </a: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相减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能凑成整百数。</a:t>
            </a:r>
          </a:p>
        </p:txBody>
      </p:sp>
      <p:pic>
        <p:nvPicPr>
          <p:cNvPr id="12293" name="图片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1188" y="1974248"/>
            <a:ext cx="1146175" cy="1195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187624" y="987574"/>
            <a:ext cx="7430774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32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一本书一共</a:t>
            </a:r>
            <a:r>
              <a:rPr lang="en-US" altLang="zh-CN" sz="32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234</a:t>
            </a:r>
            <a:r>
              <a:rPr lang="zh-CN" altLang="en-US" sz="32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页，李叔叔已经读了</a:t>
            </a:r>
            <a:r>
              <a:rPr lang="en-US" altLang="zh-CN" sz="32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66</a:t>
            </a:r>
            <a:r>
              <a:rPr lang="zh-CN" altLang="en-US" sz="32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页，今天又读了</a:t>
            </a:r>
            <a:r>
              <a:rPr lang="en-US" altLang="zh-CN" sz="32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34</a:t>
            </a:r>
            <a:r>
              <a:rPr lang="zh-CN" altLang="en-US" sz="32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页，还剩多少页没读？</a:t>
            </a:r>
            <a:endParaRPr lang="zh-CN" altLang="en-US" sz="3200" b="1" dirty="0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13316" name="图片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602" y="987574"/>
            <a:ext cx="590411" cy="589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317" name="组合 7"/>
          <p:cNvGrpSpPr/>
          <p:nvPr/>
        </p:nvGrpSpPr>
        <p:grpSpPr bwMode="auto">
          <a:xfrm>
            <a:off x="34925" y="50800"/>
            <a:ext cx="5616575" cy="892175"/>
            <a:chOff x="179512" y="128786"/>
            <a:chExt cx="5616624" cy="891778"/>
          </a:xfrm>
        </p:grpSpPr>
        <p:pic>
          <p:nvPicPr>
            <p:cNvPr id="13318" name="图片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12" y="128786"/>
              <a:ext cx="5616624" cy="8917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319" name="Rectangle 1"/>
            <p:cNvSpPr>
              <a:spLocks noChangeArrowheads="1"/>
            </p:cNvSpPr>
            <p:nvPr/>
          </p:nvSpPr>
          <p:spPr bwMode="auto">
            <a:xfrm>
              <a:off x="347812" y="168076"/>
              <a:ext cx="5280025" cy="646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3600" b="1">
                  <a:latin typeface="黑体" panose="02010609060101010101" pitchFamily="49" charset="-122"/>
                  <a:ea typeface="黑体" panose="02010609060101010101" pitchFamily="49" charset="-122"/>
                </a:rPr>
                <a:t>二、合作探究，掌握性质</a:t>
              </a:r>
            </a:p>
          </p:txBody>
        </p:sp>
      </p:grpSp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0125" y="2109391"/>
            <a:ext cx="4583749" cy="266719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6"/>
          <p:cNvGrpSpPr/>
          <p:nvPr/>
        </p:nvGrpSpPr>
        <p:grpSpPr bwMode="auto">
          <a:xfrm>
            <a:off x="1835150" y="2841625"/>
            <a:ext cx="5140325" cy="246063"/>
            <a:chOff x="1835747" y="2990161"/>
            <a:chExt cx="5139329" cy="246953"/>
          </a:xfrm>
        </p:grpSpPr>
        <p:cxnSp>
          <p:nvCxnSpPr>
            <p:cNvPr id="14350" name="直接连接符 2"/>
            <p:cNvCxnSpPr>
              <a:cxnSpLocks noChangeShapeType="1"/>
            </p:cNvCxnSpPr>
            <p:nvPr/>
          </p:nvCxnSpPr>
          <p:spPr bwMode="auto">
            <a:xfrm>
              <a:off x="1835747" y="3224368"/>
              <a:ext cx="5139329" cy="0"/>
            </a:xfrm>
            <a:prstGeom prst="line">
              <a:avLst/>
            </a:prstGeom>
            <a:noFill/>
            <a:ln w="38100" algn="ctr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51" name="直接连接符 3"/>
            <p:cNvCxnSpPr>
              <a:cxnSpLocks noChangeShapeType="1"/>
            </p:cNvCxnSpPr>
            <p:nvPr/>
          </p:nvCxnSpPr>
          <p:spPr bwMode="auto">
            <a:xfrm flipV="1">
              <a:off x="1856381" y="2990161"/>
              <a:ext cx="0" cy="246953"/>
            </a:xfrm>
            <a:prstGeom prst="line">
              <a:avLst/>
            </a:prstGeom>
            <a:noFill/>
            <a:ln w="38100" algn="ctr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52" name="直接连接符 4"/>
            <p:cNvCxnSpPr>
              <a:cxnSpLocks noChangeShapeType="1"/>
            </p:cNvCxnSpPr>
            <p:nvPr/>
          </p:nvCxnSpPr>
          <p:spPr bwMode="auto">
            <a:xfrm flipV="1">
              <a:off x="6975076" y="2990161"/>
              <a:ext cx="0" cy="246953"/>
            </a:xfrm>
            <a:prstGeom prst="line">
              <a:avLst/>
            </a:prstGeom>
            <a:noFill/>
            <a:ln w="38100" algn="ctr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" name="右大括号 5"/>
          <p:cNvSpPr/>
          <p:nvPr/>
        </p:nvSpPr>
        <p:spPr>
          <a:xfrm rot="16200000">
            <a:off x="4196557" y="-53181"/>
            <a:ext cx="436562" cy="5118100"/>
          </a:xfrm>
          <a:prstGeom prst="rightBrace">
            <a:avLst/>
          </a:prstGeom>
          <a:noFill/>
          <a:ln w="38100" cap="flat" cmpd="sng" algn="ctr">
            <a:solidFill>
              <a:srgbClr val="0000FF"/>
            </a:solidFill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black"/>
              </a:solidFill>
              <a:latin typeface="Candara" panose="020E0502030303020204"/>
              <a:ea typeface="华文楷体" panose="02010600040101010101" pitchFamily="2" charset="-122"/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3846513" y="1608138"/>
            <a:ext cx="12604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234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页</a:t>
            </a:r>
          </a:p>
        </p:txBody>
      </p:sp>
      <p:sp>
        <p:nvSpPr>
          <p:cNvPr id="8" name="右大括号 7"/>
          <p:cNvSpPr/>
          <p:nvPr/>
        </p:nvSpPr>
        <p:spPr>
          <a:xfrm rot="5400000">
            <a:off x="2395538" y="2643188"/>
            <a:ext cx="461962" cy="1541462"/>
          </a:xfrm>
          <a:prstGeom prst="rightBrace">
            <a:avLst/>
          </a:prstGeom>
          <a:noFill/>
          <a:ln w="38100" cap="flat" cmpd="sng" algn="ctr">
            <a:solidFill>
              <a:srgbClr val="0000FF"/>
            </a:solidFill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black"/>
              </a:solidFill>
              <a:latin typeface="Candara" panose="020E0502030303020204"/>
              <a:ea typeface="华文楷体" panose="02010600040101010101" pitchFamily="2" charset="-122"/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2176463" y="3768725"/>
            <a:ext cx="10668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66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页</a:t>
            </a:r>
          </a:p>
        </p:txBody>
      </p:sp>
      <p:sp>
        <p:nvSpPr>
          <p:cNvPr id="10" name="右大括号 9"/>
          <p:cNvSpPr/>
          <p:nvPr/>
        </p:nvSpPr>
        <p:spPr>
          <a:xfrm rot="5400000">
            <a:off x="3586956" y="2988469"/>
            <a:ext cx="468313" cy="847725"/>
          </a:xfrm>
          <a:prstGeom prst="rightBrace">
            <a:avLst/>
          </a:prstGeom>
          <a:noFill/>
          <a:ln w="38100" cap="flat" cmpd="sng" algn="ctr">
            <a:solidFill>
              <a:srgbClr val="0000FF"/>
            </a:solidFill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black"/>
              </a:solidFill>
              <a:latin typeface="Candara" panose="020E0502030303020204"/>
              <a:ea typeface="华文楷体" panose="02010600040101010101" pitchFamily="2" charset="-122"/>
            </a:endParaRP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3409950" y="3768725"/>
            <a:ext cx="10668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34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页</a:t>
            </a:r>
          </a:p>
        </p:txBody>
      </p:sp>
      <p:sp>
        <p:nvSpPr>
          <p:cNvPr id="12" name="右大括号 11"/>
          <p:cNvSpPr/>
          <p:nvPr/>
        </p:nvSpPr>
        <p:spPr>
          <a:xfrm rot="5400000">
            <a:off x="5385594" y="2064544"/>
            <a:ext cx="447675" cy="2728913"/>
          </a:xfrm>
          <a:prstGeom prst="rightBrace">
            <a:avLst/>
          </a:prstGeom>
          <a:noFill/>
          <a:ln w="38100" cap="flat" cmpd="sng" algn="ctr">
            <a:solidFill>
              <a:srgbClr val="0000FF"/>
            </a:solidFill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black"/>
              </a:solidFill>
              <a:latin typeface="Candara" panose="020E0502030303020204"/>
              <a:ea typeface="华文楷体" panose="02010600040101010101" pitchFamily="2" charset="-122"/>
            </a:endParaRPr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5146675" y="3752850"/>
            <a:ext cx="10668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？页</a:t>
            </a:r>
          </a:p>
        </p:txBody>
      </p:sp>
      <p:sp>
        <p:nvSpPr>
          <p:cNvPr id="14347" name="TextBox 15"/>
          <p:cNvSpPr txBox="1">
            <a:spLocks noChangeArrowheads="1"/>
          </p:cNvSpPr>
          <p:nvPr/>
        </p:nvSpPr>
        <p:spPr bwMode="auto">
          <a:xfrm>
            <a:off x="2176463" y="736600"/>
            <a:ext cx="5719762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怎样计算还剩多少页没有看？</a:t>
            </a:r>
          </a:p>
        </p:txBody>
      </p:sp>
      <p:sp>
        <p:nvSpPr>
          <p:cNvPr id="15" name="六边形 14"/>
          <p:cNvSpPr/>
          <p:nvPr/>
        </p:nvSpPr>
        <p:spPr>
          <a:xfrm>
            <a:off x="1403350" y="725488"/>
            <a:ext cx="773113" cy="682625"/>
          </a:xfrm>
          <a:prstGeom prst="hexag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3200" b="1" noProof="1">
                <a:solidFill>
                  <a:schemeClr val="tx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问</a:t>
            </a:r>
          </a:p>
        </p:txBody>
      </p:sp>
      <p:sp>
        <p:nvSpPr>
          <p:cNvPr id="17" name="云形标注 20"/>
          <p:cNvSpPr/>
          <p:nvPr/>
        </p:nvSpPr>
        <p:spPr>
          <a:xfrm>
            <a:off x="5003800" y="1452563"/>
            <a:ext cx="3530600" cy="1728787"/>
          </a:xfrm>
          <a:prstGeom prst="cloudCallout">
            <a:avLst>
              <a:gd name="adj1" fmla="val -46542"/>
              <a:gd name="adj2" fmla="val 54886"/>
            </a:avLst>
          </a:prstGeom>
          <a:solidFill>
            <a:sysClr val="window" lastClr="FFFFFF"/>
          </a:solidFill>
          <a:ln w="15875" cap="flat" cmpd="sng" algn="ctr">
            <a:solidFill>
              <a:schemeClr val="tx1"/>
            </a:solidFill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kern="0" dirty="0">
                <a:solidFill>
                  <a:prstClr val="black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我们可以用连减计算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  <p:bldP spid="9" grpId="0"/>
      <p:bldP spid="10" grpId="0" animBg="1"/>
      <p:bldP spid="11" grpId="0"/>
      <p:bldP spid="12" grpId="0" animBg="1"/>
      <p:bldP spid="13" grpId="0"/>
      <p:bldP spid="1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AutoShape 14"/>
          <p:cNvSpPr>
            <a:spLocks noChangeArrowheads="1"/>
          </p:cNvSpPr>
          <p:nvPr/>
        </p:nvSpPr>
        <p:spPr bwMode="auto">
          <a:xfrm>
            <a:off x="3563938" y="3644900"/>
            <a:ext cx="4679950" cy="1165225"/>
          </a:xfrm>
          <a:prstGeom prst="wedgeRoundRectCallout">
            <a:avLst>
              <a:gd name="adj1" fmla="val -53250"/>
              <a:gd name="adj2" fmla="val 12588"/>
              <a:gd name="adj3" fmla="val 16667"/>
            </a:avLst>
          </a:prstGeom>
          <a:blipFill dpi="0" rotWithShape="0">
            <a:blip r:embed="rId2"/>
            <a:srcRect/>
            <a:tile tx="0" ty="0" sx="100000" sy="100000" flip="none" algn="tl"/>
          </a:blipFill>
          <a:ln w="19050">
            <a:solidFill>
              <a:schemeClr val="tx1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Text Box 8"/>
          <p:cNvSpPr txBox="1">
            <a:spLocks noChangeArrowheads="1"/>
          </p:cNvSpPr>
          <p:nvPr/>
        </p:nvSpPr>
        <p:spPr bwMode="auto">
          <a:xfrm>
            <a:off x="3298825" y="1563688"/>
            <a:ext cx="2520950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3200" b="1" spc="3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234</a:t>
            </a:r>
            <a:r>
              <a:rPr lang="en-US" altLang="zh-CN" sz="3200" b="1" spc="3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3200" b="1" spc="3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66</a:t>
            </a:r>
            <a:r>
              <a:rPr lang="en-US" altLang="zh-CN" sz="3200" b="1" spc="3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3200" b="1" spc="3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34</a:t>
            </a:r>
          </a:p>
        </p:txBody>
      </p:sp>
      <p:grpSp>
        <p:nvGrpSpPr>
          <p:cNvPr id="15364" name="组合 1"/>
          <p:cNvGrpSpPr/>
          <p:nvPr/>
        </p:nvGrpSpPr>
        <p:grpSpPr bwMode="auto">
          <a:xfrm rot="320409">
            <a:off x="1095375" y="433388"/>
            <a:ext cx="2081213" cy="1438275"/>
            <a:chOff x="4571047" y="1523016"/>
            <a:chExt cx="2081213" cy="1437732"/>
          </a:xfrm>
        </p:grpSpPr>
        <p:sp>
          <p:nvSpPr>
            <p:cNvPr id="15371" name="AutoShape 3"/>
            <p:cNvSpPr>
              <a:spLocks noChangeArrowheads="1"/>
            </p:cNvSpPr>
            <p:nvPr/>
          </p:nvSpPr>
          <p:spPr bwMode="auto">
            <a:xfrm>
              <a:off x="4571047" y="1523016"/>
              <a:ext cx="2081213" cy="1437732"/>
            </a:xfrm>
            <a:prstGeom prst="irregularSeal1">
              <a:avLst/>
            </a:prstGeom>
            <a:solidFill>
              <a:srgbClr val="FF1D1D"/>
            </a:solidFill>
            <a:ln w="9525">
              <a:solidFill>
                <a:srgbClr val="FF1D1D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  <p:sp>
          <p:nvSpPr>
            <p:cNvPr id="15372" name="Text Box 4"/>
            <p:cNvSpPr txBox="1">
              <a:spLocks noChangeArrowheads="1"/>
            </p:cNvSpPr>
            <p:nvPr/>
          </p:nvSpPr>
          <p:spPr bwMode="auto">
            <a:xfrm>
              <a:off x="4876800" y="1901190"/>
              <a:ext cx="1699260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3200" b="1">
                  <a:solidFill>
                    <a:srgbClr val="FFFF00"/>
                  </a:solidFill>
                  <a:latin typeface="Arial" panose="020B0604020202020204" pitchFamily="34" charset="0"/>
                  <a:ea typeface="黑体" panose="02010609060101010101" pitchFamily="49" charset="-122"/>
                </a:rPr>
                <a:t>方法一</a:t>
              </a:r>
              <a:endParaRPr lang="zh-CN" altLang="zh-CN"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</p:grpSp>
      <p:sp>
        <p:nvSpPr>
          <p:cNvPr id="15365" name="矩形 5"/>
          <p:cNvSpPr>
            <a:spLocks noChangeArrowheads="1"/>
          </p:cNvSpPr>
          <p:nvPr/>
        </p:nvSpPr>
        <p:spPr bwMode="auto">
          <a:xfrm>
            <a:off x="3203575" y="915988"/>
            <a:ext cx="23764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用连减计算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" name="Line 12"/>
          <p:cNvSpPr>
            <a:spLocks noChangeShapeType="1"/>
          </p:cNvSpPr>
          <p:nvPr/>
        </p:nvSpPr>
        <p:spPr bwMode="auto">
          <a:xfrm>
            <a:off x="3348038" y="2109788"/>
            <a:ext cx="1368425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" name="Text Box 10"/>
          <p:cNvSpPr txBox="1">
            <a:spLocks noChangeArrowheads="1"/>
          </p:cNvSpPr>
          <p:nvPr/>
        </p:nvSpPr>
        <p:spPr bwMode="auto">
          <a:xfrm>
            <a:off x="2901950" y="2203450"/>
            <a:ext cx="2439988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eaLnBrk="1" hangingPunct="1">
              <a:defRPr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pc="300" dirty="0"/>
              <a:t>＝</a:t>
            </a:r>
            <a:r>
              <a:rPr lang="en-US" altLang="zh-CN" spc="300" dirty="0"/>
              <a:t>168</a:t>
            </a:r>
            <a:r>
              <a:rPr lang="en-US" altLang="zh-CN" spc="300" dirty="0">
                <a:latin typeface="黑体" panose="02010609060101010101" pitchFamily="49" charset="-122"/>
              </a:rPr>
              <a:t>-</a:t>
            </a:r>
            <a:r>
              <a:rPr lang="en-US" altLang="zh-CN" spc="300" dirty="0"/>
              <a:t>34</a:t>
            </a:r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auto">
          <a:xfrm>
            <a:off x="2901950" y="2774950"/>
            <a:ext cx="3092450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3200" b="1" spc="3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 spc="3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134</a:t>
            </a:r>
            <a:r>
              <a:rPr lang="zh-CN" altLang="en-US" sz="3200" b="1" spc="3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（页）</a:t>
            </a:r>
            <a:endParaRPr lang="en-US" altLang="zh-CN" sz="3200" b="1" spc="3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" name="AutoShape 14"/>
          <p:cNvSpPr>
            <a:spLocks noChangeArrowheads="1"/>
          </p:cNvSpPr>
          <p:nvPr/>
        </p:nvSpPr>
        <p:spPr bwMode="auto">
          <a:xfrm>
            <a:off x="3514725" y="3551238"/>
            <a:ext cx="4608513" cy="1165225"/>
          </a:xfrm>
          <a:prstGeom prst="wedgeRoundRectCallout">
            <a:avLst>
              <a:gd name="adj1" fmla="val -58829"/>
              <a:gd name="adj2" fmla="val 19944"/>
              <a:gd name="adj3" fmla="val 16667"/>
            </a:avLst>
          </a:prstGeom>
          <a:solidFill>
            <a:schemeClr val="bg1"/>
          </a:solidFill>
          <a:ln w="19050">
            <a:solidFill>
              <a:schemeClr val="tx1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在没有括号的算式里，</a:t>
            </a:r>
            <a:r>
              <a:rPr lang="zh-CN" altLang="en-US" sz="2800" b="1">
                <a:solidFill>
                  <a:srgbClr val="0A0FD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按照顺序依次减去两个数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</p:txBody>
      </p:sp>
      <p:pic>
        <p:nvPicPr>
          <p:cNvPr id="18" name="图片 1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8142" y="3296348"/>
            <a:ext cx="1230845" cy="1675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" grpId="0"/>
      <p:bldP spid="15" grpId="0"/>
      <p:bldP spid="16" grpId="0"/>
      <p:bldP spid="1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14"/>
          <p:cNvSpPr>
            <a:spLocks noChangeArrowheads="1"/>
          </p:cNvSpPr>
          <p:nvPr/>
        </p:nvSpPr>
        <p:spPr bwMode="auto">
          <a:xfrm>
            <a:off x="2390775" y="642938"/>
            <a:ext cx="4903788" cy="1728787"/>
          </a:xfrm>
          <a:prstGeom prst="wedgeRoundRectCallout">
            <a:avLst>
              <a:gd name="adj1" fmla="val 56347"/>
              <a:gd name="adj2" fmla="val 37153"/>
              <a:gd name="adj3" fmla="val 16667"/>
            </a:avLst>
          </a:prstGeom>
          <a:blipFill dpi="0" rotWithShape="0">
            <a:blip r:embed="rId2"/>
            <a:srcRect/>
            <a:tile tx="0" ty="0" sx="100000" sy="100000" flip="none" algn="tl"/>
          </a:blipFill>
          <a:ln w="19050">
            <a:solidFill>
              <a:schemeClr val="tx1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endParaRPr lang="en-US" altLang="zh-CN" sz="32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7411" name="组合 1"/>
          <p:cNvGrpSpPr/>
          <p:nvPr/>
        </p:nvGrpSpPr>
        <p:grpSpPr bwMode="auto">
          <a:xfrm rot="-675414">
            <a:off x="155575" y="600075"/>
            <a:ext cx="2081213" cy="1438275"/>
            <a:chOff x="4571047" y="1523016"/>
            <a:chExt cx="2081213" cy="1437732"/>
          </a:xfrm>
        </p:grpSpPr>
        <p:sp>
          <p:nvSpPr>
            <p:cNvPr id="17419" name="AutoShape 3"/>
            <p:cNvSpPr>
              <a:spLocks noChangeArrowheads="1"/>
            </p:cNvSpPr>
            <p:nvPr/>
          </p:nvSpPr>
          <p:spPr bwMode="auto">
            <a:xfrm>
              <a:off x="4571047" y="1523016"/>
              <a:ext cx="2081213" cy="1437732"/>
            </a:xfrm>
            <a:prstGeom prst="irregularSeal1">
              <a:avLst/>
            </a:prstGeom>
            <a:solidFill>
              <a:srgbClr val="FF1D1D"/>
            </a:solidFill>
            <a:ln w="9525">
              <a:solidFill>
                <a:srgbClr val="FF1D1D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  <p:sp>
          <p:nvSpPr>
            <p:cNvPr id="17420" name="Text Box 4"/>
            <p:cNvSpPr txBox="1">
              <a:spLocks noChangeArrowheads="1"/>
            </p:cNvSpPr>
            <p:nvPr/>
          </p:nvSpPr>
          <p:spPr bwMode="auto">
            <a:xfrm>
              <a:off x="4876800" y="1901190"/>
              <a:ext cx="1699260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3200" b="1">
                  <a:solidFill>
                    <a:srgbClr val="FFFF00"/>
                  </a:solidFill>
                  <a:latin typeface="Arial" panose="020B0604020202020204" pitchFamily="34" charset="0"/>
                  <a:ea typeface="黑体" panose="02010609060101010101" pitchFamily="49" charset="-122"/>
                </a:rPr>
                <a:t>方法二</a:t>
              </a:r>
              <a:endParaRPr lang="zh-CN" altLang="zh-CN"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</p:grpSp>
      <p:sp>
        <p:nvSpPr>
          <p:cNvPr id="13" name="Text Box 8"/>
          <p:cNvSpPr txBox="1">
            <a:spLocks noChangeArrowheads="1"/>
          </p:cNvSpPr>
          <p:nvPr/>
        </p:nvSpPr>
        <p:spPr bwMode="auto">
          <a:xfrm>
            <a:off x="3346450" y="2427288"/>
            <a:ext cx="305117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234</a:t>
            </a:r>
            <a:r>
              <a:rPr lang="en-US" altLang="zh-CN" sz="3200" b="1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66</a:t>
            </a:r>
            <a:r>
              <a:rPr lang="en-US" altLang="zh-CN" sz="3200" b="1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34</a:t>
            </a:r>
          </a:p>
        </p:txBody>
      </p:sp>
      <p:grpSp>
        <p:nvGrpSpPr>
          <p:cNvPr id="14" name="组合 13"/>
          <p:cNvGrpSpPr/>
          <p:nvPr/>
        </p:nvGrpSpPr>
        <p:grpSpPr bwMode="auto">
          <a:xfrm>
            <a:off x="2303463" y="555625"/>
            <a:ext cx="6559351" cy="2653801"/>
            <a:chOff x="2304088" y="555526"/>
            <a:chExt cx="6558383" cy="2654111"/>
          </a:xfrm>
        </p:grpSpPr>
        <p:sp>
          <p:nvSpPr>
            <p:cNvPr id="17417" name="AutoShape 14"/>
            <p:cNvSpPr>
              <a:spLocks noChangeArrowheads="1"/>
            </p:cNvSpPr>
            <p:nvPr/>
          </p:nvSpPr>
          <p:spPr bwMode="auto">
            <a:xfrm>
              <a:off x="2304088" y="555526"/>
              <a:ext cx="4903063" cy="1728990"/>
            </a:xfrm>
            <a:prstGeom prst="wedgeRoundRectCallout">
              <a:avLst>
                <a:gd name="adj1" fmla="val 56347"/>
                <a:gd name="adj2" fmla="val 37153"/>
                <a:gd name="adj3" fmla="val 16667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</a:pPr>
              <a:r>
                <a:rPr lang="zh-CN" altLang="en-US" sz="2800" b="1">
                  <a:solidFill>
                    <a:srgbClr val="0A0FDC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先减去第二个数再减去第一个数</a:t>
              </a:r>
              <a:r>
                <a:rPr lang="zh-CN" altLang="en-US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，减数与被减数有</a:t>
              </a:r>
              <a:r>
                <a:rPr lang="zh-CN" altLang="en-US" sz="28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相同部分</a:t>
              </a:r>
              <a:r>
                <a:rPr lang="zh-CN" altLang="en-US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可以先减这个减数。</a:t>
              </a:r>
              <a:endParaRPr lang="en-US" altLang="zh-CN" sz="2800" b="1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pic>
          <p:nvPicPr>
            <p:cNvPr id="17418" name="图片 15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07674" y="1527727"/>
              <a:ext cx="1454797" cy="16819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7" name="Text Box 10"/>
          <p:cNvSpPr txBox="1">
            <a:spLocks noChangeArrowheads="1"/>
          </p:cNvSpPr>
          <p:nvPr/>
        </p:nvSpPr>
        <p:spPr bwMode="auto">
          <a:xfrm>
            <a:off x="2997200" y="2995613"/>
            <a:ext cx="27257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234</a:t>
            </a:r>
            <a:r>
              <a:rPr lang="en-US" altLang="zh-CN" sz="3200" b="1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34</a:t>
            </a:r>
            <a:r>
              <a:rPr lang="en-US" altLang="zh-CN" sz="3200" b="1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66</a:t>
            </a:r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auto">
          <a:xfrm>
            <a:off x="2987675" y="4219575"/>
            <a:ext cx="25193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134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（页）</a:t>
            </a: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2987675" y="3579813"/>
            <a:ext cx="25908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200</a:t>
            </a:r>
            <a:r>
              <a:rPr lang="en-US" altLang="zh-CN" sz="3200" b="1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3" grpId="0"/>
      <p:bldP spid="17" grpId="0"/>
      <p:bldP spid="18" grpId="0"/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14"/>
          <p:cNvSpPr>
            <a:spLocks noChangeArrowheads="1"/>
          </p:cNvSpPr>
          <p:nvPr/>
        </p:nvSpPr>
        <p:spPr bwMode="auto">
          <a:xfrm>
            <a:off x="2989263" y="901700"/>
            <a:ext cx="4606925" cy="1165225"/>
          </a:xfrm>
          <a:prstGeom prst="wedgeRoundRectCallout">
            <a:avLst>
              <a:gd name="adj1" fmla="val 52847"/>
              <a:gd name="adj2" fmla="val 26880"/>
              <a:gd name="adj3" fmla="val 16667"/>
            </a:avLst>
          </a:prstGeom>
          <a:blipFill dpi="0" rotWithShape="0">
            <a:blip r:embed="rId2"/>
            <a:srcRect/>
            <a:tile tx="0" ty="0" sx="100000" sy="100000" flip="none" algn="tl"/>
          </a:blipFill>
          <a:ln w="19050">
            <a:solidFill>
              <a:schemeClr val="tx1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Text Box 8"/>
          <p:cNvSpPr txBox="1">
            <a:spLocks noChangeArrowheads="1"/>
          </p:cNvSpPr>
          <p:nvPr/>
        </p:nvSpPr>
        <p:spPr bwMode="auto">
          <a:xfrm>
            <a:off x="3548063" y="2203450"/>
            <a:ext cx="30511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234</a:t>
            </a:r>
            <a:r>
              <a:rPr lang="en-US" altLang="zh-CN" sz="3200" b="1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66</a:t>
            </a:r>
            <a:r>
              <a:rPr lang="en-US" altLang="zh-CN" sz="3200" b="1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34</a:t>
            </a:r>
          </a:p>
        </p:txBody>
      </p:sp>
      <p:grpSp>
        <p:nvGrpSpPr>
          <p:cNvPr id="16388" name="组合 1"/>
          <p:cNvGrpSpPr/>
          <p:nvPr/>
        </p:nvGrpSpPr>
        <p:grpSpPr bwMode="auto">
          <a:xfrm rot="-675414">
            <a:off x="739775" y="674688"/>
            <a:ext cx="2081213" cy="1438275"/>
            <a:chOff x="4571047" y="1523016"/>
            <a:chExt cx="2081213" cy="1437732"/>
          </a:xfrm>
        </p:grpSpPr>
        <p:sp>
          <p:nvSpPr>
            <p:cNvPr id="16396" name="AutoShape 3"/>
            <p:cNvSpPr>
              <a:spLocks noChangeArrowheads="1"/>
            </p:cNvSpPr>
            <p:nvPr/>
          </p:nvSpPr>
          <p:spPr bwMode="auto">
            <a:xfrm>
              <a:off x="4571047" y="1523016"/>
              <a:ext cx="2081213" cy="1437732"/>
            </a:xfrm>
            <a:prstGeom prst="irregularSeal1">
              <a:avLst/>
            </a:prstGeom>
            <a:solidFill>
              <a:srgbClr val="FF1D1D"/>
            </a:solidFill>
            <a:ln w="9525">
              <a:solidFill>
                <a:srgbClr val="FF1D1D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  <p:sp>
          <p:nvSpPr>
            <p:cNvPr id="16397" name="Text Box 4"/>
            <p:cNvSpPr txBox="1">
              <a:spLocks noChangeArrowheads="1"/>
            </p:cNvSpPr>
            <p:nvPr/>
          </p:nvSpPr>
          <p:spPr bwMode="auto">
            <a:xfrm>
              <a:off x="4876800" y="1901190"/>
              <a:ext cx="1699260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3200" b="1">
                  <a:solidFill>
                    <a:srgbClr val="FFFF00"/>
                  </a:solidFill>
                  <a:latin typeface="Arial" panose="020B0604020202020204" pitchFamily="34" charset="0"/>
                  <a:ea typeface="黑体" panose="02010609060101010101" pitchFamily="49" charset="-122"/>
                </a:rPr>
                <a:t>方法三</a:t>
              </a:r>
              <a:endParaRPr lang="zh-CN" altLang="zh-CN"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</p:grpSp>
      <p:sp>
        <p:nvSpPr>
          <p:cNvPr id="16394" name="AutoShape 14"/>
          <p:cNvSpPr>
            <a:spLocks noChangeArrowheads="1"/>
          </p:cNvSpPr>
          <p:nvPr/>
        </p:nvSpPr>
        <p:spPr bwMode="auto">
          <a:xfrm>
            <a:off x="2916238" y="801688"/>
            <a:ext cx="4607818" cy="1165325"/>
          </a:xfrm>
          <a:prstGeom prst="wedgeRoundRectCallout">
            <a:avLst>
              <a:gd name="adj1" fmla="val 52847"/>
              <a:gd name="adj2" fmla="val 26880"/>
              <a:gd name="adj3" fmla="val 16667"/>
            </a:avLst>
          </a:prstGeom>
          <a:solidFill>
            <a:schemeClr val="bg1"/>
          </a:solidFill>
          <a:ln w="19050">
            <a:solidFill>
              <a:schemeClr val="tx1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b="1">
                <a:solidFill>
                  <a:srgbClr val="0A0FD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减去这两个数的和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，减数的和是整十整百整千的数。</a:t>
            </a:r>
          </a:p>
        </p:txBody>
      </p:sp>
      <p:sp>
        <p:nvSpPr>
          <p:cNvPr id="17" name="Line 12"/>
          <p:cNvSpPr>
            <a:spLocks noChangeShapeType="1"/>
          </p:cNvSpPr>
          <p:nvPr/>
        </p:nvSpPr>
        <p:spPr bwMode="auto">
          <a:xfrm>
            <a:off x="4448175" y="2757488"/>
            <a:ext cx="10795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3079750" y="2897188"/>
            <a:ext cx="347662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234</a:t>
            </a:r>
            <a:r>
              <a:rPr lang="en-US" altLang="zh-CN" sz="3200" b="1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66+34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3059113" y="3462338"/>
            <a:ext cx="27765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234</a:t>
            </a:r>
            <a:r>
              <a:rPr lang="en-US" altLang="zh-CN" sz="3200" b="1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</a:t>
            </a:r>
          </a:p>
        </p:txBody>
      </p:sp>
      <p:sp>
        <p:nvSpPr>
          <p:cNvPr id="20" name="矩形 19"/>
          <p:cNvSpPr>
            <a:spLocks noChangeArrowheads="1"/>
          </p:cNvSpPr>
          <p:nvPr/>
        </p:nvSpPr>
        <p:spPr bwMode="auto">
          <a:xfrm>
            <a:off x="3059113" y="4075113"/>
            <a:ext cx="30924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134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（页）</a:t>
            </a: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7684455" y="1301172"/>
            <a:ext cx="1129486" cy="15315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3" grpId="0"/>
      <p:bldP spid="18" grpId="0"/>
      <p:bldP spid="19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14"/>
          <p:cNvSpPr>
            <a:spLocks noChangeArrowheads="1"/>
          </p:cNvSpPr>
          <p:nvPr/>
        </p:nvSpPr>
        <p:spPr bwMode="auto">
          <a:xfrm>
            <a:off x="3507802" y="3332271"/>
            <a:ext cx="4249737" cy="1165225"/>
          </a:xfrm>
          <a:prstGeom prst="wedgeRoundRectCallout">
            <a:avLst>
              <a:gd name="adj1" fmla="val -60718"/>
              <a:gd name="adj2" fmla="val 25292"/>
              <a:gd name="adj3" fmla="val 16667"/>
            </a:avLst>
          </a:prstGeom>
          <a:blipFill dpi="0" rotWithShape="0">
            <a:blip r:embed="rId2"/>
            <a:srcRect/>
            <a:tile tx="0" ty="0" sx="100000" sy="100000" flip="none" algn="tl"/>
          </a:blipFill>
          <a:ln w="19050">
            <a:solidFill>
              <a:schemeClr val="tx1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AutoShape 14"/>
          <p:cNvSpPr>
            <a:spLocks noChangeArrowheads="1"/>
          </p:cNvSpPr>
          <p:nvPr/>
        </p:nvSpPr>
        <p:spPr bwMode="auto">
          <a:xfrm>
            <a:off x="3434777" y="3256071"/>
            <a:ext cx="4249737" cy="1165225"/>
          </a:xfrm>
          <a:prstGeom prst="wedgeRoundRectCallout">
            <a:avLst>
              <a:gd name="adj1" fmla="val -60718"/>
              <a:gd name="adj2" fmla="val 25292"/>
              <a:gd name="adj3" fmla="val 16667"/>
            </a:avLst>
          </a:prstGeom>
          <a:solidFill>
            <a:schemeClr val="bg1"/>
          </a:solidFill>
          <a:ln w="19050">
            <a:solidFill>
              <a:schemeClr val="tx1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你喜欢用哪种方法计算？哪种计算方法更简便？</a:t>
            </a:r>
          </a:p>
        </p:txBody>
      </p:sp>
      <p:pic>
        <p:nvPicPr>
          <p:cNvPr id="5" name="图片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48510" y="3435350"/>
            <a:ext cx="1051218" cy="137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组合 1"/>
          <p:cNvGrpSpPr/>
          <p:nvPr/>
        </p:nvGrpSpPr>
        <p:grpSpPr>
          <a:xfrm>
            <a:off x="755576" y="1203598"/>
            <a:ext cx="2385875" cy="1290690"/>
            <a:chOff x="2901950" y="1563688"/>
            <a:chExt cx="3092450" cy="1672927"/>
          </a:xfrm>
        </p:grpSpPr>
        <p:sp>
          <p:nvSpPr>
            <p:cNvPr id="6" name="Text Box 8"/>
            <p:cNvSpPr txBox="1">
              <a:spLocks noChangeArrowheads="1"/>
            </p:cNvSpPr>
            <p:nvPr/>
          </p:nvSpPr>
          <p:spPr bwMode="auto">
            <a:xfrm>
              <a:off x="3298825" y="1563688"/>
              <a:ext cx="2520950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2400" b="1" spc="30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234</a:t>
              </a:r>
              <a:r>
                <a:rPr lang="en-US" altLang="zh-CN" sz="2400" b="1" spc="300" dirty="0"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-</a:t>
              </a:r>
              <a:r>
                <a:rPr lang="en-US" altLang="zh-CN" sz="2400" b="1" spc="30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66</a:t>
              </a:r>
              <a:r>
                <a:rPr lang="en-US" altLang="zh-CN" sz="2400" b="1" spc="300" dirty="0"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-</a:t>
              </a:r>
              <a:r>
                <a:rPr lang="en-US" altLang="zh-CN" sz="2400" b="1" spc="30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34</a:t>
              </a:r>
            </a:p>
          </p:txBody>
        </p:sp>
        <p:sp>
          <p:nvSpPr>
            <p:cNvPr id="9" name="Line 12"/>
            <p:cNvSpPr>
              <a:spLocks noChangeShapeType="1"/>
            </p:cNvSpPr>
            <p:nvPr/>
          </p:nvSpPr>
          <p:spPr bwMode="auto">
            <a:xfrm>
              <a:off x="3387545" y="2109788"/>
              <a:ext cx="1368425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400"/>
            </a:p>
          </p:txBody>
        </p: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2901950" y="2203450"/>
              <a:ext cx="2439988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eaLnBrk="1" hangingPunct="1">
                <a:defRPr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defRPr>
              </a:lvl1pPr>
              <a:lvl2pPr marL="742950" indent="-285750">
                <a:defRPr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zh-CN" altLang="en-US" sz="2400" spc="300" dirty="0"/>
                <a:t>＝</a:t>
              </a:r>
              <a:r>
                <a:rPr lang="en-US" altLang="zh-CN" sz="2400" spc="300" dirty="0"/>
                <a:t>168</a:t>
              </a:r>
              <a:r>
                <a:rPr lang="en-US" altLang="zh-CN" sz="2400" spc="300" dirty="0">
                  <a:latin typeface="黑体" panose="02010609060101010101" pitchFamily="49" charset="-122"/>
                </a:rPr>
                <a:t>-</a:t>
              </a:r>
              <a:r>
                <a:rPr lang="en-US" altLang="zh-CN" sz="2400" spc="300" dirty="0"/>
                <a:t>34</a:t>
              </a:r>
            </a:p>
          </p:txBody>
        </p:sp>
        <p:sp>
          <p:nvSpPr>
            <p:cNvPr id="11" name="矩形 10"/>
            <p:cNvSpPr>
              <a:spLocks noChangeArrowheads="1"/>
            </p:cNvSpPr>
            <p:nvPr/>
          </p:nvSpPr>
          <p:spPr bwMode="auto">
            <a:xfrm>
              <a:off x="2901950" y="2774950"/>
              <a:ext cx="3092450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zh-CN" altLang="en-US" sz="2400" b="1" spc="30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＝</a:t>
              </a:r>
              <a:r>
                <a:rPr lang="en-US" altLang="zh-CN" sz="2400" b="1" spc="30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134</a:t>
              </a:r>
              <a:r>
                <a:rPr lang="zh-CN" altLang="en-US" sz="2400" b="1" spc="30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（页）</a:t>
              </a:r>
              <a:endParaRPr lang="en-US" altLang="zh-CN" sz="2400" b="1" spc="3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491880" y="1228616"/>
            <a:ext cx="2731263" cy="1800200"/>
            <a:chOff x="3059113" y="2203450"/>
            <a:chExt cx="3540125" cy="2333328"/>
          </a:xfrm>
        </p:grpSpPr>
        <p:sp>
          <p:nvSpPr>
            <p:cNvPr id="12" name="Text Box 8"/>
            <p:cNvSpPr txBox="1">
              <a:spLocks noChangeArrowheads="1"/>
            </p:cNvSpPr>
            <p:nvPr/>
          </p:nvSpPr>
          <p:spPr bwMode="auto">
            <a:xfrm>
              <a:off x="3548063" y="2203450"/>
              <a:ext cx="305117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4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234</a:t>
              </a:r>
              <a:r>
                <a:rPr lang="en-US" altLang="zh-CN" sz="2400" b="1"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-</a:t>
              </a:r>
              <a:r>
                <a:rPr lang="en-US" altLang="zh-CN" sz="24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66</a:t>
              </a:r>
              <a:r>
                <a:rPr lang="en-US" altLang="zh-CN" sz="2400" b="1"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-</a:t>
              </a:r>
              <a:r>
                <a:rPr lang="en-US" altLang="zh-CN" sz="24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34</a:t>
              </a:r>
            </a:p>
          </p:txBody>
        </p:sp>
        <p:sp>
          <p:nvSpPr>
            <p:cNvPr id="13" name="Line 12"/>
            <p:cNvSpPr>
              <a:spLocks noChangeShapeType="1"/>
            </p:cNvSpPr>
            <p:nvPr/>
          </p:nvSpPr>
          <p:spPr bwMode="auto">
            <a:xfrm>
              <a:off x="4448175" y="2757488"/>
              <a:ext cx="1079500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400"/>
            </a:p>
          </p:txBody>
        </p:sp>
        <p:sp>
          <p:nvSpPr>
            <p:cNvPr id="14" name="Text Box 10"/>
            <p:cNvSpPr txBox="1">
              <a:spLocks noChangeArrowheads="1"/>
            </p:cNvSpPr>
            <p:nvPr/>
          </p:nvSpPr>
          <p:spPr bwMode="auto">
            <a:xfrm>
              <a:off x="3079750" y="2897188"/>
              <a:ext cx="347662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＝</a:t>
              </a:r>
              <a:r>
                <a:rPr lang="en-US" altLang="zh-CN" sz="24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234</a:t>
              </a:r>
              <a:r>
                <a:rPr lang="en-US" altLang="zh-CN" sz="2400" b="1"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-</a:t>
              </a:r>
              <a:r>
                <a:rPr lang="zh-CN" altLang="en-US" sz="24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（</a:t>
              </a:r>
              <a:r>
                <a:rPr lang="en-US" altLang="zh-CN" sz="24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66+34</a:t>
              </a:r>
              <a:r>
                <a:rPr lang="zh-CN" altLang="en-US" sz="24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）</a:t>
              </a:r>
              <a:endPara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5" name="Text Box 10"/>
            <p:cNvSpPr txBox="1">
              <a:spLocks noChangeArrowheads="1"/>
            </p:cNvSpPr>
            <p:nvPr/>
          </p:nvSpPr>
          <p:spPr bwMode="auto">
            <a:xfrm>
              <a:off x="3059113" y="3462338"/>
              <a:ext cx="2776537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＝</a:t>
              </a:r>
              <a:r>
                <a:rPr lang="en-US" altLang="zh-CN" sz="24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234</a:t>
              </a:r>
              <a:r>
                <a:rPr lang="en-US" altLang="zh-CN" sz="2400" b="1"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-</a:t>
              </a:r>
              <a:r>
                <a:rPr lang="en-US" altLang="zh-CN" sz="24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100</a:t>
              </a:r>
            </a:p>
          </p:txBody>
        </p:sp>
        <p:sp>
          <p:nvSpPr>
            <p:cNvPr id="16" name="矩形 15"/>
            <p:cNvSpPr>
              <a:spLocks noChangeArrowheads="1"/>
            </p:cNvSpPr>
            <p:nvPr/>
          </p:nvSpPr>
          <p:spPr bwMode="auto">
            <a:xfrm>
              <a:off x="3059113" y="4075113"/>
              <a:ext cx="309245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＝</a:t>
              </a:r>
              <a:r>
                <a:rPr lang="en-US" altLang="zh-CN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134</a:t>
              </a:r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（页）</a:t>
              </a:r>
              <a:endPara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300192" y="1228616"/>
            <a:ext cx="2630831" cy="1738960"/>
            <a:chOff x="2987675" y="2427288"/>
            <a:chExt cx="3409950" cy="2253952"/>
          </a:xfrm>
        </p:grpSpPr>
        <p:sp>
          <p:nvSpPr>
            <p:cNvPr id="19" name="Text Box 8"/>
            <p:cNvSpPr txBox="1">
              <a:spLocks noChangeArrowheads="1"/>
            </p:cNvSpPr>
            <p:nvPr/>
          </p:nvSpPr>
          <p:spPr bwMode="auto">
            <a:xfrm>
              <a:off x="3346450" y="2427288"/>
              <a:ext cx="305117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4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234</a:t>
              </a:r>
              <a:r>
                <a:rPr lang="en-US" altLang="zh-CN" sz="2400" b="1"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-</a:t>
              </a:r>
              <a:r>
                <a:rPr lang="en-US" altLang="zh-CN" sz="24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66</a:t>
              </a:r>
              <a:r>
                <a:rPr lang="en-US" altLang="zh-CN" sz="2400" b="1"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-</a:t>
              </a:r>
              <a:r>
                <a:rPr lang="en-US" altLang="zh-CN" sz="24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34</a:t>
              </a:r>
            </a:p>
          </p:txBody>
        </p:sp>
        <p:sp>
          <p:nvSpPr>
            <p:cNvPr id="20" name="Text Box 10"/>
            <p:cNvSpPr txBox="1">
              <a:spLocks noChangeArrowheads="1"/>
            </p:cNvSpPr>
            <p:nvPr/>
          </p:nvSpPr>
          <p:spPr bwMode="auto">
            <a:xfrm>
              <a:off x="2997200" y="2995613"/>
              <a:ext cx="272573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＝</a:t>
              </a:r>
              <a:r>
                <a:rPr lang="en-US" altLang="zh-CN" sz="24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234</a:t>
              </a:r>
              <a:r>
                <a:rPr lang="en-US" altLang="zh-CN" sz="2400" b="1"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-</a:t>
              </a:r>
              <a:r>
                <a:rPr lang="en-US" altLang="zh-CN" sz="24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34</a:t>
              </a:r>
              <a:r>
                <a:rPr lang="en-US" altLang="zh-CN" sz="2400" b="1"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-</a:t>
              </a:r>
              <a:r>
                <a:rPr lang="en-US" altLang="zh-CN" sz="24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66</a:t>
              </a:r>
            </a:p>
          </p:txBody>
        </p:sp>
        <p:sp>
          <p:nvSpPr>
            <p:cNvPr id="21" name="矩形 20"/>
            <p:cNvSpPr>
              <a:spLocks noChangeArrowheads="1"/>
            </p:cNvSpPr>
            <p:nvPr/>
          </p:nvSpPr>
          <p:spPr bwMode="auto">
            <a:xfrm>
              <a:off x="2987675" y="4219575"/>
              <a:ext cx="251936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＝</a:t>
              </a:r>
              <a:r>
                <a:rPr lang="en-US" altLang="zh-CN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134</a:t>
              </a:r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（页）</a:t>
              </a:r>
              <a:endPara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2" name="Text Box 10"/>
            <p:cNvSpPr txBox="1">
              <a:spLocks noChangeArrowheads="1"/>
            </p:cNvSpPr>
            <p:nvPr/>
          </p:nvSpPr>
          <p:spPr bwMode="auto">
            <a:xfrm>
              <a:off x="2987675" y="3579813"/>
              <a:ext cx="25908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＝</a:t>
              </a:r>
              <a:r>
                <a:rPr lang="en-US" altLang="zh-CN" sz="24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200</a:t>
              </a:r>
              <a:r>
                <a:rPr lang="en-US" altLang="zh-CN" sz="2400" b="1"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-</a:t>
              </a:r>
              <a:r>
                <a:rPr lang="en-US" altLang="zh-CN" sz="24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66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8"/>
          <p:cNvSpPr txBox="1">
            <a:spLocks noChangeArrowheads="1"/>
          </p:cNvSpPr>
          <p:nvPr/>
        </p:nvSpPr>
        <p:spPr bwMode="auto">
          <a:xfrm>
            <a:off x="1042988" y="1203325"/>
            <a:ext cx="305117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234</a:t>
            </a:r>
            <a:r>
              <a:rPr lang="en-US" altLang="zh-CN" sz="3200" b="1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66</a:t>
            </a:r>
            <a:r>
              <a:rPr lang="en-US" altLang="zh-CN" sz="3200" b="1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34</a:t>
            </a:r>
          </a:p>
        </p:txBody>
      </p:sp>
      <p:sp>
        <p:nvSpPr>
          <p:cNvPr id="19459" name="Text Box 10"/>
          <p:cNvSpPr txBox="1">
            <a:spLocks noChangeArrowheads="1"/>
          </p:cNvSpPr>
          <p:nvPr/>
        </p:nvSpPr>
        <p:spPr bwMode="auto">
          <a:xfrm>
            <a:off x="574675" y="1827213"/>
            <a:ext cx="347662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234</a:t>
            </a:r>
            <a:r>
              <a:rPr lang="en-US" altLang="zh-CN" sz="3200" b="1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66+34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460" name="Text Box 10"/>
          <p:cNvSpPr txBox="1">
            <a:spLocks noChangeArrowheads="1"/>
          </p:cNvSpPr>
          <p:nvPr/>
        </p:nvSpPr>
        <p:spPr bwMode="auto">
          <a:xfrm>
            <a:off x="555625" y="2451100"/>
            <a:ext cx="2776538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234</a:t>
            </a:r>
            <a:r>
              <a:rPr lang="en-US" altLang="zh-CN" sz="3200" b="1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</a:t>
            </a:r>
          </a:p>
        </p:txBody>
      </p:sp>
      <p:sp>
        <p:nvSpPr>
          <p:cNvPr id="19461" name="矩形 5"/>
          <p:cNvSpPr>
            <a:spLocks noChangeArrowheads="1"/>
          </p:cNvSpPr>
          <p:nvPr/>
        </p:nvSpPr>
        <p:spPr bwMode="auto">
          <a:xfrm>
            <a:off x="555625" y="3076575"/>
            <a:ext cx="30924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134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（页）</a:t>
            </a: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539750" y="3724275"/>
            <a:ext cx="8456613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一个数</a:t>
            </a: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连续</a:t>
            </a: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减去两个数</a:t>
            </a:r>
            <a:r>
              <a:rPr lang="en-US" altLang="zh-CN" sz="2800" b="1">
                <a:latin typeface="黑体" panose="02010609060101010101" pitchFamily="49" charset="-122"/>
                <a:ea typeface="黑体" panose="02010609060101010101" pitchFamily="49" charset="-122"/>
              </a:rPr>
              <a:t>,</a:t>
            </a: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如果这两个数合起来是</a:t>
            </a: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整十、整百数</a:t>
            </a:r>
            <a:r>
              <a:rPr lang="en-US" altLang="zh-CN" sz="2800" b="1">
                <a:latin typeface="黑体" panose="02010609060101010101" pitchFamily="49" charset="-122"/>
                <a:ea typeface="黑体" panose="02010609060101010101" pitchFamily="49" charset="-122"/>
              </a:rPr>
              <a:t>,</a:t>
            </a: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先把这两个数加起来再减比较简便。</a:t>
            </a:r>
            <a:endParaRPr lang="en-US" altLang="zh-CN" sz="28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WordArt 16"/>
          <p:cNvSpPr>
            <a:spLocks noChangeArrowheads="1" noChangeShapeType="1"/>
          </p:cNvSpPr>
          <p:nvPr/>
        </p:nvSpPr>
        <p:spPr bwMode="auto">
          <a:xfrm>
            <a:off x="4051300" y="2001838"/>
            <a:ext cx="4435475" cy="1066800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zh-CN" altLang="en-US" sz="3600" b="1" kern="10" dirty="0">
                <a:ln w="12700">
                  <a:solidFill>
                    <a:srgbClr val="000099"/>
                  </a:solidFill>
                  <a:round/>
                </a:ln>
                <a:solidFill>
                  <a:srgbClr val="33CCFF"/>
                </a:solidFill>
                <a:effectLst>
                  <a:outerShdw dist="107763" dir="18900000" algn="ctr" rotWithShape="0">
                    <a:srgbClr val="000099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连续减，减去和</a:t>
            </a:r>
          </a:p>
        </p:txBody>
      </p:sp>
      <p:grpSp>
        <p:nvGrpSpPr>
          <p:cNvPr id="19464" name="组合 2"/>
          <p:cNvGrpSpPr/>
          <p:nvPr/>
        </p:nvGrpSpPr>
        <p:grpSpPr bwMode="auto">
          <a:xfrm>
            <a:off x="3157538" y="268288"/>
            <a:ext cx="2828925" cy="768350"/>
            <a:chOff x="3157331" y="302599"/>
            <a:chExt cx="2829337" cy="769826"/>
          </a:xfrm>
        </p:grpSpPr>
        <p:grpSp>
          <p:nvGrpSpPr>
            <p:cNvPr id="19465" name="组合 1"/>
            <p:cNvGrpSpPr/>
            <p:nvPr/>
          </p:nvGrpSpPr>
          <p:grpSpPr bwMode="auto">
            <a:xfrm>
              <a:off x="3157331" y="302599"/>
              <a:ext cx="2829337" cy="769826"/>
              <a:chOff x="3485105" y="310292"/>
              <a:chExt cx="2829337" cy="769826"/>
            </a:xfrm>
          </p:grpSpPr>
          <p:sp>
            <p:nvSpPr>
              <p:cNvPr id="14" name="椭圆 13"/>
              <p:cNvSpPr/>
              <p:nvPr/>
            </p:nvSpPr>
            <p:spPr>
              <a:xfrm>
                <a:off x="3485105" y="310292"/>
                <a:ext cx="770049" cy="769826"/>
              </a:xfrm>
              <a:prstGeom prst="ellipse">
                <a:avLst/>
              </a:prstGeom>
              <a:solidFill>
                <a:srgbClr val="50623F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5" name="椭圆 14"/>
              <p:cNvSpPr/>
              <p:nvPr/>
            </p:nvSpPr>
            <p:spPr>
              <a:xfrm>
                <a:off x="4171005" y="310292"/>
                <a:ext cx="770049" cy="769826"/>
              </a:xfrm>
              <a:prstGeom prst="ellipse">
                <a:avLst/>
              </a:prstGeom>
              <a:solidFill>
                <a:srgbClr val="50623F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6" name="椭圆 15"/>
              <p:cNvSpPr/>
              <p:nvPr/>
            </p:nvSpPr>
            <p:spPr>
              <a:xfrm>
                <a:off x="4858492" y="310292"/>
                <a:ext cx="770050" cy="769826"/>
              </a:xfrm>
              <a:prstGeom prst="ellipse">
                <a:avLst/>
              </a:prstGeom>
              <a:solidFill>
                <a:srgbClr val="50623F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7" name="椭圆 16"/>
              <p:cNvSpPr/>
              <p:nvPr/>
            </p:nvSpPr>
            <p:spPr>
              <a:xfrm>
                <a:off x="5544392" y="310292"/>
                <a:ext cx="770050" cy="769826"/>
              </a:xfrm>
              <a:prstGeom prst="ellipse">
                <a:avLst/>
              </a:prstGeom>
              <a:solidFill>
                <a:srgbClr val="50623F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2" name="矩形 1"/>
            <p:cNvSpPr>
              <a:spLocks noChangeArrowheads="1"/>
            </p:cNvSpPr>
            <p:nvPr/>
          </p:nvSpPr>
          <p:spPr bwMode="auto">
            <a:xfrm>
              <a:off x="3228778" y="364630"/>
              <a:ext cx="2686441" cy="64576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dist" eaLnBrk="1" hangingPunct="1">
                <a:defRPr/>
              </a:pPr>
              <a:r>
                <a:rPr lang="zh-CN" altLang="en-US" sz="36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</a:rPr>
                <a:t>方法小结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10"/>
          <p:cNvSpPr txBox="1">
            <a:spLocks noChangeArrowheads="1"/>
          </p:cNvSpPr>
          <p:nvPr/>
        </p:nvSpPr>
        <p:spPr bwMode="auto">
          <a:xfrm>
            <a:off x="620713" y="1555750"/>
            <a:ext cx="27257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234</a:t>
            </a:r>
            <a:r>
              <a:rPr lang="en-US" altLang="zh-CN" sz="3200" b="1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34</a:t>
            </a:r>
            <a:r>
              <a:rPr lang="en-US" altLang="zh-CN" sz="3200" b="1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66</a:t>
            </a:r>
          </a:p>
        </p:txBody>
      </p:sp>
      <p:sp>
        <p:nvSpPr>
          <p:cNvPr id="20483" name="矩形 2"/>
          <p:cNvSpPr>
            <a:spLocks noChangeArrowheads="1"/>
          </p:cNvSpPr>
          <p:nvPr/>
        </p:nvSpPr>
        <p:spPr bwMode="auto">
          <a:xfrm>
            <a:off x="611188" y="2779713"/>
            <a:ext cx="25193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134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（页）</a:t>
            </a: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484" name="Text Box 10"/>
          <p:cNvSpPr txBox="1">
            <a:spLocks noChangeArrowheads="1"/>
          </p:cNvSpPr>
          <p:nvPr/>
        </p:nvSpPr>
        <p:spPr bwMode="auto">
          <a:xfrm>
            <a:off x="611188" y="2139950"/>
            <a:ext cx="25908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200</a:t>
            </a:r>
            <a:r>
              <a:rPr lang="en-US" altLang="zh-CN" sz="3200" b="1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66</a:t>
            </a:r>
          </a:p>
        </p:txBody>
      </p:sp>
      <p:sp>
        <p:nvSpPr>
          <p:cNvPr id="20485" name="Text Box 8"/>
          <p:cNvSpPr txBox="1">
            <a:spLocks noChangeArrowheads="1"/>
          </p:cNvSpPr>
          <p:nvPr/>
        </p:nvSpPr>
        <p:spPr bwMode="auto">
          <a:xfrm>
            <a:off x="969963" y="987425"/>
            <a:ext cx="30511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234</a:t>
            </a:r>
            <a:r>
              <a:rPr lang="en-US" altLang="zh-CN" sz="3200" b="1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66</a:t>
            </a:r>
            <a:r>
              <a:rPr lang="en-US" altLang="zh-CN" sz="3200" b="1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34</a:t>
            </a: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684213" y="3571875"/>
            <a:ext cx="7983537" cy="10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一个数</a:t>
            </a: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连续</a:t>
            </a: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减去两个数</a:t>
            </a:r>
            <a:r>
              <a:rPr lang="en-US" altLang="zh-CN" sz="2800" b="1">
                <a:latin typeface="黑体" panose="02010609060101010101" pitchFamily="49" charset="-122"/>
                <a:ea typeface="黑体" panose="02010609060101010101" pitchFamily="49" charset="-122"/>
              </a:rPr>
              <a:t>, </a:t>
            </a: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其中的一个减数与被减数有</a:t>
            </a: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相同部分</a:t>
            </a:r>
            <a:r>
              <a:rPr lang="en-US" altLang="zh-CN" sz="2800" b="1">
                <a:latin typeface="黑体" panose="02010609060101010101" pitchFamily="49" charset="-122"/>
                <a:ea typeface="黑体" panose="02010609060101010101" pitchFamily="49" charset="-122"/>
              </a:rPr>
              <a:t>,</a:t>
            </a: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可以先减这个减数。</a:t>
            </a:r>
            <a:endParaRPr lang="en-US" altLang="zh-CN" sz="28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WordArt 20"/>
          <p:cNvSpPr>
            <a:spLocks noChangeArrowheads="1" noChangeShapeType="1"/>
          </p:cNvSpPr>
          <p:nvPr/>
        </p:nvSpPr>
        <p:spPr bwMode="auto">
          <a:xfrm>
            <a:off x="3924300" y="1749425"/>
            <a:ext cx="4308475" cy="1122363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zh-CN" altLang="en-US" sz="3600" b="1" kern="10" dirty="0">
                <a:ln w="12700">
                  <a:solidFill>
                    <a:srgbClr val="000099"/>
                  </a:solidFill>
                  <a:miter lim="800000"/>
                </a:ln>
                <a:solidFill>
                  <a:srgbClr val="33CCFF"/>
                </a:solidFill>
                <a:effectLst>
                  <a:outerShdw dist="107763" dir="18900000" algn="ctr" rotWithShape="0">
                    <a:srgbClr val="000099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找相同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矩形 1"/>
          <p:cNvSpPr>
            <a:spLocks noChangeArrowheads="1"/>
          </p:cNvSpPr>
          <p:nvPr/>
        </p:nvSpPr>
        <p:spPr bwMode="auto">
          <a:xfrm>
            <a:off x="827088" y="793750"/>
            <a:ext cx="6480175" cy="136683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defRPr/>
            </a:pP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在连减算式中，可以根据实际情况，选择合适的计算方法：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552450" y="2876778"/>
            <a:ext cx="8039100" cy="1152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zh-CN" sz="2800" b="1" dirty="0">
                <a:solidFill>
                  <a:srgbClr val="6600C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2800" b="1" dirty="0">
                <a:solidFill>
                  <a:srgbClr val="6600C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如果减数和被减数有相同部分，可以交换减数的位置。</a:t>
            </a:r>
            <a:endParaRPr lang="zh-CN" altLang="zh-CN" sz="2800" b="1" dirty="0">
              <a:solidFill>
                <a:srgbClr val="6600CC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552450" y="4011910"/>
            <a:ext cx="8202613" cy="596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800" b="1" dirty="0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zh-CN" sz="2800" b="1" dirty="0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一个数连续减去几个数等于减去这几个数的和。</a:t>
            </a:r>
            <a:endParaRPr lang="zh-CN" altLang="en-US" sz="2800" b="1" dirty="0">
              <a:solidFill>
                <a:srgbClr val="0A0FDC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552450" y="2301875"/>
            <a:ext cx="5399088" cy="59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1.从左往右按顺序计算。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  <p:bldP spid="4" grpId="0" autoUpdateAnimBg="0"/>
      <p:bldP spid="5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15"/>
          <p:cNvSpPr/>
          <p:nvPr/>
        </p:nvSpPr>
        <p:spPr>
          <a:xfrm>
            <a:off x="900113" y="2211388"/>
            <a:ext cx="7272337" cy="1368425"/>
          </a:xfrm>
          <a:prstGeom prst="roundRect">
            <a:avLst>
              <a:gd name="adj" fmla="val 7871"/>
            </a:avLst>
          </a:prstGeom>
          <a:solidFill>
            <a:srgbClr val="EAFF5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531" name="Rectangle 5"/>
          <p:cNvSpPr>
            <a:spLocks noChangeArrowheads="1"/>
          </p:cNvSpPr>
          <p:nvPr/>
        </p:nvSpPr>
        <p:spPr bwMode="auto">
          <a:xfrm>
            <a:off x="900113" y="1276350"/>
            <a:ext cx="5111750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这些规律能用字母表示吗？</a:t>
            </a:r>
            <a:endParaRPr lang="zh-CN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1331913" y="2573338"/>
            <a:ext cx="17780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3600" b="1" i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en-US" sz="36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－</a:t>
            </a:r>
            <a:r>
              <a:rPr lang="en-US" altLang="zh-CN" sz="3600" b="1" i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zh-CN" altLang="en-US" sz="36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－</a:t>
            </a:r>
            <a:r>
              <a:rPr lang="en-US" altLang="zh-CN" sz="3600" b="1" i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endParaRPr lang="zh-CN" altLang="en-US" sz="3600" b="1" i="1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2987675" y="2625725"/>
            <a:ext cx="25495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＝</a:t>
            </a:r>
            <a:r>
              <a:rPr lang="en-US" altLang="zh-CN" sz="3600" b="1" i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en-US" sz="36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－</a:t>
            </a:r>
            <a:r>
              <a:rPr lang="en-US" altLang="zh-CN" sz="36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sz="3600" b="1" i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zh-CN" altLang="en-US" sz="36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＋</a:t>
            </a:r>
            <a:r>
              <a:rPr lang="en-US" altLang="zh-CN" sz="3600" b="1" i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zh-CN" sz="36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  <a:endParaRPr lang="zh-CN" altLang="en-US" sz="3600" b="1" i="1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5367338" y="2643188"/>
            <a:ext cx="235743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＝ </a:t>
            </a:r>
            <a:r>
              <a:rPr lang="en-US" altLang="zh-CN" sz="3600" b="1" i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en-US" sz="36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－</a:t>
            </a:r>
            <a:r>
              <a:rPr lang="en-US" altLang="zh-CN" sz="3600" b="1" i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zh-CN" altLang="en-US" sz="36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－</a:t>
            </a:r>
            <a:r>
              <a:rPr lang="en-US" altLang="zh-CN" sz="3600" b="1" i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endParaRPr lang="zh-CN" altLang="en-US" sz="3600" b="1" i="1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/>
      <p:bldP spid="5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8203"/>
          <p:cNvSpPr txBox="1">
            <a:spLocks noChangeArrowheads="1"/>
          </p:cNvSpPr>
          <p:nvPr/>
        </p:nvSpPr>
        <p:spPr bwMode="auto">
          <a:xfrm>
            <a:off x="683568" y="1275556"/>
            <a:ext cx="7997825" cy="36004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en-US" altLang="zh-CN" sz="3200" b="1" kern="0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1.</a:t>
            </a:r>
            <a:r>
              <a:rPr lang="zh-CN" altLang="en-US" sz="3200" b="1" kern="0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在</a:t>
            </a:r>
            <a:r>
              <a:rPr lang="zh-CN" altLang="en-US" sz="3200" b="1" kern="0" dirty="0">
                <a:solidFill>
                  <a:srgbClr val="FF3300"/>
                </a:solidFill>
                <a:latin typeface="Times New Roman" panose="02020603050405020304"/>
                <a:ea typeface="黑体" panose="02010609060101010101" pitchFamily="49" charset="-122"/>
              </a:rPr>
              <a:t>○</a:t>
            </a:r>
            <a:r>
              <a:rPr lang="zh-CN" altLang="en-US" sz="3200" b="1" kern="0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里和横线上填写相应的运算符号和数。</a:t>
            </a:r>
            <a:endParaRPr lang="en-US" altLang="zh-CN" sz="3200" b="1" kern="0" dirty="0">
              <a:solidFill>
                <a:prstClr val="black"/>
              </a:solidFill>
              <a:latin typeface="Times New Roman" panose="02020603050405020304"/>
              <a:ea typeface="黑体" panose="02010609060101010101" pitchFamily="49" charset="-122"/>
            </a:endParaRPr>
          </a:p>
          <a:p>
            <a:pPr eaLnBrk="1" fontAlgn="auto" hangingPunct="1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en-US" altLang="zh-CN" sz="3200" b="1" kern="0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868 </a:t>
            </a:r>
            <a:r>
              <a:rPr lang="en-US" altLang="zh-CN" sz="3200" b="1" kern="0" dirty="0">
                <a:solidFill>
                  <a:prstClr val="black"/>
                </a:solidFill>
                <a:latin typeface="Symbol" panose="05050102010706020507" pitchFamily="18" charset="2"/>
                <a:ea typeface="黑体" panose="02010609060101010101" pitchFamily="49" charset="-122"/>
              </a:rPr>
              <a:t>-</a:t>
            </a:r>
            <a:r>
              <a:rPr lang="en-US" altLang="zh-CN" sz="3200" b="1" kern="0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 52 </a:t>
            </a:r>
            <a:r>
              <a:rPr lang="en-US" altLang="zh-CN" sz="3200" b="1" kern="0" dirty="0">
                <a:solidFill>
                  <a:prstClr val="black"/>
                </a:solidFill>
                <a:latin typeface="Symbol" panose="05050102010706020507" pitchFamily="18" charset="2"/>
                <a:ea typeface="黑体" panose="02010609060101010101" pitchFamily="49" charset="-122"/>
              </a:rPr>
              <a:t>-</a:t>
            </a:r>
            <a:r>
              <a:rPr lang="en-US" altLang="zh-CN" sz="3200" b="1" kern="0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 48 = 868     </a:t>
            </a:r>
            <a:r>
              <a:rPr lang="zh-CN" altLang="en-US" sz="3200" b="1" kern="0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（</a:t>
            </a:r>
            <a:r>
              <a:rPr lang="en-US" altLang="zh-CN" sz="3200" b="1" kern="0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52 +</a:t>
            </a:r>
            <a:r>
              <a:rPr lang="en-US" altLang="zh-CN" sz="3200" b="1" u="sng" kern="0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       </a:t>
            </a:r>
            <a:r>
              <a:rPr lang="zh-CN" altLang="en-US" sz="3200" b="1" kern="0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）</a:t>
            </a:r>
            <a:endParaRPr lang="en-US" altLang="zh-CN" sz="3200" b="1" kern="0" dirty="0">
              <a:solidFill>
                <a:prstClr val="black"/>
              </a:solidFill>
              <a:latin typeface="Times New Roman" panose="02020603050405020304"/>
              <a:ea typeface="黑体" panose="02010609060101010101" pitchFamily="49" charset="-122"/>
            </a:endParaRPr>
          </a:p>
          <a:p>
            <a:pPr eaLnBrk="1" fontAlgn="auto" hangingPunct="1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en-US" altLang="zh-CN" sz="3200" b="1" kern="0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1500 </a:t>
            </a:r>
            <a:r>
              <a:rPr lang="en-US" altLang="zh-CN" sz="3200" b="1" kern="0" dirty="0">
                <a:solidFill>
                  <a:prstClr val="black"/>
                </a:solidFill>
                <a:latin typeface="Symbol" panose="05050102010706020507" pitchFamily="18" charset="2"/>
                <a:ea typeface="黑体" panose="02010609060101010101" pitchFamily="49" charset="-122"/>
              </a:rPr>
              <a:t>-</a:t>
            </a:r>
            <a:r>
              <a:rPr lang="en-US" altLang="zh-CN" sz="3200" b="1" kern="0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 28 </a:t>
            </a:r>
            <a:r>
              <a:rPr lang="en-US" altLang="zh-CN" sz="3200" b="1" kern="0" dirty="0">
                <a:solidFill>
                  <a:prstClr val="black"/>
                </a:solidFill>
                <a:latin typeface="Symbol" panose="05050102010706020507" pitchFamily="18" charset="2"/>
                <a:ea typeface="黑体" panose="02010609060101010101" pitchFamily="49" charset="-122"/>
              </a:rPr>
              <a:t>-</a:t>
            </a:r>
            <a:r>
              <a:rPr lang="en-US" altLang="zh-CN" sz="3200" b="1" kern="0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 272 = </a:t>
            </a:r>
            <a:r>
              <a:rPr lang="en-US" altLang="zh-CN" sz="3200" b="1" u="sng" kern="0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          </a:t>
            </a:r>
            <a:r>
              <a:rPr lang="en-US" altLang="zh-CN" sz="3200" b="1" kern="0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 </a:t>
            </a:r>
            <a:r>
              <a:rPr lang="en-US" altLang="zh-CN" sz="3200" b="1" kern="0" dirty="0">
                <a:solidFill>
                  <a:prstClr val="black"/>
                </a:solidFill>
                <a:latin typeface="Symbol" panose="05050102010706020507" pitchFamily="18" charset="2"/>
                <a:ea typeface="黑体" panose="02010609060101010101" pitchFamily="49" charset="-122"/>
              </a:rPr>
              <a:t>-</a:t>
            </a:r>
            <a:r>
              <a:rPr lang="zh-CN" altLang="en-US" sz="3200" b="1" kern="0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（</a:t>
            </a:r>
            <a:r>
              <a:rPr lang="en-US" altLang="zh-CN" sz="3200" b="1" kern="0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28       272</a:t>
            </a:r>
            <a:r>
              <a:rPr lang="zh-CN" altLang="en-US" sz="3200" b="1" kern="0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）</a:t>
            </a:r>
            <a:endParaRPr lang="en-US" altLang="zh-CN" sz="3200" b="1" kern="0" dirty="0">
              <a:solidFill>
                <a:prstClr val="black"/>
              </a:solidFill>
              <a:latin typeface="Times New Roman" panose="02020603050405020304"/>
              <a:ea typeface="黑体" panose="02010609060101010101" pitchFamily="49" charset="-122"/>
            </a:endParaRPr>
          </a:p>
          <a:p>
            <a:pPr eaLnBrk="1" fontAlgn="auto" hangingPunct="1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en-US" altLang="zh-CN" sz="3200" b="1" kern="0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415 – 74 – 26 = </a:t>
            </a:r>
            <a:r>
              <a:rPr lang="en-US" altLang="zh-CN" sz="3200" b="1" u="sng" kern="0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        </a:t>
            </a:r>
            <a:r>
              <a:rPr lang="en-US" altLang="zh-CN" sz="3200" b="1" kern="0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     </a:t>
            </a:r>
            <a:r>
              <a:rPr lang="zh-CN" altLang="en-US" sz="3200" b="1" kern="0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（</a:t>
            </a:r>
            <a:r>
              <a:rPr lang="zh-CN" altLang="en-US" sz="3200" b="1" u="sng" kern="0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       </a:t>
            </a:r>
            <a:r>
              <a:rPr lang="zh-CN" altLang="en-US" sz="3200" b="1" kern="0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       </a:t>
            </a:r>
            <a:r>
              <a:rPr lang="zh-CN" altLang="en-US" sz="3200" b="1" u="sng" kern="0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       </a:t>
            </a:r>
            <a:r>
              <a:rPr lang="zh-CN" altLang="en-US" sz="3200" b="1" kern="0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）</a:t>
            </a:r>
            <a:endParaRPr lang="en-US" altLang="zh-CN" sz="3200" b="1" kern="0" dirty="0">
              <a:solidFill>
                <a:prstClr val="black"/>
              </a:solidFill>
              <a:latin typeface="Times New Roman" panose="02020603050405020304"/>
              <a:ea typeface="黑体" panose="02010609060101010101" pitchFamily="49" charset="-122"/>
            </a:endParaRPr>
          </a:p>
          <a:p>
            <a:pPr eaLnBrk="1" fontAlgn="auto" hangingPunct="1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en-US" altLang="zh-CN" sz="3200" b="1" i="1" kern="0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a</a:t>
            </a:r>
            <a:r>
              <a:rPr lang="en-US" altLang="zh-CN" sz="3200" b="1" kern="0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 </a:t>
            </a:r>
            <a:r>
              <a:rPr lang="en-US" altLang="zh-CN" sz="3200" b="1" kern="0" dirty="0">
                <a:solidFill>
                  <a:prstClr val="black"/>
                </a:solidFill>
                <a:latin typeface="Symbol" panose="05050102010706020507" pitchFamily="18" charset="2"/>
                <a:ea typeface="黑体" panose="02010609060101010101" pitchFamily="49" charset="-122"/>
              </a:rPr>
              <a:t>-</a:t>
            </a:r>
            <a:r>
              <a:rPr lang="en-US" altLang="zh-CN" sz="3200" b="1" kern="0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 </a:t>
            </a:r>
            <a:r>
              <a:rPr lang="en-US" altLang="zh-CN" sz="3200" b="1" i="1" kern="0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b</a:t>
            </a:r>
            <a:r>
              <a:rPr lang="en-US" altLang="zh-CN" sz="3200" b="1" kern="0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 </a:t>
            </a:r>
            <a:r>
              <a:rPr lang="en-US" altLang="zh-CN" sz="3200" b="1" kern="0" dirty="0">
                <a:solidFill>
                  <a:prstClr val="black"/>
                </a:solidFill>
                <a:latin typeface="Symbol" panose="05050102010706020507" pitchFamily="18" charset="2"/>
                <a:ea typeface="黑体" panose="02010609060101010101" pitchFamily="49" charset="-122"/>
              </a:rPr>
              <a:t>-</a:t>
            </a:r>
            <a:r>
              <a:rPr lang="en-US" altLang="zh-CN" sz="3200" b="1" kern="0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 </a:t>
            </a:r>
            <a:r>
              <a:rPr lang="en-US" altLang="zh-CN" sz="3200" b="1" i="1" kern="0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c</a:t>
            </a:r>
            <a:r>
              <a:rPr lang="en-US" altLang="zh-CN" sz="3200" b="1" kern="0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 = </a:t>
            </a:r>
            <a:r>
              <a:rPr lang="en-US" altLang="zh-CN" sz="3200" b="1" u="sng" kern="0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        </a:t>
            </a:r>
            <a:r>
              <a:rPr lang="en-US" altLang="zh-CN" sz="3200" b="1" kern="0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     </a:t>
            </a:r>
            <a:r>
              <a:rPr lang="zh-CN" altLang="en-US" sz="3200" b="1" kern="0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（</a:t>
            </a:r>
            <a:r>
              <a:rPr lang="zh-CN" altLang="en-US" sz="3200" b="1" u="sng" kern="0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       </a:t>
            </a:r>
            <a:r>
              <a:rPr lang="zh-CN" altLang="en-US" sz="3200" b="1" kern="0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       </a:t>
            </a:r>
            <a:r>
              <a:rPr lang="zh-CN" altLang="en-US" sz="3200" b="1" u="sng" kern="0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       </a:t>
            </a:r>
            <a:r>
              <a:rPr lang="zh-CN" altLang="en-US" sz="3200" b="1" kern="0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）</a:t>
            </a:r>
          </a:p>
        </p:txBody>
      </p:sp>
      <p:sp>
        <p:nvSpPr>
          <p:cNvPr id="4" name="椭圆 3"/>
          <p:cNvSpPr/>
          <p:nvPr/>
        </p:nvSpPr>
        <p:spPr bwMode="auto">
          <a:xfrm>
            <a:off x="4145906" y="2067718"/>
            <a:ext cx="558800" cy="549275"/>
          </a:xfrm>
          <a:prstGeom prst="ellipse">
            <a:avLst/>
          </a:prstGeom>
          <a:noFill/>
          <a:ln w="25400" cap="flat" cmpd="sng" algn="ctr">
            <a:solidFill>
              <a:srgbClr val="FF3300"/>
            </a:solidFill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solidFill>
                <a:srgbClr val="FF3300"/>
              </a:solidFill>
              <a:latin typeface="Arial" panose="020B0604020202020204"/>
              <a:ea typeface="宋体" panose="02010600030101010101" pitchFamily="2" charset="-122"/>
            </a:endParaRPr>
          </a:p>
        </p:txBody>
      </p:sp>
      <p:sp>
        <p:nvSpPr>
          <p:cNvPr id="7" name="椭圆 6"/>
          <p:cNvSpPr/>
          <p:nvPr/>
        </p:nvSpPr>
        <p:spPr bwMode="auto">
          <a:xfrm>
            <a:off x="6103293" y="2801143"/>
            <a:ext cx="558800" cy="549275"/>
          </a:xfrm>
          <a:prstGeom prst="ellipse">
            <a:avLst/>
          </a:prstGeom>
          <a:noFill/>
          <a:ln w="25400" cap="flat" cmpd="sng" algn="ctr">
            <a:solidFill>
              <a:srgbClr val="FF3300"/>
            </a:solidFill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solidFill>
                <a:srgbClr val="FF3300"/>
              </a:solidFill>
              <a:latin typeface="Arial" panose="020B0604020202020204"/>
              <a:ea typeface="宋体" panose="02010600030101010101" pitchFamily="2" charset="-122"/>
            </a:endParaRPr>
          </a:p>
        </p:txBody>
      </p:sp>
      <p:sp>
        <p:nvSpPr>
          <p:cNvPr id="8" name="椭圆 7"/>
          <p:cNvSpPr/>
          <p:nvPr/>
        </p:nvSpPr>
        <p:spPr bwMode="auto">
          <a:xfrm>
            <a:off x="4361806" y="3499643"/>
            <a:ext cx="558800" cy="549275"/>
          </a:xfrm>
          <a:prstGeom prst="ellipse">
            <a:avLst/>
          </a:prstGeom>
          <a:noFill/>
          <a:ln w="25400" cap="flat" cmpd="sng" algn="ctr">
            <a:solidFill>
              <a:srgbClr val="FF3300"/>
            </a:solidFill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solidFill>
                <a:srgbClr val="FF3300"/>
              </a:solidFill>
              <a:latin typeface="Arial" panose="020B0604020202020204"/>
              <a:ea typeface="宋体" panose="02010600030101010101" pitchFamily="2" charset="-122"/>
            </a:endParaRPr>
          </a:p>
        </p:txBody>
      </p:sp>
      <p:sp>
        <p:nvSpPr>
          <p:cNvPr id="9" name="椭圆 8"/>
          <p:cNvSpPr/>
          <p:nvPr/>
        </p:nvSpPr>
        <p:spPr bwMode="auto">
          <a:xfrm>
            <a:off x="5962006" y="3507581"/>
            <a:ext cx="558800" cy="549275"/>
          </a:xfrm>
          <a:prstGeom prst="ellipse">
            <a:avLst/>
          </a:prstGeom>
          <a:noFill/>
          <a:ln w="25400" cap="flat" cmpd="sng" algn="ctr">
            <a:solidFill>
              <a:srgbClr val="FF3300"/>
            </a:solidFill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solidFill>
                <a:srgbClr val="FF3300"/>
              </a:solidFill>
              <a:latin typeface="Arial" panose="020B0604020202020204"/>
              <a:ea typeface="宋体" panose="02010600030101010101" pitchFamily="2" charset="-122"/>
            </a:endParaRPr>
          </a:p>
        </p:txBody>
      </p:sp>
      <p:sp>
        <p:nvSpPr>
          <p:cNvPr id="10" name="椭圆 9"/>
          <p:cNvSpPr/>
          <p:nvPr/>
        </p:nvSpPr>
        <p:spPr bwMode="auto">
          <a:xfrm>
            <a:off x="3574406" y="4228306"/>
            <a:ext cx="558800" cy="549275"/>
          </a:xfrm>
          <a:prstGeom prst="ellipse">
            <a:avLst/>
          </a:prstGeom>
          <a:noFill/>
          <a:ln w="25400" cap="flat" cmpd="sng" algn="ctr">
            <a:solidFill>
              <a:srgbClr val="FF3300"/>
            </a:solidFill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solidFill>
                <a:srgbClr val="FF3300"/>
              </a:solidFill>
              <a:latin typeface="Arial" panose="020B0604020202020204"/>
              <a:ea typeface="宋体" panose="02010600030101010101" pitchFamily="2" charset="-122"/>
            </a:endParaRPr>
          </a:p>
        </p:txBody>
      </p:sp>
      <p:sp>
        <p:nvSpPr>
          <p:cNvPr id="11" name="椭圆 10"/>
          <p:cNvSpPr/>
          <p:nvPr/>
        </p:nvSpPr>
        <p:spPr bwMode="auto">
          <a:xfrm>
            <a:off x="5193656" y="4241006"/>
            <a:ext cx="558800" cy="549275"/>
          </a:xfrm>
          <a:prstGeom prst="ellipse">
            <a:avLst/>
          </a:prstGeom>
          <a:noFill/>
          <a:ln w="25400" cap="flat" cmpd="sng" algn="ctr">
            <a:solidFill>
              <a:srgbClr val="FF3300"/>
            </a:solidFill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solidFill>
                <a:srgbClr val="FF3300"/>
              </a:solidFill>
              <a:latin typeface="Arial" panose="020B0604020202020204"/>
              <a:ea typeface="宋体" panose="02010600030101010101" pitchFamily="2" charset="-122"/>
            </a:endParaRPr>
          </a:p>
        </p:txBody>
      </p:sp>
      <p:sp>
        <p:nvSpPr>
          <p:cNvPr id="12" name="文本框 8203"/>
          <p:cNvSpPr txBox="1">
            <a:spLocks noChangeArrowheads="1"/>
          </p:cNvSpPr>
          <p:nvPr/>
        </p:nvSpPr>
        <p:spPr bwMode="auto">
          <a:xfrm>
            <a:off x="5760393" y="1994693"/>
            <a:ext cx="671513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48</a:t>
            </a:r>
            <a:endParaRPr lang="zh-CN" altLang="en-US" sz="3200" b="1">
              <a:solidFill>
                <a:srgbClr val="0A0FDC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3" name="文本框 8203"/>
          <p:cNvSpPr txBox="1">
            <a:spLocks noChangeArrowheads="1"/>
          </p:cNvSpPr>
          <p:nvPr/>
        </p:nvSpPr>
        <p:spPr bwMode="auto">
          <a:xfrm>
            <a:off x="4198293" y="1964531"/>
            <a:ext cx="442913" cy="623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0A0FDC"/>
                </a:solidFill>
                <a:latin typeface="Symbol" panose="05050102010706020507" pitchFamily="18" charset="2"/>
                <a:ea typeface="楷体" panose="02010609060101010101" pitchFamily="49" charset="-122"/>
              </a:rPr>
              <a:t>-</a:t>
            </a:r>
            <a:endParaRPr lang="zh-CN" altLang="en-US" sz="3200" b="1">
              <a:solidFill>
                <a:srgbClr val="0A0FDC"/>
              </a:solidFill>
              <a:latin typeface="Symbol" panose="05050102010706020507" pitchFamily="18" charset="2"/>
              <a:ea typeface="楷体" panose="02010609060101010101" pitchFamily="49" charset="-122"/>
            </a:endParaRPr>
          </a:p>
        </p:txBody>
      </p:sp>
      <p:sp>
        <p:nvSpPr>
          <p:cNvPr id="14" name="文本框 8203"/>
          <p:cNvSpPr txBox="1">
            <a:spLocks noChangeArrowheads="1"/>
          </p:cNvSpPr>
          <p:nvPr/>
        </p:nvSpPr>
        <p:spPr bwMode="auto">
          <a:xfrm>
            <a:off x="3853806" y="2701131"/>
            <a:ext cx="101123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1500</a:t>
            </a:r>
            <a:endParaRPr lang="zh-CN" altLang="en-US" sz="3200" b="1">
              <a:solidFill>
                <a:srgbClr val="0A0FDC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5" name="文本框 8203"/>
          <p:cNvSpPr txBox="1">
            <a:spLocks noChangeArrowheads="1"/>
          </p:cNvSpPr>
          <p:nvPr/>
        </p:nvSpPr>
        <p:spPr bwMode="auto">
          <a:xfrm>
            <a:off x="6162031" y="2724943"/>
            <a:ext cx="4429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+</a:t>
            </a:r>
            <a:endParaRPr lang="zh-CN" altLang="en-US" sz="3200" b="1">
              <a:solidFill>
                <a:srgbClr val="0A0FDC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6" name="文本框 8203"/>
          <p:cNvSpPr txBox="1">
            <a:spLocks noChangeArrowheads="1"/>
          </p:cNvSpPr>
          <p:nvPr/>
        </p:nvSpPr>
        <p:spPr bwMode="auto">
          <a:xfrm>
            <a:off x="3433118" y="3405981"/>
            <a:ext cx="10128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415</a:t>
            </a:r>
            <a:endParaRPr lang="zh-CN" altLang="en-US" sz="3200" b="1">
              <a:solidFill>
                <a:srgbClr val="0A0FDC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7" name="文本框 8203"/>
          <p:cNvSpPr txBox="1">
            <a:spLocks noChangeArrowheads="1"/>
          </p:cNvSpPr>
          <p:nvPr/>
        </p:nvSpPr>
        <p:spPr bwMode="auto">
          <a:xfrm>
            <a:off x="4425306" y="3398043"/>
            <a:ext cx="4445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0A0FDC"/>
                </a:solidFill>
                <a:latin typeface="Symbol" panose="05050102010706020507" pitchFamily="18" charset="2"/>
                <a:ea typeface="楷体" panose="02010609060101010101" pitchFamily="49" charset="-122"/>
              </a:rPr>
              <a:t>-</a:t>
            </a:r>
            <a:endParaRPr lang="zh-CN" altLang="en-US" sz="3200" b="1">
              <a:solidFill>
                <a:srgbClr val="0A0FDC"/>
              </a:solidFill>
              <a:latin typeface="Symbol" panose="05050102010706020507" pitchFamily="18" charset="2"/>
              <a:ea typeface="楷体" panose="02010609060101010101" pitchFamily="49" charset="-122"/>
            </a:endParaRPr>
          </a:p>
        </p:txBody>
      </p:sp>
      <p:sp>
        <p:nvSpPr>
          <p:cNvPr id="18" name="文本框 8203"/>
          <p:cNvSpPr txBox="1">
            <a:spLocks noChangeArrowheads="1"/>
          </p:cNvSpPr>
          <p:nvPr/>
        </p:nvSpPr>
        <p:spPr bwMode="auto">
          <a:xfrm>
            <a:off x="5190481" y="3413918"/>
            <a:ext cx="638175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74</a:t>
            </a:r>
            <a:endParaRPr lang="zh-CN" altLang="en-US" sz="3200" b="1">
              <a:solidFill>
                <a:srgbClr val="0A0FDC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9" name="文本框 8203"/>
          <p:cNvSpPr txBox="1">
            <a:spLocks noChangeArrowheads="1"/>
          </p:cNvSpPr>
          <p:nvPr/>
        </p:nvSpPr>
        <p:spPr bwMode="auto">
          <a:xfrm>
            <a:off x="6603356" y="3393281"/>
            <a:ext cx="638175" cy="63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26</a:t>
            </a:r>
            <a:endParaRPr lang="zh-CN" altLang="en-US" sz="3200" b="1">
              <a:solidFill>
                <a:srgbClr val="0A0FDC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20" name="文本框 8203"/>
          <p:cNvSpPr txBox="1">
            <a:spLocks noChangeArrowheads="1"/>
          </p:cNvSpPr>
          <p:nvPr/>
        </p:nvSpPr>
        <p:spPr bwMode="auto">
          <a:xfrm>
            <a:off x="6044556" y="3432968"/>
            <a:ext cx="4429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+</a:t>
            </a:r>
            <a:endParaRPr lang="zh-CN" altLang="en-US" sz="3200" b="1">
              <a:solidFill>
                <a:srgbClr val="0A0FDC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21" name="文本框 8203"/>
          <p:cNvSpPr txBox="1">
            <a:spLocks noChangeArrowheads="1"/>
          </p:cNvSpPr>
          <p:nvPr/>
        </p:nvSpPr>
        <p:spPr bwMode="auto">
          <a:xfrm>
            <a:off x="2833043" y="4094956"/>
            <a:ext cx="519113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altLang="zh-CN" sz="3200" b="1" i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a</a:t>
            </a:r>
            <a:endParaRPr lang="zh-CN" altLang="en-US" sz="3200" b="1" i="1">
              <a:solidFill>
                <a:srgbClr val="0A0FDC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22" name="文本框 8203"/>
          <p:cNvSpPr txBox="1">
            <a:spLocks noChangeArrowheads="1"/>
          </p:cNvSpPr>
          <p:nvPr/>
        </p:nvSpPr>
        <p:spPr bwMode="auto">
          <a:xfrm>
            <a:off x="3660131" y="4128293"/>
            <a:ext cx="4429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0A0FDC"/>
                </a:solidFill>
                <a:latin typeface="Symbol" panose="05050102010706020507" pitchFamily="18" charset="2"/>
                <a:ea typeface="楷体" panose="02010609060101010101" pitchFamily="49" charset="-122"/>
              </a:rPr>
              <a:t>-</a:t>
            </a:r>
            <a:endParaRPr lang="zh-CN" altLang="en-US" sz="3200" b="1">
              <a:solidFill>
                <a:srgbClr val="0A0FDC"/>
              </a:solidFill>
              <a:latin typeface="Symbol" panose="05050102010706020507" pitchFamily="18" charset="2"/>
              <a:ea typeface="楷体" panose="02010609060101010101" pitchFamily="49" charset="-122"/>
            </a:endParaRPr>
          </a:p>
        </p:txBody>
      </p:sp>
      <p:sp>
        <p:nvSpPr>
          <p:cNvPr id="23" name="文本框 8203"/>
          <p:cNvSpPr txBox="1">
            <a:spLocks noChangeArrowheads="1"/>
          </p:cNvSpPr>
          <p:nvPr/>
        </p:nvSpPr>
        <p:spPr bwMode="auto">
          <a:xfrm>
            <a:off x="4469756" y="4107656"/>
            <a:ext cx="5207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altLang="zh-CN" sz="3200" b="1" i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b</a:t>
            </a:r>
            <a:endParaRPr lang="zh-CN" altLang="en-US" sz="3200" b="1" i="1">
              <a:solidFill>
                <a:srgbClr val="0A0FDC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24" name="文本框 8203"/>
          <p:cNvSpPr txBox="1">
            <a:spLocks noChangeArrowheads="1"/>
          </p:cNvSpPr>
          <p:nvPr/>
        </p:nvSpPr>
        <p:spPr bwMode="auto">
          <a:xfrm>
            <a:off x="5301606" y="4169568"/>
            <a:ext cx="4429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+</a:t>
            </a:r>
            <a:endParaRPr lang="zh-CN" altLang="en-US" sz="3200" b="1">
              <a:solidFill>
                <a:srgbClr val="0A0FDC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25" name="文本框 8203"/>
          <p:cNvSpPr txBox="1">
            <a:spLocks noChangeArrowheads="1"/>
          </p:cNvSpPr>
          <p:nvPr/>
        </p:nvSpPr>
        <p:spPr bwMode="auto">
          <a:xfrm>
            <a:off x="5990581" y="4107656"/>
            <a:ext cx="5191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altLang="zh-CN" sz="3200" b="1" i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c</a:t>
            </a:r>
            <a:endParaRPr lang="zh-CN" altLang="en-US" sz="3200" b="1" i="1">
              <a:solidFill>
                <a:srgbClr val="0A0FDC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pic>
        <p:nvPicPr>
          <p:cNvPr id="23575" name="图片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771550"/>
            <a:ext cx="1558925" cy="446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2477135" y="882015"/>
            <a:ext cx="342201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P21 </a:t>
            </a:r>
            <a:r>
              <a:rPr lang="zh-CN" dirty="0">
                <a:solidFill>
                  <a:srgbClr val="00B050"/>
                </a:solidFill>
                <a:latin typeface="+mn-ea"/>
                <a:ea typeface="+mn-ea"/>
              </a:rPr>
              <a:t>做一做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  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第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1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  <p:bldP spid="13" grpId="0" build="p"/>
      <p:bldP spid="14" grpId="0" build="p"/>
      <p:bldP spid="15" grpId="0" build="p"/>
      <p:bldP spid="16" grpId="0" build="p"/>
      <p:bldP spid="17" grpId="0" build="p"/>
      <p:bldP spid="18" grpId="0" build="p"/>
      <p:bldP spid="19" grpId="0" build="p"/>
      <p:bldP spid="20" grpId="0" build="p"/>
      <p:bldP spid="21" grpId="0" build="p"/>
      <p:bldP spid="22" grpId="0" build="p"/>
      <p:bldP spid="23" grpId="0" build="p"/>
      <p:bldP spid="24" grpId="0" build="p"/>
      <p:bldP spid="25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文本框 8203"/>
          <p:cNvSpPr txBox="1">
            <a:spLocks noChangeArrowheads="1"/>
          </p:cNvSpPr>
          <p:nvPr/>
        </p:nvSpPr>
        <p:spPr bwMode="auto">
          <a:xfrm>
            <a:off x="1079500" y="1347614"/>
            <a:ext cx="7416800" cy="137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2.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计算下面各题，怎样简便就怎样计算。</a:t>
            </a:r>
            <a:endParaRPr lang="en-US" altLang="zh-CN" sz="32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528-53-47                        545-167-145</a:t>
            </a:r>
            <a:endParaRPr lang="zh-CN" altLang="en-US" sz="32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9" name="文本框 8203"/>
          <p:cNvSpPr txBox="1">
            <a:spLocks noChangeArrowheads="1"/>
          </p:cNvSpPr>
          <p:nvPr/>
        </p:nvSpPr>
        <p:spPr bwMode="auto">
          <a:xfrm>
            <a:off x="820738" y="2704306"/>
            <a:ext cx="3136900" cy="212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=528-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53+47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）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=528-100</a:t>
            </a:r>
          </a:p>
          <a:p>
            <a:pPr eaLnBrk="1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=428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0" name="文本框 8203"/>
          <p:cNvSpPr txBox="1">
            <a:spLocks noChangeArrowheads="1"/>
          </p:cNvSpPr>
          <p:nvPr/>
        </p:nvSpPr>
        <p:spPr bwMode="auto">
          <a:xfrm>
            <a:off x="4951413" y="2704306"/>
            <a:ext cx="3136900" cy="217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=545-145-167</a:t>
            </a:r>
          </a:p>
          <a:p>
            <a:pPr eaLnBrk="1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=400-167</a:t>
            </a:r>
          </a:p>
          <a:p>
            <a:pPr eaLnBrk="1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=233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pic>
        <p:nvPicPr>
          <p:cNvPr id="2" name="图片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771550"/>
            <a:ext cx="1558925" cy="446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/>
          <p:nvPr/>
        </p:nvSpPr>
        <p:spPr>
          <a:xfrm>
            <a:off x="2477135" y="882015"/>
            <a:ext cx="342201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P21 </a:t>
            </a:r>
            <a:r>
              <a:rPr lang="zh-CN" dirty="0">
                <a:solidFill>
                  <a:srgbClr val="00B050"/>
                </a:solidFill>
                <a:latin typeface="+mn-ea"/>
                <a:ea typeface="+mn-ea"/>
              </a:rPr>
              <a:t>做一做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  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第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2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10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文本框 8203"/>
          <p:cNvSpPr txBox="1">
            <a:spLocks noChangeArrowheads="1"/>
          </p:cNvSpPr>
          <p:nvPr/>
        </p:nvSpPr>
        <p:spPr bwMode="auto">
          <a:xfrm>
            <a:off x="1079500" y="1347614"/>
            <a:ext cx="7416800" cy="137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2.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计算下面各题，怎样简便就怎样计算。</a:t>
            </a:r>
            <a:endParaRPr lang="en-US" altLang="zh-CN" sz="32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487-187-139-61              169-25-25-50</a:t>
            </a:r>
            <a:endParaRPr lang="zh-CN" altLang="en-US" sz="32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9" name="文本框 8203"/>
          <p:cNvSpPr txBox="1">
            <a:spLocks noChangeArrowheads="1"/>
          </p:cNvSpPr>
          <p:nvPr/>
        </p:nvSpPr>
        <p:spPr bwMode="auto">
          <a:xfrm>
            <a:off x="683568" y="2725564"/>
            <a:ext cx="4687366" cy="1906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=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487-187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）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-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139+61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）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= 300-200</a:t>
            </a:r>
          </a:p>
          <a:p>
            <a:pPr eaLnBrk="1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= 100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0" name="文本框 8203"/>
          <p:cNvSpPr txBox="1">
            <a:spLocks noChangeArrowheads="1"/>
          </p:cNvSpPr>
          <p:nvPr/>
        </p:nvSpPr>
        <p:spPr bwMode="auto">
          <a:xfrm>
            <a:off x="4951412" y="2704306"/>
            <a:ext cx="3725043" cy="2415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=169-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25+25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）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-50</a:t>
            </a:r>
          </a:p>
          <a:p>
            <a:pPr eaLnBrk="1" hangingPunct="1">
              <a:lnSpc>
                <a:spcPct val="1050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=169-50-50</a:t>
            </a:r>
          </a:p>
          <a:p>
            <a:pPr eaLnBrk="1" hangingPunct="1">
              <a:lnSpc>
                <a:spcPct val="1050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=169-100</a:t>
            </a:r>
          </a:p>
          <a:p>
            <a:pPr eaLnBrk="1" hangingPunct="1">
              <a:lnSpc>
                <a:spcPct val="1050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=69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pic>
        <p:nvPicPr>
          <p:cNvPr id="2" name="图片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771550"/>
            <a:ext cx="1558925" cy="446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/>
          <p:nvPr/>
        </p:nvSpPr>
        <p:spPr>
          <a:xfrm>
            <a:off x="2477135" y="882015"/>
            <a:ext cx="342201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P21 </a:t>
            </a:r>
            <a:r>
              <a:rPr lang="zh-CN" dirty="0">
                <a:solidFill>
                  <a:srgbClr val="00B050"/>
                </a:solidFill>
                <a:latin typeface="+mn-ea"/>
                <a:ea typeface="+mn-ea"/>
              </a:rPr>
              <a:t>做一做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  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第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2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10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矩形 10"/>
          <p:cNvSpPr>
            <a:spLocks noChangeArrowheads="1"/>
          </p:cNvSpPr>
          <p:nvPr/>
        </p:nvSpPr>
        <p:spPr bwMode="auto">
          <a:xfrm>
            <a:off x="900113" y="1204913"/>
            <a:ext cx="7496175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50000"/>
              </a:spcBef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计算下面各题，怎样简便就怎样计算。</a:t>
            </a:r>
          </a:p>
        </p:txBody>
      </p:sp>
      <p:sp>
        <p:nvSpPr>
          <p:cNvPr id="10" name="矩形 9"/>
          <p:cNvSpPr/>
          <p:nvPr/>
        </p:nvSpPr>
        <p:spPr bwMode="auto">
          <a:xfrm>
            <a:off x="1223963" y="1963738"/>
            <a:ext cx="7164387" cy="5857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b="1" kern="100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60+255+40                    282+41+159</a:t>
            </a:r>
          </a:p>
        </p:txBody>
      </p:sp>
      <p:sp>
        <p:nvSpPr>
          <p:cNvPr id="11" name="矩形 10"/>
          <p:cNvSpPr/>
          <p:nvPr/>
        </p:nvSpPr>
        <p:spPr>
          <a:xfrm>
            <a:off x="1003300" y="2549525"/>
            <a:ext cx="3168650" cy="16779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lnSpc>
                <a:spcPct val="110000"/>
              </a:lnSpc>
              <a:spcAft>
                <a:spcPts val="0"/>
              </a:spcAft>
              <a:defRPr/>
            </a:pPr>
            <a:r>
              <a:rPr lang="en-US" altLang="zh-CN" sz="3200" b="1" kern="10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=60+40+255</a:t>
            </a:r>
          </a:p>
          <a:p>
            <a:pPr algn="just" eaLnBrk="1" hangingPunct="1">
              <a:lnSpc>
                <a:spcPct val="110000"/>
              </a:lnSpc>
              <a:spcAft>
                <a:spcPts val="0"/>
              </a:spcAft>
              <a:defRPr/>
            </a:pPr>
            <a:r>
              <a:rPr lang="en-US" altLang="zh-CN" sz="3200" b="1" kern="10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=100+255</a:t>
            </a:r>
          </a:p>
          <a:p>
            <a:pPr algn="just" eaLnBrk="1" hangingPunct="1">
              <a:lnSpc>
                <a:spcPct val="110000"/>
              </a:lnSpc>
              <a:spcAft>
                <a:spcPts val="0"/>
              </a:spcAft>
              <a:defRPr/>
            </a:pPr>
            <a:r>
              <a:rPr lang="en-US" altLang="zh-CN" sz="3200" b="1" kern="10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=355</a:t>
            </a:r>
          </a:p>
        </p:txBody>
      </p:sp>
      <p:sp>
        <p:nvSpPr>
          <p:cNvPr id="12" name="矩形 11"/>
          <p:cNvSpPr/>
          <p:nvPr/>
        </p:nvSpPr>
        <p:spPr>
          <a:xfrm>
            <a:off x="4900613" y="2519363"/>
            <a:ext cx="3708400" cy="17160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lnSpc>
                <a:spcPct val="110000"/>
              </a:lnSpc>
              <a:spcAft>
                <a:spcPts val="0"/>
              </a:spcAft>
              <a:defRPr/>
            </a:pPr>
            <a:r>
              <a:rPr lang="en-US" altLang="zh-CN" sz="3200" b="1" kern="10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=282+</a:t>
            </a:r>
            <a:r>
              <a:rPr lang="zh-CN" altLang="en-US" sz="3200" b="1" kern="10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（</a:t>
            </a:r>
            <a:r>
              <a:rPr lang="en-US" altLang="zh-CN" sz="3200" b="1" kern="10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41+159</a:t>
            </a:r>
            <a:r>
              <a:rPr lang="zh-CN" altLang="en-US" sz="3200" b="1" kern="10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）</a:t>
            </a:r>
          </a:p>
          <a:p>
            <a:pPr algn="just" eaLnBrk="1" hangingPunct="1">
              <a:lnSpc>
                <a:spcPct val="110000"/>
              </a:lnSpc>
              <a:spcAft>
                <a:spcPts val="0"/>
              </a:spcAft>
              <a:defRPr/>
            </a:pPr>
            <a:r>
              <a:rPr lang="en-US" altLang="zh-CN" sz="3200" b="1" kern="10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=282+200</a:t>
            </a:r>
          </a:p>
          <a:p>
            <a:pPr algn="just" eaLnBrk="1" hangingPunct="1">
              <a:lnSpc>
                <a:spcPct val="110000"/>
              </a:lnSpc>
              <a:spcAft>
                <a:spcPts val="0"/>
              </a:spcAft>
              <a:defRPr/>
            </a:pPr>
            <a:r>
              <a:rPr lang="en-US" altLang="zh-CN" sz="3200" b="1" kern="10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=482</a:t>
            </a:r>
          </a:p>
        </p:txBody>
      </p:sp>
      <p:grpSp>
        <p:nvGrpSpPr>
          <p:cNvPr id="25606" name="组合 8"/>
          <p:cNvGrpSpPr/>
          <p:nvPr/>
        </p:nvGrpSpPr>
        <p:grpSpPr bwMode="auto">
          <a:xfrm>
            <a:off x="34925" y="50800"/>
            <a:ext cx="5616575" cy="892175"/>
            <a:chOff x="179512" y="128786"/>
            <a:chExt cx="5616624" cy="891778"/>
          </a:xfrm>
        </p:grpSpPr>
        <p:pic>
          <p:nvPicPr>
            <p:cNvPr id="25607" name="图片 1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12" y="128786"/>
              <a:ext cx="5616624" cy="8917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608" name="Rectangle 1"/>
            <p:cNvSpPr>
              <a:spLocks noChangeArrowheads="1"/>
            </p:cNvSpPr>
            <p:nvPr/>
          </p:nvSpPr>
          <p:spPr bwMode="auto">
            <a:xfrm>
              <a:off x="347812" y="168076"/>
              <a:ext cx="5280025" cy="646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3600" b="1">
                  <a:latin typeface="黑体" panose="02010609060101010101" pitchFamily="49" charset="-122"/>
                  <a:ea typeface="黑体" panose="02010609060101010101" pitchFamily="49" charset="-122"/>
                </a:rPr>
                <a:t>三、运用新知，解决问题</a:t>
              </a: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2477135" y="882015"/>
            <a:ext cx="342201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P22 </a:t>
            </a:r>
            <a:r>
              <a:rPr lang="zh-CN" dirty="0">
                <a:solidFill>
                  <a:srgbClr val="00B050"/>
                </a:solidFill>
                <a:latin typeface="+mn-ea"/>
                <a:ea typeface="+mn-ea"/>
              </a:rPr>
              <a:t>练习六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  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第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1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  <p:bldP spid="11" grpId="1" build="allAtOnce" bldLvl="0"/>
      <p:bldP spid="12" grpId="0" build="p"/>
      <p:bldP spid="12" grpId="1" build="allAtOnce" bldLvl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 bwMode="auto">
          <a:xfrm>
            <a:off x="1403350" y="700088"/>
            <a:ext cx="7164388" cy="5857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b="1" kern="100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800-138-162                  672-36-64</a:t>
            </a:r>
          </a:p>
        </p:txBody>
      </p:sp>
      <p:sp>
        <p:nvSpPr>
          <p:cNvPr id="3" name="矩形 2"/>
          <p:cNvSpPr/>
          <p:nvPr/>
        </p:nvSpPr>
        <p:spPr>
          <a:xfrm>
            <a:off x="1141413" y="1252538"/>
            <a:ext cx="3430587" cy="17176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lnSpc>
                <a:spcPct val="110000"/>
              </a:lnSpc>
              <a:spcAft>
                <a:spcPts val="0"/>
              </a:spcAft>
              <a:defRPr/>
            </a:pPr>
            <a:r>
              <a:rPr lang="en-US" altLang="zh-CN" sz="3200" b="1" kern="10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=800-</a:t>
            </a:r>
            <a:r>
              <a:rPr lang="zh-CN" altLang="en-US" sz="3200" b="1" kern="10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（</a:t>
            </a:r>
            <a:r>
              <a:rPr lang="en-US" altLang="zh-CN" sz="3200" b="1" kern="10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138+162</a:t>
            </a:r>
            <a:r>
              <a:rPr lang="zh-CN" altLang="en-US" sz="3200" b="1" kern="10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）</a:t>
            </a:r>
          </a:p>
          <a:p>
            <a:pPr algn="just" eaLnBrk="1" hangingPunct="1">
              <a:lnSpc>
                <a:spcPct val="110000"/>
              </a:lnSpc>
              <a:spcAft>
                <a:spcPts val="0"/>
              </a:spcAft>
              <a:defRPr/>
            </a:pPr>
            <a:r>
              <a:rPr lang="en-US" altLang="zh-CN" sz="3200" b="1" kern="10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=800-300</a:t>
            </a:r>
          </a:p>
          <a:p>
            <a:pPr algn="just" eaLnBrk="1" hangingPunct="1">
              <a:lnSpc>
                <a:spcPct val="110000"/>
              </a:lnSpc>
              <a:spcAft>
                <a:spcPts val="0"/>
              </a:spcAft>
              <a:defRPr/>
            </a:pPr>
            <a:r>
              <a:rPr lang="en-US" altLang="zh-CN" sz="3200" b="1" kern="10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=500</a:t>
            </a:r>
          </a:p>
        </p:txBody>
      </p:sp>
      <p:sp>
        <p:nvSpPr>
          <p:cNvPr id="4" name="矩形 3"/>
          <p:cNvSpPr/>
          <p:nvPr/>
        </p:nvSpPr>
        <p:spPr>
          <a:xfrm>
            <a:off x="5064125" y="1252538"/>
            <a:ext cx="3432175" cy="17176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lnSpc>
                <a:spcPct val="110000"/>
              </a:lnSpc>
              <a:spcAft>
                <a:spcPts val="0"/>
              </a:spcAft>
              <a:defRPr/>
            </a:pPr>
            <a:r>
              <a:rPr lang="en-US" altLang="zh-CN" sz="3200" b="1" kern="10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=672-</a:t>
            </a:r>
            <a:r>
              <a:rPr lang="zh-CN" altLang="en-US" sz="3200" b="1" kern="10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（</a:t>
            </a:r>
            <a:r>
              <a:rPr lang="en-US" altLang="zh-CN" sz="3200" b="1" kern="10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36+64</a:t>
            </a:r>
            <a:r>
              <a:rPr lang="zh-CN" altLang="en-US" sz="3200" b="1" kern="10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）</a:t>
            </a:r>
          </a:p>
          <a:p>
            <a:pPr algn="just" eaLnBrk="1" hangingPunct="1">
              <a:lnSpc>
                <a:spcPct val="110000"/>
              </a:lnSpc>
              <a:spcAft>
                <a:spcPts val="0"/>
              </a:spcAft>
              <a:defRPr/>
            </a:pPr>
            <a:r>
              <a:rPr lang="en-US" altLang="zh-CN" sz="3200" b="1" kern="10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=672-100</a:t>
            </a:r>
          </a:p>
          <a:p>
            <a:pPr algn="just" eaLnBrk="1" hangingPunct="1">
              <a:lnSpc>
                <a:spcPct val="110000"/>
              </a:lnSpc>
              <a:spcAft>
                <a:spcPts val="0"/>
              </a:spcAft>
              <a:defRPr/>
            </a:pPr>
            <a:r>
              <a:rPr lang="en-US" altLang="zh-CN" sz="3200" b="1" kern="10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=572</a:t>
            </a:r>
          </a:p>
        </p:txBody>
      </p:sp>
      <p:sp>
        <p:nvSpPr>
          <p:cNvPr id="5" name="矩形 4"/>
          <p:cNvSpPr/>
          <p:nvPr/>
        </p:nvSpPr>
        <p:spPr bwMode="auto">
          <a:xfrm>
            <a:off x="1225550" y="2808288"/>
            <a:ext cx="7162800" cy="5937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b="1" kern="100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13+46+55+54+87            548+52+468       </a:t>
            </a:r>
          </a:p>
        </p:txBody>
      </p:sp>
      <p:sp>
        <p:nvSpPr>
          <p:cNvPr id="6" name="矩形 5"/>
          <p:cNvSpPr/>
          <p:nvPr/>
        </p:nvSpPr>
        <p:spPr>
          <a:xfrm>
            <a:off x="971550" y="3328988"/>
            <a:ext cx="4514850" cy="16779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lnSpc>
                <a:spcPct val="110000"/>
              </a:lnSpc>
              <a:spcAft>
                <a:spcPts val="0"/>
              </a:spcAft>
              <a:defRPr/>
            </a:pPr>
            <a:r>
              <a:rPr lang="en-US" altLang="zh-CN" sz="3200" b="1" kern="10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=(13+87) +(46+54) +55</a:t>
            </a:r>
          </a:p>
          <a:p>
            <a:pPr algn="just" eaLnBrk="1" hangingPunct="1">
              <a:lnSpc>
                <a:spcPct val="110000"/>
              </a:lnSpc>
              <a:spcAft>
                <a:spcPts val="0"/>
              </a:spcAft>
              <a:defRPr/>
            </a:pPr>
            <a:r>
              <a:rPr lang="en-US" altLang="zh-CN" sz="3200" b="1" kern="10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=100+100+55</a:t>
            </a:r>
          </a:p>
          <a:p>
            <a:pPr algn="just" eaLnBrk="1" hangingPunct="1">
              <a:lnSpc>
                <a:spcPct val="110000"/>
              </a:lnSpc>
              <a:spcAft>
                <a:spcPts val="0"/>
              </a:spcAft>
              <a:defRPr/>
            </a:pPr>
            <a:r>
              <a:rPr lang="en-US" altLang="zh-CN" sz="3200" b="1" kern="10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=255</a:t>
            </a:r>
          </a:p>
        </p:txBody>
      </p:sp>
      <p:sp>
        <p:nvSpPr>
          <p:cNvPr id="7" name="矩形 6"/>
          <p:cNvSpPr/>
          <p:nvPr/>
        </p:nvSpPr>
        <p:spPr>
          <a:xfrm>
            <a:off x="5173663" y="3328988"/>
            <a:ext cx="2927350" cy="117633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lnSpc>
                <a:spcPct val="110000"/>
              </a:lnSpc>
              <a:spcAft>
                <a:spcPts val="0"/>
              </a:spcAft>
              <a:defRPr/>
            </a:pPr>
            <a:r>
              <a:rPr lang="en-US" altLang="zh-CN" sz="3200" b="1" kern="10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=600+468</a:t>
            </a:r>
          </a:p>
          <a:p>
            <a:pPr algn="just" eaLnBrk="1" hangingPunct="1">
              <a:lnSpc>
                <a:spcPct val="110000"/>
              </a:lnSpc>
              <a:spcAft>
                <a:spcPts val="0"/>
              </a:spcAft>
              <a:defRPr/>
            </a:pPr>
            <a:r>
              <a:rPr lang="en-US" altLang="zh-CN" sz="3200" b="1" kern="10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=1068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allAtOnce" bldLvl="0"/>
      <p:bldP spid="4" grpId="0" build="p"/>
      <p:bldP spid="4" grpId="1" build="allAtOnce" bldLvl="0"/>
      <p:bldP spid="6" grpId="0" build="p"/>
      <p:bldP spid="6" grpId="1" build="allAtOnce" bldLvl="0"/>
      <p:bldP spid="7" grpId="0" build="p"/>
      <p:bldP spid="7" grpId="1" build="allAtOnce" bldLvl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 bwMode="auto">
          <a:xfrm>
            <a:off x="1187450" y="1131888"/>
            <a:ext cx="7162800" cy="5937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b="1" kern="100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672-36+64                 5+137+45+63+50</a:t>
            </a:r>
          </a:p>
        </p:txBody>
      </p:sp>
      <p:sp>
        <p:nvSpPr>
          <p:cNvPr id="3" name="矩形 2"/>
          <p:cNvSpPr/>
          <p:nvPr/>
        </p:nvSpPr>
        <p:spPr>
          <a:xfrm>
            <a:off x="971550" y="1779588"/>
            <a:ext cx="3187700" cy="17176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lnSpc>
                <a:spcPct val="110000"/>
              </a:lnSpc>
              <a:spcAft>
                <a:spcPts val="0"/>
              </a:spcAft>
              <a:defRPr/>
            </a:pPr>
            <a:r>
              <a:rPr lang="en-US" altLang="zh-CN" sz="3200" b="1" kern="10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=672+64-36</a:t>
            </a:r>
          </a:p>
          <a:p>
            <a:pPr algn="just" eaLnBrk="1" hangingPunct="1">
              <a:lnSpc>
                <a:spcPct val="110000"/>
              </a:lnSpc>
              <a:spcAft>
                <a:spcPts val="0"/>
              </a:spcAft>
              <a:defRPr/>
            </a:pPr>
            <a:r>
              <a:rPr lang="en-US" altLang="zh-CN" sz="3200" b="1" kern="10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=736-36</a:t>
            </a:r>
          </a:p>
          <a:p>
            <a:pPr algn="just" eaLnBrk="1" hangingPunct="1">
              <a:lnSpc>
                <a:spcPct val="110000"/>
              </a:lnSpc>
              <a:spcAft>
                <a:spcPts val="0"/>
              </a:spcAft>
              <a:defRPr/>
            </a:pPr>
            <a:r>
              <a:rPr lang="en-US" altLang="zh-CN" sz="3200" b="1" kern="10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=700</a:t>
            </a:r>
          </a:p>
        </p:txBody>
      </p:sp>
      <p:sp>
        <p:nvSpPr>
          <p:cNvPr id="4" name="矩形 3"/>
          <p:cNvSpPr/>
          <p:nvPr/>
        </p:nvSpPr>
        <p:spPr>
          <a:xfrm>
            <a:off x="4400550" y="1790700"/>
            <a:ext cx="4275138" cy="17176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lnSpc>
                <a:spcPct val="110000"/>
              </a:lnSpc>
              <a:spcAft>
                <a:spcPts val="0"/>
              </a:spcAft>
              <a:defRPr/>
            </a:pPr>
            <a:r>
              <a:rPr lang="en-US" altLang="zh-CN" sz="3200" b="1" kern="10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=(137+63) +(5+45+50) </a:t>
            </a:r>
          </a:p>
          <a:p>
            <a:pPr algn="just" eaLnBrk="1" hangingPunct="1">
              <a:lnSpc>
                <a:spcPct val="110000"/>
              </a:lnSpc>
              <a:spcAft>
                <a:spcPts val="0"/>
              </a:spcAft>
              <a:defRPr/>
            </a:pPr>
            <a:r>
              <a:rPr lang="en-US" altLang="zh-CN" sz="3200" b="1" kern="10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=200+100</a:t>
            </a:r>
          </a:p>
          <a:p>
            <a:pPr algn="just" eaLnBrk="1" hangingPunct="1">
              <a:lnSpc>
                <a:spcPct val="110000"/>
              </a:lnSpc>
              <a:spcAft>
                <a:spcPts val="0"/>
              </a:spcAft>
              <a:defRPr/>
            </a:pPr>
            <a:r>
              <a:rPr lang="en-US" altLang="zh-CN" sz="3200" b="1" kern="10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=300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allAtOnce" bldLvl="0"/>
      <p:bldP spid="4" grpId="0" build="p"/>
      <p:bldP spid="4" grpId="1" build="allAtOnce" bldLvl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文本框 8203"/>
          <p:cNvSpPr txBox="1">
            <a:spLocks noChangeArrowheads="1"/>
          </p:cNvSpPr>
          <p:nvPr/>
        </p:nvSpPr>
        <p:spPr bwMode="auto">
          <a:xfrm>
            <a:off x="1073150" y="484188"/>
            <a:ext cx="6477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2.</a:t>
            </a:r>
            <a:endParaRPr lang="zh-CN" altLang="en-US" sz="32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" name="Text Box 8"/>
          <p:cNvSpPr txBox="1">
            <a:spLocks noChangeArrowheads="1"/>
          </p:cNvSpPr>
          <p:nvPr/>
        </p:nvSpPr>
        <p:spPr bwMode="auto">
          <a:xfrm>
            <a:off x="1187450" y="2886075"/>
            <a:ext cx="4494213" cy="206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0A0FDC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  </a:t>
            </a:r>
            <a:r>
              <a:rPr lang="zh-CN" altLang="en-US" sz="3200" b="1">
                <a:solidFill>
                  <a:srgbClr val="0A0FDC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  <a:sym typeface="Arial" panose="020B0604020202020204" pitchFamily="34" charset="0"/>
              </a:rPr>
              <a:t>  2000－416－284</a:t>
            </a:r>
          </a:p>
          <a:p>
            <a:pPr eaLnBrk="1" hangingPunct="1"/>
            <a:r>
              <a:rPr lang="zh-CN" altLang="en-US" sz="3200" b="1">
                <a:solidFill>
                  <a:srgbClr val="0A0FDC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＝</a:t>
            </a:r>
            <a:r>
              <a:rPr lang="zh-CN" altLang="en-US" sz="3200" b="1">
                <a:solidFill>
                  <a:srgbClr val="0A0FDC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  <a:sym typeface="Arial" panose="020B0604020202020204" pitchFamily="34" charset="0"/>
              </a:rPr>
              <a:t>2000－（</a:t>
            </a:r>
            <a:r>
              <a:rPr lang="en-US" altLang="zh-CN" sz="3200" b="1">
                <a:solidFill>
                  <a:srgbClr val="0A0FDC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  <a:sym typeface="Arial" panose="020B0604020202020204" pitchFamily="34" charset="0"/>
              </a:rPr>
              <a:t>416</a:t>
            </a:r>
            <a:r>
              <a:rPr lang="zh-CN" altLang="en-US" sz="3200" b="1">
                <a:solidFill>
                  <a:srgbClr val="0A0FDC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＋</a:t>
            </a:r>
            <a:r>
              <a:rPr lang="zh-CN" altLang="en-US" sz="3200" b="1">
                <a:solidFill>
                  <a:srgbClr val="0A0FDC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  <a:sym typeface="Arial" panose="020B0604020202020204" pitchFamily="34" charset="0"/>
              </a:rPr>
              <a:t>284）</a:t>
            </a:r>
          </a:p>
          <a:p>
            <a:pPr eaLnBrk="1" hangingPunct="1"/>
            <a:r>
              <a:rPr lang="zh-CN" altLang="en-US" sz="3200" b="1">
                <a:solidFill>
                  <a:srgbClr val="0A0FDC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＝</a:t>
            </a:r>
            <a:r>
              <a:rPr lang="zh-CN" altLang="en-US" sz="3200" b="1">
                <a:solidFill>
                  <a:srgbClr val="0A0FDC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  <a:sym typeface="Arial" panose="020B0604020202020204" pitchFamily="34" charset="0"/>
              </a:rPr>
              <a:t>2000－700</a:t>
            </a:r>
          </a:p>
          <a:p>
            <a:pPr eaLnBrk="1" hangingPunct="1"/>
            <a:r>
              <a:rPr lang="zh-CN" altLang="en-US" sz="3200" b="1">
                <a:solidFill>
                  <a:srgbClr val="0A0FDC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＝</a:t>
            </a:r>
            <a:r>
              <a:rPr lang="zh-CN" altLang="en-US" sz="3200" b="1">
                <a:solidFill>
                  <a:srgbClr val="0A0FDC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  <a:sym typeface="Arial" panose="020B0604020202020204" pitchFamily="34" charset="0"/>
              </a:rPr>
              <a:t>1300（</a:t>
            </a:r>
            <a:r>
              <a:rPr lang="en-US" altLang="zh-CN" sz="3200" b="1">
                <a:solidFill>
                  <a:srgbClr val="0A0FDC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  <a:sym typeface="Arial" panose="020B0604020202020204" pitchFamily="34" charset="0"/>
              </a:rPr>
              <a:t>m</a:t>
            </a:r>
            <a:r>
              <a:rPr lang="zh-CN" altLang="en-US" sz="3200" b="1">
                <a:solidFill>
                  <a:srgbClr val="0A0FDC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  <a:sym typeface="Arial" panose="020B0604020202020204" pitchFamily="34" charset="0"/>
              </a:rPr>
              <a:t>）</a:t>
            </a: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5003800" y="4156075"/>
            <a:ext cx="348932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答：海拔 </a:t>
            </a:r>
            <a:r>
              <a:rPr lang="en-US" altLang="zh-CN" sz="3200" b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1300 m</a:t>
            </a:r>
            <a:r>
              <a:rPr lang="zh-CN" altLang="en-US" sz="3200" b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3148" y="667381"/>
            <a:ext cx="5677705" cy="2237101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866640" y="692785"/>
            <a:ext cx="342201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P22 </a:t>
            </a:r>
            <a:r>
              <a:rPr lang="zh-CN" dirty="0">
                <a:solidFill>
                  <a:srgbClr val="00B050"/>
                </a:solidFill>
                <a:latin typeface="+mn-ea"/>
                <a:ea typeface="+mn-ea"/>
              </a:rPr>
              <a:t>练习六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  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第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3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utoUpdateAnimBg="0"/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文本框 8203"/>
          <p:cNvSpPr txBox="1">
            <a:spLocks noChangeArrowheads="1"/>
          </p:cNvSpPr>
          <p:nvPr/>
        </p:nvSpPr>
        <p:spPr bwMode="auto">
          <a:xfrm>
            <a:off x="755650" y="615296"/>
            <a:ext cx="2273300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3.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完成下表。</a:t>
            </a:r>
          </a:p>
        </p:txBody>
      </p:sp>
      <p:graphicFrame>
        <p:nvGraphicFramePr>
          <p:cNvPr id="2" name="表格 2"/>
          <p:cNvGraphicFramePr>
            <a:graphicFrameLocks noGrp="1"/>
          </p:cNvGraphicFramePr>
          <p:nvPr/>
        </p:nvGraphicFramePr>
        <p:xfrm>
          <a:off x="755650" y="1666718"/>
          <a:ext cx="7777165" cy="315430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554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54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54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554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5543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25780">
                <a:tc rowSpan="2">
                  <a:txBody>
                    <a:bodyPr/>
                    <a:lstStyle/>
                    <a:p>
                      <a:pPr algn="ctr"/>
                      <a:r>
                        <a:rPr lang="zh-CN" altLang="en-US" sz="2400" b="1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年级</a:t>
                      </a:r>
                      <a:endParaRPr lang="zh-CN" altLang="en-US" sz="2400" b="1" dirty="0"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4" marR="91444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zh-CN" altLang="en-US" sz="2400" b="1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班级</a:t>
                      </a:r>
                      <a:endParaRPr lang="zh-CN" altLang="en-US" sz="24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4" marR="91444"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1444" marR="91444"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1444" marR="91444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总人数</a:t>
                      </a:r>
                    </a:p>
                  </a:txBody>
                  <a:tcPr marL="91444" marR="91444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570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91444" marR="9144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（</a:t>
                      </a:r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）班</a:t>
                      </a:r>
                    </a:p>
                  </a:txBody>
                  <a:tcPr marL="91444" marR="914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（</a:t>
                      </a:r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）班</a:t>
                      </a:r>
                    </a:p>
                  </a:txBody>
                  <a:tcPr marL="91444" marR="914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（</a:t>
                      </a:r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）班</a:t>
                      </a:r>
                    </a:p>
                  </a:txBody>
                  <a:tcPr marL="91444" marR="91444" anchor="ctr"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91444" marR="91444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570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三年级</a:t>
                      </a:r>
                    </a:p>
                  </a:txBody>
                  <a:tcPr marL="91444" marR="9144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endParaRPr lang="zh-CN" altLang="en-US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4" marR="914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</a:t>
                      </a:r>
                      <a:endParaRPr lang="zh-CN" altLang="en-US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4" marR="914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</a:t>
                      </a:r>
                      <a:endParaRPr lang="zh-CN" altLang="en-US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4" marR="91444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4" marR="91444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570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四年级</a:t>
                      </a:r>
                    </a:p>
                  </a:txBody>
                  <a:tcPr marL="91444" marR="914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</a:t>
                      </a:r>
                      <a:endParaRPr lang="zh-CN" altLang="en-US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4" marR="914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zh-CN" altLang="en-US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4" marR="914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</a:t>
                      </a:r>
                      <a:endParaRPr lang="zh-CN" altLang="en-US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4" marR="91444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4" marR="91444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570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五年级</a:t>
                      </a:r>
                    </a:p>
                  </a:txBody>
                  <a:tcPr marL="91444" marR="914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endParaRPr lang="zh-CN" altLang="en-US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4" marR="914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endParaRPr lang="zh-CN" altLang="en-US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4" marR="914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endParaRPr lang="zh-CN" altLang="en-US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4" marR="91444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4" marR="91444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570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六年级</a:t>
                      </a:r>
                    </a:p>
                  </a:txBody>
                  <a:tcPr marL="91444" marR="914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</a:t>
                      </a:r>
                      <a:endParaRPr lang="zh-CN" altLang="en-US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4" marR="91444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4" marR="914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  <a:endParaRPr lang="zh-CN" altLang="en-US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4" marR="914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</a:t>
                      </a:r>
                      <a:endParaRPr lang="zh-CN" altLang="en-US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4" marR="91444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9738" name="文本框 8203"/>
          <p:cNvSpPr txBox="1">
            <a:spLocks noChangeArrowheads="1"/>
          </p:cNvSpPr>
          <p:nvPr/>
        </p:nvSpPr>
        <p:spPr bwMode="auto">
          <a:xfrm>
            <a:off x="2208213" y="1131590"/>
            <a:ext cx="4727575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某小学中、高年级人数统计表</a:t>
            </a:r>
          </a:p>
        </p:txBody>
      </p:sp>
      <p:sp>
        <p:nvSpPr>
          <p:cNvPr id="17" name="文本框 16"/>
          <p:cNvSpPr txBox="1">
            <a:spLocks noChangeArrowheads="1"/>
          </p:cNvSpPr>
          <p:nvPr/>
        </p:nvSpPr>
        <p:spPr bwMode="auto">
          <a:xfrm>
            <a:off x="7437836" y="2747034"/>
            <a:ext cx="6463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107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文本框 17"/>
          <p:cNvSpPr txBox="1">
            <a:spLocks noChangeArrowheads="1"/>
          </p:cNvSpPr>
          <p:nvPr/>
        </p:nvSpPr>
        <p:spPr bwMode="auto">
          <a:xfrm>
            <a:off x="7436232" y="3277854"/>
            <a:ext cx="6463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104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文本框 18"/>
          <p:cNvSpPr txBox="1">
            <a:spLocks noChangeArrowheads="1"/>
          </p:cNvSpPr>
          <p:nvPr/>
        </p:nvSpPr>
        <p:spPr bwMode="auto">
          <a:xfrm>
            <a:off x="7437836" y="3795886"/>
            <a:ext cx="6463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106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文本框 19"/>
          <p:cNvSpPr txBox="1">
            <a:spLocks noChangeArrowheads="1"/>
          </p:cNvSpPr>
          <p:nvPr/>
        </p:nvSpPr>
        <p:spPr bwMode="auto">
          <a:xfrm>
            <a:off x="4398010" y="4327313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38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844165" y="777875"/>
            <a:ext cx="342201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P23 </a:t>
            </a:r>
            <a:r>
              <a:rPr lang="zh-CN" dirty="0">
                <a:solidFill>
                  <a:srgbClr val="00B050"/>
                </a:solidFill>
                <a:latin typeface="+mn-ea"/>
                <a:ea typeface="+mn-ea"/>
              </a:rPr>
              <a:t>练习六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  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第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5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文本框 8203"/>
          <p:cNvSpPr txBox="1">
            <a:spLocks noChangeArrowheads="1"/>
          </p:cNvSpPr>
          <p:nvPr/>
        </p:nvSpPr>
        <p:spPr bwMode="auto">
          <a:xfrm>
            <a:off x="647601" y="843558"/>
            <a:ext cx="7848798" cy="1594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4.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某商场第二季度卖出甲、乙、丙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种品牌的空调共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375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台，甲品牌卖了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125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台，乙品牌卖了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75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台。丙品牌卖了多少台？</a:t>
            </a: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1331640" y="2517231"/>
            <a:ext cx="3773487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375</a:t>
            </a:r>
            <a:r>
              <a:rPr lang="en-US" altLang="zh-CN" sz="2800" b="1" dirty="0">
                <a:solidFill>
                  <a:srgbClr val="0A0FD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-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125</a:t>
            </a:r>
            <a:r>
              <a:rPr lang="en-US" altLang="zh-CN" sz="2800" b="1" dirty="0">
                <a:solidFill>
                  <a:srgbClr val="0A0FD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-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75</a:t>
            </a:r>
          </a:p>
          <a:p>
            <a:pPr eaLnBrk="1" hangingPunct="1"/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 375</a:t>
            </a:r>
            <a:r>
              <a:rPr lang="en-US" altLang="zh-CN" sz="2800" b="1" dirty="0">
                <a:solidFill>
                  <a:srgbClr val="0A0FD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-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125+75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</a:p>
          <a:p>
            <a:pPr eaLnBrk="1" hangingPunct="1"/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 375</a:t>
            </a:r>
            <a:r>
              <a:rPr lang="en-US" altLang="zh-CN" sz="2800" b="1" dirty="0">
                <a:solidFill>
                  <a:srgbClr val="0A0FD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-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200</a:t>
            </a:r>
          </a:p>
          <a:p>
            <a:pPr eaLnBrk="1" hangingPunct="1"/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 175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（台）</a:t>
            </a:r>
            <a:endParaRPr lang="zh-CN" altLang="en-US" sz="2800" b="1" dirty="0">
              <a:solidFill>
                <a:srgbClr val="0000FF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3347864" y="4071503"/>
            <a:ext cx="432048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答：丙品牌卖了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175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台。</a:t>
            </a:r>
            <a:endParaRPr lang="zh-CN" altLang="en-US" sz="2800" b="1" dirty="0">
              <a:solidFill>
                <a:srgbClr val="0000FF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168265" y="628015"/>
            <a:ext cx="342201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P23 </a:t>
            </a:r>
            <a:r>
              <a:rPr lang="zh-CN" dirty="0">
                <a:solidFill>
                  <a:srgbClr val="00B050"/>
                </a:solidFill>
                <a:latin typeface="+mn-ea"/>
                <a:ea typeface="+mn-ea"/>
              </a:rPr>
              <a:t>练习六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  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第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2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文本框 8203"/>
          <p:cNvSpPr txBox="1">
            <a:spLocks noChangeArrowheads="1"/>
          </p:cNvSpPr>
          <p:nvPr/>
        </p:nvSpPr>
        <p:spPr bwMode="auto">
          <a:xfrm>
            <a:off x="431540" y="1093265"/>
            <a:ext cx="8280920" cy="107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5.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王老师要批改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68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篇作文。第一天批改了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22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篇，第二天批改的比第一天多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篇，还有多少篇没有批改？</a:t>
            </a: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2051720" y="2427734"/>
            <a:ext cx="5040560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          68</a:t>
            </a:r>
            <a:r>
              <a:rPr lang="en-US" altLang="zh-CN" sz="2800" b="1">
                <a:solidFill>
                  <a:srgbClr val="0A0FD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-</a:t>
            </a:r>
            <a:r>
              <a:rPr lang="en-US" altLang="zh-CN" sz="2800" b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22</a:t>
            </a:r>
            <a:r>
              <a:rPr lang="en-US" altLang="zh-CN" sz="2800" b="1">
                <a:solidFill>
                  <a:srgbClr val="0A0FD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-</a:t>
            </a:r>
            <a:r>
              <a:rPr lang="zh-CN" altLang="en-US" sz="2800" b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（</a:t>
            </a:r>
            <a:r>
              <a:rPr lang="en-US" altLang="zh-CN" sz="2800" b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22</a:t>
            </a:r>
            <a:r>
              <a:rPr lang="en-US" altLang="zh-CN" sz="2800" b="1">
                <a:solidFill>
                  <a:srgbClr val="0A0FD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+</a:t>
            </a:r>
            <a:r>
              <a:rPr lang="en-US" altLang="zh-CN" sz="2800" b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8</a:t>
            </a:r>
            <a:r>
              <a:rPr lang="zh-CN" altLang="en-US" sz="2800" b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）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        =46</a:t>
            </a:r>
            <a:r>
              <a:rPr lang="en-US" altLang="zh-CN" sz="2800" b="1">
                <a:solidFill>
                  <a:srgbClr val="0A0FD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-</a:t>
            </a:r>
            <a:r>
              <a:rPr lang="en-US" altLang="zh-CN" sz="2800" b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30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        =16</a:t>
            </a:r>
            <a:r>
              <a:rPr lang="zh-CN" altLang="en-US" sz="2800" b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（篇）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答：还有</a:t>
            </a:r>
            <a:r>
              <a:rPr lang="en-US" altLang="zh-CN" sz="2800" b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16</a:t>
            </a:r>
            <a:r>
              <a:rPr lang="zh-CN" altLang="en-US" sz="2800" b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篇没有批改。</a:t>
            </a:r>
            <a:endParaRPr lang="zh-CN" altLang="en-US" sz="2800" b="1">
              <a:solidFill>
                <a:srgbClr val="0A0FDC"/>
              </a:solidFill>
              <a:latin typeface="Times New Roman" panose="02020603050405020304" pitchFamily="18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147945" y="699770"/>
            <a:ext cx="342201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P23 </a:t>
            </a:r>
            <a:r>
              <a:rPr lang="zh-CN" dirty="0">
                <a:solidFill>
                  <a:srgbClr val="00B050"/>
                </a:solidFill>
                <a:latin typeface="+mn-ea"/>
                <a:ea typeface="+mn-ea"/>
              </a:rPr>
              <a:t>练习六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  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第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8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771" name="组合 7"/>
          <p:cNvGrpSpPr/>
          <p:nvPr/>
        </p:nvGrpSpPr>
        <p:grpSpPr bwMode="auto">
          <a:xfrm>
            <a:off x="34925" y="50800"/>
            <a:ext cx="3384550" cy="892175"/>
            <a:chOff x="179512" y="128786"/>
            <a:chExt cx="3384376" cy="891778"/>
          </a:xfrm>
        </p:grpSpPr>
        <p:pic>
          <p:nvPicPr>
            <p:cNvPr id="32774" name="图片 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12" y="128786"/>
              <a:ext cx="3384376" cy="8917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775" name="Rectangle 1"/>
            <p:cNvSpPr>
              <a:spLocks noChangeArrowheads="1"/>
            </p:cNvSpPr>
            <p:nvPr/>
          </p:nvSpPr>
          <p:spPr bwMode="auto">
            <a:xfrm>
              <a:off x="347812" y="168076"/>
              <a:ext cx="296587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3600" b="1">
                  <a:latin typeface="黑体" panose="02010609060101010101" pitchFamily="49" charset="-122"/>
                  <a:ea typeface="黑体" panose="02010609060101010101" pitchFamily="49" charset="-122"/>
                </a:rPr>
                <a:t>四、课堂小结</a:t>
              </a:r>
            </a:p>
          </p:txBody>
        </p:sp>
      </p:grpSp>
      <p:pic>
        <p:nvPicPr>
          <p:cNvPr id="32772" name="图片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46" t="22002" r="7346" b="19202"/>
          <a:stretch>
            <a:fillRect/>
          </a:stretch>
        </p:blipFill>
        <p:spPr bwMode="auto">
          <a:xfrm>
            <a:off x="1979613" y="1058863"/>
            <a:ext cx="5762625" cy="354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3" name="Rectangle 13"/>
          <p:cNvSpPr>
            <a:spLocks noChangeArrowheads="1"/>
          </p:cNvSpPr>
          <p:nvPr/>
        </p:nvSpPr>
        <p:spPr bwMode="auto">
          <a:xfrm>
            <a:off x="2916238" y="2006600"/>
            <a:ext cx="4608512" cy="1128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这节课你有什么收获？</a:t>
            </a: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能跟同学们交流一下吗？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8203"/>
          <p:cNvSpPr txBox="1">
            <a:spLocks noChangeArrowheads="1"/>
          </p:cNvSpPr>
          <p:nvPr/>
        </p:nvSpPr>
        <p:spPr bwMode="auto">
          <a:xfrm>
            <a:off x="1116013" y="1036638"/>
            <a:ext cx="5184775" cy="6413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0"/>
              </a:spcBef>
              <a:defRPr/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用合适的方法计算。</a:t>
            </a:r>
            <a:endParaRPr lang="zh-CN" altLang="en-US" sz="32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6" name="文本框 8203"/>
          <p:cNvSpPr txBox="1">
            <a:spLocks noChangeArrowheads="1"/>
          </p:cNvSpPr>
          <p:nvPr/>
        </p:nvSpPr>
        <p:spPr bwMode="auto">
          <a:xfrm>
            <a:off x="1331913" y="1695450"/>
            <a:ext cx="6119812" cy="6365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0"/>
              </a:spcBef>
              <a:defRPr/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（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1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）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1+2+3+4+</a:t>
            </a:r>
            <a:r>
              <a:rPr lang="en-US" altLang="zh-CN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+98+99+100</a:t>
            </a:r>
            <a:endParaRPr lang="zh-CN" altLang="en-US" sz="32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476375" y="2376488"/>
            <a:ext cx="7056438" cy="240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2667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    1+2+3+4+</a:t>
            </a:r>
            <a:r>
              <a:rPr lang="en-US" altLang="zh-CN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+98+99+100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=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1+100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）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+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2+99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）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+</a:t>
            </a:r>
            <a:r>
              <a:rPr lang="en-US" altLang="zh-CN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+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50+51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）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= 101×50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= 5050</a:t>
            </a:r>
          </a:p>
        </p:txBody>
      </p:sp>
      <p:grpSp>
        <p:nvGrpSpPr>
          <p:cNvPr id="33797" name="组合 6"/>
          <p:cNvGrpSpPr/>
          <p:nvPr/>
        </p:nvGrpSpPr>
        <p:grpSpPr bwMode="auto">
          <a:xfrm>
            <a:off x="34925" y="50800"/>
            <a:ext cx="3384550" cy="892175"/>
            <a:chOff x="179512" y="128786"/>
            <a:chExt cx="3384376" cy="891778"/>
          </a:xfrm>
        </p:grpSpPr>
        <p:pic>
          <p:nvPicPr>
            <p:cNvPr id="33798" name="图片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12" y="128786"/>
              <a:ext cx="3384376" cy="8917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799" name="Rectangle 1"/>
            <p:cNvSpPr>
              <a:spLocks noChangeArrowheads="1"/>
            </p:cNvSpPr>
            <p:nvPr/>
          </p:nvSpPr>
          <p:spPr bwMode="auto">
            <a:xfrm>
              <a:off x="347812" y="168076"/>
              <a:ext cx="2964273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3600" b="1">
                  <a:latin typeface="黑体" panose="02010609060101010101" pitchFamily="49" charset="-122"/>
                  <a:ea typeface="黑体" panose="02010609060101010101" pitchFamily="49" charset="-122"/>
                </a:rPr>
                <a:t>五、拓展延伸</a:t>
              </a: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4716145" y="1254760"/>
            <a:ext cx="342201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P23 </a:t>
            </a:r>
            <a:r>
              <a:rPr lang="zh-CN" dirty="0">
                <a:solidFill>
                  <a:srgbClr val="00B050"/>
                </a:solidFill>
                <a:latin typeface="+mn-ea"/>
                <a:ea typeface="+mn-ea"/>
              </a:rPr>
              <a:t>练习六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  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第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9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8203"/>
          <p:cNvSpPr txBox="1">
            <a:spLocks noChangeArrowheads="1"/>
          </p:cNvSpPr>
          <p:nvPr/>
        </p:nvSpPr>
        <p:spPr bwMode="auto">
          <a:xfrm>
            <a:off x="1619250" y="1131888"/>
            <a:ext cx="6121400" cy="6365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0"/>
              </a:spcBef>
              <a:defRPr/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（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2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）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2+4+6+</a:t>
            </a:r>
            <a:r>
              <a:rPr lang="en-US" altLang="zh-CN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+16+18+20</a:t>
            </a:r>
            <a:endParaRPr lang="zh-CN" altLang="en-US" sz="32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1570038" y="2039938"/>
            <a:ext cx="6889750" cy="240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2667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    2+4+6+</a:t>
            </a:r>
            <a:r>
              <a:rPr lang="en-US" altLang="zh-CN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+16+18+20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=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2+20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）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+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4+18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）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+</a:t>
            </a:r>
            <a:r>
              <a:rPr lang="en-US" altLang="zh-CN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+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10+12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）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= 5×22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= 110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8203"/>
          <p:cNvSpPr txBox="1">
            <a:spLocks noChangeArrowheads="1"/>
          </p:cNvSpPr>
          <p:nvPr/>
        </p:nvSpPr>
        <p:spPr bwMode="auto">
          <a:xfrm>
            <a:off x="1043608" y="915566"/>
            <a:ext cx="6769100" cy="6365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0"/>
              </a:spcBef>
              <a:defRPr/>
            </a:pPr>
            <a:r>
              <a:rPr lang="zh-CN" altLang="en-US" sz="3200" b="1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（</a:t>
            </a:r>
            <a:r>
              <a:rPr lang="en-US" altLang="zh-CN" sz="3200" b="1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3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）</a:t>
            </a:r>
            <a:r>
              <a:rPr lang="en-US" altLang="zh-CN" sz="3200" b="1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5+10+15+</a:t>
            </a:r>
            <a:r>
              <a:rPr lang="en-US" altLang="zh-CN" sz="32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</a:t>
            </a:r>
            <a:r>
              <a:rPr lang="en-US" altLang="zh-CN" sz="3200" b="1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+90+95+100</a:t>
            </a:r>
            <a:endParaRPr lang="zh-CN" altLang="en-US" sz="32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251520" y="1564505"/>
            <a:ext cx="8424936" cy="2115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indent="2667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  5+10+15+</a:t>
            </a:r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+90+95+100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=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5+100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）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+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10+95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）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+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 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15+90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） 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+</a:t>
            </a:r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+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50+55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）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=105×10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=1050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8203"/>
          <p:cNvSpPr txBox="1">
            <a:spLocks noChangeArrowheads="1"/>
          </p:cNvSpPr>
          <p:nvPr/>
        </p:nvSpPr>
        <p:spPr bwMode="auto">
          <a:xfrm>
            <a:off x="1331913" y="771525"/>
            <a:ext cx="6769100" cy="6365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0"/>
              </a:spcBef>
              <a:defRPr/>
            </a:pPr>
            <a:r>
              <a:rPr lang="zh-CN" altLang="en-US" sz="3200" b="1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（</a:t>
            </a:r>
            <a:r>
              <a:rPr lang="en-US" altLang="zh-CN" sz="3200" b="1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4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）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20-19+18-17+</a:t>
            </a:r>
            <a:r>
              <a:rPr lang="en-US" altLang="zh-CN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+4-3+2-1</a:t>
            </a:r>
            <a:endParaRPr lang="zh-CN" altLang="en-US" sz="32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1687513" y="1708150"/>
            <a:ext cx="6629400" cy="240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2667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    20-19+18-17+</a:t>
            </a:r>
            <a:r>
              <a:rPr lang="en-US" altLang="zh-CN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+4-3+2-1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=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20-19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）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+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18-17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）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+</a:t>
            </a:r>
            <a:r>
              <a:rPr lang="en-US" altLang="zh-CN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+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2-1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）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= 1×10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= 10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矩形 2"/>
          <p:cNvSpPr>
            <a:spLocks noChangeArrowheads="1"/>
          </p:cNvSpPr>
          <p:nvPr/>
        </p:nvSpPr>
        <p:spPr bwMode="auto">
          <a:xfrm>
            <a:off x="1042988" y="339725"/>
            <a:ext cx="265906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>
                <a:solidFill>
                  <a:srgbClr val="C93756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▶备选练习</a:t>
            </a:r>
          </a:p>
        </p:txBody>
      </p:sp>
      <p:sp>
        <p:nvSpPr>
          <p:cNvPr id="36867" name="矩形 3"/>
          <p:cNvSpPr>
            <a:spLocks noChangeArrowheads="1"/>
          </p:cNvSpPr>
          <p:nvPr/>
        </p:nvSpPr>
        <p:spPr bwMode="auto">
          <a:xfrm>
            <a:off x="1062038" y="1203325"/>
            <a:ext cx="7397750" cy="322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1.</a:t>
            </a:r>
            <a:r>
              <a:rPr lang="zh-CN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在○里填写合适的运算符号，在横线上填写合适的数。</a:t>
            </a:r>
          </a:p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245</a:t>
            </a:r>
            <a:r>
              <a:rPr lang="en-US" altLang="zh-CN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-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72</a:t>
            </a:r>
            <a:r>
              <a:rPr lang="en-US" altLang="zh-CN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-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28=245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(_____+_____)</a:t>
            </a:r>
            <a:endParaRPr lang="zh-CN" altLang="zh-CN" sz="32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378</a:t>
            </a:r>
            <a:r>
              <a:rPr lang="en-US" altLang="zh-CN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-</a:t>
            </a:r>
            <a:r>
              <a:rPr lang="zh-CN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178+67</a:t>
            </a:r>
            <a:r>
              <a:rPr lang="zh-CN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=378      ____       ____</a:t>
            </a:r>
            <a:endParaRPr lang="zh-CN" altLang="zh-CN" sz="32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316</a:t>
            </a:r>
            <a:r>
              <a:rPr lang="en-US" altLang="zh-CN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-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43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157=316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(____      _____)</a:t>
            </a:r>
            <a:endParaRPr lang="zh-CN" altLang="zh-CN" sz="32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3924300" y="2643188"/>
            <a:ext cx="431800" cy="433387"/>
          </a:xfrm>
          <a:prstGeom prst="ellipse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5003800" y="3257550"/>
            <a:ext cx="431800" cy="431800"/>
          </a:xfrm>
          <a:prstGeom prst="ellipse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6443663" y="3257550"/>
            <a:ext cx="431800" cy="431800"/>
          </a:xfrm>
          <a:prstGeom prst="ellipse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4140200" y="3919538"/>
            <a:ext cx="431800" cy="431800"/>
          </a:xfrm>
          <a:prstGeom prst="ellipse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5713413" y="3940175"/>
            <a:ext cx="431800" cy="431800"/>
          </a:xfrm>
          <a:prstGeom prst="ellipse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3944938" y="2552700"/>
            <a:ext cx="3905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-</a:t>
            </a:r>
            <a:endParaRPr lang="zh-CN" altLang="en-US" sz="32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4787900" y="2549525"/>
            <a:ext cx="5953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72</a:t>
            </a:r>
            <a:endParaRPr lang="zh-CN" altLang="en-US" sz="3200">
              <a:solidFill>
                <a:srgbClr val="FF0000"/>
              </a:solidFill>
            </a:endParaRP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6121400" y="2549525"/>
            <a:ext cx="5937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28</a:t>
            </a:r>
            <a:endParaRPr lang="zh-CN" altLang="en-US" sz="3200">
              <a:solidFill>
                <a:srgbClr val="FF0000"/>
              </a:solidFill>
            </a:endParaRPr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5045075" y="3181350"/>
            <a:ext cx="39052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-</a:t>
            </a:r>
            <a:endParaRPr lang="zh-CN" altLang="en-US" sz="32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5559425" y="3167063"/>
            <a:ext cx="8001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178</a:t>
            </a:r>
            <a:endParaRPr lang="zh-CN" altLang="en-US" sz="3200">
              <a:solidFill>
                <a:srgbClr val="FF0000"/>
              </a:solidFill>
            </a:endParaRPr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auto">
          <a:xfrm>
            <a:off x="6480175" y="3181350"/>
            <a:ext cx="392113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-</a:t>
            </a:r>
            <a:endParaRPr lang="zh-CN" altLang="en-US" sz="32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auto">
          <a:xfrm>
            <a:off x="7085013" y="3181350"/>
            <a:ext cx="595312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67</a:t>
            </a:r>
            <a:endParaRPr lang="zh-CN" altLang="en-US" sz="3200">
              <a:solidFill>
                <a:srgbClr val="FF0000"/>
              </a:solidFill>
            </a:endParaRPr>
          </a:p>
        </p:txBody>
      </p:sp>
      <p:sp>
        <p:nvSpPr>
          <p:cNvPr id="17" name="矩形 16"/>
          <p:cNvSpPr>
            <a:spLocks noChangeArrowheads="1"/>
          </p:cNvSpPr>
          <p:nvPr/>
        </p:nvSpPr>
        <p:spPr bwMode="auto">
          <a:xfrm>
            <a:off x="4152900" y="3863975"/>
            <a:ext cx="3921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-</a:t>
            </a:r>
            <a:endParaRPr lang="zh-CN" altLang="en-US" sz="32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auto">
          <a:xfrm>
            <a:off x="4859338" y="3819525"/>
            <a:ext cx="5937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43</a:t>
            </a:r>
            <a:endParaRPr lang="zh-CN" altLang="en-US" sz="3200">
              <a:solidFill>
                <a:srgbClr val="FF0000"/>
              </a:solidFill>
            </a:endParaRPr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auto">
          <a:xfrm>
            <a:off x="5735638" y="3883025"/>
            <a:ext cx="4191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+</a:t>
            </a:r>
            <a:endParaRPr lang="zh-CN" altLang="en-US" sz="3200">
              <a:solidFill>
                <a:srgbClr val="FF0000"/>
              </a:solidFill>
            </a:endParaRPr>
          </a:p>
        </p:txBody>
      </p:sp>
      <p:sp>
        <p:nvSpPr>
          <p:cNvPr id="20" name="矩形 19"/>
          <p:cNvSpPr>
            <a:spLocks noChangeArrowheads="1"/>
          </p:cNvSpPr>
          <p:nvPr/>
        </p:nvSpPr>
        <p:spPr bwMode="auto">
          <a:xfrm>
            <a:off x="6245225" y="3813175"/>
            <a:ext cx="8001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157</a:t>
            </a:r>
            <a:endParaRPr lang="zh-CN" altLang="en-US" sz="3200">
              <a:solidFill>
                <a:srgbClr val="FF0000"/>
              </a:solidFill>
            </a:endParaRPr>
          </a:p>
        </p:txBody>
      </p:sp>
      <p:grpSp>
        <p:nvGrpSpPr>
          <p:cNvPr id="36884" name="组合 2"/>
          <p:cNvGrpSpPr/>
          <p:nvPr/>
        </p:nvGrpSpPr>
        <p:grpSpPr bwMode="auto">
          <a:xfrm>
            <a:off x="2541588" y="4832350"/>
            <a:ext cx="3989387" cy="307975"/>
            <a:chOff x="2382515" y="4832269"/>
            <a:chExt cx="3989944" cy="307776"/>
          </a:xfrm>
        </p:grpSpPr>
        <p:sp>
          <p:nvSpPr>
            <p:cNvPr id="22" name="圆角矩形 21"/>
            <p:cNvSpPr/>
            <p:nvPr/>
          </p:nvSpPr>
          <p:spPr>
            <a:xfrm>
              <a:off x="2382515" y="4832269"/>
              <a:ext cx="3989944" cy="306190"/>
            </a:xfrm>
            <a:prstGeom prst="roundRect">
              <a:avLst/>
            </a:prstGeom>
            <a:solidFill>
              <a:srgbClr val="4F60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6886" name="矩形 16"/>
            <p:cNvSpPr>
              <a:spLocks noChangeArrowheads="1"/>
            </p:cNvSpPr>
            <p:nvPr/>
          </p:nvSpPr>
          <p:spPr bwMode="auto">
            <a:xfrm>
              <a:off x="2567781" y="4832269"/>
              <a:ext cx="3775944" cy="307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状元作业本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矩形 1"/>
          <p:cNvSpPr>
            <a:spLocks noChangeArrowheads="1"/>
          </p:cNvSpPr>
          <p:nvPr/>
        </p:nvSpPr>
        <p:spPr bwMode="auto">
          <a:xfrm>
            <a:off x="1042988" y="700088"/>
            <a:ext cx="7489825" cy="387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2.</a:t>
            </a:r>
            <a:r>
              <a:rPr lang="zh-CN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选择。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(</a:t>
            </a:r>
            <a:r>
              <a:rPr lang="zh-CN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将正确答案的序号填在括号里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)</a:t>
            </a:r>
            <a:endParaRPr lang="zh-CN" altLang="zh-CN" sz="32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）计算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357-93-107</a:t>
            </a:r>
            <a:r>
              <a:rPr lang="zh-CN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，简算方法最合理的是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(       )</a:t>
            </a:r>
            <a:r>
              <a:rPr lang="zh-CN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</a:p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A.357-93-100-7		</a:t>
            </a:r>
          </a:p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B.357-107-93	</a:t>
            </a:r>
          </a:p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C.357-(93+107)</a:t>
            </a:r>
            <a:endParaRPr lang="zh-CN" altLang="zh-CN" sz="32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2184400" y="2109788"/>
            <a:ext cx="481013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C</a:t>
            </a:r>
            <a:endParaRPr lang="zh-CN" altLang="en-US" sz="3200">
              <a:solidFill>
                <a:srgbClr val="FF0000"/>
              </a:solidFill>
            </a:endParaRPr>
          </a:p>
        </p:txBody>
      </p:sp>
      <p:grpSp>
        <p:nvGrpSpPr>
          <p:cNvPr id="37892" name="组合 2"/>
          <p:cNvGrpSpPr/>
          <p:nvPr/>
        </p:nvGrpSpPr>
        <p:grpSpPr bwMode="auto">
          <a:xfrm>
            <a:off x="2541588" y="4832350"/>
            <a:ext cx="3989387" cy="307975"/>
            <a:chOff x="2382515" y="4832269"/>
            <a:chExt cx="3989944" cy="307776"/>
          </a:xfrm>
        </p:grpSpPr>
        <p:sp>
          <p:nvSpPr>
            <p:cNvPr id="6" name="圆角矩形 5"/>
            <p:cNvSpPr/>
            <p:nvPr/>
          </p:nvSpPr>
          <p:spPr>
            <a:xfrm>
              <a:off x="2382515" y="4832269"/>
              <a:ext cx="3989944" cy="306190"/>
            </a:xfrm>
            <a:prstGeom prst="roundRect">
              <a:avLst/>
            </a:prstGeom>
            <a:solidFill>
              <a:srgbClr val="4F60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7894" name="矩形 16"/>
            <p:cNvSpPr>
              <a:spLocks noChangeArrowheads="1"/>
            </p:cNvSpPr>
            <p:nvPr/>
          </p:nvSpPr>
          <p:spPr bwMode="auto">
            <a:xfrm>
              <a:off x="2567781" y="4832269"/>
              <a:ext cx="3775944" cy="307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状元作业本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矩形 1"/>
          <p:cNvSpPr>
            <a:spLocks noChangeArrowheads="1"/>
          </p:cNvSpPr>
          <p:nvPr/>
        </p:nvSpPr>
        <p:spPr bwMode="auto">
          <a:xfrm>
            <a:off x="1547813" y="987425"/>
            <a:ext cx="6804025" cy="322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）与“□</a:t>
            </a:r>
            <a:r>
              <a:rPr lang="en-US" altLang="zh-CN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-</a:t>
            </a:r>
            <a:r>
              <a:rPr lang="zh-CN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○</a:t>
            </a:r>
            <a:r>
              <a:rPr lang="en-US" altLang="zh-CN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-</a:t>
            </a:r>
            <a:r>
              <a:rPr lang="zh-CN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△”的结果相等的算式是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(        )</a:t>
            </a:r>
            <a:r>
              <a:rPr lang="zh-CN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</a:p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A.</a:t>
            </a:r>
            <a:r>
              <a:rPr lang="zh-CN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□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-(</a:t>
            </a:r>
            <a:r>
              <a:rPr lang="zh-CN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○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-</a:t>
            </a:r>
            <a:r>
              <a:rPr lang="zh-CN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△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)		</a:t>
            </a:r>
          </a:p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B.</a:t>
            </a:r>
            <a:r>
              <a:rPr lang="zh-CN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□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-(</a:t>
            </a:r>
            <a:r>
              <a:rPr lang="zh-CN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○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+</a:t>
            </a:r>
            <a:r>
              <a:rPr lang="zh-CN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△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)	</a:t>
            </a:r>
          </a:p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C.</a:t>
            </a:r>
            <a:r>
              <a:rPr lang="zh-CN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□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-</a:t>
            </a:r>
            <a:r>
              <a:rPr lang="zh-CN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○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+</a:t>
            </a:r>
            <a:r>
              <a:rPr lang="zh-CN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△</a:t>
            </a: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3167063" y="1779588"/>
            <a:ext cx="4587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B</a:t>
            </a:r>
            <a:endParaRPr lang="zh-CN" altLang="en-US" sz="3200">
              <a:solidFill>
                <a:srgbClr val="FF0000"/>
              </a:solidFill>
            </a:endParaRPr>
          </a:p>
        </p:txBody>
      </p:sp>
      <p:grpSp>
        <p:nvGrpSpPr>
          <p:cNvPr id="38916" name="组合 2"/>
          <p:cNvGrpSpPr/>
          <p:nvPr/>
        </p:nvGrpSpPr>
        <p:grpSpPr bwMode="auto">
          <a:xfrm>
            <a:off x="2541588" y="4832350"/>
            <a:ext cx="3989387" cy="307975"/>
            <a:chOff x="2382515" y="4832269"/>
            <a:chExt cx="3989944" cy="307776"/>
          </a:xfrm>
        </p:grpSpPr>
        <p:sp>
          <p:nvSpPr>
            <p:cNvPr id="6" name="圆角矩形 5"/>
            <p:cNvSpPr/>
            <p:nvPr/>
          </p:nvSpPr>
          <p:spPr>
            <a:xfrm>
              <a:off x="2382515" y="4832269"/>
              <a:ext cx="3989944" cy="306190"/>
            </a:xfrm>
            <a:prstGeom prst="roundRect">
              <a:avLst/>
            </a:prstGeom>
            <a:solidFill>
              <a:srgbClr val="4F60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8918" name="矩形 16"/>
            <p:cNvSpPr>
              <a:spLocks noChangeArrowheads="1"/>
            </p:cNvSpPr>
            <p:nvPr/>
          </p:nvSpPr>
          <p:spPr bwMode="auto">
            <a:xfrm>
              <a:off x="2567781" y="4832269"/>
              <a:ext cx="3775944" cy="307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状元作业本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矩形 2"/>
          <p:cNvSpPr>
            <a:spLocks noChangeArrowheads="1"/>
          </p:cNvSpPr>
          <p:nvPr/>
        </p:nvSpPr>
        <p:spPr bwMode="auto">
          <a:xfrm>
            <a:off x="1331913" y="915988"/>
            <a:ext cx="7056437" cy="322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3.</a:t>
            </a:r>
            <a:r>
              <a:rPr lang="zh-CN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在○里填上“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&gt;</a:t>
            </a:r>
            <a:r>
              <a:rPr lang="zh-CN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”“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&lt;</a:t>
            </a:r>
            <a:r>
              <a:rPr lang="zh-CN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”或“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</a:t>
            </a:r>
            <a:r>
              <a:rPr lang="zh-CN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”。</a:t>
            </a:r>
          </a:p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369-63-69       369-69+63		</a:t>
            </a:r>
          </a:p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300-102-98       300-(102+98)</a:t>
            </a:r>
            <a:endParaRPr lang="zh-CN" altLang="zh-CN" sz="32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602-38+162       602-(38+162)	</a:t>
            </a:r>
          </a:p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288-75-45        288-(75-45)</a:t>
            </a:r>
            <a:endParaRPr lang="zh-CN" altLang="zh-CN" sz="32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3255963" y="1717675"/>
            <a:ext cx="431800" cy="431800"/>
          </a:xfrm>
          <a:prstGeom prst="ellipse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3276600" y="1627188"/>
            <a:ext cx="3905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&lt;</a:t>
            </a:r>
            <a:endParaRPr lang="zh-CN" altLang="en-US" sz="32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3471863" y="2359025"/>
            <a:ext cx="431800" cy="431800"/>
          </a:xfrm>
          <a:prstGeom prst="ellipse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3492500" y="2268538"/>
            <a:ext cx="3905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=</a:t>
            </a:r>
            <a:endParaRPr lang="zh-CN" altLang="en-US" sz="32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3543300" y="3028950"/>
            <a:ext cx="431800" cy="433388"/>
          </a:xfrm>
          <a:prstGeom prst="ellipse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3563938" y="2938463"/>
            <a:ext cx="3921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&gt;</a:t>
            </a:r>
            <a:endParaRPr lang="zh-CN" altLang="en-US" sz="32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3348038" y="3665538"/>
            <a:ext cx="431800" cy="433387"/>
          </a:xfrm>
          <a:prstGeom prst="ellipse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3368675" y="3575050"/>
            <a:ext cx="3905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&lt;</a:t>
            </a:r>
            <a:endParaRPr lang="zh-CN" altLang="en-US" sz="320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39947" name="组合 2"/>
          <p:cNvGrpSpPr/>
          <p:nvPr/>
        </p:nvGrpSpPr>
        <p:grpSpPr bwMode="auto">
          <a:xfrm>
            <a:off x="2541588" y="4832350"/>
            <a:ext cx="3989387" cy="307975"/>
            <a:chOff x="2382515" y="4832269"/>
            <a:chExt cx="3989944" cy="307776"/>
          </a:xfrm>
        </p:grpSpPr>
        <p:sp>
          <p:nvSpPr>
            <p:cNvPr id="13" name="圆角矩形 12"/>
            <p:cNvSpPr/>
            <p:nvPr/>
          </p:nvSpPr>
          <p:spPr>
            <a:xfrm>
              <a:off x="2382515" y="4832269"/>
              <a:ext cx="3989944" cy="306190"/>
            </a:xfrm>
            <a:prstGeom prst="roundRect">
              <a:avLst/>
            </a:prstGeom>
            <a:solidFill>
              <a:srgbClr val="4F60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9949" name="矩形 16"/>
            <p:cNvSpPr>
              <a:spLocks noChangeArrowheads="1"/>
            </p:cNvSpPr>
            <p:nvPr/>
          </p:nvSpPr>
          <p:spPr bwMode="auto">
            <a:xfrm>
              <a:off x="2567781" y="4832269"/>
              <a:ext cx="3775944" cy="307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状元作业本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  <p:bldP spid="11" grpId="0"/>
    </p:bld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1280</Words>
  <Application>Microsoft Office PowerPoint</Application>
  <PresentationFormat>全屏显示(16:9)</PresentationFormat>
  <Paragraphs>251</Paragraphs>
  <Slides>34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34</vt:i4>
      </vt:variant>
    </vt:vector>
  </HeadingPairs>
  <TitlesOfParts>
    <vt:vector size="49" baseType="lpstr">
      <vt:lpstr>等线</vt:lpstr>
      <vt:lpstr>等线 Light</vt:lpstr>
      <vt:lpstr>方正粗黑繁体</vt:lpstr>
      <vt:lpstr>黑体</vt:lpstr>
      <vt:lpstr>华文楷体</vt:lpstr>
      <vt:lpstr>华文新魏</vt:lpstr>
      <vt:lpstr>楷体</vt:lpstr>
      <vt:lpstr>楷体_GB2312</vt:lpstr>
      <vt:lpstr>宋体</vt:lpstr>
      <vt:lpstr>幼圆</vt:lpstr>
      <vt:lpstr>Arial</vt:lpstr>
      <vt:lpstr>Candara</vt:lpstr>
      <vt:lpstr>Symbol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litao</cp:lastModifiedBy>
  <cp:revision>339</cp:revision>
  <dcterms:created xsi:type="dcterms:W3CDTF">2015-08-27T07:30:00Z</dcterms:created>
  <dcterms:modified xsi:type="dcterms:W3CDTF">2023-11-21T03:54:04Z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90F2BF49B0854EF3AE0F4D70C9816037</vt:lpwstr>
  </property>
</Properties>
</file>