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3" r:id="rId2"/>
    <p:sldId id="399" r:id="rId3"/>
    <p:sldId id="400" r:id="rId4"/>
    <p:sldId id="413" r:id="rId5"/>
    <p:sldId id="414" r:id="rId6"/>
    <p:sldId id="402" r:id="rId7"/>
    <p:sldId id="415" r:id="rId8"/>
    <p:sldId id="401" r:id="rId9"/>
    <p:sldId id="416" r:id="rId10"/>
    <p:sldId id="417" r:id="rId11"/>
    <p:sldId id="404" r:id="rId12"/>
    <p:sldId id="418" r:id="rId13"/>
    <p:sldId id="419" r:id="rId14"/>
    <p:sldId id="420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2">
          <p15:clr>
            <a:srgbClr val="A4A3A4"/>
          </p15:clr>
        </p15:guide>
        <p15:guide id="2" orient="horz" pos="674">
          <p15:clr>
            <a:srgbClr val="A4A3A4"/>
          </p15:clr>
        </p15:guide>
        <p15:guide id="3" orient="horz" pos="2946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CFCFF"/>
    <a:srgbClr val="EAFF56"/>
    <a:srgbClr val="70F3FF"/>
    <a:srgbClr val="0A0FDC"/>
    <a:srgbClr val="A4E2C6"/>
    <a:srgbClr val="FFB3A7"/>
    <a:srgbClr val="FAFF72"/>
    <a:srgbClr val="CDB78C"/>
    <a:srgbClr val="DBD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038" y="444"/>
      </p:cViewPr>
      <p:guideLst>
        <p:guide orient="horz" pos="1592"/>
        <p:guide orient="horz" pos="674"/>
        <p:guide orient="horz" pos="2946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4B2F595-4160-4E4A-ABCB-4A85F0078798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C9192CA-E384-421B-969A-AD2DA0884DC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0F7DFF5E-0786-4B96-98CA-B556FF5041E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DB7181F0-3BA9-4B6E-88A4-B6DD3912A4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4803" r="4520" b="13130"/>
          <a:stretch>
            <a:fillRect/>
          </a:stretch>
        </p:blipFill>
        <p:spPr bwMode="auto">
          <a:xfrm>
            <a:off x="179388" y="0"/>
            <a:ext cx="87852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CD0F6D5B-3E70-4450-BFAF-0633687306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9388"/>
            <a:ext cx="8645525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7">
            <a:extLst>
              <a:ext uri="{FF2B5EF4-FFF2-40B4-BE49-F238E27FC236}">
                <a16:creationId xmlns:a16="http://schemas.microsoft.com/office/drawing/2014/main" id="{D502445A-421D-4A41-A095-BDEC19CCF8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0265" y="10080355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4029" y="9083416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5994" y="9175358"/>
                  <a:ext cx="751416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6688" y="9173235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7232" y="10187674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6915" y="9069436"/>
                  <a:ext cx="946149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2771" y="3928668"/>
                <a:ext cx="1259416" cy="1210831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3516" y="13857384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0363" y="13760277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7734" y="13658701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8766" y="13585855"/>
                  <a:ext cx="146668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7976" y="13519686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0808" y="14343927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251" y="14277473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5341" y="14214881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9766" y="14171068"/>
                  <a:ext cx="149928" cy="211838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412" y="14073627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774" y="3814574"/>
                  <a:ext cx="1978168" cy="33190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774" y="3814574"/>
                  <a:ext cx="1978168" cy="33190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7310"/>
                  <a:ext cx="431173" cy="324059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5475C79-B5B3-4D2F-AFB1-98CE1D292FF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51658" y="1590889"/>
            <a:ext cx="5256584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乘法交换律和结合律</a:t>
            </a:r>
          </a:p>
        </p:txBody>
      </p:sp>
      <p:pic>
        <p:nvPicPr>
          <p:cNvPr id="9219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86626"/>
            <a:ext cx="863600" cy="86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副标题 6"/>
          <p:cNvSpPr txBox="1">
            <a:spLocks noChangeArrowheads="1"/>
          </p:cNvSpPr>
          <p:nvPr/>
        </p:nvSpPr>
        <p:spPr bwMode="auto">
          <a:xfrm>
            <a:off x="3455988" y="28590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10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11268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69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一、创设情境，发现问题</a:t>
              </a:r>
            </a:p>
          </p:txBody>
        </p:sp>
      </p:grpSp>
      <p:sp>
        <p:nvSpPr>
          <p:cNvPr id="2" name="矩形 7"/>
          <p:cNvSpPr>
            <a:spLocks noChangeArrowheads="1"/>
          </p:cNvSpPr>
          <p:nvPr/>
        </p:nvSpPr>
        <p:spPr bwMode="auto">
          <a:xfrm>
            <a:off x="539552" y="881870"/>
            <a:ext cx="8064896" cy="13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同学们参加植树活动，一共分成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个小组，每组中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人负责挖坑、种树，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人负责抬水、浇树。每组要种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棵树，每棵树要浇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桶水。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169" y="2258657"/>
            <a:ext cx="4645662" cy="26394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7"/>
          <p:cNvSpPr>
            <a:spLocks noChangeArrowheads="1"/>
          </p:cNvSpPr>
          <p:nvPr/>
        </p:nvSpPr>
        <p:spPr bwMode="auto">
          <a:xfrm>
            <a:off x="467234" y="987574"/>
            <a:ext cx="820953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一共分成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个小组，每组中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人负责挖坑、种树，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人负责抬水、浇树。</a:t>
            </a:r>
          </a:p>
        </p:txBody>
      </p:sp>
      <p:pic>
        <p:nvPicPr>
          <p:cNvPr id="12291" name="图片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83718"/>
            <a:ext cx="601126" cy="60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矩形 10"/>
          <p:cNvSpPr>
            <a:spLocks noChangeArrowheads="1"/>
          </p:cNvSpPr>
          <p:nvPr/>
        </p:nvSpPr>
        <p:spPr bwMode="auto">
          <a:xfrm>
            <a:off x="1774824" y="2284584"/>
            <a:ext cx="603753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负责挖坑、种树的一共有多少人？</a:t>
            </a:r>
          </a:p>
        </p:txBody>
      </p:sp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1087438" y="3076575"/>
            <a:ext cx="3484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25×4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（人）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3"/>
          <p:cNvSpPr txBox="1">
            <a:spLocks noChangeArrowheads="1"/>
          </p:cNvSpPr>
          <p:nvPr/>
        </p:nvSpPr>
        <p:spPr bwMode="auto">
          <a:xfrm>
            <a:off x="1087438" y="3733800"/>
            <a:ext cx="34575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4×25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（人）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4643438" y="3076575"/>
            <a:ext cx="4032250" cy="1439863"/>
            <a:chOff x="4682510" y="3100869"/>
            <a:chExt cx="4032448" cy="1440160"/>
          </a:xfrm>
        </p:grpSpPr>
        <p:sp>
          <p:nvSpPr>
            <p:cNvPr id="15" name="思想气泡: 云 14"/>
            <p:cNvSpPr/>
            <p:nvPr/>
          </p:nvSpPr>
          <p:spPr>
            <a:xfrm>
              <a:off x="4682510" y="3100869"/>
              <a:ext cx="4032448" cy="1440160"/>
            </a:xfrm>
            <a:prstGeom prst="cloud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301" name="矩形 13"/>
            <p:cNvSpPr>
              <a:spLocks noChangeArrowheads="1"/>
            </p:cNvSpPr>
            <p:nvPr/>
          </p:nvSpPr>
          <p:spPr bwMode="auto">
            <a:xfrm>
              <a:off x="5201879" y="3363595"/>
              <a:ext cx="3168352" cy="9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这两种方法有什么相同点？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有什么不同点？</a:t>
              </a:r>
            </a:p>
          </p:txBody>
        </p:sp>
      </p:grpSp>
      <p:sp>
        <p:nvSpPr>
          <p:cNvPr id="18" name="Rectangle 51"/>
          <p:cNvSpPr>
            <a:spLocks noChangeArrowheads="1"/>
          </p:cNvSpPr>
          <p:nvPr/>
        </p:nvSpPr>
        <p:spPr bwMode="auto">
          <a:xfrm>
            <a:off x="4938713" y="3313113"/>
            <a:ext cx="3132137" cy="646112"/>
          </a:xfrm>
          <a:prstGeom prst="rect">
            <a:avLst/>
          </a:prstGeom>
          <a:solidFill>
            <a:srgbClr val="70F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25×4 = 4×25</a:t>
            </a:r>
          </a:p>
        </p:txBody>
      </p:sp>
      <p:grpSp>
        <p:nvGrpSpPr>
          <p:cNvPr id="12297" name="组合 10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12298" name="图片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9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二、自主探究，发现定律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标注 14"/>
          <p:cNvSpPr>
            <a:spLocks noChangeArrowheads="1"/>
          </p:cNvSpPr>
          <p:nvPr/>
        </p:nvSpPr>
        <p:spPr bwMode="auto">
          <a:xfrm>
            <a:off x="2360612" y="3806940"/>
            <a:ext cx="6094413" cy="987425"/>
          </a:xfrm>
          <a:prstGeom prst="wedgeRoundRectCallout">
            <a:avLst>
              <a:gd name="adj1" fmla="val -54824"/>
              <a:gd name="adj2" fmla="val 20426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315" name="组合 1"/>
          <p:cNvGrpSpPr/>
          <p:nvPr/>
        </p:nvGrpSpPr>
        <p:grpSpPr bwMode="auto">
          <a:xfrm>
            <a:off x="284162" y="1708150"/>
            <a:ext cx="2081213" cy="1438275"/>
            <a:chOff x="4571047" y="1523016"/>
            <a:chExt cx="2081213" cy="1437732"/>
          </a:xfrm>
        </p:grpSpPr>
        <p:sp>
          <p:nvSpPr>
            <p:cNvPr id="13323" name="AutoShape 3"/>
            <p:cNvSpPr>
              <a:spLocks noChangeArrowheads="1"/>
            </p:cNvSpPr>
            <p:nvPr/>
          </p:nvSpPr>
          <p:spPr bwMode="auto">
            <a:xfrm>
              <a:off x="4571047" y="1523016"/>
              <a:ext cx="2081213" cy="1437732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324" name="Text Box 4"/>
            <p:cNvSpPr txBox="1">
              <a:spLocks noChangeArrowheads="1"/>
            </p:cNvSpPr>
            <p:nvPr/>
          </p:nvSpPr>
          <p:spPr bwMode="auto">
            <a:xfrm>
              <a:off x="4876800" y="1901190"/>
              <a:ext cx="16992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FFFF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做一做</a:t>
              </a:r>
              <a:endParaRPr lang="zh-CN" altLang="zh-CN"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3316" name="矩形 15"/>
          <p:cNvSpPr>
            <a:spLocks noChangeArrowheads="1"/>
          </p:cNvSpPr>
          <p:nvPr/>
        </p:nvSpPr>
        <p:spPr bwMode="auto">
          <a:xfrm>
            <a:off x="2339975" y="1758706"/>
            <a:ext cx="559435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负责抬水、浇树的一共有多少人？</a:t>
            </a:r>
          </a:p>
        </p:txBody>
      </p:sp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2411760" y="2457101"/>
            <a:ext cx="34845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25×2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（人）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3"/>
          <p:cNvSpPr txBox="1">
            <a:spLocks noChangeArrowheads="1"/>
          </p:cNvSpPr>
          <p:nvPr/>
        </p:nvSpPr>
        <p:spPr bwMode="auto">
          <a:xfrm>
            <a:off x="2411760" y="3063372"/>
            <a:ext cx="34559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2×25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（人）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矩形 16"/>
          <p:cNvSpPr>
            <a:spLocks noChangeArrowheads="1"/>
          </p:cNvSpPr>
          <p:nvPr/>
        </p:nvSpPr>
        <p:spPr bwMode="auto">
          <a:xfrm>
            <a:off x="5584825" y="2681288"/>
            <a:ext cx="2959100" cy="646112"/>
          </a:xfrm>
          <a:prstGeom prst="rect">
            <a:avLst/>
          </a:prstGeom>
          <a:solidFill>
            <a:srgbClr val="70F3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25×2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2×25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2289175" y="3735503"/>
            <a:ext cx="6094412" cy="987425"/>
          </a:xfrm>
          <a:prstGeom prst="wedgeRoundRectCallout">
            <a:avLst>
              <a:gd name="adj1" fmla="val -54824"/>
              <a:gd name="adj2" fmla="val 20424"/>
              <a:gd name="adj3" fmla="val 16667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能再写出几个这样的等式吗？你发现了什么？</a:t>
            </a:r>
          </a:p>
        </p:txBody>
      </p:sp>
      <p:pic>
        <p:nvPicPr>
          <p:cNvPr id="16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0374" y="3491706"/>
            <a:ext cx="1056764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7"/>
          <p:cNvSpPr>
            <a:spLocks noChangeArrowheads="1"/>
          </p:cNvSpPr>
          <p:nvPr/>
        </p:nvSpPr>
        <p:spPr bwMode="auto">
          <a:xfrm>
            <a:off x="467234" y="586279"/>
            <a:ext cx="820953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一共分成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个小组，每组中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人负责挖坑、种树，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人负责抬水、浇树。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/>
      <p:bldP spid="13" grpId="0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 bwMode="auto">
          <a:xfrm>
            <a:off x="1187450" y="3137546"/>
            <a:ext cx="6553200" cy="946372"/>
            <a:chOff x="1043608" y="3691586"/>
            <a:chExt cx="6552728" cy="946372"/>
          </a:xfrm>
        </p:grpSpPr>
        <p:sp>
          <p:nvSpPr>
            <p:cNvPr id="15" name="圆角矩形 15"/>
            <p:cNvSpPr/>
            <p:nvPr/>
          </p:nvSpPr>
          <p:spPr>
            <a:xfrm>
              <a:off x="1043608" y="3691586"/>
              <a:ext cx="6552728" cy="946372"/>
            </a:xfrm>
            <a:prstGeom prst="roundRect">
              <a:avLst>
                <a:gd name="adj" fmla="val 7871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42" name="矩形 15"/>
            <p:cNvSpPr>
              <a:spLocks noChangeArrowheads="1"/>
            </p:cNvSpPr>
            <p:nvPr/>
          </p:nvSpPr>
          <p:spPr bwMode="auto">
            <a:xfrm>
              <a:off x="1338641" y="3795886"/>
              <a:ext cx="5769112" cy="693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用字母表示：</a:t>
              </a:r>
              <a:r>
                <a:rPr lang="en-US" altLang="zh-CN" sz="3600" b="1" i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 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</a:t>
              </a:r>
              <a:r>
                <a:rPr lang="en-US" altLang="zh-CN" sz="3600" b="1" i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 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</a:t>
              </a:r>
              <a:r>
                <a:rPr lang="en-US" altLang="zh-CN" sz="3600" b="1" i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b 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</a:t>
              </a:r>
              <a:r>
                <a:rPr lang="en-US" altLang="zh-CN" sz="3600" b="1" i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a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83630" y="1481362"/>
            <a:ext cx="7560840" cy="1281889"/>
          </a:xfrm>
          <a:prstGeom prst="rect">
            <a:avLst/>
          </a:prstGeom>
          <a:solidFill>
            <a:srgbClr val="ECFCFF"/>
          </a:solidFill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两个数相乘，交换两个因数的位置，积不变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。这叫作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乘法交换律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18" y="948904"/>
            <a:ext cx="607253" cy="605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矩形 2"/>
          <p:cNvSpPr>
            <a:spLocks noChangeArrowheads="1"/>
          </p:cNvSpPr>
          <p:nvPr/>
        </p:nvSpPr>
        <p:spPr bwMode="auto">
          <a:xfrm>
            <a:off x="1331640" y="947034"/>
            <a:ext cx="3816424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一共要浇多少桶水？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416794" y="1923678"/>
            <a:ext cx="554355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自学提纲：</a:t>
            </a:r>
            <a:endParaRPr lang="en-US" altLang="zh-CN" sz="2800" b="1" dirty="0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）你是怎样列式计算？</a:t>
            </a:r>
            <a:endParaRPr lang="en-US" altLang="zh-CN" sz="2800" b="1" dirty="0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）你发现了什么规律？</a:t>
            </a:r>
            <a:endParaRPr lang="en-US" altLang="zh-CN" sz="2800" b="1" dirty="0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）你是怎样验证的？</a:t>
            </a:r>
            <a:endParaRPr lang="en-US" altLang="zh-CN" sz="2800" b="1" dirty="0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）这个规律用字母怎么表示？</a:t>
            </a:r>
            <a:endParaRPr lang="en-US" altLang="zh-CN" sz="2800" dirty="0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897" y="915566"/>
            <a:ext cx="3982309" cy="2861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auto">
          <a:xfrm>
            <a:off x="901700" y="2997200"/>
            <a:ext cx="309245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25×5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×2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125×2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（桶）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742950" y="434975"/>
            <a:ext cx="3505200" cy="2463800"/>
            <a:chOff x="939911" y="2503767"/>
            <a:chExt cx="3505068" cy="2463945"/>
          </a:xfrm>
        </p:grpSpPr>
        <p:sp>
          <p:nvSpPr>
            <p:cNvPr id="4" name="矩形: 圆角 10"/>
            <p:cNvSpPr/>
            <p:nvPr/>
          </p:nvSpPr>
          <p:spPr bwMode="auto">
            <a:xfrm>
              <a:off x="939911" y="2503767"/>
              <a:ext cx="3505068" cy="2463945"/>
            </a:xfrm>
            <a:prstGeom prst="roundRect">
              <a:avLst/>
            </a:prstGeom>
            <a:solidFill>
              <a:srgbClr val="F2AEB9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5" name="Text Box 17"/>
            <p:cNvSpPr>
              <a:spLocks noChangeArrowheads="1"/>
            </p:cNvSpPr>
            <p:nvPr/>
          </p:nvSpPr>
          <p:spPr bwMode="auto">
            <a:xfrm>
              <a:off x="1031983" y="2594260"/>
              <a:ext cx="3306638" cy="2281371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A6A6A6"/>
              </a:solidFill>
              <a:prstDash val="sysDash"/>
              <a:rou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3200" b="1" kern="0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思路一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：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先求一共种多少棵树，再求一共浇多少桶水。</a:t>
              </a:r>
              <a:endParaRPr lang="en-US" altLang="zh-CN" sz="32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4489450" y="404813"/>
            <a:ext cx="0" cy="4325937"/>
          </a:xfrm>
          <a:prstGeom prst="line">
            <a:avLst/>
          </a:prstGeom>
          <a:noFill/>
          <a:ln w="19050" algn="ctr">
            <a:solidFill>
              <a:srgbClr val="990033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" name="组合 10"/>
          <p:cNvGrpSpPr/>
          <p:nvPr/>
        </p:nvGrpSpPr>
        <p:grpSpPr bwMode="auto">
          <a:xfrm>
            <a:off x="4811713" y="430213"/>
            <a:ext cx="3505200" cy="2465387"/>
            <a:chOff x="939911" y="2503767"/>
            <a:chExt cx="3505068" cy="2463945"/>
          </a:xfrm>
        </p:grpSpPr>
        <p:sp>
          <p:nvSpPr>
            <p:cNvPr id="12" name="矩形: 圆角 16"/>
            <p:cNvSpPr/>
            <p:nvPr/>
          </p:nvSpPr>
          <p:spPr bwMode="auto">
            <a:xfrm>
              <a:off x="939911" y="2503767"/>
              <a:ext cx="3505068" cy="2463945"/>
            </a:xfrm>
            <a:prstGeom prst="roundRect">
              <a:avLst/>
            </a:prstGeom>
            <a:solidFill>
              <a:srgbClr val="B7DDC8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  <p:sp>
          <p:nvSpPr>
            <p:cNvPr id="13" name="Text Box 17"/>
            <p:cNvSpPr>
              <a:spLocks noChangeArrowheads="1"/>
            </p:cNvSpPr>
            <p:nvPr/>
          </p:nvSpPr>
          <p:spPr bwMode="auto">
            <a:xfrm>
              <a:off x="1031983" y="2594201"/>
              <a:ext cx="3306637" cy="2281490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19050">
              <a:solidFill>
                <a:srgbClr val="A6A6A6"/>
              </a:solidFill>
              <a:prstDash val="sysDash"/>
              <a:rou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3200" b="1" kern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思路二</a:t>
              </a:r>
              <a:r>
                <a:rPr lang="zh-CN" altLang="en-US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：</a:t>
              </a:r>
              <a:r>
                <a:rPr lang="zh-CN" altLang="en-US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先求每组浇水的桶数，再求</a:t>
              </a: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25</a:t>
              </a:r>
              <a:r>
                <a:rPr lang="zh-CN" altLang="en-US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个小组共浇水多少桶。</a:t>
              </a:r>
              <a:endParaRPr lang="en-US" altLang="zh-CN" sz="3200" b="1" kern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5065713" y="3009900"/>
            <a:ext cx="3090862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25×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5×2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25×10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（桶）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标注 9"/>
          <p:cNvSpPr>
            <a:spLocks noChangeArrowheads="1"/>
          </p:cNvSpPr>
          <p:nvPr/>
        </p:nvSpPr>
        <p:spPr bwMode="auto">
          <a:xfrm>
            <a:off x="2700338" y="1492250"/>
            <a:ext cx="5400675" cy="836613"/>
          </a:xfrm>
          <a:prstGeom prst="wedgeRoundRectCallout">
            <a:avLst>
              <a:gd name="adj1" fmla="val -53292"/>
              <a:gd name="adj2" fmla="val 15199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6" name="组合 2"/>
          <p:cNvGrpSpPr/>
          <p:nvPr/>
        </p:nvGrpSpPr>
        <p:grpSpPr bwMode="auto">
          <a:xfrm>
            <a:off x="1316038" y="625475"/>
            <a:ext cx="6489700" cy="646113"/>
            <a:chOff x="1833097" y="359022"/>
            <a:chExt cx="6490789" cy="646549"/>
          </a:xfrm>
        </p:grpSpPr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1833097" y="359022"/>
              <a:ext cx="6490789" cy="64654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（</a:t>
              </a:r>
              <a:r>
                <a:rPr lang="en-US" altLang="zh-CN" sz="36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25×5</a:t>
              </a:r>
              <a:r>
                <a:rPr lang="zh-CN" altLang="en-US" sz="36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）</a:t>
              </a:r>
              <a:r>
                <a:rPr lang="en-US" altLang="zh-CN" sz="36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×2       25×</a:t>
              </a:r>
              <a:r>
                <a:rPr lang="zh-CN" altLang="en-US" sz="36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（</a:t>
              </a:r>
              <a:r>
                <a:rPr lang="en-US" altLang="zh-CN" sz="36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5×2</a:t>
              </a:r>
              <a:r>
                <a:rPr lang="zh-CN" altLang="en-US" sz="3600" b="1" kern="0" dirty="0">
                  <a:solidFill>
                    <a:prstClr val="black"/>
                  </a:solidFill>
                  <a:latin typeface="Times New Roman" panose="02020603050405020304"/>
                  <a:ea typeface="黑体" panose="02010609060101010101" pitchFamily="49" charset="-122"/>
                </a:rPr>
                <a:t>）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4781579" y="395560"/>
              <a:ext cx="593825" cy="573474"/>
            </a:xfrm>
            <a:prstGeom prst="ellips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宋体" panose="02010600030101010101" pitchFamily="2" charset="-122"/>
              </a:endParaRPr>
            </a:p>
          </p:txBody>
        </p:sp>
      </p:grpSp>
      <p:sp>
        <p:nvSpPr>
          <p:cNvPr id="30" name="Rectangle 51"/>
          <p:cNvSpPr>
            <a:spLocks noChangeArrowheads="1"/>
          </p:cNvSpPr>
          <p:nvPr/>
        </p:nvSpPr>
        <p:spPr bwMode="auto">
          <a:xfrm>
            <a:off x="4232275" y="623888"/>
            <a:ext cx="715963" cy="6477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＝</a:t>
            </a:r>
            <a:endParaRPr lang="en-US" altLang="zh-CN" sz="3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1284288" y="1312252"/>
            <a:ext cx="6769100" cy="1195021"/>
            <a:chOff x="1115616" y="1514234"/>
            <a:chExt cx="6768827" cy="1194686"/>
          </a:xfrm>
        </p:grpSpPr>
        <p:sp>
          <p:nvSpPr>
            <p:cNvPr id="31" name="圆角矩形标注 9"/>
            <p:cNvSpPr/>
            <p:nvPr/>
          </p:nvSpPr>
          <p:spPr>
            <a:xfrm>
              <a:off x="2483986" y="1635461"/>
              <a:ext cx="5400457" cy="836378"/>
            </a:xfrm>
            <a:prstGeom prst="wedgeRoundRectCallout">
              <a:avLst>
                <a:gd name="adj1" fmla="val -55429"/>
                <a:gd name="adj2" fmla="val 17319"/>
                <a:gd name="adj3" fmla="val 16667"/>
              </a:avLst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28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请你再举出几个这样的例子。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7418" name="图片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5616" y="1514234"/>
              <a:ext cx="1146147" cy="1194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2751138" y="2389188"/>
            <a:ext cx="4508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9×5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×2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5×2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2566988" y="2913063"/>
            <a:ext cx="49577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25×4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）＝（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6×25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×4 </a:t>
            </a:r>
            <a:endParaRPr lang="zh-CN" altLang="en-US" sz="28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云形标注 12"/>
          <p:cNvSpPr/>
          <p:nvPr/>
        </p:nvSpPr>
        <p:spPr>
          <a:xfrm>
            <a:off x="1116013" y="3521075"/>
            <a:ext cx="6624637" cy="1289050"/>
          </a:xfrm>
          <a:prstGeom prst="cloudCallout">
            <a:avLst>
              <a:gd name="adj1" fmla="val 57098"/>
              <a:gd name="adj2" fmla="val 3598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noProof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说一说每组算式有什么共同点？你发现了什么规律？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0" grpId="0"/>
      <p:bldP spid="32" grpId="0"/>
      <p:bldP spid="33" grpId="0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981869" y="3302098"/>
            <a:ext cx="7180263" cy="5222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kern="0" dirty="0">
                <a:latin typeface="Times New Roman" panose="02020603050405020304"/>
                <a:ea typeface="黑体" panose="02010609060101010101" pitchFamily="49" charset="-122"/>
              </a:rPr>
              <a:t>用字母表示为：（</a:t>
            </a:r>
            <a:r>
              <a:rPr lang="en-US" altLang="zh-CN" sz="2800" i="1" kern="0" dirty="0" err="1"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2800" kern="0" dirty="0" err="1"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2800" i="1" kern="0" dirty="0" err="1"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zh-CN" altLang="en-US" sz="2800" kern="0" dirty="0"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2800" kern="0" dirty="0">
                <a:ea typeface="黑体" panose="02010609060101010101" pitchFamily="49" charset="-122"/>
              </a:rPr>
              <a:t>×</a:t>
            </a:r>
            <a:r>
              <a:rPr lang="en-US" altLang="zh-CN" sz="2800" i="1" kern="0" dirty="0"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en-US" altLang="zh-CN" sz="2800" i="1" kern="0" dirty="0">
                <a:ea typeface="黑体" panose="02010609060101010101" pitchFamily="49" charset="-122"/>
              </a:rPr>
              <a:t> </a:t>
            </a:r>
            <a:r>
              <a:rPr lang="en-US" altLang="zh-CN" sz="2800" kern="0" dirty="0"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2800" i="1" kern="0" dirty="0"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2800" kern="0" dirty="0"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zh-CN" altLang="en-US" sz="2800" kern="0" dirty="0"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2800" i="1" kern="0" dirty="0" err="1"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en-US" altLang="zh-CN" sz="2800" kern="0" dirty="0" err="1"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2800" i="1" kern="0" dirty="0" err="1"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zh-CN" altLang="en-US" sz="2800" kern="0" dirty="0"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lang="en-US" altLang="zh-CN" sz="2800" i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583" y="1563638"/>
            <a:ext cx="8064834" cy="1281889"/>
          </a:xfrm>
          <a:prstGeom prst="rect">
            <a:avLst/>
          </a:prstGeom>
          <a:solidFill>
            <a:srgbClr val="ECFCFF"/>
          </a:solidFill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三个数相乘，先乘前两个数，或者先乘后两个数，积不变。这叫作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乘法结合律</a:t>
            </a: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8203"/>
          <p:cNvSpPr txBox="1">
            <a:spLocks noChangeArrowheads="1"/>
          </p:cNvSpPr>
          <p:nvPr/>
        </p:nvSpPr>
        <p:spPr bwMode="auto">
          <a:xfrm>
            <a:off x="1035050" y="1069975"/>
            <a:ext cx="650875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根据乘法运算律填空。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12 × 32 = 32 ×____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108 × 75 = ____ × ____ 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6× 7  = 30×(6×____ )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125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40)= ( 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___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3963988" y="1790700"/>
            <a:ext cx="650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3249613" y="2527300"/>
            <a:ext cx="8969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4584700" y="2527300"/>
            <a:ext cx="8969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8203"/>
          <p:cNvSpPr txBox="1">
            <a:spLocks noChangeArrowheads="1"/>
          </p:cNvSpPr>
          <p:nvPr/>
        </p:nvSpPr>
        <p:spPr bwMode="auto">
          <a:xfrm>
            <a:off x="5121275" y="3241675"/>
            <a:ext cx="4191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文本框 8203"/>
          <p:cNvSpPr txBox="1">
            <a:spLocks noChangeArrowheads="1"/>
          </p:cNvSpPr>
          <p:nvPr/>
        </p:nvSpPr>
        <p:spPr bwMode="auto">
          <a:xfrm>
            <a:off x="4041775" y="4022725"/>
            <a:ext cx="8985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125</a:t>
            </a:r>
          </a:p>
        </p:txBody>
      </p:sp>
      <p:sp>
        <p:nvSpPr>
          <p:cNvPr id="13" name="文本框 8203"/>
          <p:cNvSpPr txBox="1">
            <a:spLocks noChangeArrowheads="1"/>
          </p:cNvSpPr>
          <p:nvPr/>
        </p:nvSpPr>
        <p:spPr bwMode="auto">
          <a:xfrm>
            <a:off x="5418138" y="4003675"/>
            <a:ext cx="5492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14" name="文本框 8203"/>
          <p:cNvSpPr txBox="1">
            <a:spLocks noChangeArrowheads="1"/>
          </p:cNvSpPr>
          <p:nvPr/>
        </p:nvSpPr>
        <p:spPr bwMode="auto">
          <a:xfrm>
            <a:off x="6667500" y="4000500"/>
            <a:ext cx="8985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</a:pP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</a:t>
            </a:r>
          </a:p>
        </p:txBody>
      </p:sp>
      <p:grpSp>
        <p:nvGrpSpPr>
          <p:cNvPr id="19466" name="组合 10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19467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8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三、运用新知，巩固定律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274945" y="127571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P25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5"/>
          <p:cNvSpPr txBox="1">
            <a:spLocks noChangeArrowheads="1"/>
          </p:cNvSpPr>
          <p:nvPr/>
        </p:nvSpPr>
        <p:spPr bwMode="auto">
          <a:xfrm>
            <a:off x="983457" y="2002329"/>
            <a:ext cx="717708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12×5=        35×2=         125×8=          45×2=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0483" name="TextBox 15"/>
          <p:cNvSpPr txBox="1">
            <a:spLocks noChangeArrowheads="1"/>
          </p:cNvSpPr>
          <p:nvPr/>
        </p:nvSpPr>
        <p:spPr bwMode="auto">
          <a:xfrm>
            <a:off x="983457" y="2805906"/>
            <a:ext cx="71755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16×5=        24×5=         25×4=            25×8=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2115306" y="2048530"/>
            <a:ext cx="659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936342" y="2045256"/>
            <a:ext cx="6591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012160" y="2035732"/>
            <a:ext cx="9028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984480" y="2031513"/>
            <a:ext cx="6199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122874" y="2837118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904288" y="2837118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5797107" y="2859782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7984480" y="2859782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492" name="TextBox 15"/>
          <p:cNvSpPr txBox="1">
            <a:spLocks noChangeArrowheads="1"/>
          </p:cNvSpPr>
          <p:nvPr/>
        </p:nvSpPr>
        <p:spPr bwMode="auto">
          <a:xfrm>
            <a:off x="565150" y="1276840"/>
            <a:ext cx="18161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口算。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24075" y="149161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P27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4773883" y="4071593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979786" y="4066002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732450" y="3430988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023915" y="3430988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874246" y="2806529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878242" y="2806529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877511" y="2152730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078511" y="2152730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194043" y="1537866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 bwMode="auto">
          <a:xfrm>
            <a:off x="575469" y="842963"/>
            <a:ext cx="7993062" cy="3748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0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3.</a:t>
            </a:r>
            <a:r>
              <a:rPr lang="zh-CN" altLang="en-US" sz="30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根据乘法运算律，在         里填上适当的数。</a:t>
            </a:r>
          </a:p>
          <a:p>
            <a:pPr algn="just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0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15×16=16×</a:t>
            </a:r>
          </a:p>
          <a:p>
            <a:pPr algn="just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0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25×7×4=         ×         ×7</a:t>
            </a:r>
          </a:p>
          <a:p>
            <a:pPr algn="just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0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(60×25)×         =60×(         ×8)</a:t>
            </a:r>
          </a:p>
          <a:p>
            <a:pPr algn="just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0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125×(8×         )=(125×         )×14</a:t>
            </a:r>
          </a:p>
          <a:p>
            <a:pPr algn="just" eaLnBrk="1" fontAlgn="auto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0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3×4×8×5=(3×4)×(         ×         )</a:t>
            </a:r>
          </a:p>
        </p:txBody>
      </p:sp>
      <p:sp>
        <p:nvSpPr>
          <p:cNvPr id="3" name="矩形 2"/>
          <p:cNvSpPr/>
          <p:nvPr/>
        </p:nvSpPr>
        <p:spPr>
          <a:xfrm>
            <a:off x="3254828" y="1448382"/>
            <a:ext cx="661988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15</a:t>
            </a:r>
          </a:p>
        </p:txBody>
      </p:sp>
      <p:sp>
        <p:nvSpPr>
          <p:cNvPr id="4" name="矩形 3"/>
          <p:cNvSpPr/>
          <p:nvPr/>
        </p:nvSpPr>
        <p:spPr>
          <a:xfrm>
            <a:off x="2949714" y="2066925"/>
            <a:ext cx="661988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25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248514" y="2041525"/>
            <a:ext cx="4270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074333" y="2724150"/>
            <a:ext cx="4127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7" name="矩形 6"/>
          <p:cNvSpPr/>
          <p:nvPr/>
        </p:nvSpPr>
        <p:spPr>
          <a:xfrm>
            <a:off x="4950609" y="2718200"/>
            <a:ext cx="682625" cy="682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25</a:t>
            </a:r>
          </a:p>
        </p:txBody>
      </p:sp>
      <p:sp>
        <p:nvSpPr>
          <p:cNvPr id="8" name="矩形 7"/>
          <p:cNvSpPr/>
          <p:nvPr/>
        </p:nvSpPr>
        <p:spPr>
          <a:xfrm>
            <a:off x="2812264" y="3338504"/>
            <a:ext cx="650875" cy="684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14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13416" y="3338504"/>
            <a:ext cx="44132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960298" y="3968240"/>
            <a:ext cx="5461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147552" y="3968240"/>
            <a:ext cx="41910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12" name="矩形 11"/>
          <p:cNvSpPr/>
          <p:nvPr/>
        </p:nvSpPr>
        <p:spPr>
          <a:xfrm>
            <a:off x="4455959" y="902778"/>
            <a:ext cx="754633" cy="503659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819015" y="148907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P27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 bldLvl="0"/>
      <p:bldP spid="3" grpId="2"/>
      <p:bldP spid="4" grpId="0" build="p"/>
      <p:bldP spid="4" grpId="1" build="allAtOnce" bldLvl="0"/>
      <p:bldP spid="4" grpId="2"/>
      <p:bldP spid="5" grpId="0" build="p"/>
      <p:bldP spid="5" grpId="1" build="allAtOnce" bldLvl="0"/>
      <p:bldP spid="5" grpId="2"/>
      <p:bldP spid="6" grpId="0" build="p"/>
      <p:bldP spid="6" grpId="1" build="allAtOnce" bldLvl="0"/>
      <p:bldP spid="6" grpId="2"/>
      <p:bldP spid="7" grpId="0" build="p"/>
      <p:bldP spid="7" grpId="1" build="allAtOnce" bldLvl="0"/>
      <p:bldP spid="7" grpId="2"/>
      <p:bldP spid="8" grpId="0" build="p"/>
      <p:bldP spid="8" grpId="1" build="allAtOnce" bldLvl="0"/>
      <p:bldP spid="8" grpId="2"/>
      <p:bldP spid="9" grpId="0" build="p"/>
      <p:bldP spid="9" grpId="1" build="allAtOnce" bldLvl="0"/>
      <p:bldP spid="9" grpId="2"/>
      <p:bldP spid="10" grpId="0" build="p"/>
      <p:bldP spid="10" grpId="1" build="allAtOnce" bldLvl="0"/>
      <p:bldP spid="10" grpId="2"/>
      <p:bldP spid="11" grpId="0" build="p"/>
      <p:bldP spid="11" grpId="1" build="allAtOnce" bldLvl="0"/>
      <p:bldP spid="11" grpId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683568" y="977724"/>
            <a:ext cx="4176464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一个游泳池长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。小东游了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个来回，他一共游了多少米？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1475656" y="2787774"/>
            <a:ext cx="24114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50×7×2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50×2×7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100×7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700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（米）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707904" y="3767864"/>
            <a:ext cx="4428182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答：他一共游了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米。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163" y="843558"/>
            <a:ext cx="3916553" cy="2569684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605915" y="699770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P27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练习七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74663" y="1400175"/>
            <a:ext cx="3311525" cy="297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022725" y="1400175"/>
            <a:ext cx="4732338" cy="297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533" name="矩形 2"/>
          <p:cNvSpPr>
            <a:spLocks noChangeArrowheads="1"/>
          </p:cNvSpPr>
          <p:nvPr/>
        </p:nvSpPr>
        <p:spPr bwMode="auto">
          <a:xfrm>
            <a:off x="474663" y="2211388"/>
            <a:ext cx="3452812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两个数相乘，交换因数的位置，积不变。这叫作乘法交换律。</a:t>
            </a:r>
          </a:p>
        </p:txBody>
      </p:sp>
      <p:sp>
        <p:nvSpPr>
          <p:cNvPr id="4" name="Rectangle 51"/>
          <p:cNvSpPr>
            <a:spLocks noChangeArrowheads="1"/>
          </p:cNvSpPr>
          <p:nvPr/>
        </p:nvSpPr>
        <p:spPr bwMode="auto">
          <a:xfrm>
            <a:off x="569913" y="1565275"/>
            <a:ext cx="3132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25×4 = 4×25</a:t>
            </a:r>
          </a:p>
        </p:txBody>
      </p:sp>
      <p:sp>
        <p:nvSpPr>
          <p:cNvPr id="22535" name="Rectangle 51"/>
          <p:cNvSpPr>
            <a:spLocks noChangeArrowheads="1"/>
          </p:cNvSpPr>
          <p:nvPr/>
        </p:nvSpPr>
        <p:spPr bwMode="auto">
          <a:xfrm>
            <a:off x="4065588" y="1565275"/>
            <a:ext cx="4618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×2=25×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2536" name="矩形 7"/>
          <p:cNvSpPr>
            <a:spLocks noChangeArrowheads="1"/>
          </p:cNvSpPr>
          <p:nvPr/>
        </p:nvSpPr>
        <p:spPr bwMode="auto">
          <a:xfrm>
            <a:off x="4102100" y="2211388"/>
            <a:ext cx="45720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三个数相乘，先乘前两个数，或者先乘后两个数，积不变。这叫作乘法结合律。</a:t>
            </a: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4111625" y="3795713"/>
            <a:ext cx="4572000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kern="0" dirty="0"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2800" i="1" kern="0" dirty="0" err="1"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2800" kern="0" dirty="0" err="1"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2800" i="1" kern="0" dirty="0" err="1"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zh-CN" altLang="en-US" sz="2800" kern="0" dirty="0"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2800" kern="0" dirty="0">
                <a:ea typeface="黑体" panose="02010609060101010101" pitchFamily="49" charset="-122"/>
              </a:rPr>
              <a:t>×</a:t>
            </a:r>
            <a:r>
              <a:rPr lang="en-US" altLang="zh-CN" sz="2800" i="1" kern="0" dirty="0"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en-US" altLang="zh-CN" sz="2800" i="1" kern="0" dirty="0">
                <a:ea typeface="黑体" panose="02010609060101010101" pitchFamily="49" charset="-122"/>
              </a:rPr>
              <a:t> </a:t>
            </a:r>
            <a:r>
              <a:rPr lang="en-US" altLang="zh-CN" sz="2800" kern="0" dirty="0">
                <a:latin typeface="Times New Roman" panose="02020603050405020304"/>
                <a:ea typeface="黑体" panose="02010609060101010101" pitchFamily="49" charset="-122"/>
              </a:rPr>
              <a:t>= </a:t>
            </a:r>
            <a:r>
              <a:rPr lang="en-US" altLang="zh-CN" sz="2800" i="1" kern="0" dirty="0">
                <a:latin typeface="Times New Roman" panose="02020603050405020304"/>
                <a:ea typeface="黑体" panose="02010609060101010101" pitchFamily="49" charset="-122"/>
              </a:rPr>
              <a:t>a </a:t>
            </a:r>
            <a:r>
              <a:rPr lang="en-US" altLang="zh-CN" sz="2800" kern="0" dirty="0"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zh-CN" altLang="en-US" sz="2800" kern="0" dirty="0"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2800" i="1" kern="0" dirty="0" err="1"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en-US" altLang="zh-CN" sz="2800" kern="0" dirty="0" err="1">
                <a:latin typeface="Times New Roman" panose="02020603050405020304"/>
                <a:ea typeface="黑体" panose="02010609060101010101" pitchFamily="49" charset="-122"/>
              </a:rPr>
              <a:t>×</a:t>
            </a:r>
            <a:r>
              <a:rPr lang="en-US" altLang="zh-CN" sz="2800" i="1" kern="0" dirty="0" err="1"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zh-CN" altLang="en-US" sz="2800" kern="0" dirty="0"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lang="en-US" altLang="zh-CN" sz="2800" i="1" kern="0" dirty="0"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22538" name="矩形 9"/>
          <p:cNvSpPr>
            <a:spLocks noChangeArrowheads="1"/>
          </p:cNvSpPr>
          <p:nvPr/>
        </p:nvSpPr>
        <p:spPr bwMode="auto">
          <a:xfrm>
            <a:off x="835025" y="3668713"/>
            <a:ext cx="23669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grpSp>
        <p:nvGrpSpPr>
          <p:cNvPr id="23563" name="组合 7"/>
          <p:cNvGrpSpPr/>
          <p:nvPr/>
        </p:nvGrpSpPr>
        <p:grpSpPr bwMode="auto">
          <a:xfrm>
            <a:off x="34925" y="50800"/>
            <a:ext cx="3384550" cy="892175"/>
            <a:chOff x="179512" y="128786"/>
            <a:chExt cx="3384376" cy="891778"/>
          </a:xfrm>
        </p:grpSpPr>
        <p:pic>
          <p:nvPicPr>
            <p:cNvPr id="23564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3384376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5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296587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2533" grpId="0"/>
      <p:bldP spid="4" grpId="0"/>
      <p:bldP spid="22535" grpId="0"/>
      <p:bldP spid="22536" grpId="0"/>
      <p:bldP spid="9" grpId="0"/>
      <p:bldP spid="2253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763</Words>
  <Application>Microsoft Office PowerPoint</Application>
  <PresentationFormat>全屏显示(16:9)</PresentationFormat>
  <Paragraphs>99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等线 Light</vt:lpstr>
      <vt:lpstr>方正粗黑繁体</vt:lpstr>
      <vt:lpstr>黑体</vt:lpstr>
      <vt:lpstr>楷体</vt:lpstr>
      <vt:lpstr>楷体_GB2312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314</cp:revision>
  <dcterms:created xsi:type="dcterms:W3CDTF">2015-08-27T07:30:00Z</dcterms:created>
  <dcterms:modified xsi:type="dcterms:W3CDTF">2023-11-21T03:54:34Z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5CA4DCC8CC2B436597713EE10AD6A71B</vt:lpwstr>
  </property>
</Properties>
</file>