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63" r:id="rId2"/>
    <p:sldId id="434" r:id="rId3"/>
    <p:sldId id="399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1" r:id="rId14"/>
    <p:sldId id="430" r:id="rId15"/>
    <p:sldId id="432" r:id="rId16"/>
    <p:sldId id="433" r:id="rId17"/>
    <p:sldId id="420" r:id="rId1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A0FDC"/>
    <a:srgbClr val="70F3FF"/>
    <a:srgbClr val="EAFF56"/>
    <a:srgbClr val="A4E2C6"/>
    <a:srgbClr val="FFB3A7"/>
    <a:srgbClr val="FAFF72"/>
    <a:srgbClr val="CDB78C"/>
    <a:srgbClr val="DBD0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164" y="444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921AB6E-EF88-47FD-9F94-4D7B2EB2357C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2A15F1F-C7A1-44E0-88C8-F74AA4B5E5D9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337B6136-42EE-4856-BEF6-8306F36F7ED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3710225" y="167919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86D5021E-5677-4B79-8388-BAB07B1AD9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" t="14803" r="4520" b="13130"/>
          <a:stretch>
            <a:fillRect/>
          </a:stretch>
        </p:blipFill>
        <p:spPr bwMode="auto">
          <a:xfrm>
            <a:off x="179388" y="0"/>
            <a:ext cx="8785225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5" y="167919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731BD836-1185-4D0B-AA82-08A5652C182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9388"/>
            <a:ext cx="8645525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5" y="167919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0C755ECD-5852-4BB8-A624-DCFEB7FBBC6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35911" y="10074086"/>
                  <a:ext cx="188384" cy="139711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09676" y="9077147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4072" y="9169551"/>
                  <a:ext cx="749299" cy="840384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42335" y="9166967"/>
                  <a:ext cx="761999" cy="840385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5310" y="10181868"/>
                  <a:ext cx="455083" cy="1297622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4605" y="9063556"/>
                  <a:ext cx="944032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89463" y="3928039"/>
                <a:ext cx="1263649" cy="1206598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3700" y="13877207"/>
                  <a:ext cx="146670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68849" y="13770470"/>
                  <a:ext cx="149928" cy="218356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88107" y="13660400"/>
                  <a:ext cx="146668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25458" y="13603010"/>
                  <a:ext cx="146668" cy="224872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3253" y="13530444"/>
                  <a:ext cx="149928" cy="21835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49295" y="14354120"/>
                  <a:ext cx="153188" cy="21835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4949" y="14287102"/>
                  <a:ext cx="15318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5502" y="14234420"/>
                  <a:ext cx="153186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4735" y="14178310"/>
                  <a:ext cx="153186" cy="21509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68618" y="14080587"/>
                  <a:ext cx="149928" cy="215096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5581" y="3816282"/>
                  <a:ext cx="1970328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5581" y="3816282"/>
                  <a:ext cx="1970328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59609" y="3820037"/>
                  <a:ext cx="431173" cy="316218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3424A4D-AB46-457E-9764-D649B3A2090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3708" y="1616289"/>
            <a:ext cx="5256584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乘法分配律</a:t>
            </a:r>
          </a:p>
        </p:txBody>
      </p:sp>
      <p:sp>
        <p:nvSpPr>
          <p:cNvPr id="9219" name="副标题 6"/>
          <p:cNvSpPr txBox="1">
            <a:spLocks noChangeArrowheads="1"/>
          </p:cNvSpPr>
          <p:nvPr/>
        </p:nvSpPr>
        <p:spPr bwMode="auto">
          <a:xfrm>
            <a:off x="3348038" y="2859088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9220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738" y="500913"/>
            <a:ext cx="863600" cy="86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35038" y="1816100"/>
            <a:ext cx="34676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/>
              <a:t>我爱爸爸、妈妈。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935038" y="2728913"/>
            <a:ext cx="7572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/>
              <a:t>小李是我的好朋友，小张是我的好朋友。</a:t>
            </a:r>
          </a:p>
        </p:txBody>
      </p:sp>
      <p:grpSp>
        <p:nvGrpSpPr>
          <p:cNvPr id="11268" name="组合 6"/>
          <p:cNvGrpSpPr/>
          <p:nvPr/>
        </p:nvGrpSpPr>
        <p:grpSpPr bwMode="auto">
          <a:xfrm>
            <a:off x="34925" y="50800"/>
            <a:ext cx="4368800" cy="892175"/>
            <a:chOff x="179512" y="128786"/>
            <a:chExt cx="4368229" cy="891778"/>
          </a:xfrm>
        </p:grpSpPr>
        <p:pic>
          <p:nvPicPr>
            <p:cNvPr id="11269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4368229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0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3890809" cy="710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一、谈话导入新课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62" y="1060187"/>
            <a:ext cx="5040560" cy="3622303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652120" y="2480979"/>
            <a:ext cx="2880320" cy="16029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b="1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rPr>
              <a:t>一共有多少名同学参加了这次植树活动？</a:t>
            </a:r>
            <a:endParaRPr lang="en-US" altLang="zh-CN" b="1" dirty="0">
              <a:solidFill>
                <a:schemeClr val="tx1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2292" name="图片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80979"/>
            <a:ext cx="589200" cy="5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3" name="组合 7"/>
          <p:cNvGrpSpPr/>
          <p:nvPr/>
        </p:nvGrpSpPr>
        <p:grpSpPr bwMode="auto">
          <a:xfrm>
            <a:off x="34925" y="50800"/>
            <a:ext cx="5832475" cy="892175"/>
            <a:chOff x="179512" y="128786"/>
            <a:chExt cx="5832648" cy="891778"/>
          </a:xfrm>
        </p:grpSpPr>
        <p:pic>
          <p:nvPicPr>
            <p:cNvPr id="12294" name="图片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5832648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5" name="Rectangle 1"/>
            <p:cNvSpPr>
              <a:spLocks noChangeArrowheads="1"/>
            </p:cNvSpPr>
            <p:nvPr/>
          </p:nvSpPr>
          <p:spPr bwMode="auto">
            <a:xfrm>
              <a:off x="371507" y="128786"/>
              <a:ext cx="5280613" cy="710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二、自主探究，发现定律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7"/>
          <p:cNvSpPr>
            <a:spLocks noChangeArrowheads="1"/>
          </p:cNvSpPr>
          <p:nvPr/>
        </p:nvSpPr>
        <p:spPr bwMode="auto">
          <a:xfrm flipH="1">
            <a:off x="2555776" y="858378"/>
            <a:ext cx="5040313" cy="1021773"/>
          </a:xfrm>
          <a:prstGeom prst="wedgeRoundRectCallout">
            <a:avLst>
              <a:gd name="adj1" fmla="val 55884"/>
              <a:gd name="adj2" fmla="val 11889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AutoShape 27"/>
          <p:cNvSpPr>
            <a:spLocks noChangeArrowheads="1"/>
          </p:cNvSpPr>
          <p:nvPr/>
        </p:nvSpPr>
        <p:spPr bwMode="auto">
          <a:xfrm flipH="1">
            <a:off x="2484340" y="761541"/>
            <a:ext cx="5040312" cy="1021773"/>
          </a:xfrm>
          <a:prstGeom prst="wedgeRoundRectCallout">
            <a:avLst>
              <a:gd name="adj1" fmla="val 57722"/>
              <a:gd name="adj2" fmla="val 16815"/>
              <a:gd name="adj3" fmla="val 16667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zh-CN" altLang="en-US" sz="2800" b="1" dirty="0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先计算每组有多少人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，再算参加植树活动的总人数。</a:t>
            </a: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2992438" y="2017713"/>
            <a:ext cx="3092450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4+2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×25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6×25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（名）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857250" y="4065588"/>
            <a:ext cx="7531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答：一共有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150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名同学参加了这次植树活动。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3318" name="图片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117" y="843558"/>
            <a:ext cx="1352376" cy="1840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7"/>
          <p:cNvSpPr>
            <a:spLocks noChangeArrowheads="1"/>
          </p:cNvSpPr>
          <p:nvPr/>
        </p:nvSpPr>
        <p:spPr bwMode="auto">
          <a:xfrm flipH="1">
            <a:off x="971600" y="973497"/>
            <a:ext cx="5401196" cy="1001564"/>
          </a:xfrm>
          <a:prstGeom prst="wedgeRoundRectCallout">
            <a:avLst>
              <a:gd name="adj1" fmla="val -60329"/>
              <a:gd name="adj2" fmla="val 12690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AutoShape 27"/>
          <p:cNvSpPr>
            <a:spLocks noChangeArrowheads="1"/>
          </p:cNvSpPr>
          <p:nvPr/>
        </p:nvSpPr>
        <p:spPr bwMode="auto">
          <a:xfrm flipH="1">
            <a:off x="900162" y="900472"/>
            <a:ext cx="5401195" cy="1001564"/>
          </a:xfrm>
          <a:prstGeom prst="wedgeRoundRectCallout">
            <a:avLst>
              <a:gd name="adj1" fmla="val -60329"/>
              <a:gd name="adj2" fmla="val 12690"/>
              <a:gd name="adj3" fmla="val 16667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zh-CN" altLang="en-US" sz="2800" b="1" dirty="0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先分别计算挖坑、种树的人数，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再求抬水、浇树的人数。</a:t>
            </a:r>
          </a:p>
        </p:txBody>
      </p:sp>
      <p:sp>
        <p:nvSpPr>
          <p:cNvPr id="3" name="Text Box 18"/>
          <p:cNvSpPr txBox="1">
            <a:spLocks noChangeArrowheads="1"/>
          </p:cNvSpPr>
          <p:nvPr/>
        </p:nvSpPr>
        <p:spPr bwMode="auto">
          <a:xfrm>
            <a:off x="2882900" y="2062163"/>
            <a:ext cx="3489325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4×25+2×25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100+50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（名）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806450" y="4084638"/>
            <a:ext cx="7531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答：一共有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150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名同学参加了这次植树活动。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4342" name="图片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859" y="783787"/>
            <a:ext cx="1761581" cy="2036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8"/>
          <p:cNvSpPr txBox="1">
            <a:spLocks noChangeArrowheads="1"/>
          </p:cNvSpPr>
          <p:nvPr/>
        </p:nvSpPr>
        <p:spPr bwMode="auto">
          <a:xfrm>
            <a:off x="1258888" y="763588"/>
            <a:ext cx="2881312" cy="18081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4+2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×25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6×25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（名）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15" name="Text Box 18"/>
          <p:cNvSpPr txBox="1">
            <a:spLocks noChangeArrowheads="1"/>
          </p:cNvSpPr>
          <p:nvPr/>
        </p:nvSpPr>
        <p:spPr bwMode="auto">
          <a:xfrm>
            <a:off x="4643438" y="763588"/>
            <a:ext cx="2952750" cy="18081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4×25+2×25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100+50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（名）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258888" y="3813175"/>
            <a:ext cx="7058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左右两个算式有什么联系？有什么区别？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1547813" y="2881313"/>
            <a:ext cx="568801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4+2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×25 =4×25+2×25</a:t>
            </a:r>
          </a:p>
        </p:txBody>
      </p:sp>
      <p:sp>
        <p:nvSpPr>
          <p:cNvPr id="11" name="任意多边形: 形状 10"/>
          <p:cNvSpPr/>
          <p:nvPr/>
        </p:nvSpPr>
        <p:spPr>
          <a:xfrm>
            <a:off x="2363788" y="2746375"/>
            <a:ext cx="1550987" cy="257175"/>
          </a:xfrm>
          <a:custGeom>
            <a:avLst/>
            <a:gdLst>
              <a:gd name="connsiteX0" fmla="*/ 0 w 1551094"/>
              <a:gd name="connsiteY0" fmla="*/ 243840 h 257387"/>
              <a:gd name="connsiteX1" fmla="*/ 0 w 1551094"/>
              <a:gd name="connsiteY1" fmla="*/ 0 h 257387"/>
              <a:gd name="connsiteX2" fmla="*/ 1551094 w 1551094"/>
              <a:gd name="connsiteY2" fmla="*/ 0 h 257387"/>
              <a:gd name="connsiteX3" fmla="*/ 1551094 w 1551094"/>
              <a:gd name="connsiteY3" fmla="*/ 257387 h 257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1094" h="257387">
                <a:moveTo>
                  <a:pt x="0" y="243840"/>
                </a:moveTo>
                <a:lnTo>
                  <a:pt x="0" y="0"/>
                </a:lnTo>
                <a:lnTo>
                  <a:pt x="1551094" y="0"/>
                </a:lnTo>
                <a:lnTo>
                  <a:pt x="1551094" y="257387"/>
                </a:ln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任意多边形: 形状 11"/>
          <p:cNvSpPr/>
          <p:nvPr/>
        </p:nvSpPr>
        <p:spPr>
          <a:xfrm flipV="1">
            <a:off x="2771775" y="3422650"/>
            <a:ext cx="1143000" cy="257175"/>
          </a:xfrm>
          <a:custGeom>
            <a:avLst/>
            <a:gdLst>
              <a:gd name="connsiteX0" fmla="*/ 0 w 1551094"/>
              <a:gd name="connsiteY0" fmla="*/ 243840 h 257387"/>
              <a:gd name="connsiteX1" fmla="*/ 0 w 1551094"/>
              <a:gd name="connsiteY1" fmla="*/ 0 h 257387"/>
              <a:gd name="connsiteX2" fmla="*/ 1551094 w 1551094"/>
              <a:gd name="connsiteY2" fmla="*/ 0 h 257387"/>
              <a:gd name="connsiteX3" fmla="*/ 1551094 w 1551094"/>
              <a:gd name="connsiteY3" fmla="*/ 257387 h 257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1094" h="257387">
                <a:moveTo>
                  <a:pt x="0" y="243840"/>
                </a:moveTo>
                <a:lnTo>
                  <a:pt x="0" y="0"/>
                </a:lnTo>
                <a:lnTo>
                  <a:pt x="1551094" y="0"/>
                </a:lnTo>
                <a:lnTo>
                  <a:pt x="1551094" y="257387"/>
                </a:lnTo>
              </a:path>
            </a:pathLst>
          </a:custGeom>
          <a:noFill/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258888" y="4424363"/>
            <a:ext cx="568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你还能举出像这样的等式吗？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10" grpId="0"/>
      <p:bldP spid="1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矩形 2"/>
          <p:cNvSpPr>
            <a:spLocks noChangeArrowheads="1"/>
          </p:cNvSpPr>
          <p:nvPr/>
        </p:nvSpPr>
        <p:spPr bwMode="auto">
          <a:xfrm>
            <a:off x="550844" y="1083617"/>
            <a:ext cx="8042312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我们的数学书长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厘米，宽为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厘米，请用两种方法计算它的周长。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47664" y="2379761"/>
            <a:ext cx="2465387" cy="13843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(26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18)×2</a:t>
            </a:r>
          </a:p>
          <a:p>
            <a:pPr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 ×2</a:t>
            </a:r>
          </a:p>
          <a:p>
            <a:pPr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621188" y="2379761"/>
            <a:ext cx="2830512" cy="13843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26×2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18×2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88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763688" y="4064099"/>
            <a:ext cx="571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26×2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18×2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ext Box 18"/>
          <p:cNvSpPr txBox="1">
            <a:spLocks noChangeArrowheads="1"/>
          </p:cNvSpPr>
          <p:nvPr/>
        </p:nvSpPr>
        <p:spPr bwMode="auto">
          <a:xfrm>
            <a:off x="1760537" y="1245929"/>
            <a:ext cx="56896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4+2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×25=4×25+2×25</a:t>
            </a:r>
          </a:p>
        </p:txBody>
      </p:sp>
      <p:sp>
        <p:nvSpPr>
          <p:cNvPr id="17415" name="Rectangle 6"/>
          <p:cNvSpPr>
            <a:spLocks noChangeArrowheads="1"/>
          </p:cNvSpPr>
          <p:nvPr/>
        </p:nvSpPr>
        <p:spPr bwMode="auto">
          <a:xfrm>
            <a:off x="1747837" y="2017454"/>
            <a:ext cx="571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×2=26×2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18×2</a:t>
            </a:r>
          </a:p>
        </p:txBody>
      </p:sp>
      <p:grpSp>
        <p:nvGrpSpPr>
          <p:cNvPr id="17418" name="组合 11"/>
          <p:cNvGrpSpPr/>
          <p:nvPr/>
        </p:nvGrpSpPr>
        <p:grpSpPr bwMode="auto">
          <a:xfrm>
            <a:off x="3157538" y="268288"/>
            <a:ext cx="2828925" cy="768350"/>
            <a:chOff x="3157331" y="302599"/>
            <a:chExt cx="2829337" cy="769826"/>
          </a:xfrm>
        </p:grpSpPr>
        <p:grpSp>
          <p:nvGrpSpPr>
            <p:cNvPr id="17419" name="组合 13"/>
            <p:cNvGrpSpPr/>
            <p:nvPr/>
          </p:nvGrpSpPr>
          <p:grpSpPr bwMode="auto">
            <a:xfrm>
              <a:off x="3157331" y="302599"/>
              <a:ext cx="2829337" cy="769826"/>
              <a:chOff x="3485105" y="310292"/>
              <a:chExt cx="2829337" cy="769826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3485105" y="310292"/>
                <a:ext cx="770049" cy="769826"/>
              </a:xfrm>
              <a:prstGeom prst="ellipse">
                <a:avLst/>
              </a:prstGeom>
              <a:solidFill>
                <a:srgbClr val="50623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171005" y="310292"/>
                <a:ext cx="770049" cy="769826"/>
              </a:xfrm>
              <a:prstGeom prst="ellipse">
                <a:avLst/>
              </a:prstGeom>
              <a:solidFill>
                <a:srgbClr val="50623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4858492" y="310292"/>
                <a:ext cx="770050" cy="769826"/>
              </a:xfrm>
              <a:prstGeom prst="ellipse">
                <a:avLst/>
              </a:prstGeom>
              <a:solidFill>
                <a:srgbClr val="50623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5544392" y="310292"/>
                <a:ext cx="770050" cy="769826"/>
              </a:xfrm>
              <a:prstGeom prst="ellipse">
                <a:avLst/>
              </a:prstGeom>
              <a:solidFill>
                <a:srgbClr val="50623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5" name="矩形 1"/>
            <p:cNvSpPr>
              <a:spLocks noChangeArrowheads="1"/>
            </p:cNvSpPr>
            <p:nvPr/>
          </p:nvSpPr>
          <p:spPr bwMode="auto">
            <a:xfrm>
              <a:off x="3228778" y="364630"/>
              <a:ext cx="2686441" cy="64576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归纳小结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928539" y="2754054"/>
            <a:ext cx="7286922" cy="18085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两个数的和与一个数相乘，可以先把它们与这个数分别相乘，再相加。这叫作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乘法分配律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1"/>
          <p:cNvSpPr>
            <a:spLocks noChangeArrowheads="1"/>
          </p:cNvSpPr>
          <p:nvPr/>
        </p:nvSpPr>
        <p:spPr bwMode="auto">
          <a:xfrm>
            <a:off x="827088" y="862013"/>
            <a:ext cx="4818062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6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用字母表示乘法分配律</a:t>
            </a:r>
          </a:p>
        </p:txBody>
      </p:sp>
      <p:pic>
        <p:nvPicPr>
          <p:cNvPr id="4" name="图片 1" descr="图形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644775"/>
            <a:ext cx="1570038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矩形 4"/>
          <p:cNvSpPr>
            <a:spLocks noChangeArrowheads="1"/>
          </p:cNvSpPr>
          <p:nvPr/>
        </p:nvSpPr>
        <p:spPr bwMode="auto">
          <a:xfrm>
            <a:off x="1547813" y="1774825"/>
            <a:ext cx="66246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=___×___+___×___</a:t>
            </a:r>
            <a:endParaRPr lang="zh-CN" altLang="en-US" sz="32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619250" y="3419475"/>
            <a:ext cx="66246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b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=___×___+___×___</a:t>
            </a:r>
            <a:endParaRPr lang="zh-CN" altLang="en-US" sz="32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067493" y="1763078"/>
            <a:ext cx="503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3200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075238" y="1763078"/>
            <a:ext cx="504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3200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938520" y="1763078"/>
            <a:ext cx="503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sz="3200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938010" y="1760855"/>
            <a:ext cx="503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3200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352925" y="3387725"/>
            <a:ext cx="5048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3200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327650" y="3425825"/>
            <a:ext cx="5032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sz="3200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6164263" y="3387725"/>
            <a:ext cx="5048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3200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7191375" y="3394075"/>
            <a:ext cx="503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3200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1"/>
          <p:cNvSpPr>
            <a:spLocks noChangeArrowheads="1"/>
          </p:cNvSpPr>
          <p:nvPr/>
        </p:nvSpPr>
        <p:spPr bwMode="auto">
          <a:xfrm>
            <a:off x="695325" y="555625"/>
            <a:ext cx="3890963" cy="573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乘法分配律的应用</a:t>
            </a:r>
          </a:p>
        </p:txBody>
      </p:sp>
      <p:sp>
        <p:nvSpPr>
          <p:cNvPr id="19459" name="矩形 3"/>
          <p:cNvSpPr>
            <a:spLocks noChangeArrowheads="1"/>
          </p:cNvSpPr>
          <p:nvPr/>
        </p:nvSpPr>
        <p:spPr bwMode="auto">
          <a:xfrm>
            <a:off x="5004048" y="2355726"/>
            <a:ext cx="3600450" cy="169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负责挖坑、种树的同学比负责抬水、浇树的多多少人？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62" y="1060187"/>
            <a:ext cx="5040560" cy="362230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7"/>
          <p:cNvSpPr>
            <a:spLocks noChangeArrowheads="1"/>
          </p:cNvSpPr>
          <p:nvPr/>
        </p:nvSpPr>
        <p:spPr bwMode="auto">
          <a:xfrm flipH="1">
            <a:off x="5907088" y="2768600"/>
            <a:ext cx="1801812" cy="1001713"/>
          </a:xfrm>
          <a:prstGeom prst="wedgeRoundRectCallout">
            <a:avLst>
              <a:gd name="adj1" fmla="val -63755"/>
              <a:gd name="adj2" fmla="val 32454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887413" y="684213"/>
            <a:ext cx="6840537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①先求挖坑、种树的有多少人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再求抬水、浇树的有多少人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最后求它们的差。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87413" y="1738313"/>
            <a:ext cx="7561262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②先求每组挖坑、种树的比抬水、浇树的多多少人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再求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组共多多少人。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27088" y="2771775"/>
            <a:ext cx="28686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4×25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2×25</a:t>
            </a: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100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</a:t>
            </a: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50(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579813" y="2771775"/>
            <a:ext cx="22447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 (4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2)×25 </a:t>
            </a: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2×25</a:t>
            </a: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50(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1" name="AutoShape 27"/>
          <p:cNvSpPr>
            <a:spLocks noChangeArrowheads="1"/>
          </p:cNvSpPr>
          <p:nvPr/>
        </p:nvSpPr>
        <p:spPr bwMode="auto">
          <a:xfrm flipH="1">
            <a:off x="5824538" y="2700338"/>
            <a:ext cx="1801812" cy="1001712"/>
          </a:xfrm>
          <a:prstGeom prst="wedgeRoundRectCallout">
            <a:avLst>
              <a:gd name="adj1" fmla="val -63755"/>
              <a:gd name="adj2" fmla="val 32454"/>
              <a:gd name="adj3" fmla="val 16667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你有什么新发现？</a:t>
            </a:r>
          </a:p>
        </p:txBody>
      </p:sp>
      <p:pic>
        <p:nvPicPr>
          <p:cNvPr id="13" name="图片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44631" y="3125787"/>
            <a:ext cx="944562" cy="960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39750" y="4156075"/>
            <a:ext cx="43926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2)×25=4×25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2×25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5038725" y="4156075"/>
            <a:ext cx="3709988" cy="584200"/>
          </a:xfrm>
          <a:prstGeom prst="rect">
            <a:avLst/>
          </a:prstGeom>
          <a:solidFill>
            <a:srgbClr val="EAFF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200" b="1" i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i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)×</a:t>
            </a:r>
            <a:r>
              <a:rPr lang="en-US" altLang="zh-CN" sz="3200" b="1" i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200" b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i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i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i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i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3200" b="1" i="1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/>
      <p:bldP spid="3" grpId="0"/>
      <p:bldP spid="4" grpId="0"/>
      <p:bldP spid="9" grpId="0"/>
      <p:bldP spid="11" grpId="0" animBg="1"/>
      <p:bldP spid="14" grpId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8203"/>
          <p:cNvSpPr txBox="1">
            <a:spLocks noChangeArrowheads="1"/>
          </p:cNvSpPr>
          <p:nvPr/>
        </p:nvSpPr>
        <p:spPr bwMode="auto">
          <a:xfrm>
            <a:off x="617538" y="1330325"/>
            <a:ext cx="7915275" cy="326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下面哪些算式是正确的？正确的画“√”，错误的画“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”。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56×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19+28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=56×19+28                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     ）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32×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7×3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=32×7+32×3              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     ）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64×64+36×64=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64+36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×64        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     ）</a:t>
            </a: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7583488" y="2508250"/>
            <a:ext cx="676275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文本框 8203"/>
          <p:cNvSpPr txBox="1">
            <a:spLocks noChangeArrowheads="1"/>
          </p:cNvSpPr>
          <p:nvPr/>
        </p:nvSpPr>
        <p:spPr bwMode="auto">
          <a:xfrm>
            <a:off x="7546975" y="3209925"/>
            <a:ext cx="66675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文本框 8203"/>
          <p:cNvSpPr txBox="1">
            <a:spLocks noChangeArrowheads="1"/>
          </p:cNvSpPr>
          <p:nvPr/>
        </p:nvSpPr>
        <p:spPr bwMode="auto">
          <a:xfrm>
            <a:off x="7632700" y="3917950"/>
            <a:ext cx="534988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√</a:t>
            </a:r>
          </a:p>
        </p:txBody>
      </p:sp>
      <p:grpSp>
        <p:nvGrpSpPr>
          <p:cNvPr id="21510" name="组合 8"/>
          <p:cNvGrpSpPr/>
          <p:nvPr/>
        </p:nvGrpSpPr>
        <p:grpSpPr bwMode="auto">
          <a:xfrm>
            <a:off x="34925" y="50800"/>
            <a:ext cx="5616575" cy="892175"/>
            <a:chOff x="179512" y="128786"/>
            <a:chExt cx="5616624" cy="891778"/>
          </a:xfrm>
        </p:grpSpPr>
        <p:pic>
          <p:nvPicPr>
            <p:cNvPr id="21511" name="图片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5616624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2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5280613" cy="710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三、运用新知，巩固定律</a:t>
              </a: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5220335" y="915670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P26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1979712" y="3147814"/>
            <a:ext cx="23749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乘法分配律</a:t>
            </a:r>
          </a:p>
        </p:txBody>
      </p:sp>
      <p:sp>
        <p:nvSpPr>
          <p:cNvPr id="22535" name="矩形 7"/>
          <p:cNvSpPr>
            <a:spLocks noChangeArrowheads="1"/>
          </p:cNvSpPr>
          <p:nvPr/>
        </p:nvSpPr>
        <p:spPr bwMode="auto">
          <a:xfrm>
            <a:off x="539552" y="1220788"/>
            <a:ext cx="5976664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观察右边的竖式，说说在计算的过程中运用了什么运算律。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360654"/>
            <a:ext cx="2058212" cy="2903371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220335" y="915670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P26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5"/>
          <p:cNvSpPr txBox="1">
            <a:spLocks noChangeArrowheads="1"/>
          </p:cNvSpPr>
          <p:nvPr/>
        </p:nvSpPr>
        <p:spPr bwMode="auto">
          <a:xfrm>
            <a:off x="1476375" y="1679575"/>
            <a:ext cx="59753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117×(3+7)=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117×3+117×7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3555" name="TextBox 15"/>
          <p:cNvSpPr txBox="1">
            <a:spLocks noChangeArrowheads="1"/>
          </p:cNvSpPr>
          <p:nvPr/>
        </p:nvSpPr>
        <p:spPr bwMode="auto">
          <a:xfrm>
            <a:off x="1476375" y="2411942"/>
            <a:ext cx="42481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24×(5+12)=24×17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3556" name="TextBox 15"/>
          <p:cNvSpPr txBox="1">
            <a:spLocks noChangeArrowheads="1"/>
          </p:cNvSpPr>
          <p:nvPr/>
        </p:nvSpPr>
        <p:spPr bwMode="auto">
          <a:xfrm>
            <a:off x="1476375" y="3144309"/>
            <a:ext cx="40925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4×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+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×5=(4+5)×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a</a:t>
            </a:r>
            <a:endParaRPr lang="zh-CN" altLang="en-US" sz="3200" b="1" i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3557" name="TextBox 15"/>
          <p:cNvSpPr txBox="1">
            <a:spLocks noChangeArrowheads="1"/>
          </p:cNvSpPr>
          <p:nvPr/>
        </p:nvSpPr>
        <p:spPr bwMode="auto">
          <a:xfrm>
            <a:off x="1476375" y="3876675"/>
            <a:ext cx="41751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36×(4×6)=36×6×4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516688" y="1778000"/>
            <a:ext cx="650875" cy="6318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√</a:t>
            </a:r>
            <a:endParaRPr lang="en-US" altLang="zh-CN" sz="3200" b="1" kern="100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326063" y="3192463"/>
            <a:ext cx="650875" cy="6318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√</a:t>
            </a:r>
            <a:endParaRPr lang="en-US" altLang="zh-CN" sz="3200" b="1" kern="100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23560" name="TextBox 15"/>
          <p:cNvSpPr txBox="1">
            <a:spLocks noChangeArrowheads="1"/>
          </p:cNvSpPr>
          <p:nvPr/>
        </p:nvSpPr>
        <p:spPr bwMode="auto">
          <a:xfrm>
            <a:off x="479425" y="947738"/>
            <a:ext cx="783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3.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下面哪些算式运用了乘法分配律？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834130" y="685800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P27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练习七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4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6" grpId="1" build="allAtOnce" bldLvl="0"/>
      <p:bldP spid="16" grpId="2"/>
      <p:bldP spid="17" grpId="0" build="p"/>
      <p:bldP spid="17" grpId="1" build="allAtOnce" bldLvl="0"/>
      <p:bldP spid="17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5"/>
          <p:cNvSpPr txBox="1">
            <a:spLocks noChangeArrowheads="1"/>
          </p:cNvSpPr>
          <p:nvPr/>
        </p:nvSpPr>
        <p:spPr bwMode="auto">
          <a:xfrm>
            <a:off x="1417638" y="1716088"/>
            <a:ext cx="2160587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25×(200+4)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4579" name="TextBox 15"/>
          <p:cNvSpPr txBox="1">
            <a:spLocks noChangeArrowheads="1"/>
          </p:cNvSpPr>
          <p:nvPr/>
        </p:nvSpPr>
        <p:spPr bwMode="auto">
          <a:xfrm>
            <a:off x="1417638" y="2425700"/>
            <a:ext cx="3024187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25×200+25×4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4580" name="TextBox 15"/>
          <p:cNvSpPr txBox="1">
            <a:spLocks noChangeArrowheads="1"/>
          </p:cNvSpPr>
          <p:nvPr/>
        </p:nvSpPr>
        <p:spPr bwMode="auto">
          <a:xfrm>
            <a:off x="5522913" y="1708150"/>
            <a:ext cx="3024187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35×201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4581" name="TextBox 15"/>
          <p:cNvSpPr txBox="1">
            <a:spLocks noChangeArrowheads="1"/>
          </p:cNvSpPr>
          <p:nvPr/>
        </p:nvSpPr>
        <p:spPr bwMode="auto">
          <a:xfrm>
            <a:off x="5580063" y="2355850"/>
            <a:ext cx="3024187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35×200+35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4582" name="TextBox 15"/>
          <p:cNvSpPr txBox="1">
            <a:spLocks noChangeArrowheads="1"/>
          </p:cNvSpPr>
          <p:nvPr/>
        </p:nvSpPr>
        <p:spPr bwMode="auto">
          <a:xfrm>
            <a:off x="1482725" y="3055938"/>
            <a:ext cx="30241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265×105-265×5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4583" name="TextBox 15"/>
          <p:cNvSpPr txBox="1">
            <a:spLocks noChangeArrowheads="1"/>
          </p:cNvSpPr>
          <p:nvPr/>
        </p:nvSpPr>
        <p:spPr bwMode="auto">
          <a:xfrm>
            <a:off x="1482725" y="3703638"/>
            <a:ext cx="30241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265×(105-5)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4584" name="TextBox 15"/>
          <p:cNvSpPr txBox="1">
            <a:spLocks noChangeArrowheads="1"/>
          </p:cNvSpPr>
          <p:nvPr/>
        </p:nvSpPr>
        <p:spPr bwMode="auto">
          <a:xfrm>
            <a:off x="5567363" y="3084513"/>
            <a:ext cx="3024187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25×11×4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4585" name="TextBox 15"/>
          <p:cNvSpPr txBox="1">
            <a:spLocks noChangeArrowheads="1"/>
          </p:cNvSpPr>
          <p:nvPr/>
        </p:nvSpPr>
        <p:spPr bwMode="auto">
          <a:xfrm>
            <a:off x="5567363" y="3662363"/>
            <a:ext cx="3024187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11×(25×4)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13" name="左大括号 12"/>
          <p:cNvSpPr/>
          <p:nvPr/>
        </p:nvSpPr>
        <p:spPr>
          <a:xfrm>
            <a:off x="1201738" y="1987550"/>
            <a:ext cx="288925" cy="792163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左大括号 13"/>
          <p:cNvSpPr/>
          <p:nvPr/>
        </p:nvSpPr>
        <p:spPr>
          <a:xfrm>
            <a:off x="5264150" y="1987550"/>
            <a:ext cx="287338" cy="792163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左大括号 14"/>
          <p:cNvSpPr/>
          <p:nvPr/>
        </p:nvSpPr>
        <p:spPr>
          <a:xfrm>
            <a:off x="1201738" y="3333750"/>
            <a:ext cx="288925" cy="790575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左大括号 15"/>
          <p:cNvSpPr/>
          <p:nvPr/>
        </p:nvSpPr>
        <p:spPr>
          <a:xfrm>
            <a:off x="5264150" y="3306763"/>
            <a:ext cx="287338" cy="792162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1346200" y="4297363"/>
            <a:ext cx="71294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Arial" panose="020B0604020202020204" pitchFamily="34" charset="0"/>
              </a:rPr>
              <a:t>一组、二组、三组、四组结果都相等。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3608388" y="2497138"/>
            <a:ext cx="23764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5100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7235825" y="2401888"/>
            <a:ext cx="16573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7035</a:t>
            </a: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3254375" y="3748088"/>
            <a:ext cx="16557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26500</a:t>
            </a: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7235825" y="3714750"/>
            <a:ext cx="1657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1100</a:t>
            </a:r>
          </a:p>
        </p:txBody>
      </p:sp>
      <p:sp>
        <p:nvSpPr>
          <p:cNvPr id="24595" name="TextBox 15"/>
          <p:cNvSpPr txBox="1">
            <a:spLocks noChangeArrowheads="1"/>
          </p:cNvSpPr>
          <p:nvPr/>
        </p:nvSpPr>
        <p:spPr bwMode="auto">
          <a:xfrm>
            <a:off x="563563" y="700088"/>
            <a:ext cx="81851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4.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下面每组算式的得数是否相等？如果相等，选择其中一个算出得数。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140200" y="1348105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P28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练习七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7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750888" y="1416050"/>
            <a:ext cx="205105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3×12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79425" y="1989138"/>
            <a:ext cx="3281363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100＋3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×12</a:t>
            </a:r>
          </a:p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100×12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3×12</a:t>
            </a:r>
          </a:p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1200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36</a:t>
            </a:r>
          </a:p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1236</a:t>
            </a:r>
          </a:p>
        </p:txBody>
      </p:sp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3511550" y="1416050"/>
            <a:ext cx="2049463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×55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348038" y="1985963"/>
            <a:ext cx="3281362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20×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50＋5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20×50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20×5</a:t>
            </a:r>
          </a:p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1000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100</a:t>
            </a:r>
          </a:p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1100</a:t>
            </a:r>
          </a:p>
        </p:txBody>
      </p:sp>
      <p:sp>
        <p:nvSpPr>
          <p:cNvPr id="25606" name="Rectangle 2"/>
          <p:cNvSpPr>
            <a:spLocks noChangeArrowheads="1"/>
          </p:cNvSpPr>
          <p:nvPr/>
        </p:nvSpPr>
        <p:spPr bwMode="auto">
          <a:xfrm>
            <a:off x="6372225" y="1416050"/>
            <a:ext cx="205105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205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045200" y="1987550"/>
            <a:ext cx="3281363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×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(200+5)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24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×2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00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24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×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5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4800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120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4920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608" name="矩形 1"/>
          <p:cNvSpPr>
            <a:spLocks noChangeArrowheads="1"/>
          </p:cNvSpPr>
          <p:nvPr/>
        </p:nvSpPr>
        <p:spPr bwMode="auto">
          <a:xfrm>
            <a:off x="479425" y="938213"/>
            <a:ext cx="5184775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用乘法分配律计算下面各题。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363845" y="1110615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P28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练习七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6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18"/>
          <p:cNvSpPr txBox="1">
            <a:spLocks noChangeArrowheads="1"/>
          </p:cNvSpPr>
          <p:nvPr/>
        </p:nvSpPr>
        <p:spPr bwMode="auto">
          <a:xfrm>
            <a:off x="1727200" y="1397000"/>
            <a:ext cx="56896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4+2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×25 =4×25+2×25</a:t>
            </a:r>
          </a:p>
        </p:txBody>
      </p:sp>
      <p:sp>
        <p:nvSpPr>
          <p:cNvPr id="23557" name="矩形 4"/>
          <p:cNvSpPr>
            <a:spLocks noChangeArrowheads="1"/>
          </p:cNvSpPr>
          <p:nvPr/>
        </p:nvSpPr>
        <p:spPr bwMode="auto">
          <a:xfrm>
            <a:off x="2195513" y="2162175"/>
            <a:ext cx="4752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3200" i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58" name="矩形 2"/>
          <p:cNvSpPr>
            <a:spLocks noChangeArrowheads="1"/>
          </p:cNvSpPr>
          <p:nvPr/>
        </p:nvSpPr>
        <p:spPr bwMode="auto">
          <a:xfrm>
            <a:off x="539750" y="2887663"/>
            <a:ext cx="8064500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两个数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与一个数相乘，可以先把它们与这个数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分别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相乘，再相加。这叫作乘法分配律。</a:t>
            </a:r>
          </a:p>
        </p:txBody>
      </p:sp>
      <p:grpSp>
        <p:nvGrpSpPr>
          <p:cNvPr id="26630" name="组合 8"/>
          <p:cNvGrpSpPr/>
          <p:nvPr/>
        </p:nvGrpSpPr>
        <p:grpSpPr bwMode="auto">
          <a:xfrm>
            <a:off x="34925" y="50800"/>
            <a:ext cx="3384550" cy="892175"/>
            <a:chOff x="179512" y="128786"/>
            <a:chExt cx="3384376" cy="891778"/>
          </a:xfrm>
        </p:grpSpPr>
        <p:pic>
          <p:nvPicPr>
            <p:cNvPr id="26631" name="图片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3384376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2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296587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四、课堂小结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23557" grpId="0"/>
      <p:bldP spid="23558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836</Words>
  <Application>Microsoft Office PowerPoint</Application>
  <PresentationFormat>全屏显示(16:9)</PresentationFormat>
  <Paragraphs>119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等线</vt:lpstr>
      <vt:lpstr>等线 Light</vt:lpstr>
      <vt:lpstr>方正粗黑繁体</vt:lpstr>
      <vt:lpstr>黑体</vt:lpstr>
      <vt:lpstr>楷体</vt:lpstr>
      <vt:lpstr>楷体_GB2312</vt:lpstr>
      <vt:lpstr>宋体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335</cp:revision>
  <dcterms:created xsi:type="dcterms:W3CDTF">2015-08-27T07:30:00Z</dcterms:created>
  <dcterms:modified xsi:type="dcterms:W3CDTF">2023-11-21T03:55:14Z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4444CED3DDB544888C41FC229E283C9C</vt:lpwstr>
  </property>
</Properties>
</file>