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63" r:id="rId2"/>
    <p:sldId id="399" r:id="rId3"/>
    <p:sldId id="421" r:id="rId4"/>
    <p:sldId id="422" r:id="rId5"/>
    <p:sldId id="423" r:id="rId6"/>
    <p:sldId id="424" r:id="rId7"/>
    <p:sldId id="425" r:id="rId8"/>
    <p:sldId id="426" r:id="rId9"/>
    <p:sldId id="427" r:id="rId10"/>
    <p:sldId id="428" r:id="rId11"/>
    <p:sldId id="429" r:id="rId12"/>
    <p:sldId id="432" r:id="rId13"/>
    <p:sldId id="433" r:id="rId14"/>
    <p:sldId id="430" r:id="rId15"/>
    <p:sldId id="434" r:id="rId16"/>
    <p:sldId id="431" r:id="rId17"/>
    <p:sldId id="436" r:id="rId18"/>
    <p:sldId id="437" r:id="rId19"/>
    <p:sldId id="420" r:id="rId20"/>
    <p:sldId id="438" r:id="rId21"/>
    <p:sldId id="439" r:id="rId22"/>
    <p:sldId id="440" r:id="rId23"/>
    <p:sldId id="441" r:id="rId2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D945E"/>
    <a:srgbClr val="FFC299"/>
    <a:srgbClr val="E6A177"/>
    <a:srgbClr val="F8E3AC"/>
    <a:srgbClr val="FEEAB4"/>
    <a:srgbClr val="EECDB2"/>
    <a:srgbClr val="F7E8CA"/>
    <a:srgbClr val="FEFE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158" y="444"/>
      </p:cViewPr>
      <p:guideLst>
        <p:guide orient="horz" pos="1620"/>
        <p:guide orient="horz" pos="713"/>
        <p:guide orient="horz" pos="2970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1D9F367-F77B-48AD-9198-60B20F3F592A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E72BB4B-F341-4B7A-88BE-E06E4A642FB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21AE6C3B-99B7-46CA-8735-FC1F0FC4EE7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C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771775" y="123825"/>
            <a:ext cx="6192838" cy="482441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10971" y="-1768"/>
            <a:ext cx="3430613" cy="5143500"/>
          </a:xfrm>
          <a:custGeom>
            <a:avLst/>
            <a:gdLst>
              <a:gd name="connsiteX0" fmla="*/ 0 w 3430613"/>
              <a:gd name="connsiteY0" fmla="*/ 0 h 5143500"/>
              <a:gd name="connsiteX1" fmla="*/ 3430613 w 3430613"/>
              <a:gd name="connsiteY1" fmla="*/ 0 h 5143500"/>
              <a:gd name="connsiteX2" fmla="*/ 3052746 w 3430613"/>
              <a:gd name="connsiteY2" fmla="*/ 1180214 h 5143500"/>
              <a:gd name="connsiteX3" fmla="*/ 3406826 w 3430613"/>
              <a:gd name="connsiteY3" fmla="*/ 2881424 h 5143500"/>
              <a:gd name="connsiteX4" fmla="*/ 3017761 w 3430613"/>
              <a:gd name="connsiteY4" fmla="*/ 4210494 h 5143500"/>
              <a:gd name="connsiteX5" fmla="*/ 3430613 w 3430613"/>
              <a:gd name="connsiteY5" fmla="*/ 5143500 h 5143500"/>
              <a:gd name="connsiteX6" fmla="*/ 0 w 3430613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613" h="5143500">
                <a:moveTo>
                  <a:pt x="0" y="0"/>
                </a:moveTo>
                <a:lnTo>
                  <a:pt x="3430613" y="0"/>
                </a:lnTo>
                <a:cubicBezTo>
                  <a:pt x="3426838" y="294167"/>
                  <a:pt x="3056521" y="598968"/>
                  <a:pt x="3052746" y="1180214"/>
                </a:cubicBezTo>
                <a:cubicBezTo>
                  <a:pt x="3058538" y="1708298"/>
                  <a:pt x="3401033" y="2363973"/>
                  <a:pt x="3406826" y="2881424"/>
                </a:cubicBezTo>
                <a:cubicBezTo>
                  <a:pt x="3418411" y="3441405"/>
                  <a:pt x="3006176" y="3650513"/>
                  <a:pt x="3017761" y="4210494"/>
                </a:cubicBezTo>
                <a:cubicBezTo>
                  <a:pt x="3044708" y="4556938"/>
                  <a:pt x="3264642" y="4882116"/>
                  <a:pt x="3430613" y="5143500"/>
                </a:cubicBezTo>
                <a:lnTo>
                  <a:pt x="0" y="514350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3430613" cy="5143500"/>
          </a:xfrm>
          <a:custGeom>
            <a:avLst/>
            <a:gdLst>
              <a:gd name="connsiteX0" fmla="*/ 0 w 3430613"/>
              <a:gd name="connsiteY0" fmla="*/ 0 h 5143500"/>
              <a:gd name="connsiteX1" fmla="*/ 3430613 w 3430613"/>
              <a:gd name="connsiteY1" fmla="*/ 0 h 5143500"/>
              <a:gd name="connsiteX2" fmla="*/ 3052746 w 3430613"/>
              <a:gd name="connsiteY2" fmla="*/ 1180214 h 5143500"/>
              <a:gd name="connsiteX3" fmla="*/ 3406826 w 3430613"/>
              <a:gd name="connsiteY3" fmla="*/ 2881424 h 5143500"/>
              <a:gd name="connsiteX4" fmla="*/ 3017761 w 3430613"/>
              <a:gd name="connsiteY4" fmla="*/ 4210494 h 5143500"/>
              <a:gd name="connsiteX5" fmla="*/ 3430613 w 3430613"/>
              <a:gd name="connsiteY5" fmla="*/ 5143500 h 5143500"/>
              <a:gd name="connsiteX6" fmla="*/ 0 w 3430613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613" h="5143500">
                <a:moveTo>
                  <a:pt x="0" y="0"/>
                </a:moveTo>
                <a:lnTo>
                  <a:pt x="3430613" y="0"/>
                </a:lnTo>
                <a:cubicBezTo>
                  <a:pt x="3426838" y="294167"/>
                  <a:pt x="3056521" y="598968"/>
                  <a:pt x="3052746" y="1180214"/>
                </a:cubicBezTo>
                <a:cubicBezTo>
                  <a:pt x="3058538" y="1708298"/>
                  <a:pt x="3401033" y="2363973"/>
                  <a:pt x="3406826" y="2881424"/>
                </a:cubicBezTo>
                <a:cubicBezTo>
                  <a:pt x="3418411" y="3441405"/>
                  <a:pt x="3006176" y="3650513"/>
                  <a:pt x="3017761" y="4210494"/>
                </a:cubicBezTo>
                <a:cubicBezTo>
                  <a:pt x="3044708" y="4556938"/>
                  <a:pt x="3264642" y="4882116"/>
                  <a:pt x="3430613" y="5143500"/>
                </a:cubicBez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 userDrawn="1"/>
        </p:nvSpPr>
        <p:spPr>
          <a:xfrm rot="19856675">
            <a:off x="4593588" y="204990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" name="图片 10"/>
          <p:cNvPicPr>
            <a:picLocks noChangeAspect="1"/>
          </p:cNvPicPr>
          <p:nvPr userDrawn="1"/>
        </p:nvPicPr>
        <p:blipFill>
          <a:blip r:embed="rId3"/>
          <a:srcRect t="11569" b="16766"/>
          <a:stretch>
            <a:fillRect/>
          </a:stretch>
        </p:blipFill>
        <p:spPr>
          <a:xfrm>
            <a:off x="7524328" y="3884566"/>
            <a:ext cx="1556731" cy="102329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27">
            <a:extLst>
              <a:ext uri="{FF2B5EF4-FFF2-40B4-BE49-F238E27FC236}">
                <a16:creationId xmlns:a16="http://schemas.microsoft.com/office/drawing/2014/main" id="{16D08A34-F786-4A0E-9EF2-8E2122B5D4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FC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" t="2402" r="287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/>
          <a:srcRect b="6399"/>
          <a:stretch>
            <a:fillRect/>
          </a:stretch>
        </p:blipFill>
        <p:spPr>
          <a:xfrm>
            <a:off x="292237" y="555526"/>
            <a:ext cx="8528235" cy="4587974"/>
          </a:xfrm>
          <a:custGeom>
            <a:avLst/>
            <a:gdLst>
              <a:gd name="connsiteX0" fmla="*/ 0 w 8528235"/>
              <a:gd name="connsiteY0" fmla="*/ 0 h 4587974"/>
              <a:gd name="connsiteX1" fmla="*/ 1327435 w 8528235"/>
              <a:gd name="connsiteY1" fmla="*/ 0 h 4587974"/>
              <a:gd name="connsiteX2" fmla="*/ 1327435 w 8528235"/>
              <a:gd name="connsiteY2" fmla="*/ 893693 h 4587974"/>
              <a:gd name="connsiteX3" fmla="*/ 7232091 w 8528235"/>
              <a:gd name="connsiteY3" fmla="*/ 893693 h 4587974"/>
              <a:gd name="connsiteX4" fmla="*/ 7232091 w 8528235"/>
              <a:gd name="connsiteY4" fmla="*/ 0 h 4587974"/>
              <a:gd name="connsiteX5" fmla="*/ 8528235 w 8528235"/>
              <a:gd name="connsiteY5" fmla="*/ 0 h 4587974"/>
              <a:gd name="connsiteX6" fmla="*/ 8528235 w 8528235"/>
              <a:gd name="connsiteY6" fmla="*/ 4587974 h 4587974"/>
              <a:gd name="connsiteX7" fmla="*/ 0 w 8528235"/>
              <a:gd name="connsiteY7" fmla="*/ 4587974 h 4587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28235" h="4587974">
                <a:moveTo>
                  <a:pt x="0" y="0"/>
                </a:moveTo>
                <a:lnTo>
                  <a:pt x="1327435" y="0"/>
                </a:lnTo>
                <a:lnTo>
                  <a:pt x="1327435" y="893693"/>
                </a:lnTo>
                <a:lnTo>
                  <a:pt x="7232091" y="893693"/>
                </a:lnTo>
                <a:lnTo>
                  <a:pt x="7232091" y="0"/>
                </a:lnTo>
                <a:lnTo>
                  <a:pt x="8528235" y="0"/>
                </a:lnTo>
                <a:lnTo>
                  <a:pt x="8528235" y="4587974"/>
                </a:lnTo>
                <a:lnTo>
                  <a:pt x="0" y="4587974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 userDrawn="1"/>
        </p:nvSpPr>
        <p:spPr>
          <a:xfrm rot="19856675">
            <a:off x="3694580" y="2611179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" t="418" r="70508" b="76250"/>
          <a:stretch>
            <a:fillRect/>
          </a:stretch>
        </p:blipFill>
        <p:spPr bwMode="auto">
          <a:xfrm>
            <a:off x="8027988" y="4624388"/>
            <a:ext cx="11160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7">
            <a:extLst>
              <a:ext uri="{FF2B5EF4-FFF2-40B4-BE49-F238E27FC236}">
                <a16:creationId xmlns:a16="http://schemas.microsoft.com/office/drawing/2014/main" id="{8D5B2685-B0C8-4917-8F9F-74E791376E1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9388" y="146050"/>
            <a:ext cx="8988425" cy="48514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 userDrawn="1"/>
        </p:nvSpPr>
        <p:spPr>
          <a:xfrm rot="19856675">
            <a:off x="3694580" y="2611179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10"/>
          <p:cNvPicPr>
            <a:picLocks noChangeAspect="1"/>
          </p:cNvPicPr>
          <p:nvPr userDrawn="1"/>
        </p:nvPicPr>
        <p:blipFill>
          <a:blip r:embed="rId4"/>
          <a:srcRect t="11569" b="16766"/>
          <a:stretch>
            <a:fillRect/>
          </a:stretch>
        </p:blipFill>
        <p:spPr>
          <a:xfrm>
            <a:off x="8028384" y="4329859"/>
            <a:ext cx="1237784" cy="81364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27">
            <a:extLst>
              <a:ext uri="{FF2B5EF4-FFF2-40B4-BE49-F238E27FC236}">
                <a16:creationId xmlns:a16="http://schemas.microsoft.com/office/drawing/2014/main" id="{CEF1674F-DBE9-457D-846F-5FA92501C8C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20083" y="1931491"/>
            <a:ext cx="5256584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解决问题策略的多样化</a:t>
            </a:r>
          </a:p>
        </p:txBody>
      </p:sp>
      <p:sp>
        <p:nvSpPr>
          <p:cNvPr id="9219" name="副标题 6"/>
          <p:cNvSpPr txBox="1">
            <a:spLocks noChangeArrowheads="1"/>
          </p:cNvSpPr>
          <p:nvPr/>
        </p:nvSpPr>
        <p:spPr bwMode="auto">
          <a:xfrm>
            <a:off x="4824413" y="323056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9220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672363"/>
            <a:ext cx="863600" cy="86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7"/>
          <p:cNvSpPr>
            <a:spLocks noChangeArrowheads="1"/>
          </p:cNvSpPr>
          <p:nvPr/>
        </p:nvSpPr>
        <p:spPr bwMode="auto">
          <a:xfrm>
            <a:off x="2124075" y="173038"/>
            <a:ext cx="4716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一、复习导入，感知思想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555875" y="987425"/>
            <a:ext cx="3633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乘法运算律</a:t>
            </a:r>
          </a:p>
        </p:txBody>
      </p:sp>
      <p:sp>
        <p:nvSpPr>
          <p:cNvPr id="5" name="矩形 4"/>
          <p:cNvSpPr/>
          <p:nvPr/>
        </p:nvSpPr>
        <p:spPr>
          <a:xfrm>
            <a:off x="598488" y="1708150"/>
            <a:ext cx="2479675" cy="5857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Times New Roman" panose="02020603050405020304"/>
                <a:ea typeface="黑体" panose="02010609060101010101" pitchFamily="49" charset="-122"/>
              </a:rPr>
              <a:t>乘法交换律：</a:t>
            </a:r>
            <a:endParaRPr lang="en-US" altLang="zh-CN" sz="3200" b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294063" y="1708150"/>
            <a:ext cx="26797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a</a:t>
            </a:r>
          </a:p>
        </p:txBody>
      </p:sp>
      <p:sp>
        <p:nvSpPr>
          <p:cNvPr id="7" name="矩形 6"/>
          <p:cNvSpPr/>
          <p:nvPr/>
        </p:nvSpPr>
        <p:spPr>
          <a:xfrm>
            <a:off x="598488" y="2495550"/>
            <a:ext cx="2479675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Times New Roman" panose="02020603050405020304"/>
                <a:ea typeface="黑体" panose="02010609060101010101" pitchFamily="49" charset="-122"/>
              </a:rPr>
              <a:t>乘法结合律：</a:t>
            </a:r>
            <a:endParaRPr lang="en-US" altLang="zh-CN" sz="3200" b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78163" y="2495550"/>
            <a:ext cx="54546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kern="0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en-US" altLang="zh-CN" sz="3200" b="1" i="1" kern="0" dirty="0">
                <a:solidFill>
                  <a:srgbClr val="FF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lang="en-US" altLang="zh-CN" sz="3200" b="1" i="1" kern="0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8488" y="3352800"/>
            <a:ext cx="2479675" cy="584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latin typeface="Times New Roman" panose="02020603050405020304"/>
                <a:ea typeface="黑体" panose="02010609060101010101" pitchFamily="49" charset="-122"/>
              </a:rPr>
              <a:t>乘法分配律：</a:t>
            </a:r>
            <a:endParaRPr lang="en-US" altLang="zh-CN" sz="3200" b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78163" y="3352800"/>
            <a:ext cx="54546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+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kern="0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en-US" altLang="zh-CN" sz="3200" b="1" i="1" kern="0" dirty="0">
                <a:solidFill>
                  <a:srgbClr val="FF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 + b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</a:p>
        </p:txBody>
      </p:sp>
      <p:sp>
        <p:nvSpPr>
          <p:cNvPr id="11" name="矩形 10"/>
          <p:cNvSpPr/>
          <p:nvPr/>
        </p:nvSpPr>
        <p:spPr>
          <a:xfrm>
            <a:off x="3294063" y="4138613"/>
            <a:ext cx="54546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3200" b="1" kern="0" dirty="0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b+c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i="1" kern="0" dirty="0">
                <a:solidFill>
                  <a:srgbClr val="FF0000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b + a </a:t>
            </a: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 </a:t>
            </a:r>
            <a:r>
              <a:rPr lang="en-US" altLang="zh-CN" sz="3200" b="1" i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 autoUpdateAnimBg="0"/>
      <p:bldP spid="6" grpId="0" autoUpdateAnimBg="0"/>
      <p:bldP spid="7" grpId="0" animBg="1" autoUpdateAnimBg="0"/>
      <p:bldP spid="8" grpId="0" autoUpdateAnimBg="0"/>
      <p:bldP spid="9" grpId="0" animBg="1" autoUpdateAnimBg="0"/>
      <p:bldP spid="10" grpId="0" autoUpdateAnimBg="0"/>
      <p:bldP spid="1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8674" y="2600325"/>
            <a:ext cx="1436351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225" y="909036"/>
            <a:ext cx="1146175" cy="119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对话气泡: 圆角矩形 6"/>
          <p:cNvSpPr/>
          <p:nvPr/>
        </p:nvSpPr>
        <p:spPr bwMode="auto">
          <a:xfrm>
            <a:off x="1582738" y="452438"/>
            <a:ext cx="3565525" cy="719137"/>
          </a:xfrm>
          <a:prstGeom prst="wedgeRoundRectCallout">
            <a:avLst>
              <a:gd name="adj1" fmla="val -45478"/>
              <a:gd name="adj2" fmla="val 7696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我能很快的口算。</a:t>
            </a:r>
          </a:p>
        </p:txBody>
      </p:sp>
      <p:sp>
        <p:nvSpPr>
          <p:cNvPr id="12293" name="矩形 13"/>
          <p:cNvSpPr>
            <a:spLocks noChangeArrowheads="1"/>
          </p:cNvSpPr>
          <p:nvPr/>
        </p:nvSpPr>
        <p:spPr bwMode="auto">
          <a:xfrm>
            <a:off x="2562225" y="814388"/>
            <a:ext cx="18573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450975" y="1660525"/>
            <a:ext cx="62568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25×6×4=             7×8×125= </a:t>
            </a:r>
            <a:endParaRPr lang="zh-CN" altLang="en-US" sz="3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云形标注 15"/>
          <p:cNvSpPr/>
          <p:nvPr/>
        </p:nvSpPr>
        <p:spPr>
          <a:xfrm>
            <a:off x="3003550" y="2514600"/>
            <a:ext cx="4032250" cy="1152525"/>
          </a:xfrm>
          <a:prstGeom prst="cloudCallout">
            <a:avLst>
              <a:gd name="adj1" fmla="val 48728"/>
              <a:gd name="adj2" fmla="val 4353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D94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我也来试试。</a:t>
            </a:r>
            <a:endParaRPr lang="zh-CN" altLang="en-US" sz="3200" b="1" dirty="0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50975" y="4041775"/>
            <a:ext cx="5791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25×24=                 56×125= </a:t>
            </a:r>
            <a:endParaRPr lang="zh-CN" altLang="en-US" sz="36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563938" y="1708150"/>
            <a:ext cx="86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494588" y="1708150"/>
            <a:ext cx="1133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7000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179763" y="4073525"/>
            <a:ext cx="86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932613" y="4100513"/>
            <a:ext cx="1133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2" grpId="0"/>
      <p:bldP spid="9" grpId="0"/>
      <p:bldP spid="11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46943" y="3806660"/>
            <a:ext cx="78486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你从题中知道了哪些信息？你能提出哪些问题？</a:t>
            </a:r>
          </a:p>
        </p:txBody>
      </p:sp>
      <p:sp>
        <p:nvSpPr>
          <p:cNvPr id="13315" name="矩形 40"/>
          <p:cNvSpPr>
            <a:spLocks noChangeArrowheads="1"/>
          </p:cNvSpPr>
          <p:nvPr/>
        </p:nvSpPr>
        <p:spPr bwMode="auto">
          <a:xfrm>
            <a:off x="2214563" y="169863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二、合作交流，探究新知</a:t>
            </a:r>
          </a:p>
        </p:txBody>
      </p:sp>
      <p:pic>
        <p:nvPicPr>
          <p:cNvPr id="13318" name="图片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91" y="1260264"/>
            <a:ext cx="515527" cy="51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87252" y="1215506"/>
            <a:ext cx="3384748" cy="207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王老师买了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副羽毛球拍，花了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330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元；买了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筒羽毛球，每筒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243" y="1162995"/>
            <a:ext cx="3841066" cy="2181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89013" y="2725738"/>
            <a:ext cx="71659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）王老师一共买了多少个羽毛球？</a:t>
            </a:r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1908175" y="3538538"/>
            <a:ext cx="36671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12×25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1B79B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</a:p>
        </p:txBody>
      </p:sp>
      <p:sp>
        <p:nvSpPr>
          <p:cNvPr id="6" name="云形标注 11"/>
          <p:cNvSpPr/>
          <p:nvPr/>
        </p:nvSpPr>
        <p:spPr>
          <a:xfrm>
            <a:off x="5076825" y="3444875"/>
            <a:ext cx="3651250" cy="1368425"/>
          </a:xfrm>
          <a:prstGeom prst="cloudCallout">
            <a:avLst>
              <a:gd name="adj1" fmla="val -51816"/>
              <a:gd name="adj2" fmla="val -4664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D94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说一说你准备怎样计算。</a:t>
            </a:r>
          </a:p>
        </p:txBody>
      </p:sp>
      <p:pic>
        <p:nvPicPr>
          <p:cNvPr id="3" name="图片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91" y="540184"/>
            <a:ext cx="515527" cy="51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87252" y="495426"/>
            <a:ext cx="3384748" cy="207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王老师买了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副羽毛球拍，花了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330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元；买了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筒羽毛球，每筒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243" y="442915"/>
            <a:ext cx="3841066" cy="2181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build="p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8"/>
          <p:cNvSpPr txBox="1">
            <a:spLocks noChangeArrowheads="1"/>
          </p:cNvSpPr>
          <p:nvPr/>
        </p:nvSpPr>
        <p:spPr bwMode="auto">
          <a:xfrm>
            <a:off x="2916238" y="339725"/>
            <a:ext cx="36671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12×25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1B79B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31800" y="981075"/>
            <a:ext cx="8280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方法一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由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25×4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100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，想到另一个因数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，恰好能写成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rPr>
              <a:t>3×4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的形式，可运用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乘法结合律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，即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12×25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3×4×25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85863" y="2443163"/>
            <a:ext cx="2090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× 25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55663" y="3135313"/>
            <a:ext cx="2335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× 4 × 25</a:t>
            </a: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108075" y="2955925"/>
            <a:ext cx="733425" cy="288925"/>
            <a:chOff x="3003504" y="3624228"/>
            <a:chExt cx="734189" cy="287560"/>
          </a:xfrm>
        </p:grpSpPr>
        <p:cxnSp>
          <p:nvCxnSpPr>
            <p:cNvPr id="15374" name="直接连接符 5"/>
            <p:cNvCxnSpPr>
              <a:cxnSpLocks noChangeShapeType="1"/>
            </p:cNvCxnSpPr>
            <p:nvPr/>
          </p:nvCxnSpPr>
          <p:spPr bwMode="auto">
            <a:xfrm flipH="1">
              <a:off x="3003504" y="3624228"/>
              <a:ext cx="379808" cy="287560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5" name="直接连接符 6"/>
            <p:cNvCxnSpPr>
              <a:cxnSpLocks noChangeShapeType="1"/>
            </p:cNvCxnSpPr>
            <p:nvPr/>
          </p:nvCxnSpPr>
          <p:spPr bwMode="auto">
            <a:xfrm>
              <a:off x="3359474" y="3624228"/>
              <a:ext cx="378219" cy="287560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" name="组合 7"/>
          <p:cNvGrpSpPr/>
          <p:nvPr/>
        </p:nvGrpSpPr>
        <p:grpSpPr bwMode="auto">
          <a:xfrm>
            <a:off x="1905000" y="3636963"/>
            <a:ext cx="876300" cy="225425"/>
            <a:chOff x="3801544" y="4406938"/>
            <a:chExt cx="876220" cy="225132"/>
          </a:xfrm>
        </p:grpSpPr>
        <p:cxnSp>
          <p:nvCxnSpPr>
            <p:cNvPr id="15371" name="直接连接符 8"/>
            <p:cNvCxnSpPr>
              <a:cxnSpLocks noChangeShapeType="1"/>
            </p:cNvCxnSpPr>
            <p:nvPr/>
          </p:nvCxnSpPr>
          <p:spPr bwMode="auto">
            <a:xfrm>
              <a:off x="3811068" y="4406938"/>
              <a:ext cx="0" cy="225132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2" name="直接连接符 9"/>
            <p:cNvCxnSpPr>
              <a:cxnSpLocks noChangeShapeType="1"/>
            </p:cNvCxnSpPr>
            <p:nvPr/>
          </p:nvCxnSpPr>
          <p:spPr bwMode="auto">
            <a:xfrm>
              <a:off x="4671415" y="4406938"/>
              <a:ext cx="0" cy="225132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73" name="直接连接符 10"/>
            <p:cNvCxnSpPr>
              <a:cxnSpLocks noChangeShapeType="1"/>
            </p:cNvCxnSpPr>
            <p:nvPr/>
          </p:nvCxnSpPr>
          <p:spPr bwMode="auto">
            <a:xfrm>
              <a:off x="3801544" y="4630484"/>
              <a:ext cx="876220" cy="0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908175" y="3808413"/>
            <a:ext cx="8651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5508625" y="2193925"/>
            <a:ext cx="287972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12×25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(3×4)×25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3×(4×25)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3×100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492500" y="2271713"/>
            <a:ext cx="2281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规范解答：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8"/>
          <p:cNvSpPr txBox="1">
            <a:spLocks noChangeArrowheads="1"/>
          </p:cNvSpPr>
          <p:nvPr/>
        </p:nvSpPr>
        <p:spPr bwMode="auto">
          <a:xfrm>
            <a:off x="2916238" y="360363"/>
            <a:ext cx="36671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12×25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1B79B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31800" y="1058863"/>
            <a:ext cx="8280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方法二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把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写成（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10+2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），然后利用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乘法分配律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，即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12×25 =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10+2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×25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42950" y="2068513"/>
            <a:ext cx="25669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    ×     25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14350" y="2801938"/>
            <a:ext cx="1060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10+2 </a:t>
            </a: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858838" y="2597150"/>
            <a:ext cx="373062" cy="287338"/>
            <a:chOff x="3183569" y="3624228"/>
            <a:chExt cx="374314" cy="287560"/>
          </a:xfrm>
        </p:grpSpPr>
        <p:cxnSp>
          <p:nvCxnSpPr>
            <p:cNvPr id="16402" name="直接连接符 5"/>
            <p:cNvCxnSpPr>
              <a:cxnSpLocks noChangeShapeType="1"/>
            </p:cNvCxnSpPr>
            <p:nvPr/>
          </p:nvCxnSpPr>
          <p:spPr bwMode="auto">
            <a:xfrm flipH="1">
              <a:off x="3183569" y="3624228"/>
              <a:ext cx="200696" cy="287560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3" name="直接连接符 6"/>
            <p:cNvCxnSpPr>
              <a:cxnSpLocks noChangeShapeType="1"/>
            </p:cNvCxnSpPr>
            <p:nvPr/>
          </p:nvCxnSpPr>
          <p:spPr bwMode="auto">
            <a:xfrm>
              <a:off x="3360373" y="3624228"/>
              <a:ext cx="197510" cy="287560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组合 7"/>
          <p:cNvGrpSpPr/>
          <p:nvPr/>
        </p:nvGrpSpPr>
        <p:grpSpPr bwMode="auto">
          <a:xfrm>
            <a:off x="858838" y="2597150"/>
            <a:ext cx="2163762" cy="1250950"/>
            <a:chOff x="3801544" y="3380609"/>
            <a:chExt cx="2164772" cy="1251461"/>
          </a:xfrm>
        </p:grpSpPr>
        <p:cxnSp>
          <p:nvCxnSpPr>
            <p:cNvPr id="16399" name="直接连接符 8"/>
            <p:cNvCxnSpPr>
              <a:cxnSpLocks noChangeShapeType="1"/>
            </p:cNvCxnSpPr>
            <p:nvPr/>
          </p:nvCxnSpPr>
          <p:spPr bwMode="auto">
            <a:xfrm>
              <a:off x="3811073" y="4171507"/>
              <a:ext cx="0" cy="460563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0" name="直接连接符 9"/>
            <p:cNvCxnSpPr>
              <a:cxnSpLocks noChangeShapeType="1"/>
            </p:cNvCxnSpPr>
            <p:nvPr/>
          </p:nvCxnSpPr>
          <p:spPr bwMode="auto">
            <a:xfrm>
              <a:off x="5940904" y="3380609"/>
              <a:ext cx="0" cy="1251461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01" name="直接连接符 10"/>
            <p:cNvCxnSpPr>
              <a:cxnSpLocks noChangeShapeType="1"/>
            </p:cNvCxnSpPr>
            <p:nvPr/>
          </p:nvCxnSpPr>
          <p:spPr bwMode="auto">
            <a:xfrm>
              <a:off x="3801544" y="4630481"/>
              <a:ext cx="2164772" cy="0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220788" y="3294063"/>
            <a:ext cx="14938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10×25</a:t>
            </a:r>
          </a:p>
        </p:txBody>
      </p:sp>
      <p:grpSp>
        <p:nvGrpSpPr>
          <p:cNvPr id="15" name="组合 12"/>
          <p:cNvGrpSpPr/>
          <p:nvPr/>
        </p:nvGrpSpPr>
        <p:grpSpPr bwMode="auto">
          <a:xfrm>
            <a:off x="1584325" y="2635250"/>
            <a:ext cx="1192213" cy="511175"/>
            <a:chOff x="3486495" y="4133921"/>
            <a:chExt cx="1191269" cy="511797"/>
          </a:xfrm>
        </p:grpSpPr>
        <p:cxnSp>
          <p:nvCxnSpPr>
            <p:cNvPr id="16397" name="直接连接符 13"/>
            <p:cNvCxnSpPr>
              <a:cxnSpLocks noChangeShapeType="1"/>
            </p:cNvCxnSpPr>
            <p:nvPr/>
          </p:nvCxnSpPr>
          <p:spPr bwMode="auto">
            <a:xfrm>
              <a:off x="4671419" y="4133921"/>
              <a:ext cx="0" cy="497492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98" name="直接连接符 14"/>
            <p:cNvCxnSpPr>
              <a:cxnSpLocks noChangeShapeType="1"/>
            </p:cNvCxnSpPr>
            <p:nvPr/>
          </p:nvCxnSpPr>
          <p:spPr bwMode="auto">
            <a:xfrm flipV="1">
              <a:off x="3486495" y="4644128"/>
              <a:ext cx="1191269" cy="1590"/>
            </a:xfrm>
            <a:prstGeom prst="line">
              <a:avLst/>
            </a:prstGeom>
            <a:noFill/>
            <a:ln w="38100" algn="ctr">
              <a:solidFill>
                <a:srgbClr val="FF66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530350" y="2562225"/>
            <a:ext cx="13255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2×25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487738" y="2298700"/>
            <a:ext cx="2281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规范解答：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5508625" y="2214563"/>
            <a:ext cx="32400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12×25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(10+2)×25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10×25+2×25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250+50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3" grpId="0"/>
      <p:bldP spid="18" grpId="0"/>
      <p:bldP spid="19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74625"/>
            <a:ext cx="22193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95288" y="1276350"/>
            <a:ext cx="8534400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两个数相乘，如果其中一个因数是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（或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125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），可考虑将另一个因数分解成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）或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8×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），再采用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乘法结合律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进行简便计算；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如果其中一个因数接近整十数、整百数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可将其分解成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10±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）、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100±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）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再运用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乘法分配律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进行简便计算。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47218" y="3350454"/>
            <a:ext cx="71659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王老师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买羽毛球一共花了多少钱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91" y="991730"/>
            <a:ext cx="515527" cy="51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87252" y="946972"/>
            <a:ext cx="3384748" cy="207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王老师买了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副羽毛球拍，花了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330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元；买了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筒羽毛球，每筒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243" y="894461"/>
            <a:ext cx="3841066" cy="2181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331913" y="2178050"/>
            <a:ext cx="296227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32×25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(8×4)×25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8×(4×25)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8×100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932363" y="2157413"/>
            <a:ext cx="338455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32×25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(30+2)×25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30×25+2×25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750+50</a:t>
            </a: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1214438" y="500063"/>
            <a:ext cx="6159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王老师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买羽毛球一共花了多少钱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684338" y="1285875"/>
            <a:ext cx="2311598" cy="665163"/>
          </a:xfrm>
          <a:prstGeom prst="wedgeRoundRectCallout">
            <a:avLst>
              <a:gd name="adj1" fmla="val -64051"/>
              <a:gd name="adj2" fmla="val 4718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FD945E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我这样算。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4185316" y="1417558"/>
            <a:ext cx="3157736" cy="646986"/>
          </a:xfrm>
          <a:prstGeom prst="wedgeRoundRectCallout">
            <a:avLst>
              <a:gd name="adj1" fmla="val 58056"/>
              <a:gd name="adj2" fmla="val 5194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FD945E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还可以这样算。</a:t>
            </a:r>
          </a:p>
        </p:txBody>
      </p:sp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336" y="1084263"/>
            <a:ext cx="1091226" cy="14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200" y="1186477"/>
            <a:ext cx="1146175" cy="13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40"/>
          <p:cNvSpPr>
            <a:spLocks noChangeArrowheads="1"/>
          </p:cNvSpPr>
          <p:nvPr/>
        </p:nvSpPr>
        <p:spPr bwMode="auto">
          <a:xfrm>
            <a:off x="611188" y="267494"/>
            <a:ext cx="43043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探究连除中的简便计算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7913" y="3579862"/>
            <a:ext cx="71659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）每支羽毛球拍多少钱？</a:t>
            </a:r>
          </a:p>
        </p:txBody>
      </p:sp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91" y="1063738"/>
            <a:ext cx="515527" cy="513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87252" y="1018980"/>
            <a:ext cx="3384748" cy="207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王老师买了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副羽毛球拍，花了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330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元；买了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筒羽毛球，每筒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243" y="966469"/>
            <a:ext cx="3841066" cy="2181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906463" y="2794918"/>
            <a:ext cx="3092450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330÷5÷2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66÷2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</a:p>
        </p:txBody>
      </p:sp>
      <p:grpSp>
        <p:nvGrpSpPr>
          <p:cNvPr id="3" name="组合 13"/>
          <p:cNvGrpSpPr/>
          <p:nvPr/>
        </p:nvGrpSpPr>
        <p:grpSpPr bwMode="auto">
          <a:xfrm>
            <a:off x="669925" y="843881"/>
            <a:ext cx="3505200" cy="1785937"/>
            <a:chOff x="939911" y="2503767"/>
            <a:chExt cx="3505068" cy="1786196"/>
          </a:xfrm>
        </p:grpSpPr>
        <p:sp>
          <p:nvSpPr>
            <p:cNvPr id="4" name="矩形: 圆角 7"/>
            <p:cNvSpPr/>
            <p:nvPr/>
          </p:nvSpPr>
          <p:spPr bwMode="auto">
            <a:xfrm>
              <a:off x="939911" y="2503767"/>
              <a:ext cx="3505068" cy="1786196"/>
            </a:xfrm>
            <a:prstGeom prst="roundRect">
              <a:avLst/>
            </a:prstGeom>
            <a:solidFill>
              <a:srgbClr val="F2AE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516" name="Text Box 17"/>
            <p:cNvSpPr>
              <a:spLocks noChangeArrowheads="1"/>
            </p:cNvSpPr>
            <p:nvPr/>
          </p:nvSpPr>
          <p:spPr bwMode="auto">
            <a:xfrm>
              <a:off x="1039125" y="2630586"/>
              <a:ext cx="3306639" cy="1532556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A6A6A6"/>
              </a:solidFill>
              <a:prstDash val="sysDash"/>
              <a:rou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思路一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：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先算每副球拍花了多少钱，再算每支多少钱。</a:t>
              </a:r>
              <a:endPara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1397000" y="3394993"/>
            <a:ext cx="1230313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4446588" y="483518"/>
            <a:ext cx="0" cy="4325938"/>
          </a:xfrm>
          <a:prstGeom prst="line">
            <a:avLst/>
          </a:prstGeom>
          <a:ln w="19050">
            <a:solidFill>
              <a:srgbClr val="99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6"/>
          <p:cNvGrpSpPr/>
          <p:nvPr/>
        </p:nvGrpSpPr>
        <p:grpSpPr bwMode="auto">
          <a:xfrm>
            <a:off x="4738688" y="843881"/>
            <a:ext cx="3505200" cy="1785937"/>
            <a:chOff x="939911" y="2494247"/>
            <a:chExt cx="3505068" cy="1785045"/>
          </a:xfrm>
        </p:grpSpPr>
        <p:sp>
          <p:nvSpPr>
            <p:cNvPr id="14" name="矩形: 圆角 10"/>
            <p:cNvSpPr/>
            <p:nvPr/>
          </p:nvSpPr>
          <p:spPr bwMode="auto">
            <a:xfrm>
              <a:off x="939911" y="2494247"/>
              <a:ext cx="3505068" cy="1785045"/>
            </a:xfrm>
            <a:prstGeom prst="roundRect">
              <a:avLst/>
            </a:prstGeom>
            <a:solidFill>
              <a:srgbClr val="B7DD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514" name="Text Box 17"/>
            <p:cNvSpPr>
              <a:spLocks noChangeArrowheads="1"/>
            </p:cNvSpPr>
            <p:nvPr/>
          </p:nvSpPr>
          <p:spPr bwMode="auto">
            <a:xfrm>
              <a:off x="1039126" y="2625348"/>
              <a:ext cx="3306637" cy="153156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A6A6A6"/>
              </a:solidFill>
              <a:prstDash val="sysDash"/>
              <a:rou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思路二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：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先算一共有多少支球拍，再算每支多少钱。</a:t>
              </a:r>
              <a:endPara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4949825" y="2794918"/>
            <a:ext cx="3294063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330÷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330÷10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588125" y="3372768"/>
            <a:ext cx="11525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8"/>
          <p:cNvSpPr txBox="1">
            <a:spLocks noChangeArrowheads="1"/>
          </p:cNvSpPr>
          <p:nvPr/>
        </p:nvSpPr>
        <p:spPr bwMode="auto">
          <a:xfrm>
            <a:off x="1047750" y="627063"/>
            <a:ext cx="30924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330÷5÷2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66÷2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22531" name="Text Box 18"/>
          <p:cNvSpPr txBox="1">
            <a:spLocks noChangeArrowheads="1"/>
          </p:cNvSpPr>
          <p:nvPr/>
        </p:nvSpPr>
        <p:spPr bwMode="auto">
          <a:xfrm>
            <a:off x="4733925" y="636588"/>
            <a:ext cx="3294063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330÷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330÷10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927350" y="2566988"/>
            <a:ext cx="3876675" cy="1146175"/>
          </a:xfrm>
          <a:prstGeom prst="wedgeRoundRectCallout">
            <a:avLst>
              <a:gd name="adj1" fmla="val 61935"/>
              <a:gd name="adj2" fmla="val 1925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FD945E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仔细观察，说一说你有哪些发现？</a:t>
            </a:r>
          </a:p>
        </p:txBody>
      </p:sp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0407" y="2566988"/>
            <a:ext cx="1464662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 8"/>
          <p:cNvSpPr/>
          <p:nvPr/>
        </p:nvSpPr>
        <p:spPr>
          <a:xfrm>
            <a:off x="1184275" y="627063"/>
            <a:ext cx="6627813" cy="600075"/>
          </a:xfrm>
          <a:prstGeom prst="roundRect">
            <a:avLst/>
          </a:prstGeom>
          <a:noFill/>
          <a:ln w="19050">
            <a:solidFill>
              <a:srgbClr val="0A0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等号 10"/>
          <p:cNvSpPr/>
          <p:nvPr/>
        </p:nvSpPr>
        <p:spPr>
          <a:xfrm>
            <a:off x="3819525" y="685800"/>
            <a:ext cx="914400" cy="482600"/>
          </a:xfrm>
          <a:prstGeom prst="mathEqual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08013" y="3990975"/>
            <a:ext cx="2089150" cy="641350"/>
          </a:xfrm>
          <a:prstGeom prst="rect">
            <a:avLst/>
          </a:prstGeom>
          <a:solidFill>
            <a:srgbClr val="EAF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solidFill>
                  <a:srgbClr val="FF33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试一试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697163" y="4011613"/>
            <a:ext cx="61229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你能再举出几个这样的例子吗？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3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38" y="174625"/>
            <a:ext cx="221932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84213" y="1333947"/>
            <a:ext cx="777557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除法性质：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连续除以两个数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，可以用这个数除以两个除数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的“积”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简单记为：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连续除，除以积。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用字母表示：</a:t>
            </a:r>
            <a:r>
              <a:rPr lang="en-US" altLang="zh-C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÷(</a:t>
            </a:r>
            <a:r>
              <a:rPr lang="en-US" altLang="zh-C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347864" y="4011910"/>
            <a:ext cx="4176712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都不能为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0)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611188" y="2427288"/>
            <a:ext cx="2249487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=35×(5×20)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=35×100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=3500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203575" y="2438400"/>
            <a:ext cx="2484438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=25×4+25×8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=100+200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816600" y="2517775"/>
            <a:ext cx="278765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=2000÷(125×8)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=2000÷1000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1" name="内容占位符 2"/>
          <p:cNvSpPr>
            <a:spLocks noGrp="1" noChangeArrowheads="1"/>
          </p:cNvSpPr>
          <p:nvPr/>
        </p:nvSpPr>
        <p:spPr bwMode="auto">
          <a:xfrm>
            <a:off x="787400" y="1285875"/>
            <a:ext cx="7888288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计算下面各题，怎样简便就怎样计算。</a:t>
            </a:r>
            <a:b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35×5×20          25×(4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8)            2000÷125÷8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2" name="矩形 7"/>
          <p:cNvSpPr>
            <a:spLocks noChangeArrowheads="1"/>
          </p:cNvSpPr>
          <p:nvPr/>
        </p:nvSpPr>
        <p:spPr bwMode="auto">
          <a:xfrm>
            <a:off x="2087563" y="195263"/>
            <a:ext cx="47164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三、巩固练习，应用提高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866130" y="1002030"/>
            <a:ext cx="275717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P29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5"/>
          <p:cNvSpPr txBox="1">
            <a:spLocks noChangeArrowheads="1"/>
          </p:cNvSpPr>
          <p:nvPr/>
        </p:nvSpPr>
        <p:spPr bwMode="auto">
          <a:xfrm>
            <a:off x="683568" y="774709"/>
            <a:ext cx="799288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学校一共收到捐赠图书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350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册，把这些图书平均分给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个班。每个班可以分到多少册？</a:t>
            </a:r>
          </a:p>
        </p:txBody>
      </p:sp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1727684" y="1995686"/>
            <a:ext cx="4481512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350÷14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350÷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7×2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350÷7÷2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50÷2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（册）</a:t>
            </a: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1727684" y="4011910"/>
            <a:ext cx="6480175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答：每个班可以分到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册。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44390" y="48387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P30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Box 15"/>
          <p:cNvSpPr txBox="1">
            <a:spLocks noChangeArrowheads="1"/>
          </p:cNvSpPr>
          <p:nvPr/>
        </p:nvSpPr>
        <p:spPr bwMode="auto">
          <a:xfrm>
            <a:off x="560177" y="566101"/>
            <a:ext cx="8023646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一本相册共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页，每页可以插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张照片。有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900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张照片，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本这样的相册够用吗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?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80343" y="2470150"/>
            <a:ext cx="38163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① 32×6×5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32×30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（张）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60047" y="4286250"/>
            <a:ext cx="417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本相册够用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277942" y="2470150"/>
            <a:ext cx="315503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 ÷5 ÷6 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 ÷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× 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 ÷30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（页）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716989" y="4286250"/>
            <a:ext cx="3595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本相册够用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13" y="1275606"/>
            <a:ext cx="2913560" cy="1033212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773930" y="283845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P30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8203"/>
          <p:cNvSpPr txBox="1">
            <a:spLocks noChangeArrowheads="1"/>
          </p:cNvSpPr>
          <p:nvPr/>
        </p:nvSpPr>
        <p:spPr bwMode="auto">
          <a:xfrm>
            <a:off x="755576" y="1025206"/>
            <a:ext cx="763284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某学期的开学时间是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日，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日放暑假。该学期一共有多少天？</a:t>
            </a: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1835150" y="2355726"/>
            <a:ext cx="55118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122(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天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1835150" y="3169182"/>
            <a:ext cx="55118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答：该学期一共有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天。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859655" y="627380"/>
            <a:ext cx="34753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P30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12775" y="1203622"/>
            <a:ext cx="777557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除法性质：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连续除以两个数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，可以用这个数除以两个除数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的“积”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用字母表示：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÷(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132138" y="3443585"/>
            <a:ext cx="4176712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都不能为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0)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701" name="矩形 7"/>
          <p:cNvSpPr>
            <a:spLocks noChangeArrowheads="1"/>
          </p:cNvSpPr>
          <p:nvPr/>
        </p:nvSpPr>
        <p:spPr bwMode="auto">
          <a:xfrm>
            <a:off x="3282950" y="123825"/>
            <a:ext cx="2657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7"/>
          <p:cNvSpPr>
            <a:spLocks noChangeArrowheads="1"/>
          </p:cNvSpPr>
          <p:nvPr/>
        </p:nvSpPr>
        <p:spPr bwMode="auto">
          <a:xfrm>
            <a:off x="3206750" y="125413"/>
            <a:ext cx="2659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sp>
        <p:nvSpPr>
          <p:cNvPr id="30723" name="矩形 4"/>
          <p:cNvSpPr>
            <a:spLocks noChangeArrowheads="1"/>
          </p:cNvSpPr>
          <p:nvPr/>
        </p:nvSpPr>
        <p:spPr bwMode="auto">
          <a:xfrm>
            <a:off x="827088" y="1371600"/>
            <a:ext cx="7632700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下面各题，怎样简便就怎样算。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25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404		 300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		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98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25                  25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125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125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(80+8)		 37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23-23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724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FD94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26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FD94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1747" name="矩形 3"/>
          <p:cNvSpPr>
            <a:spLocks noChangeArrowheads="1"/>
          </p:cNvSpPr>
          <p:nvPr/>
        </p:nvSpPr>
        <p:spPr bwMode="auto">
          <a:xfrm>
            <a:off x="611188" y="1203325"/>
            <a:ext cx="3449637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25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=25×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400+4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=25×400+25×4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=10000+100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=10100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748" name="矩形 4"/>
          <p:cNvSpPr>
            <a:spLocks noChangeArrowheads="1"/>
          </p:cNvSpPr>
          <p:nvPr/>
        </p:nvSpPr>
        <p:spPr bwMode="auto">
          <a:xfrm>
            <a:off x="4140200" y="1317625"/>
            <a:ext cx="344963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300÷25÷4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=300÷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=300÷100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</a:t>
            </a:r>
          </a:p>
        </p:txBody>
      </p:sp>
      <p:sp>
        <p:nvSpPr>
          <p:cNvPr id="31749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1750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2"/>
          <p:cNvSpPr>
            <a:spLocks noChangeArrowheads="1"/>
          </p:cNvSpPr>
          <p:nvPr/>
        </p:nvSpPr>
        <p:spPr bwMode="auto">
          <a:xfrm>
            <a:off x="611188" y="1419225"/>
            <a:ext cx="3744912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98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100-2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×25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=100×25-2×25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=2500-50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=2450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771" name="矩形 3"/>
          <p:cNvSpPr>
            <a:spLocks noChangeArrowheads="1"/>
          </p:cNvSpPr>
          <p:nvPr/>
        </p:nvSpPr>
        <p:spPr bwMode="auto">
          <a:xfrm>
            <a:off x="4140200" y="1417638"/>
            <a:ext cx="4824413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25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32×125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8×125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=100×1000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=100000</a:t>
            </a:r>
          </a:p>
        </p:txBody>
      </p:sp>
      <p:grpSp>
        <p:nvGrpSpPr>
          <p:cNvPr id="32772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FD94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776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2773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2774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FD94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80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3795" name="矩形 1"/>
          <p:cNvSpPr>
            <a:spLocks noChangeArrowheads="1"/>
          </p:cNvSpPr>
          <p:nvPr/>
        </p:nvSpPr>
        <p:spPr bwMode="auto">
          <a:xfrm>
            <a:off x="612775" y="1635125"/>
            <a:ext cx="374332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125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80+8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=125×80+125×8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=10000+1000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=11000</a:t>
            </a:r>
          </a:p>
        </p:txBody>
      </p:sp>
      <p:sp>
        <p:nvSpPr>
          <p:cNvPr id="33796" name="矩形 2"/>
          <p:cNvSpPr>
            <a:spLocks noChangeArrowheads="1"/>
          </p:cNvSpPr>
          <p:nvPr/>
        </p:nvSpPr>
        <p:spPr bwMode="auto">
          <a:xfrm>
            <a:off x="4144963" y="1633538"/>
            <a:ext cx="3455987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37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23-23×27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=23×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37-27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=23×10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=230</a:t>
            </a:r>
          </a:p>
        </p:txBody>
      </p:sp>
      <p:sp>
        <p:nvSpPr>
          <p:cNvPr id="33797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700338" y="-23813"/>
            <a:ext cx="647700" cy="20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E75A4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3798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tnyEoJZtJ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EPGj1uNaj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1150</Words>
  <Application>Microsoft Office PowerPoint</Application>
  <PresentationFormat>全屏显示(16:9)</PresentationFormat>
  <Paragraphs>170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等线</vt:lpstr>
      <vt:lpstr>等线 Light</vt:lpstr>
      <vt:lpstr>黑体</vt:lpstr>
      <vt:lpstr>楷体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339</cp:revision>
  <dcterms:created xsi:type="dcterms:W3CDTF">2015-08-27T07:30:00Z</dcterms:created>
  <dcterms:modified xsi:type="dcterms:W3CDTF">2023-11-21T03:55:43Z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3D43057C60974413AD217E67B7AC45DF</vt:lpwstr>
  </property>
</Properties>
</file>