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6" r:id="rId4"/>
    <p:sldId id="267" r:id="rId5"/>
    <p:sldId id="268" r:id="rId6"/>
    <p:sldId id="269" r:id="rId7"/>
    <p:sldId id="258" r:id="rId8"/>
    <p:sldId id="259" r:id="rId9"/>
    <p:sldId id="260" r:id="rId10"/>
    <p:sldId id="262" r:id="rId11"/>
    <p:sldId id="270" r:id="rId12"/>
    <p:sldId id="263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1116" y="462"/>
      </p:cViewPr>
      <p:guideLst>
        <p:guide orient="horz" pos="16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74ED93B6-F845-4561-9419-E9F22A73C2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4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4D776C09-A306-4CFF-BBEE-9F1980DF5FE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EF43DAC2-CFDE-44C6-BCA9-9F168118FA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pic>
        <p:nvPicPr>
          <p:cNvPr id="1027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275856" y="3148013"/>
            <a:ext cx="3097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</a:rPr>
              <a:t>P27-P28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练习七）</a:t>
            </a:r>
          </a:p>
        </p:txBody>
      </p:sp>
      <p:sp>
        <p:nvSpPr>
          <p:cNvPr id="7171" name="标题 5"/>
          <p:cNvSpPr txBox="1">
            <a:spLocks noChangeArrowheads="1"/>
          </p:cNvSpPr>
          <p:nvPr/>
        </p:nvSpPr>
        <p:spPr bwMode="auto">
          <a:xfrm>
            <a:off x="3390156" y="1598464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5"/>
          <p:cNvSpPr txBox="1">
            <a:spLocks noChangeArrowheads="1"/>
          </p:cNvSpPr>
          <p:nvPr/>
        </p:nvSpPr>
        <p:spPr bwMode="auto">
          <a:xfrm>
            <a:off x="899592" y="1929087"/>
            <a:ext cx="71770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12×5=        35×2=         125×8=          45×2=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899592" y="2732664"/>
            <a:ext cx="71755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16×5=        24×5=         25×4=            25×8=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2031441" y="1975288"/>
            <a:ext cx="659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3852477" y="1999954"/>
            <a:ext cx="659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5928295" y="1962490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7900615" y="2002086"/>
            <a:ext cx="619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039009" y="2798801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3820423" y="2779751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5713242" y="2786540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900615" y="2786540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Box 15"/>
          <p:cNvSpPr txBox="1">
            <a:spLocks noChangeArrowheads="1"/>
          </p:cNvSpPr>
          <p:nvPr/>
        </p:nvSpPr>
        <p:spPr bwMode="auto">
          <a:xfrm>
            <a:off x="481285" y="1203598"/>
            <a:ext cx="1816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口算。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470222" y="565150"/>
            <a:ext cx="8350250" cy="4022725"/>
            <a:chOff x="975408" y="375124"/>
            <a:chExt cx="8349232" cy="4022640"/>
          </a:xfrm>
        </p:grpSpPr>
        <p:grpSp>
          <p:nvGrpSpPr>
            <p:cNvPr id="9228" name="组合 6"/>
            <p:cNvGrpSpPr/>
            <p:nvPr/>
          </p:nvGrpSpPr>
          <p:grpSpPr bwMode="auto">
            <a:xfrm>
              <a:off x="975408" y="375124"/>
              <a:ext cx="8349232" cy="4022640"/>
              <a:chOff x="819463" y="1530529"/>
              <a:chExt cx="8349232" cy="402264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819463" y="1530529"/>
                <a:ext cx="8349232" cy="402264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2.</a:t>
                </a:r>
                <a:r>
                  <a:rPr lang="zh-CN" altLang="en-US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根据乘法运算律，在□里填上适当的数。</a:t>
                </a:r>
              </a:p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15×16=16×</a:t>
                </a:r>
              </a:p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25×7×4=       ×      ×7</a:t>
                </a:r>
              </a:p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(60×25)×        =60×(       ×8)</a:t>
                </a:r>
              </a:p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125×(8×       )=(125×       )×14</a:t>
                </a:r>
              </a:p>
              <a:p>
                <a:pPr algn="just" eaLnBrk="1" fontAlgn="auto" hangingPunct="1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defRPr/>
                </a:pP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3×4×8×5=(3×4)×( </a:t>
                </a:r>
                <a:r>
                  <a:rPr lang="zh-CN" altLang="en-US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      </a:t>
                </a:r>
                <a:r>
                  <a:rPr lang="en-US" altLang="zh-CN" sz="3200" b="1" kern="100" dirty="0">
                    <a:solidFill>
                      <a:prstClr val="black"/>
                    </a:solidFill>
                    <a:latin typeface="Times New Roman" panose="02020603050405020304"/>
                    <a:ea typeface="黑体" panose="02010609060101010101" pitchFamily="49" charset="-122"/>
                  </a:rPr>
                  <a:t>×       )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612801" y="2270288"/>
                <a:ext cx="507938" cy="48735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3323911" y="2954487"/>
                <a:ext cx="507938" cy="487352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4339787" y="2957662"/>
                <a:ext cx="507938" cy="487352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288990" y="3633923"/>
                <a:ext cx="507938" cy="487352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192165" y="4273671"/>
                <a:ext cx="507938" cy="48735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393759" y="4273671"/>
                <a:ext cx="507938" cy="48735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360426" y="4956282"/>
                <a:ext cx="507938" cy="48735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87412" y="4949932"/>
                <a:ext cx="507938" cy="48735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white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516371" y="2451530"/>
              <a:ext cx="507938" cy="487353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194050" y="1220788"/>
            <a:ext cx="661988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15" name="矩形 14"/>
          <p:cNvSpPr/>
          <p:nvPr/>
        </p:nvSpPr>
        <p:spPr>
          <a:xfrm>
            <a:off x="2914650" y="1898650"/>
            <a:ext cx="661988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</a:t>
            </a:r>
          </a:p>
        </p:txBody>
      </p:sp>
      <p:sp>
        <p:nvSpPr>
          <p:cNvPr id="16" name="矩形 15"/>
          <p:cNvSpPr/>
          <p:nvPr/>
        </p:nvSpPr>
        <p:spPr>
          <a:xfrm>
            <a:off x="4032250" y="1879600"/>
            <a:ext cx="427038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7" name="矩形 16"/>
          <p:cNvSpPr/>
          <p:nvPr/>
        </p:nvSpPr>
        <p:spPr>
          <a:xfrm>
            <a:off x="2987675" y="2570163"/>
            <a:ext cx="412750" cy="684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8" name="矩形 17"/>
          <p:cNvSpPr/>
          <p:nvPr/>
        </p:nvSpPr>
        <p:spPr>
          <a:xfrm>
            <a:off x="4989513" y="2544763"/>
            <a:ext cx="682625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</a:t>
            </a:r>
          </a:p>
        </p:txBody>
      </p:sp>
      <p:sp>
        <p:nvSpPr>
          <p:cNvPr id="19" name="矩形 18"/>
          <p:cNvSpPr/>
          <p:nvPr/>
        </p:nvSpPr>
        <p:spPr>
          <a:xfrm>
            <a:off x="2771775" y="3198813"/>
            <a:ext cx="650875" cy="684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14</a:t>
            </a:r>
          </a:p>
        </p:txBody>
      </p:sp>
      <p:sp>
        <p:nvSpPr>
          <p:cNvPr id="20" name="矩形 19"/>
          <p:cNvSpPr/>
          <p:nvPr/>
        </p:nvSpPr>
        <p:spPr>
          <a:xfrm>
            <a:off x="5110163" y="3198813"/>
            <a:ext cx="441325" cy="684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21" name="矩形 20"/>
          <p:cNvSpPr/>
          <p:nvPr/>
        </p:nvSpPr>
        <p:spPr>
          <a:xfrm>
            <a:off x="5057775" y="3905250"/>
            <a:ext cx="546100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22" name="矩形 21"/>
          <p:cNvSpPr/>
          <p:nvPr/>
        </p:nvSpPr>
        <p:spPr>
          <a:xfrm>
            <a:off x="6083300" y="3886200"/>
            <a:ext cx="419100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4" grpId="1" build="allAtOnce" bldLvl="0"/>
      <p:bldP spid="14" grpId="2"/>
      <p:bldP spid="15" grpId="0" build="p"/>
      <p:bldP spid="15" grpId="1" build="allAtOnce" bldLvl="0"/>
      <p:bldP spid="15" grpId="2"/>
      <p:bldP spid="16" grpId="0" build="p"/>
      <p:bldP spid="16" grpId="1" build="allAtOnce" bldLvl="0"/>
      <p:bldP spid="16" grpId="2"/>
      <p:bldP spid="17" grpId="0" build="p"/>
      <p:bldP spid="17" grpId="1" build="allAtOnce" bldLvl="0"/>
      <p:bldP spid="17" grpId="2"/>
      <p:bldP spid="18" grpId="0" build="p"/>
      <p:bldP spid="18" grpId="1" build="allAtOnce" bldLvl="0"/>
      <p:bldP spid="18" grpId="2"/>
      <p:bldP spid="19" grpId="0" build="p"/>
      <p:bldP spid="19" grpId="1" build="allAtOnce" bldLvl="0"/>
      <p:bldP spid="19" grpId="2"/>
      <p:bldP spid="20" grpId="0" build="p"/>
      <p:bldP spid="20" grpId="1" build="allAtOnce" bldLvl="0"/>
      <p:bldP spid="20" grpId="2"/>
      <p:bldP spid="21" grpId="0" build="p"/>
      <p:bldP spid="21" grpId="1" build="allAtOnce" bldLvl="0"/>
      <p:bldP spid="21" grpId="2"/>
      <p:bldP spid="22" grpId="0" build="p"/>
      <p:bldP spid="22" grpId="1" build="allAtOnce" bldLvl="0"/>
      <p:bldP spid="2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39552" y="905716"/>
            <a:ext cx="4176464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一个游泳池长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。小东游了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个来回，他一共游了多少米？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1331640" y="2715766"/>
            <a:ext cx="2411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50×7×2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50×2×7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100×7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（米）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563888" y="3695856"/>
            <a:ext cx="442818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答：他一共游了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米。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147" y="771550"/>
            <a:ext cx="3916553" cy="2569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476375" y="1575395"/>
            <a:ext cx="59753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117×(3+7)=117×3+117×7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1476375" y="2307762"/>
            <a:ext cx="42481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24×(5+12)=24×17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1476375" y="3040129"/>
            <a:ext cx="40925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4×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+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×5=(4+5)×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a</a:t>
            </a:r>
            <a:endParaRPr lang="zh-CN" altLang="en-US" sz="3200" b="1" i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1476375" y="3772495"/>
            <a:ext cx="41751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36×(4×6)=36×6×4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16688" y="1673820"/>
            <a:ext cx="65087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√</a:t>
            </a:r>
            <a:endParaRPr lang="en-US" altLang="zh-CN" sz="3200" b="1" kern="10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26063" y="3088283"/>
            <a:ext cx="65087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√</a:t>
            </a:r>
            <a:endParaRPr lang="en-US" altLang="zh-CN" sz="3200" b="1" kern="10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479425" y="843558"/>
            <a:ext cx="783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4. 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下面哪些算式运用了乘法分配律？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8" grpId="1" build="allAtOnce" bldLvl="0"/>
      <p:bldP spid="8" grpId="2"/>
      <p:bldP spid="12" grpId="0" build="p"/>
      <p:bldP spid="12" grpId="1" build="allAtOnce" bldLvl="0"/>
      <p:bldP spid="1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835696" y="3152760"/>
            <a:ext cx="41925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75×60+45×60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=60×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75+45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=60×120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=7200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12292" name="文本框 8203"/>
          <p:cNvSpPr txBox="1">
            <a:spLocks noChangeArrowheads="1"/>
          </p:cNvSpPr>
          <p:nvPr/>
        </p:nvSpPr>
        <p:spPr bwMode="auto">
          <a:xfrm>
            <a:off x="538919" y="380992"/>
            <a:ext cx="80661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下面是一套运动服上衣和裤子的价格。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0" y="995073"/>
            <a:ext cx="4692318" cy="1518341"/>
          </a:xfrm>
          <a:prstGeom prst="rect">
            <a:avLst/>
          </a:prstGeom>
        </p:spPr>
      </p:pic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539115" y="2604135"/>
            <a:ext cx="849693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某商店一周售出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套这种运动服，一共收入多少钱？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83968" y="4260755"/>
            <a:ext cx="4192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答：一共收入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元钱。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376488" y="717550"/>
            <a:ext cx="2051050" cy="8509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3×12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79613" y="1101725"/>
            <a:ext cx="3281362" cy="203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＝（100＋3）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×12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100×12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3×12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1200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36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1236</a:t>
            </a: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5380038" y="735013"/>
            <a:ext cx="2049462" cy="8509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×55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43475" y="1143000"/>
            <a:ext cx="3281363" cy="203676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（50＋5）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20×50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＋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20×5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1000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＋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100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1100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36600" y="207963"/>
            <a:ext cx="7488238" cy="8509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用乘法分配律计算下面各题。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376488" y="2732088"/>
            <a:ext cx="2051050" cy="8509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lang="en-US" altLang="zh-CN" sz="2400" b="1" dirty="0"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205</a:t>
            </a:r>
            <a:endParaRPr lang="zh-CN" altLang="en-US" sz="2400" b="1" dirty="0">
              <a:latin typeface="+mn-lt"/>
              <a:ea typeface="楷体_GB2312" panose="0201060903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79613" y="3108325"/>
            <a:ext cx="3281362" cy="203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200+5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）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×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  <a:sym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4800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120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  <a:sym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_GB2312" panose="02010609030101010101" pitchFamily="49" charset="-122"/>
                <a:sym typeface="Arial" panose="020B0604020202020204" pitchFamily="34" charset="0"/>
              </a:rPr>
              <a:t>4920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3552825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433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771525"/>
            <a:ext cx="82804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27088" y="3921125"/>
            <a:ext cx="7129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一组、二组、三组、四组结果都相等。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203575" y="2120900"/>
            <a:ext cx="2376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5100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235825" y="2120900"/>
            <a:ext cx="1657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7035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82938" y="3055938"/>
            <a:ext cx="1655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26500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127875" y="3055938"/>
            <a:ext cx="1657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文本框 8203"/>
          <p:cNvSpPr txBox="1">
            <a:spLocks noChangeArrowheads="1"/>
          </p:cNvSpPr>
          <p:nvPr/>
        </p:nvSpPr>
        <p:spPr bwMode="auto">
          <a:xfrm>
            <a:off x="449263" y="342960"/>
            <a:ext cx="484281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一套动物丛书共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本，小明要买这套书，需要多少钱？说说你是怎样计算的。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027" y="752475"/>
            <a:ext cx="3320710" cy="2181345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35896" y="4022957"/>
            <a:ext cx="3876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答：需要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角。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64029" y="1930295"/>
            <a:ext cx="3019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元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=95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57154" y="2433277"/>
            <a:ext cx="309194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  5×95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=5×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90+5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=5×90+5×5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=450+25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=475(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)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35896" y="338759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475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313" y="1172938"/>
            <a:ext cx="8280400" cy="22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7443167" y="1563638"/>
            <a:ext cx="53498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7376492" y="2027188"/>
            <a:ext cx="66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7433642" y="2460575"/>
            <a:ext cx="6667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7376492" y="2851100"/>
            <a:ext cx="66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008001" y="2643759"/>
            <a:ext cx="7127998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35×4×7=980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（套）</a:t>
            </a:r>
          </a:p>
          <a:p>
            <a:pPr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答：学校一共需要购进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套课桌椅。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710432" y="905716"/>
            <a:ext cx="772313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学校新教学楼有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层，每层有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间教室，每间教室要配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套课桌椅。学校一共需要购进多少套课桌椅？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042988" y="771525"/>
            <a:ext cx="6986587" cy="31921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11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*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在        里填上适当的数。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167×2+167×3+167×5=167×</a:t>
            </a:r>
          </a:p>
          <a:p>
            <a:pPr eaLnBrk="1" fontAlgn="auto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28×225-2×225-6×225=          ×225</a:t>
            </a:r>
          </a:p>
          <a:p>
            <a:pPr eaLnBrk="1" fontAlgn="auto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39×8+6×39-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39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sym typeface="+mn-ea"/>
              </a:rPr>
              <a:t>4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=         ×</a:t>
            </a:r>
          </a:p>
        </p:txBody>
      </p:sp>
      <p:sp>
        <p:nvSpPr>
          <p:cNvPr id="4" name="矩形 3"/>
          <p:cNvSpPr/>
          <p:nvPr/>
        </p:nvSpPr>
        <p:spPr bwMode="auto">
          <a:xfrm>
            <a:off x="2289175" y="896938"/>
            <a:ext cx="723900" cy="411162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6578600" y="1728788"/>
            <a:ext cx="723900" cy="411162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656263" y="2559050"/>
            <a:ext cx="725487" cy="411163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4930775" y="3389313"/>
            <a:ext cx="725488" cy="409575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6118225" y="3389313"/>
            <a:ext cx="725488" cy="409575"/>
          </a:xfrm>
          <a:prstGeom prst="rect">
            <a:avLst/>
          </a:prstGeom>
          <a:solidFill>
            <a:srgbClr val="FFFF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619875" y="1635125"/>
            <a:ext cx="7096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708650" y="2459038"/>
            <a:ext cx="708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975225" y="3294063"/>
            <a:ext cx="709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175375" y="3286125"/>
            <a:ext cx="709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484</Words>
  <Application>Microsoft Office PowerPoint</Application>
  <PresentationFormat>全屏显示(16:9)</PresentationFormat>
  <Paragraphs>94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楷体</vt:lpstr>
      <vt:lpstr>楷体_GB2312</vt:lpstr>
      <vt:lpstr>宋体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32</cp:revision>
  <dcterms:created xsi:type="dcterms:W3CDTF">2017-11-08T02:26:00Z</dcterms:created>
  <dcterms:modified xsi:type="dcterms:W3CDTF">2023-11-21T03:57:11Z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DA8FA4A778A0444896968109AF7830E9</vt:lpwstr>
  </property>
</Properties>
</file>