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6" r:id="rId4"/>
    <p:sldId id="267" r:id="rId5"/>
    <p:sldId id="268" r:id="rId6"/>
    <p:sldId id="269" r:id="rId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1116" y="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0FFEEDA-9D70-4237-B773-68E1F6688499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839BD2E3-D3BB-4AB3-BB25-6AAC4F6AEAD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02F3404-BB47-4466-B97A-4DECA85CFB1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69055" y="1451341"/>
            <a:ext cx="3155621" cy="92564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5865" y="3030732"/>
            <a:ext cx="3555119" cy="5878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B9492B58-8952-436F-8C59-4084D4C32B4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4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2A8B7F9-5EB5-4424-8316-9A169693AC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D2D37B7A-3D49-4F39-A89A-5B36B4998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027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3357926" y="3148013"/>
            <a:ext cx="292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P19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练习五）</a:t>
            </a:r>
          </a:p>
        </p:txBody>
      </p:sp>
      <p:sp>
        <p:nvSpPr>
          <p:cNvPr id="8195" name="标题 5"/>
          <p:cNvSpPr txBox="1">
            <a:spLocks noChangeArrowheads="1"/>
          </p:cNvSpPr>
          <p:nvPr/>
        </p:nvSpPr>
        <p:spPr bwMode="auto">
          <a:xfrm>
            <a:off x="3358497" y="1602201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练习五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4513" y="719138"/>
            <a:ext cx="7602537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+mn-lt"/>
                <a:ea typeface="+mj-ea"/>
              </a:rPr>
              <a:t>1.</a:t>
            </a:r>
            <a:r>
              <a:rPr lang="zh-CN" altLang="en-US" sz="3200" b="1" dirty="0">
                <a:solidFill>
                  <a:schemeClr val="tx1"/>
                </a:solidFill>
                <a:latin typeface="+mn-lt"/>
                <a:ea typeface="+mj-ea"/>
              </a:rPr>
              <a:t>下面的算式分别运用了</a:t>
            </a:r>
            <a:r>
              <a:rPr lang="zh-CN" altLang="en-US" sz="3200" b="1">
                <a:solidFill>
                  <a:schemeClr val="tx1"/>
                </a:solidFill>
                <a:latin typeface="+mn-lt"/>
                <a:ea typeface="+mj-ea"/>
              </a:rPr>
              <a:t>什么运算律</a:t>
            </a:r>
            <a:r>
              <a:rPr lang="zh-CN" altLang="en-US" sz="3200" b="1" dirty="0">
                <a:solidFill>
                  <a:schemeClr val="tx1"/>
                </a:solidFill>
                <a:latin typeface="+mn-lt"/>
                <a:ea typeface="+mj-ea"/>
              </a:rPr>
              <a:t>？</a:t>
            </a:r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544513" y="1416050"/>
            <a:ext cx="7602537" cy="24558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76+18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18+76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56+72+28</a:t>
            </a:r>
            <a:r>
              <a:rPr lang="zh-CN" altLang="en-US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56+</a:t>
            </a:r>
            <a:r>
              <a:rPr lang="zh-CN" altLang="en-US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72+28</a:t>
            </a:r>
            <a:r>
              <a:rPr lang="zh-CN" altLang="en-US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endParaRPr lang="en-US" altLang="zh-CN" sz="3200" b="1" dirty="0">
              <a:latin typeface="+mn-lt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31+67+19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31+19+67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24+42+76+58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24+76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+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42+58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endParaRPr lang="en-US" altLang="zh-CN" sz="3200" b="1" dirty="0">
              <a:latin typeface="+mn-lt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44513" y="1096963"/>
            <a:ext cx="7602537" cy="1152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3200" b="1" dirty="0">
              <a:solidFill>
                <a:schemeClr val="tx1"/>
              </a:solidFill>
              <a:latin typeface="+mn-lt"/>
              <a:ea typeface="+mj-ea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3419475" y="1470025"/>
            <a:ext cx="2725738" cy="542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加法交换律</a:t>
            </a:r>
          </a:p>
        </p:txBody>
      </p:sp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5364163" y="2071688"/>
            <a:ext cx="2725737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加法结合律</a:t>
            </a:r>
          </a:p>
        </p:txBody>
      </p:sp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4799013" y="2647950"/>
            <a:ext cx="2725737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加法交换律</a:t>
            </a:r>
          </a:p>
        </p:txBody>
      </p:sp>
      <p:sp>
        <p:nvSpPr>
          <p:cNvPr id="14" name="文本框 8203"/>
          <p:cNvSpPr txBox="1">
            <a:spLocks noChangeArrowheads="1"/>
          </p:cNvSpPr>
          <p:nvPr/>
        </p:nvSpPr>
        <p:spPr bwMode="auto">
          <a:xfrm>
            <a:off x="3851275" y="3800475"/>
            <a:ext cx="4238625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加法交换律和加法结合律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33425" y="771525"/>
            <a:ext cx="7602538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+mj-ea"/>
                <a:ea typeface="+mj-ea"/>
              </a:rPr>
              <a:t>2.</a:t>
            </a:r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计算下面各题，并用加法交换律验算。</a:t>
            </a: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2019580" y="1755682"/>
            <a:ext cx="132241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=145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4783127" y="1755682"/>
            <a:ext cx="118973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=655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7413995" y="1755682"/>
            <a:ext cx="132241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=905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2422680" y="2542335"/>
            <a:ext cx="132484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=392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4552011" y="2538381"/>
            <a:ext cx="132241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=494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7596336" y="2537648"/>
            <a:ext cx="167003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=2970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71600" y="1695030"/>
            <a:ext cx="1860226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+mj-lt"/>
                <a:ea typeface="+mj-ea"/>
              </a:rPr>
              <a:t>56+89</a:t>
            </a:r>
            <a:endParaRPr lang="zh-CN" altLang="en-US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324646" y="1695030"/>
            <a:ext cx="2039541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+mj-lt"/>
                <a:ea typeface="+mj-ea"/>
              </a:rPr>
              <a:t>307+348</a:t>
            </a:r>
            <a:endParaRPr lang="zh-CN" altLang="en-US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950310" y="1695030"/>
            <a:ext cx="2039541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+mj-lt"/>
                <a:ea typeface="+mj-ea"/>
              </a:rPr>
              <a:t>425+480</a:t>
            </a:r>
            <a:endParaRPr lang="zh-CN" altLang="en-US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971600" y="2481683"/>
            <a:ext cx="1860226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+mj-lt"/>
                <a:ea typeface="+mj-ea"/>
              </a:rPr>
              <a:t>118+274</a:t>
            </a:r>
            <a:endParaRPr lang="zh-CN" altLang="en-US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324646" y="2481683"/>
            <a:ext cx="2039541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+mj-lt"/>
                <a:ea typeface="+mj-ea"/>
              </a:rPr>
              <a:t>38+456</a:t>
            </a:r>
            <a:endParaRPr lang="zh-CN" altLang="en-US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950310" y="2481683"/>
            <a:ext cx="2039541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>
                <a:solidFill>
                  <a:schemeClr val="tx1"/>
                </a:solidFill>
                <a:latin typeface="+mj-lt"/>
                <a:ea typeface="+mj-ea"/>
              </a:rPr>
              <a:t>123+2847</a:t>
            </a:r>
            <a:endParaRPr lang="zh-CN" altLang="en-US" dirty="0">
              <a:solidFill>
                <a:schemeClr val="tx1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1461852"/>
            <a:ext cx="8134350" cy="1872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25"/>
          <p:cNvSpPr txBox="1">
            <a:spLocks noChangeArrowheads="1"/>
          </p:cNvSpPr>
          <p:nvPr/>
        </p:nvSpPr>
        <p:spPr bwMode="auto">
          <a:xfrm>
            <a:off x="1966913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743200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0413" y="555625"/>
            <a:ext cx="7602537" cy="644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+mj-ea"/>
                <a:ea typeface="+mj-ea"/>
              </a:rPr>
              <a:t>3.</a:t>
            </a:r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先计算，再填表。</a:t>
            </a: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1331913" y="1812925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72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1835150" y="1812925"/>
            <a:ext cx="865188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114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2484438" y="1812925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171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3132138" y="1812925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332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1223963" y="2130425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114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1889125" y="2130425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156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2519363" y="2139950"/>
            <a:ext cx="865187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213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3135313" y="2135188"/>
            <a:ext cx="863600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374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1231900" y="2470150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171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4" name="文本框 8203"/>
          <p:cNvSpPr txBox="1">
            <a:spLocks noChangeArrowheads="1"/>
          </p:cNvSpPr>
          <p:nvPr/>
        </p:nvSpPr>
        <p:spPr bwMode="auto">
          <a:xfrm>
            <a:off x="1897063" y="2470150"/>
            <a:ext cx="863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213</a:t>
            </a:r>
          </a:p>
        </p:txBody>
      </p:sp>
      <p:sp>
        <p:nvSpPr>
          <p:cNvPr id="15" name="文本框 8203"/>
          <p:cNvSpPr txBox="1">
            <a:spLocks noChangeArrowheads="1"/>
          </p:cNvSpPr>
          <p:nvPr/>
        </p:nvSpPr>
        <p:spPr bwMode="auto">
          <a:xfrm>
            <a:off x="2519363" y="2470150"/>
            <a:ext cx="865187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270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6" name="文本框 8203"/>
          <p:cNvSpPr txBox="1">
            <a:spLocks noChangeArrowheads="1"/>
          </p:cNvSpPr>
          <p:nvPr/>
        </p:nvSpPr>
        <p:spPr bwMode="auto">
          <a:xfrm>
            <a:off x="3171825" y="2462213"/>
            <a:ext cx="865188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431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7" name="文本框 8203"/>
          <p:cNvSpPr txBox="1">
            <a:spLocks noChangeArrowheads="1"/>
          </p:cNvSpPr>
          <p:nvPr/>
        </p:nvSpPr>
        <p:spPr bwMode="auto">
          <a:xfrm>
            <a:off x="1258888" y="2817813"/>
            <a:ext cx="863600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332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8" name="文本框 8203"/>
          <p:cNvSpPr txBox="1">
            <a:spLocks noChangeArrowheads="1"/>
          </p:cNvSpPr>
          <p:nvPr/>
        </p:nvSpPr>
        <p:spPr bwMode="auto">
          <a:xfrm>
            <a:off x="1889125" y="2811463"/>
            <a:ext cx="863600" cy="541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374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9" name="文本框 8203"/>
          <p:cNvSpPr txBox="1">
            <a:spLocks noChangeArrowheads="1"/>
          </p:cNvSpPr>
          <p:nvPr/>
        </p:nvSpPr>
        <p:spPr bwMode="auto">
          <a:xfrm>
            <a:off x="2519363" y="2803525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431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0" name="文本框 8203"/>
          <p:cNvSpPr txBox="1">
            <a:spLocks noChangeArrowheads="1"/>
          </p:cNvSpPr>
          <p:nvPr/>
        </p:nvSpPr>
        <p:spPr bwMode="auto">
          <a:xfrm>
            <a:off x="3149600" y="2813050"/>
            <a:ext cx="8636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592</a:t>
            </a:r>
            <a:endParaRPr lang="zh-CN" altLang="en-US" sz="280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65163" y="3541713"/>
            <a:ext cx="76977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特点：以加号所对的那条对角线为对称轴，对应位置上的两个数相等。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62012" y="682625"/>
            <a:ext cx="3421956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完成下表。</a:t>
            </a: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800225" y="1301750"/>
            <a:ext cx="55435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某商场第一季度电器销售情况统计表</a:t>
            </a:r>
            <a:endParaRPr lang="en-US" altLang="zh-CN" sz="24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5"/>
          <p:cNvGraphicFramePr>
            <a:graphicFrameLocks noGrp="1"/>
          </p:cNvGraphicFramePr>
          <p:nvPr/>
        </p:nvGraphicFramePr>
        <p:xfrm>
          <a:off x="862013" y="2298798"/>
          <a:ext cx="7489825" cy="2288858"/>
        </p:xfrm>
        <a:graphic>
          <a:graphicData uri="http://schemas.openxmlformats.org/drawingml/2006/table">
            <a:tbl>
              <a:tblPr firstRow="1" bandRow="1"/>
              <a:tblGrid>
                <a:gridCol w="1800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0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213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电器</a:t>
                      </a: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一月</a:t>
                      </a: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二月</a:t>
                      </a: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三月</a:t>
                      </a: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合计</a:t>
                      </a: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29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电视机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29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冰箱</a:t>
                      </a: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13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洗衣机</a:t>
                      </a: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7127875" y="2903635"/>
            <a:ext cx="107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1337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7199313" y="3494185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7127875" y="4064098"/>
            <a:ext cx="107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1118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6857801" y="1714042"/>
            <a:ext cx="161964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单位：台</a:t>
            </a:r>
            <a:endParaRPr lang="en-US" altLang="zh-CN" sz="24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852956"/>
            <a:ext cx="6870023" cy="1869634"/>
          </a:xfrm>
          <a:prstGeom prst="rect">
            <a:avLst/>
          </a:prstGeom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39552" y="1131590"/>
            <a:ext cx="828345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哪两朵花上的数的和是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？连一连。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55576" y="3773745"/>
            <a:ext cx="7319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43和57，25和75，31和69，18和82，4和96</a:t>
            </a: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2554376" y="2422094"/>
            <a:ext cx="2650670" cy="659534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7" name="直接连接符 16"/>
          <p:cNvCxnSpPr/>
          <p:nvPr/>
        </p:nvCxnSpPr>
        <p:spPr>
          <a:xfrm>
            <a:off x="2998976" y="2428488"/>
            <a:ext cx="498764" cy="671413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8" name="直接连接符 17"/>
          <p:cNvCxnSpPr/>
          <p:nvPr/>
        </p:nvCxnSpPr>
        <p:spPr>
          <a:xfrm flipV="1">
            <a:off x="5292080" y="2562128"/>
            <a:ext cx="1368152" cy="78000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直接连接符 18"/>
          <p:cNvCxnSpPr/>
          <p:nvPr/>
        </p:nvCxnSpPr>
        <p:spPr>
          <a:xfrm>
            <a:off x="1956688" y="2473249"/>
            <a:ext cx="5224229" cy="63304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直接连接符 19"/>
          <p:cNvCxnSpPr/>
          <p:nvPr/>
        </p:nvCxnSpPr>
        <p:spPr>
          <a:xfrm>
            <a:off x="4269806" y="2473249"/>
            <a:ext cx="1683386" cy="72256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202</Words>
  <Application>Microsoft Office PowerPoint</Application>
  <PresentationFormat>全屏显示(16:9)</PresentationFormat>
  <Paragraphs>70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等线</vt:lpstr>
      <vt:lpstr>黑体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28</cp:revision>
  <dcterms:created xsi:type="dcterms:W3CDTF">2017-11-08T02:26:00Z</dcterms:created>
  <dcterms:modified xsi:type="dcterms:W3CDTF">2023-11-21T03:56:33Z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73212D7C28AB46688CD07B1D74A9B801</vt:lpwstr>
  </property>
</Properties>
</file>