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70" r:id="rId4"/>
    <p:sldId id="266" r:id="rId5"/>
    <p:sldId id="267" r:id="rId6"/>
    <p:sldId id="257" r:id="rId7"/>
    <p:sldId id="269" r:id="rId8"/>
    <p:sldId id="258" r:id="rId9"/>
    <p:sldId id="259" r:id="rId10"/>
    <p:sldId id="260" r:id="rId11"/>
    <p:sldId id="261" r:id="rId1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886" autoAdjust="0"/>
  </p:normalViewPr>
  <p:slideViewPr>
    <p:cSldViewPr showGuides="1">
      <p:cViewPr>
        <p:scale>
          <a:sx n="125" d="100"/>
          <a:sy n="125" d="100"/>
        </p:scale>
        <p:origin x="1116" y="2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50FDBFC-99A9-40C4-A0C4-EB702CA8DE10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二级</a:t>
            </a:r>
          </a:p>
          <a:p>
            <a:pPr lvl="2"/>
            <a:r>
              <a:rPr lang="zh-CN" altLang="en-US" noProof="0"/>
              <a:t>三级</a:t>
            </a:r>
          </a:p>
          <a:p>
            <a:pPr lvl="3"/>
            <a:r>
              <a:rPr lang="zh-CN" altLang="en-US" noProof="0"/>
              <a:t>四级</a:t>
            </a:r>
          </a:p>
          <a:p>
            <a:pPr lvl="4"/>
            <a:r>
              <a:rPr lang="zh-CN" altLang="en-US" noProof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C8AB2317-CB64-4463-BD22-6788710FBF8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8AB2317-CB64-4463-BD22-6788710FBF8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74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E38F5B8-5206-4B12-A81E-10CB8938A454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169055" y="1451341"/>
            <a:ext cx="3155621" cy="92564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025865" y="3030732"/>
            <a:ext cx="3555119" cy="58785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1" y="20176"/>
            <a:ext cx="2381391" cy="2376989"/>
          </a:xfrm>
          <a:prstGeom prst="rect">
            <a:avLst/>
          </a:prstGeom>
        </p:spPr>
      </p:pic>
      <p:pic>
        <p:nvPicPr>
          <p:cNvPr id="12" name="图片 27">
            <a:extLst>
              <a:ext uri="{FF2B5EF4-FFF2-40B4-BE49-F238E27FC236}">
                <a16:creationId xmlns:a16="http://schemas.microsoft.com/office/drawing/2014/main" id="{A5997FA8-681B-4645-B630-D5A0D5F4BC77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0E4EF599-AC13-4CF6-8BE2-B4C4D1B021E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EE1C134C-17B5-44B4-8331-15F5CB1569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ChangeArrowheads="1"/>
          </p:cNvSpPr>
          <p:nvPr userDrawn="1"/>
        </p:nvSpPr>
        <p:spPr bwMode="auto">
          <a:xfrm>
            <a:off x="0" y="5035550"/>
            <a:ext cx="9144000" cy="107950"/>
          </a:xfrm>
          <a:prstGeom prst="rect">
            <a:avLst/>
          </a:prstGeom>
          <a:solidFill>
            <a:srgbClr val="B386BA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文本框 25"/>
          <p:cNvSpPr txBox="1">
            <a:spLocks noChangeArrowheads="1"/>
          </p:cNvSpPr>
          <p:nvPr userDrawn="1"/>
        </p:nvSpPr>
        <p:spPr bwMode="auto">
          <a:xfrm>
            <a:off x="2794000" y="4278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" name="文本框 25"/>
          <p:cNvSpPr txBox="1">
            <a:spLocks noChangeArrowheads="1"/>
          </p:cNvSpPr>
          <p:nvPr userDrawn="1"/>
        </p:nvSpPr>
        <p:spPr bwMode="auto">
          <a:xfrm>
            <a:off x="1516063" y="3844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5" name="文本框 25"/>
          <p:cNvSpPr txBox="1">
            <a:spLocks noChangeArrowheads="1"/>
          </p:cNvSpPr>
          <p:nvPr userDrawn="1"/>
        </p:nvSpPr>
        <p:spPr bwMode="auto">
          <a:xfrm>
            <a:off x="3414713" y="3611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文本框 25"/>
          <p:cNvSpPr txBox="1">
            <a:spLocks noChangeArrowheads="1"/>
          </p:cNvSpPr>
          <p:nvPr userDrawn="1"/>
        </p:nvSpPr>
        <p:spPr bwMode="auto">
          <a:xfrm>
            <a:off x="2136775" y="3178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7" name="文本框 25"/>
          <p:cNvSpPr txBox="1">
            <a:spLocks noChangeArrowheads="1"/>
          </p:cNvSpPr>
          <p:nvPr userDrawn="1"/>
        </p:nvSpPr>
        <p:spPr bwMode="auto">
          <a:xfrm>
            <a:off x="2913063" y="2403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/>
          <p:cNvSpPr txBox="1">
            <a:spLocks noChangeArrowheads="1"/>
          </p:cNvSpPr>
          <p:nvPr userDrawn="1"/>
        </p:nvSpPr>
        <p:spPr bwMode="auto">
          <a:xfrm>
            <a:off x="1635125" y="1970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/>
          <p:cNvSpPr txBox="1">
            <a:spLocks noChangeArrowheads="1"/>
          </p:cNvSpPr>
          <p:nvPr userDrawn="1"/>
        </p:nvSpPr>
        <p:spPr bwMode="auto">
          <a:xfrm>
            <a:off x="3570288" y="19319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/>
          <p:cNvSpPr txBox="1">
            <a:spLocks noChangeArrowheads="1"/>
          </p:cNvSpPr>
          <p:nvPr userDrawn="1"/>
        </p:nvSpPr>
        <p:spPr bwMode="auto">
          <a:xfrm>
            <a:off x="2292350" y="14986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/>
          <p:cNvSpPr txBox="1">
            <a:spLocks noChangeArrowheads="1"/>
          </p:cNvSpPr>
          <p:nvPr userDrawn="1"/>
        </p:nvSpPr>
        <p:spPr bwMode="auto">
          <a:xfrm>
            <a:off x="6403975" y="2012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/>
          <p:cNvSpPr txBox="1">
            <a:spLocks noChangeArrowheads="1"/>
          </p:cNvSpPr>
          <p:nvPr userDrawn="1"/>
        </p:nvSpPr>
        <p:spPr bwMode="auto">
          <a:xfrm>
            <a:off x="5127625" y="1579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>
            <a:off x="6313488" y="3708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/>
          <p:cNvSpPr txBox="1">
            <a:spLocks noChangeArrowheads="1"/>
          </p:cNvSpPr>
          <p:nvPr userDrawn="1"/>
        </p:nvSpPr>
        <p:spPr bwMode="auto">
          <a:xfrm>
            <a:off x="5035550" y="3275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/>
          <p:cNvSpPr txBox="1">
            <a:spLocks noChangeArrowheads="1"/>
          </p:cNvSpPr>
          <p:nvPr userDrawn="1"/>
        </p:nvSpPr>
        <p:spPr bwMode="auto">
          <a:xfrm>
            <a:off x="6815138" y="2668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/>
          <p:cNvSpPr txBox="1">
            <a:spLocks noChangeArrowheads="1"/>
          </p:cNvSpPr>
          <p:nvPr userDrawn="1"/>
        </p:nvSpPr>
        <p:spPr bwMode="auto">
          <a:xfrm>
            <a:off x="5537200" y="2235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/>
          <p:cNvSpPr txBox="1">
            <a:spLocks noChangeArrowheads="1"/>
          </p:cNvSpPr>
          <p:nvPr userDrawn="1"/>
        </p:nvSpPr>
        <p:spPr bwMode="auto">
          <a:xfrm>
            <a:off x="7589838" y="1049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/>
          <p:cNvSpPr txBox="1">
            <a:spLocks noChangeArrowheads="1"/>
          </p:cNvSpPr>
          <p:nvPr userDrawn="1"/>
        </p:nvSpPr>
        <p:spPr bwMode="auto">
          <a:xfrm>
            <a:off x="6313488" y="615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/>
          <p:cNvSpPr txBox="1">
            <a:spLocks noChangeArrowheads="1"/>
          </p:cNvSpPr>
          <p:nvPr userDrawn="1"/>
        </p:nvSpPr>
        <p:spPr bwMode="auto">
          <a:xfrm>
            <a:off x="4943475" y="1376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/>
          <p:cNvSpPr txBox="1">
            <a:spLocks noChangeArrowheads="1"/>
          </p:cNvSpPr>
          <p:nvPr userDrawn="1"/>
        </p:nvSpPr>
        <p:spPr bwMode="auto">
          <a:xfrm>
            <a:off x="3665538" y="942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/>
          <p:cNvSpPr txBox="1">
            <a:spLocks noChangeArrowheads="1"/>
          </p:cNvSpPr>
          <p:nvPr userDrawn="1"/>
        </p:nvSpPr>
        <p:spPr bwMode="auto">
          <a:xfrm>
            <a:off x="2946400" y="4002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/>
          <p:cNvSpPr txBox="1">
            <a:spLocks noChangeArrowheads="1"/>
          </p:cNvSpPr>
          <p:nvPr userDrawn="1"/>
        </p:nvSpPr>
        <p:spPr bwMode="auto">
          <a:xfrm>
            <a:off x="1668463" y="356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/>
          <p:cNvSpPr txBox="1">
            <a:spLocks noChangeArrowheads="1"/>
          </p:cNvSpPr>
          <p:nvPr userDrawn="1"/>
        </p:nvSpPr>
        <p:spPr bwMode="auto">
          <a:xfrm>
            <a:off x="3567113" y="3335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/>
          <p:cNvSpPr txBox="1">
            <a:spLocks noChangeArrowheads="1"/>
          </p:cNvSpPr>
          <p:nvPr userDrawn="1"/>
        </p:nvSpPr>
        <p:spPr bwMode="auto">
          <a:xfrm>
            <a:off x="2289175" y="2901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4"/>
          <p:cNvSpPr txBox="1">
            <a:spLocks noChangeArrowheads="1"/>
          </p:cNvSpPr>
          <p:nvPr userDrawn="1"/>
        </p:nvSpPr>
        <p:spPr bwMode="auto">
          <a:xfrm>
            <a:off x="3065463" y="2127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25"/>
          <p:cNvSpPr txBox="1">
            <a:spLocks noChangeArrowheads="1"/>
          </p:cNvSpPr>
          <p:nvPr userDrawn="1"/>
        </p:nvSpPr>
        <p:spPr bwMode="auto">
          <a:xfrm>
            <a:off x="1787525" y="1693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6"/>
          <p:cNvSpPr txBox="1">
            <a:spLocks noChangeArrowheads="1"/>
          </p:cNvSpPr>
          <p:nvPr userDrawn="1"/>
        </p:nvSpPr>
        <p:spPr bwMode="auto">
          <a:xfrm>
            <a:off x="3722688" y="16557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/>
          <p:cNvSpPr txBox="1">
            <a:spLocks noChangeArrowheads="1"/>
          </p:cNvSpPr>
          <p:nvPr userDrawn="1"/>
        </p:nvSpPr>
        <p:spPr bwMode="auto">
          <a:xfrm>
            <a:off x="2444750" y="12223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/>
          <p:cNvSpPr txBox="1">
            <a:spLocks noChangeArrowheads="1"/>
          </p:cNvSpPr>
          <p:nvPr userDrawn="1"/>
        </p:nvSpPr>
        <p:spPr bwMode="auto">
          <a:xfrm>
            <a:off x="6556375" y="1736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/>
          <p:cNvSpPr txBox="1">
            <a:spLocks noChangeArrowheads="1"/>
          </p:cNvSpPr>
          <p:nvPr userDrawn="1"/>
        </p:nvSpPr>
        <p:spPr bwMode="auto">
          <a:xfrm>
            <a:off x="5280025" y="1303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25"/>
          <p:cNvSpPr txBox="1">
            <a:spLocks noChangeArrowheads="1"/>
          </p:cNvSpPr>
          <p:nvPr userDrawn="1"/>
        </p:nvSpPr>
        <p:spPr bwMode="auto">
          <a:xfrm>
            <a:off x="6465888" y="3432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/>
          <p:cNvSpPr txBox="1">
            <a:spLocks noChangeArrowheads="1"/>
          </p:cNvSpPr>
          <p:nvPr userDrawn="1"/>
        </p:nvSpPr>
        <p:spPr bwMode="auto">
          <a:xfrm>
            <a:off x="5187950" y="29987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/>
          <p:cNvSpPr txBox="1">
            <a:spLocks noChangeArrowheads="1"/>
          </p:cNvSpPr>
          <p:nvPr userDrawn="1"/>
        </p:nvSpPr>
        <p:spPr bwMode="auto">
          <a:xfrm>
            <a:off x="6967538" y="2392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/>
          <p:cNvSpPr txBox="1">
            <a:spLocks noChangeArrowheads="1"/>
          </p:cNvSpPr>
          <p:nvPr userDrawn="1"/>
        </p:nvSpPr>
        <p:spPr bwMode="auto">
          <a:xfrm>
            <a:off x="5689600" y="1958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/>
          <p:cNvSpPr txBox="1">
            <a:spLocks noChangeArrowheads="1"/>
          </p:cNvSpPr>
          <p:nvPr userDrawn="1"/>
        </p:nvSpPr>
        <p:spPr bwMode="auto">
          <a:xfrm>
            <a:off x="7742238" y="7731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/>
          <p:cNvSpPr txBox="1">
            <a:spLocks noChangeArrowheads="1"/>
          </p:cNvSpPr>
          <p:nvPr userDrawn="1"/>
        </p:nvSpPr>
        <p:spPr bwMode="auto">
          <a:xfrm>
            <a:off x="6465888" y="339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/>
          <p:cNvSpPr txBox="1">
            <a:spLocks noChangeArrowheads="1"/>
          </p:cNvSpPr>
          <p:nvPr userDrawn="1"/>
        </p:nvSpPr>
        <p:spPr bwMode="auto">
          <a:xfrm>
            <a:off x="5095875" y="11001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/>
          <p:cNvSpPr txBox="1">
            <a:spLocks noChangeArrowheads="1"/>
          </p:cNvSpPr>
          <p:nvPr userDrawn="1"/>
        </p:nvSpPr>
        <p:spPr bwMode="auto">
          <a:xfrm>
            <a:off x="3817938" y="6667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063" name="图片 4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3"/>
          <p:cNvSpPr>
            <a:spLocks noChangeArrowheads="1"/>
          </p:cNvSpPr>
          <p:nvPr/>
        </p:nvSpPr>
        <p:spPr bwMode="auto">
          <a:xfrm>
            <a:off x="3274987" y="3148013"/>
            <a:ext cx="30972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b="1">
                <a:latin typeface="Times New Roman" panose="02020603050405020304" pitchFamily="18" charset="0"/>
                <a:ea typeface="黑体" panose="02010609060101010101" pitchFamily="49" charset="-122"/>
              </a:rPr>
              <a:t>（选自教材</a:t>
            </a:r>
            <a:r>
              <a:rPr lang="en-US" altLang="zh-CN" b="1">
                <a:latin typeface="Times New Roman" panose="02020603050405020304" pitchFamily="18" charset="0"/>
                <a:ea typeface="黑体" panose="02010609060101010101" pitchFamily="49" charset="-122"/>
              </a:rPr>
              <a:t>P30-P31</a:t>
            </a:r>
            <a:r>
              <a:rPr lang="zh-CN" altLang="en-US" b="1">
                <a:latin typeface="Times New Roman" panose="02020603050405020304" pitchFamily="18" charset="0"/>
                <a:ea typeface="黑体" panose="02010609060101010101" pitchFamily="49" charset="-122"/>
              </a:rPr>
              <a:t>练习八）</a:t>
            </a:r>
          </a:p>
        </p:txBody>
      </p:sp>
      <p:sp>
        <p:nvSpPr>
          <p:cNvPr id="8195" name="标题 5"/>
          <p:cNvSpPr txBox="1">
            <a:spLocks noChangeArrowheads="1"/>
          </p:cNvSpPr>
          <p:nvPr/>
        </p:nvSpPr>
        <p:spPr bwMode="auto">
          <a:xfrm>
            <a:off x="3389287" y="1598464"/>
            <a:ext cx="281622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练习八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8203"/>
          <p:cNvSpPr txBox="1">
            <a:spLocks noChangeArrowheads="1"/>
          </p:cNvSpPr>
          <p:nvPr/>
        </p:nvSpPr>
        <p:spPr bwMode="auto">
          <a:xfrm>
            <a:off x="774700" y="338138"/>
            <a:ext cx="73056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计算下面各题，怎样简便就怎样计算。</a:t>
            </a:r>
          </a:p>
        </p:txBody>
      </p:sp>
      <p:sp>
        <p:nvSpPr>
          <p:cNvPr id="9219" name="文本框 2"/>
          <p:cNvSpPr txBox="1">
            <a:spLocks noChangeArrowheads="1"/>
          </p:cNvSpPr>
          <p:nvPr/>
        </p:nvSpPr>
        <p:spPr bwMode="auto">
          <a:xfrm>
            <a:off x="971550" y="969963"/>
            <a:ext cx="2376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98+265+202</a:t>
            </a:r>
          </a:p>
        </p:txBody>
      </p:sp>
      <p:sp>
        <p:nvSpPr>
          <p:cNvPr id="9220" name="文本框 3"/>
          <p:cNvSpPr txBox="1">
            <a:spLocks noChangeArrowheads="1"/>
          </p:cNvSpPr>
          <p:nvPr/>
        </p:nvSpPr>
        <p:spPr bwMode="auto">
          <a:xfrm>
            <a:off x="5148263" y="966788"/>
            <a:ext cx="2374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273-73-27</a:t>
            </a:r>
          </a:p>
        </p:txBody>
      </p:sp>
      <p:sp>
        <p:nvSpPr>
          <p:cNvPr id="9221" name="文本框 4"/>
          <p:cNvSpPr txBox="1">
            <a:spLocks noChangeArrowheads="1"/>
          </p:cNvSpPr>
          <p:nvPr/>
        </p:nvSpPr>
        <p:spPr bwMode="auto">
          <a:xfrm>
            <a:off x="971550" y="2789238"/>
            <a:ext cx="2376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250×13×4</a:t>
            </a:r>
          </a:p>
        </p:txBody>
      </p:sp>
      <p:sp>
        <p:nvSpPr>
          <p:cNvPr id="9222" name="文本框 5"/>
          <p:cNvSpPr txBox="1">
            <a:spLocks noChangeArrowheads="1"/>
          </p:cNvSpPr>
          <p:nvPr/>
        </p:nvSpPr>
        <p:spPr bwMode="auto">
          <a:xfrm>
            <a:off x="5148263" y="2789238"/>
            <a:ext cx="23749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3200÷4÷25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611188" y="1420813"/>
            <a:ext cx="25209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98+202+265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300+265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565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787900" y="1417638"/>
            <a:ext cx="31686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273-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73+27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273-100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173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11188" y="3292475"/>
            <a:ext cx="316865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250×4×13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1000×13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13000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787900" y="3311525"/>
            <a:ext cx="352742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3200÷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4×25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3200÷100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1"/>
          <p:cNvSpPr txBox="1">
            <a:spLocks noChangeArrowheads="1"/>
          </p:cNvSpPr>
          <p:nvPr/>
        </p:nvSpPr>
        <p:spPr bwMode="auto">
          <a:xfrm>
            <a:off x="1116013" y="485775"/>
            <a:ext cx="23764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黑体" panose="02010609060101010101" pitchFamily="49" charset="-122"/>
              </a:rPr>
              <a:t>88×125</a:t>
            </a:r>
          </a:p>
        </p:txBody>
      </p:sp>
      <p:sp>
        <p:nvSpPr>
          <p:cNvPr id="10243" name="文本框 2"/>
          <p:cNvSpPr txBox="1">
            <a:spLocks noChangeArrowheads="1"/>
          </p:cNvSpPr>
          <p:nvPr/>
        </p:nvSpPr>
        <p:spPr bwMode="auto">
          <a:xfrm>
            <a:off x="5292725" y="484188"/>
            <a:ext cx="23749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黑体" panose="02010609060101010101" pitchFamily="49" charset="-122"/>
              </a:rPr>
              <a:t>99×38+38</a:t>
            </a:r>
          </a:p>
        </p:txBody>
      </p:sp>
      <p:sp>
        <p:nvSpPr>
          <p:cNvPr id="10244" name="文本框 3"/>
          <p:cNvSpPr txBox="1">
            <a:spLocks noChangeArrowheads="1"/>
          </p:cNvSpPr>
          <p:nvPr/>
        </p:nvSpPr>
        <p:spPr bwMode="auto">
          <a:xfrm>
            <a:off x="1116013" y="2768600"/>
            <a:ext cx="23764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黑体" panose="02010609060101010101" pitchFamily="49" charset="-122"/>
              </a:rPr>
              <a:t>17×23-23×7</a:t>
            </a:r>
          </a:p>
        </p:txBody>
      </p:sp>
      <p:sp>
        <p:nvSpPr>
          <p:cNvPr id="10245" name="文本框 4"/>
          <p:cNvSpPr txBox="1">
            <a:spLocks noChangeArrowheads="1"/>
          </p:cNvSpPr>
          <p:nvPr/>
        </p:nvSpPr>
        <p:spPr bwMode="auto">
          <a:xfrm>
            <a:off x="5292725" y="2768600"/>
            <a:ext cx="2374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latin typeface="+mn-lt"/>
                <a:ea typeface="黑体" panose="02010609060101010101" pitchFamily="49" charset="-122"/>
              </a:rPr>
              <a:t>72×125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755650" y="1008063"/>
            <a:ext cx="388778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＝（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80+8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×125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80×125+8×125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10000+1000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11000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787900" y="1006475"/>
            <a:ext cx="3887788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＝（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99+1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×38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100×38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3800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55650" y="3219450"/>
            <a:ext cx="3887788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23×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17-7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en-US" altLang="zh-CN" sz="2800" b="1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23×10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230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787900" y="3219450"/>
            <a:ext cx="3887788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9×8×125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9×1000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15"/>
          <p:cNvSpPr txBox="1">
            <a:spLocks noChangeArrowheads="1"/>
          </p:cNvSpPr>
          <p:nvPr/>
        </p:nvSpPr>
        <p:spPr bwMode="auto">
          <a:xfrm>
            <a:off x="683568" y="774709"/>
            <a:ext cx="799288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2.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学校一共收到捐赠图书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350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册，把这些图书平均分给</a:t>
            </a:r>
            <a:r>
              <a:rPr lang="en-US" altLang="zh-CN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14</a:t>
            </a:r>
            <a:r>
              <a:rPr lang="zh-CN" altLang="en-US" sz="2800" b="1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个班。每个班可以分到多少册？</a:t>
            </a:r>
          </a:p>
        </p:txBody>
      </p:sp>
      <p:sp>
        <p:nvSpPr>
          <p:cNvPr id="42" name="文本框 8203"/>
          <p:cNvSpPr txBox="1">
            <a:spLocks noChangeArrowheads="1"/>
          </p:cNvSpPr>
          <p:nvPr/>
        </p:nvSpPr>
        <p:spPr bwMode="auto">
          <a:xfrm>
            <a:off x="1727684" y="1995686"/>
            <a:ext cx="4481512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350÷14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350÷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7×2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350÷7÷2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50÷2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（册）</a:t>
            </a:r>
          </a:p>
        </p:txBody>
      </p:sp>
      <p:sp>
        <p:nvSpPr>
          <p:cNvPr id="43" name="文本框 8203"/>
          <p:cNvSpPr txBox="1">
            <a:spLocks noChangeArrowheads="1"/>
          </p:cNvSpPr>
          <p:nvPr/>
        </p:nvSpPr>
        <p:spPr bwMode="auto">
          <a:xfrm>
            <a:off x="1727684" y="4011910"/>
            <a:ext cx="6480175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答：每个班可以分到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册。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5"/>
          <p:cNvSpPr txBox="1">
            <a:spLocks noChangeArrowheads="1"/>
          </p:cNvSpPr>
          <p:nvPr/>
        </p:nvSpPr>
        <p:spPr bwMode="auto">
          <a:xfrm>
            <a:off x="560177" y="566101"/>
            <a:ext cx="8023646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一本相册共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32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页，每页可以插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张照片。有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900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张照片，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本这样的相册够用吗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?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413" y="1275606"/>
            <a:ext cx="2913560" cy="1033212"/>
          </a:xfrm>
          <a:prstGeom prst="rect">
            <a:avLst/>
          </a:prstGeom>
        </p:spPr>
      </p:pic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780343" y="2267818"/>
            <a:ext cx="38163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32×6×5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=32×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=32×30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（张）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60047" y="4064099"/>
            <a:ext cx="4176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本相册够用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4"/>
          <p:cNvSpPr txBox="1">
            <a:spLocks noChangeArrowheads="1"/>
          </p:cNvSpPr>
          <p:nvPr/>
        </p:nvSpPr>
        <p:spPr bwMode="auto">
          <a:xfrm>
            <a:off x="5277942" y="2267927"/>
            <a:ext cx="2999539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900 ÷5 ÷6 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=900 ÷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× 6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=900 ÷30</a:t>
            </a:r>
          </a:p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（页）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716989" y="4064099"/>
            <a:ext cx="3595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本相册够用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31838" y="555526"/>
            <a:ext cx="71659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下面的算式分别运用了哪些乘法运算律？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49325" y="1112389"/>
            <a:ext cx="3240088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106×25=25×106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619625" y="1112389"/>
            <a:ext cx="32416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5×17×4=5×4×17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949324" y="2143818"/>
            <a:ext cx="3622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13×3×2=13×(3×2)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619625" y="2143818"/>
            <a:ext cx="396081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25×8×4=8×(25×4)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06525" y="1646137"/>
            <a:ext cx="1987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乘法交换律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340350" y="1646137"/>
            <a:ext cx="1987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乘法交换律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1406525" y="2665133"/>
            <a:ext cx="1987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乘法结合律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524375" y="2669894"/>
            <a:ext cx="4151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乘法交换律和乘法结合律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949324" y="3243643"/>
            <a:ext cx="513484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102×23+102×7=102×(23+7)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949324" y="3879303"/>
            <a:ext cx="5134844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125×(8+4)=125×8+125×4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5724128" y="3296031"/>
            <a:ext cx="1987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乘法分配律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5724128" y="3879303"/>
            <a:ext cx="1987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乘法分配律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755576" y="1025206"/>
            <a:ext cx="763284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某学期的开学时间是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日，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日放暑假。该学期一共有多少天？</a:t>
            </a: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1835150" y="2355726"/>
            <a:ext cx="55118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31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122(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天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文本框 8203"/>
          <p:cNvSpPr txBox="1">
            <a:spLocks noChangeArrowheads="1"/>
          </p:cNvSpPr>
          <p:nvPr/>
        </p:nvSpPr>
        <p:spPr bwMode="auto">
          <a:xfrm>
            <a:off x="1835150" y="3169182"/>
            <a:ext cx="55118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答：该学期一共有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天。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4298" y="1287463"/>
            <a:ext cx="7975403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7812088" y="1635125"/>
            <a:ext cx="541337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4" name="文本框 8203"/>
          <p:cNvSpPr txBox="1">
            <a:spLocks noChangeArrowheads="1"/>
          </p:cNvSpPr>
          <p:nvPr/>
        </p:nvSpPr>
        <p:spPr bwMode="auto">
          <a:xfrm>
            <a:off x="7812088" y="2070100"/>
            <a:ext cx="541337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√</a:t>
            </a:r>
          </a:p>
        </p:txBody>
      </p:sp>
      <p:sp>
        <p:nvSpPr>
          <p:cNvPr id="5" name="文本框 8203"/>
          <p:cNvSpPr txBox="1">
            <a:spLocks noChangeArrowheads="1"/>
          </p:cNvSpPr>
          <p:nvPr/>
        </p:nvSpPr>
        <p:spPr bwMode="auto">
          <a:xfrm>
            <a:off x="7743825" y="2470150"/>
            <a:ext cx="5413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文本框 8203"/>
          <p:cNvSpPr txBox="1">
            <a:spLocks noChangeArrowheads="1"/>
          </p:cNvSpPr>
          <p:nvPr/>
        </p:nvSpPr>
        <p:spPr bwMode="auto">
          <a:xfrm>
            <a:off x="7743825" y="2936875"/>
            <a:ext cx="5413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8203"/>
          <p:cNvSpPr txBox="1">
            <a:spLocks noChangeArrowheads="1"/>
          </p:cNvSpPr>
          <p:nvPr/>
        </p:nvSpPr>
        <p:spPr bwMode="auto">
          <a:xfrm>
            <a:off x="7743825" y="3368675"/>
            <a:ext cx="5413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11560" y="699542"/>
            <a:ext cx="5688632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小华家每天要买一盒牛奶和一袋豆浆。一星期要花多少钱？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258888" y="2204449"/>
            <a:ext cx="302418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4+2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×7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6×7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851920" y="2204449"/>
            <a:ext cx="23050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4×7+2×7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28+14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835696" y="3902222"/>
            <a:ext cx="465218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答：一星期要花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902" y="717403"/>
            <a:ext cx="2302445" cy="1802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187450" y="2262188"/>
            <a:ext cx="38163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21×9+19×9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21+19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×9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40×9</a:t>
            </a:r>
          </a:p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（平方米）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116013" y="447675"/>
            <a:ext cx="4319587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李大爷家有一块菜地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如右图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，这块菜地的面积是多少平方米？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187450" y="4084638"/>
            <a:ext cx="60483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答：这块菜地的面积是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平方米。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600" y="716399"/>
            <a:ext cx="3051682" cy="2181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" b="1184"/>
          <a:stretch>
            <a:fillRect/>
          </a:stretch>
        </p:blipFill>
        <p:spPr bwMode="auto">
          <a:xfrm>
            <a:off x="1781440" y="681873"/>
            <a:ext cx="5581121" cy="289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8203"/>
          <p:cNvSpPr txBox="1">
            <a:spLocks noChangeArrowheads="1"/>
          </p:cNvSpPr>
          <p:nvPr/>
        </p:nvSpPr>
        <p:spPr bwMode="auto">
          <a:xfrm>
            <a:off x="2241550" y="3676650"/>
            <a:ext cx="1223963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=150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8203"/>
          <p:cNvSpPr txBox="1">
            <a:spLocks noChangeArrowheads="1"/>
          </p:cNvSpPr>
          <p:nvPr/>
        </p:nvSpPr>
        <p:spPr bwMode="auto">
          <a:xfrm>
            <a:off x="4032250" y="3676650"/>
            <a:ext cx="1152525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=100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文本框 8203"/>
          <p:cNvSpPr txBox="1">
            <a:spLocks noChangeArrowheads="1"/>
          </p:cNvSpPr>
          <p:nvPr/>
        </p:nvSpPr>
        <p:spPr bwMode="auto">
          <a:xfrm>
            <a:off x="5868988" y="3724275"/>
            <a:ext cx="8636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=75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>
            <a:off x="1908175" y="3867150"/>
            <a:ext cx="333375" cy="288925"/>
          </a:xfrm>
          <a:prstGeom prst="triangle">
            <a:avLst/>
          </a:prstGeom>
          <a:solidFill>
            <a:srgbClr val="FFD97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800475" y="3903663"/>
            <a:ext cx="231775" cy="233362"/>
          </a:xfrm>
          <a:prstGeom prst="rect">
            <a:avLst/>
          </a:prstGeom>
          <a:solidFill>
            <a:srgbClr val="AF90B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580063" y="3908425"/>
            <a:ext cx="288925" cy="287338"/>
          </a:xfrm>
          <a:prstGeom prst="ellipse">
            <a:avLst/>
          </a:prstGeom>
          <a:solidFill>
            <a:srgbClr val="ACE9F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444</Words>
  <Application>Microsoft Office PowerPoint</Application>
  <PresentationFormat>全屏显示(16:9)</PresentationFormat>
  <Paragraphs>93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等线</vt:lpstr>
      <vt:lpstr>黑体</vt:lpstr>
      <vt:lpstr>楷体</vt:lpstr>
      <vt:lpstr>宋体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36</cp:revision>
  <dcterms:created xsi:type="dcterms:W3CDTF">2017-11-08T02:26:00Z</dcterms:created>
  <dcterms:modified xsi:type="dcterms:W3CDTF">2023-11-21T03:57:35Z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7E14A2F6EC954FE0B0CE9BCE162E8EE9</vt:lpwstr>
  </property>
</Properties>
</file>