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8"/>
  </p:notesMasterIdLst>
  <p:sldIdLst>
    <p:sldId id="263" r:id="rId2"/>
    <p:sldId id="422" r:id="rId3"/>
    <p:sldId id="399" r:id="rId4"/>
    <p:sldId id="438" r:id="rId5"/>
    <p:sldId id="439" r:id="rId6"/>
    <p:sldId id="440" r:id="rId7"/>
    <p:sldId id="441" r:id="rId8"/>
    <p:sldId id="458" r:id="rId9"/>
    <p:sldId id="443" r:id="rId10"/>
    <p:sldId id="442" r:id="rId11"/>
    <p:sldId id="444" r:id="rId12"/>
    <p:sldId id="445" r:id="rId13"/>
    <p:sldId id="446" r:id="rId14"/>
    <p:sldId id="448" r:id="rId15"/>
    <p:sldId id="449" r:id="rId16"/>
    <p:sldId id="450" r:id="rId17"/>
    <p:sldId id="451" r:id="rId18"/>
    <p:sldId id="420" r:id="rId19"/>
    <p:sldId id="452" r:id="rId20"/>
    <p:sldId id="453" r:id="rId21"/>
    <p:sldId id="455" r:id="rId22"/>
    <p:sldId id="456" r:id="rId23"/>
    <p:sldId id="457" r:id="rId24"/>
    <p:sldId id="454" r:id="rId25"/>
  </p:sldIdLst>
  <p:sldSz cx="9144000" cy="5143500" type="screen16x9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32">
          <p15:clr>
            <a:srgbClr val="A4A3A4"/>
          </p15:clr>
        </p15:guide>
        <p15:guide id="2" orient="horz" pos="694">
          <p15:clr>
            <a:srgbClr val="A4A3A4"/>
          </p15:clr>
        </p15:guide>
        <p15:guide id="3" orient="horz" pos="2970">
          <p15:clr>
            <a:srgbClr val="A4A3A4"/>
          </p15:clr>
        </p15:guide>
        <p15:guide id="4" pos="173">
          <p15:clr>
            <a:srgbClr val="A4A3A4"/>
          </p15:clr>
        </p15:guide>
        <p15:guide id="5" pos="35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CE9FE"/>
    <a:srgbClr val="FFD974"/>
    <a:srgbClr val="A4E2C6"/>
    <a:srgbClr val="AADDF6"/>
    <a:srgbClr val="AF90B2"/>
    <a:srgbClr val="D2C3D5"/>
    <a:srgbClr val="0A0FDC"/>
    <a:srgbClr val="EAFF56"/>
    <a:srgbClr val="70F3FF"/>
    <a:srgbClr val="FFB3A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510" autoAdjust="0"/>
    <p:restoredTop sz="96209" autoAdjust="0"/>
  </p:normalViewPr>
  <p:slideViewPr>
    <p:cSldViewPr showGuides="1">
      <p:cViewPr varScale="1">
        <p:scale>
          <a:sx n="71" d="100"/>
          <a:sy n="71" d="100"/>
        </p:scale>
        <p:origin x="78" y="1314"/>
      </p:cViewPr>
      <p:guideLst>
        <p:guide orient="horz" pos="1632"/>
        <p:guide orient="horz" pos="694"/>
        <p:guide orient="horz" pos="2970"/>
        <p:guide pos="173"/>
        <p:guide pos="35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73A589E4-C70F-4841-BB23-8FC4F070F7EB}" type="datetimeFigureOut">
              <a:rPr lang="zh-CN" altLang="en-US"/>
              <a:t>2023/11/21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479C5916-FA8E-418D-8EBB-8960DCAB942B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备注占位符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9220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fld id="{9ABCC664-6221-413D-90C4-A0A119ADA6F1}" type="slidenum">
              <a:rPr lang="zh-CN" altLang="en-US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png"/><Relationship Id="rId4" Type="http://schemas.openxmlformats.org/officeDocument/2006/relationships/image" Target="../media/image12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png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 bwMode="auto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2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9863" y="0"/>
            <a:ext cx="1354137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文本框 5"/>
          <p:cNvSpPr txBox="1"/>
          <p:nvPr userDrawn="1"/>
        </p:nvSpPr>
        <p:spPr>
          <a:xfrm rot="19856675">
            <a:off x="2102407" y="2632374"/>
            <a:ext cx="1723549" cy="5355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4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7" name="图片 26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12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矩形: 圆角 7"/>
          <p:cNvSpPr/>
          <p:nvPr userDrawn="1"/>
        </p:nvSpPr>
        <p:spPr>
          <a:xfrm>
            <a:off x="265890" y="603115"/>
            <a:ext cx="8547370" cy="3774381"/>
          </a:xfrm>
          <a:prstGeom prst="roundRect">
            <a:avLst>
              <a:gd name="adj" fmla="val 4509"/>
            </a:avLst>
          </a:prstGeom>
          <a:solidFill>
            <a:schemeClr val="bg1"/>
          </a:solidFill>
          <a:ln w="9525">
            <a:solidFill>
              <a:srgbClr val="FFC000"/>
            </a:solidFill>
          </a:ln>
          <a:effectLst>
            <a:outerShdw blurRad="279400" dist="50800" dir="5160000" algn="l" rotWithShape="0">
              <a:prstClr val="black">
                <a:alpha val="5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9" name="图片 8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3785506" y="1451341"/>
            <a:ext cx="3155621" cy="925649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642316" y="3030732"/>
            <a:ext cx="3555119" cy="587854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 userDrawn="1"/>
        </p:nvPicPr>
        <p:blipFill rotWithShape="1">
          <a:blip r:embed="rId7" cstate="print">
            <a:clrChange>
              <a:clrFrom>
                <a:srgbClr val="EEEDF2"/>
              </a:clrFrom>
              <a:clrTo>
                <a:srgbClr val="EEEDF2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85" t="15893" r="7173" b="18788"/>
          <a:stretch>
            <a:fillRect/>
          </a:stretch>
        </p:blipFill>
        <p:spPr>
          <a:xfrm>
            <a:off x="6941127" y="3361832"/>
            <a:ext cx="2292992" cy="1850417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116681" cy="2112768"/>
          </a:xfrm>
          <a:prstGeom prst="rect">
            <a:avLst/>
          </a:prstGeom>
        </p:spPr>
      </p:pic>
      <p:pic>
        <p:nvPicPr>
          <p:cNvPr id="12" name="图片 27">
            <a:extLst>
              <a:ext uri="{FF2B5EF4-FFF2-40B4-BE49-F238E27FC236}">
                <a16:creationId xmlns:a16="http://schemas.microsoft.com/office/drawing/2014/main" id="{946C4871-43E4-4150-AA14-CFDD270E88AD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774538" y="0"/>
            <a:ext cx="1366287" cy="77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2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12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组合 27"/>
          <p:cNvGrpSpPr/>
          <p:nvPr userDrawn="1"/>
        </p:nvGrpSpPr>
        <p:grpSpPr bwMode="auto">
          <a:xfrm>
            <a:off x="139700" y="142875"/>
            <a:ext cx="8866188" cy="4856163"/>
            <a:chOff x="179512" y="195485"/>
            <a:chExt cx="8866206" cy="4855405"/>
          </a:xfrm>
        </p:grpSpPr>
        <p:sp>
          <p:nvSpPr>
            <p:cNvPr id="4" name="矩形: 圆角 28"/>
            <p:cNvSpPr/>
            <p:nvPr userDrawn="1"/>
          </p:nvSpPr>
          <p:spPr>
            <a:xfrm>
              <a:off x="179512" y="195485"/>
              <a:ext cx="8866206" cy="4855405"/>
            </a:xfrm>
            <a:prstGeom prst="roundRect">
              <a:avLst>
                <a:gd name="adj" fmla="val 12594"/>
              </a:avLst>
            </a:prstGeom>
            <a:solidFill>
              <a:schemeClr val="bg1"/>
            </a:solidFill>
            <a:ln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prstClr val="white"/>
                </a:solidFill>
              </a:endParaRPr>
            </a:p>
          </p:txBody>
        </p:sp>
        <p:sp>
          <p:nvSpPr>
            <p:cNvPr id="5" name="矩形: 圆角 6"/>
            <p:cNvSpPr/>
            <p:nvPr userDrawn="1"/>
          </p:nvSpPr>
          <p:spPr>
            <a:xfrm>
              <a:off x="328737" y="308180"/>
              <a:ext cx="8567755" cy="4630014"/>
            </a:xfrm>
            <a:prstGeom prst="roundRect">
              <a:avLst>
                <a:gd name="adj" fmla="val 12872"/>
              </a:avLst>
            </a:prstGeom>
            <a:noFill/>
            <a:ln w="19050">
              <a:solidFill>
                <a:srgbClr val="FFC000"/>
              </a:solidFill>
              <a:prstDash val="dash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prstClr val="white"/>
                </a:solidFill>
              </a:endParaRPr>
            </a:p>
          </p:txBody>
        </p:sp>
      </p:grpSp>
      <p:pic>
        <p:nvPicPr>
          <p:cNvPr id="6" name="图片 34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6138" y="4324350"/>
            <a:ext cx="64452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7"/>
          <p:cNvSpPr txBox="1"/>
          <p:nvPr userDrawn="1"/>
        </p:nvSpPr>
        <p:spPr>
          <a:xfrm rot="19856675">
            <a:off x="3711020" y="2303191"/>
            <a:ext cx="1723549" cy="5355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4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9" name="图片 5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112" r="27708"/>
          <a:stretch>
            <a:fillRect/>
          </a:stretch>
        </p:blipFill>
        <p:spPr bwMode="auto">
          <a:xfrm>
            <a:off x="0" y="4629150"/>
            <a:ext cx="1952625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27">
            <a:extLst>
              <a:ext uri="{FF2B5EF4-FFF2-40B4-BE49-F238E27FC236}">
                <a16:creationId xmlns:a16="http://schemas.microsoft.com/office/drawing/2014/main" id="{78ACB0C5-A7AA-47A0-BBCD-643B3E919D6B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774538" y="0"/>
            <a:ext cx="1366287" cy="77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2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12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 userDrawn="1"/>
        </p:nvSpPr>
        <p:spPr>
          <a:xfrm>
            <a:off x="0" y="223838"/>
            <a:ext cx="9144000" cy="4695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" name="文本框 4"/>
          <p:cNvSpPr txBox="1"/>
          <p:nvPr userDrawn="1"/>
        </p:nvSpPr>
        <p:spPr>
          <a:xfrm rot="19856675">
            <a:off x="3711020" y="2303191"/>
            <a:ext cx="1723549" cy="5355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4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6" name="图片 5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08" t="66112"/>
          <a:stretch>
            <a:fillRect/>
          </a:stretch>
        </p:blipFill>
        <p:spPr bwMode="auto">
          <a:xfrm>
            <a:off x="7223125" y="4629150"/>
            <a:ext cx="1952625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27">
            <a:extLst>
              <a:ext uri="{FF2B5EF4-FFF2-40B4-BE49-F238E27FC236}">
                <a16:creationId xmlns:a16="http://schemas.microsoft.com/office/drawing/2014/main" id="{239E563D-F0B2-4D07-B923-EA16DB488F5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774538" y="0"/>
            <a:ext cx="1366287" cy="77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 userDrawn="1"/>
        </p:nvSpPr>
        <p:spPr>
          <a:xfrm rot="19856675">
            <a:off x="3710226" y="2303985"/>
            <a:ext cx="1723549" cy="5355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prstClr val="white">
                    <a:lumMod val="75000"/>
                    <a:alpha val="40000"/>
                  </a:prst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5" name="图片 27">
            <a:extLst>
              <a:ext uri="{FF2B5EF4-FFF2-40B4-BE49-F238E27FC236}">
                <a16:creationId xmlns:a16="http://schemas.microsoft.com/office/drawing/2014/main" id="{AB29B3A6-4F1C-4410-A9AA-937C97B39EB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774538" y="0"/>
            <a:ext cx="1366287" cy="77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blipFill dpi="0" rotWithShape="0">
          <a:blip r:embed="rId6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4"/>
          <p:cNvSpPr>
            <a:spLocks noChangeArrowheads="1"/>
          </p:cNvSpPr>
          <p:nvPr userDrawn="1"/>
        </p:nvSpPr>
        <p:spPr bwMode="auto">
          <a:xfrm>
            <a:off x="0" y="5035550"/>
            <a:ext cx="9144000" cy="107950"/>
          </a:xfrm>
          <a:prstGeom prst="rect">
            <a:avLst/>
          </a:prstGeom>
          <a:solidFill>
            <a:srgbClr val="B386BA"/>
          </a:solidFill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3" name="文本框 25"/>
          <p:cNvSpPr txBox="1">
            <a:spLocks noChangeArrowheads="1"/>
          </p:cNvSpPr>
          <p:nvPr userDrawn="1"/>
        </p:nvSpPr>
        <p:spPr bwMode="auto">
          <a:xfrm>
            <a:off x="2938463" y="4278313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4" name="文本框 25"/>
          <p:cNvSpPr txBox="1">
            <a:spLocks noChangeArrowheads="1"/>
          </p:cNvSpPr>
          <p:nvPr userDrawn="1"/>
        </p:nvSpPr>
        <p:spPr bwMode="auto">
          <a:xfrm>
            <a:off x="1660525" y="3844925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5" name="文本框 25"/>
          <p:cNvSpPr txBox="1">
            <a:spLocks noChangeArrowheads="1"/>
          </p:cNvSpPr>
          <p:nvPr userDrawn="1"/>
        </p:nvSpPr>
        <p:spPr bwMode="auto">
          <a:xfrm>
            <a:off x="3559175" y="3611563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6" name="文本框 25"/>
          <p:cNvSpPr txBox="1">
            <a:spLocks noChangeArrowheads="1"/>
          </p:cNvSpPr>
          <p:nvPr userDrawn="1"/>
        </p:nvSpPr>
        <p:spPr bwMode="auto">
          <a:xfrm>
            <a:off x="2281238" y="3178175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7" name="文本框 25"/>
          <p:cNvSpPr txBox="1">
            <a:spLocks noChangeArrowheads="1"/>
          </p:cNvSpPr>
          <p:nvPr userDrawn="1"/>
        </p:nvSpPr>
        <p:spPr bwMode="auto">
          <a:xfrm>
            <a:off x="3057525" y="2403475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8" name="文本框 25"/>
          <p:cNvSpPr txBox="1">
            <a:spLocks noChangeArrowheads="1"/>
          </p:cNvSpPr>
          <p:nvPr userDrawn="1"/>
        </p:nvSpPr>
        <p:spPr bwMode="auto">
          <a:xfrm>
            <a:off x="1779588" y="1970088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9" name="文本框 25"/>
          <p:cNvSpPr txBox="1">
            <a:spLocks noChangeArrowheads="1"/>
          </p:cNvSpPr>
          <p:nvPr userDrawn="1"/>
        </p:nvSpPr>
        <p:spPr bwMode="auto">
          <a:xfrm>
            <a:off x="3714750" y="1931988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10" name="文本框 25"/>
          <p:cNvSpPr txBox="1">
            <a:spLocks noChangeArrowheads="1"/>
          </p:cNvSpPr>
          <p:nvPr userDrawn="1"/>
        </p:nvSpPr>
        <p:spPr bwMode="auto">
          <a:xfrm>
            <a:off x="2436813" y="1498600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11" name="文本框 25"/>
          <p:cNvSpPr txBox="1">
            <a:spLocks noChangeArrowheads="1"/>
          </p:cNvSpPr>
          <p:nvPr userDrawn="1"/>
        </p:nvSpPr>
        <p:spPr bwMode="auto">
          <a:xfrm>
            <a:off x="6548438" y="2012950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12" name="文本框 25"/>
          <p:cNvSpPr txBox="1">
            <a:spLocks noChangeArrowheads="1"/>
          </p:cNvSpPr>
          <p:nvPr userDrawn="1"/>
        </p:nvSpPr>
        <p:spPr bwMode="auto">
          <a:xfrm>
            <a:off x="5272088" y="1579563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13" name="文本框 25"/>
          <p:cNvSpPr txBox="1">
            <a:spLocks noChangeArrowheads="1"/>
          </p:cNvSpPr>
          <p:nvPr userDrawn="1"/>
        </p:nvSpPr>
        <p:spPr bwMode="auto">
          <a:xfrm>
            <a:off x="6457950" y="3708400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14" name="文本框 25"/>
          <p:cNvSpPr txBox="1">
            <a:spLocks noChangeArrowheads="1"/>
          </p:cNvSpPr>
          <p:nvPr userDrawn="1"/>
        </p:nvSpPr>
        <p:spPr bwMode="auto">
          <a:xfrm>
            <a:off x="5180013" y="3275013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15" name="文本框 25"/>
          <p:cNvSpPr txBox="1">
            <a:spLocks noChangeArrowheads="1"/>
          </p:cNvSpPr>
          <p:nvPr userDrawn="1"/>
        </p:nvSpPr>
        <p:spPr bwMode="auto">
          <a:xfrm>
            <a:off x="6959600" y="2668588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16" name="文本框 25"/>
          <p:cNvSpPr txBox="1">
            <a:spLocks noChangeArrowheads="1"/>
          </p:cNvSpPr>
          <p:nvPr userDrawn="1"/>
        </p:nvSpPr>
        <p:spPr bwMode="auto">
          <a:xfrm>
            <a:off x="5681663" y="2235200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17" name="文本框 25"/>
          <p:cNvSpPr txBox="1">
            <a:spLocks noChangeArrowheads="1"/>
          </p:cNvSpPr>
          <p:nvPr userDrawn="1"/>
        </p:nvSpPr>
        <p:spPr bwMode="auto">
          <a:xfrm>
            <a:off x="7734300" y="1049338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18" name="文本框 25"/>
          <p:cNvSpPr txBox="1">
            <a:spLocks noChangeArrowheads="1"/>
          </p:cNvSpPr>
          <p:nvPr userDrawn="1"/>
        </p:nvSpPr>
        <p:spPr bwMode="auto">
          <a:xfrm>
            <a:off x="6457950" y="615950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19" name="文本框 25"/>
          <p:cNvSpPr txBox="1">
            <a:spLocks noChangeArrowheads="1"/>
          </p:cNvSpPr>
          <p:nvPr userDrawn="1"/>
        </p:nvSpPr>
        <p:spPr bwMode="auto">
          <a:xfrm>
            <a:off x="5087938" y="1376363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20" name="文本框 25"/>
          <p:cNvSpPr txBox="1">
            <a:spLocks noChangeArrowheads="1"/>
          </p:cNvSpPr>
          <p:nvPr userDrawn="1"/>
        </p:nvSpPr>
        <p:spPr bwMode="auto">
          <a:xfrm>
            <a:off x="3810000" y="942975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21" name="文本框 25"/>
          <p:cNvSpPr txBox="1">
            <a:spLocks noChangeArrowheads="1"/>
          </p:cNvSpPr>
          <p:nvPr userDrawn="1"/>
        </p:nvSpPr>
        <p:spPr bwMode="auto">
          <a:xfrm>
            <a:off x="3090863" y="4002088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22" name="文本框 25"/>
          <p:cNvSpPr txBox="1">
            <a:spLocks noChangeArrowheads="1"/>
          </p:cNvSpPr>
          <p:nvPr userDrawn="1"/>
        </p:nvSpPr>
        <p:spPr bwMode="auto">
          <a:xfrm>
            <a:off x="1812925" y="3568700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23" name="文本框 25"/>
          <p:cNvSpPr txBox="1">
            <a:spLocks noChangeArrowheads="1"/>
          </p:cNvSpPr>
          <p:nvPr userDrawn="1"/>
        </p:nvSpPr>
        <p:spPr bwMode="auto">
          <a:xfrm>
            <a:off x="3711575" y="3335338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24" name="文本框 25"/>
          <p:cNvSpPr txBox="1">
            <a:spLocks noChangeArrowheads="1"/>
          </p:cNvSpPr>
          <p:nvPr userDrawn="1"/>
        </p:nvSpPr>
        <p:spPr bwMode="auto">
          <a:xfrm>
            <a:off x="2433638" y="2901950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25" name="文本框 25"/>
          <p:cNvSpPr txBox="1">
            <a:spLocks noChangeArrowheads="1"/>
          </p:cNvSpPr>
          <p:nvPr userDrawn="1"/>
        </p:nvSpPr>
        <p:spPr bwMode="auto">
          <a:xfrm>
            <a:off x="3209925" y="2127250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26" name="文本框 25"/>
          <p:cNvSpPr txBox="1">
            <a:spLocks noChangeArrowheads="1"/>
          </p:cNvSpPr>
          <p:nvPr userDrawn="1"/>
        </p:nvSpPr>
        <p:spPr bwMode="auto">
          <a:xfrm>
            <a:off x="1931988" y="1693863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27" name="文本框 26"/>
          <p:cNvSpPr txBox="1">
            <a:spLocks noChangeArrowheads="1"/>
          </p:cNvSpPr>
          <p:nvPr userDrawn="1"/>
        </p:nvSpPr>
        <p:spPr bwMode="auto">
          <a:xfrm>
            <a:off x="3867150" y="1655763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28" name="文本框 25"/>
          <p:cNvSpPr txBox="1">
            <a:spLocks noChangeArrowheads="1"/>
          </p:cNvSpPr>
          <p:nvPr userDrawn="1"/>
        </p:nvSpPr>
        <p:spPr bwMode="auto">
          <a:xfrm>
            <a:off x="2589213" y="1222375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29" name="文本框 25"/>
          <p:cNvSpPr txBox="1">
            <a:spLocks noChangeArrowheads="1"/>
          </p:cNvSpPr>
          <p:nvPr userDrawn="1"/>
        </p:nvSpPr>
        <p:spPr bwMode="auto">
          <a:xfrm>
            <a:off x="6700838" y="1736725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30" name="文本框 25"/>
          <p:cNvSpPr txBox="1">
            <a:spLocks noChangeArrowheads="1"/>
          </p:cNvSpPr>
          <p:nvPr userDrawn="1"/>
        </p:nvSpPr>
        <p:spPr bwMode="auto">
          <a:xfrm>
            <a:off x="5424488" y="1303338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31" name="文本框 25"/>
          <p:cNvSpPr txBox="1">
            <a:spLocks noChangeArrowheads="1"/>
          </p:cNvSpPr>
          <p:nvPr userDrawn="1"/>
        </p:nvSpPr>
        <p:spPr bwMode="auto">
          <a:xfrm>
            <a:off x="6610350" y="3432175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32" name="文本框 25"/>
          <p:cNvSpPr txBox="1">
            <a:spLocks noChangeArrowheads="1"/>
          </p:cNvSpPr>
          <p:nvPr userDrawn="1"/>
        </p:nvSpPr>
        <p:spPr bwMode="auto">
          <a:xfrm>
            <a:off x="5332413" y="2998788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33" name="文本框 25"/>
          <p:cNvSpPr txBox="1">
            <a:spLocks noChangeArrowheads="1"/>
          </p:cNvSpPr>
          <p:nvPr userDrawn="1"/>
        </p:nvSpPr>
        <p:spPr bwMode="auto">
          <a:xfrm>
            <a:off x="7112000" y="2392363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34" name="文本框 25"/>
          <p:cNvSpPr txBox="1">
            <a:spLocks noChangeArrowheads="1"/>
          </p:cNvSpPr>
          <p:nvPr userDrawn="1"/>
        </p:nvSpPr>
        <p:spPr bwMode="auto">
          <a:xfrm>
            <a:off x="5834063" y="1958975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35" name="文本框 25"/>
          <p:cNvSpPr txBox="1">
            <a:spLocks noChangeArrowheads="1"/>
          </p:cNvSpPr>
          <p:nvPr userDrawn="1"/>
        </p:nvSpPr>
        <p:spPr bwMode="auto">
          <a:xfrm>
            <a:off x="7886700" y="773113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36" name="文本框 25"/>
          <p:cNvSpPr txBox="1">
            <a:spLocks noChangeArrowheads="1"/>
          </p:cNvSpPr>
          <p:nvPr userDrawn="1"/>
        </p:nvSpPr>
        <p:spPr bwMode="auto">
          <a:xfrm>
            <a:off x="6610350" y="339725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37" name="文本框 25"/>
          <p:cNvSpPr txBox="1">
            <a:spLocks noChangeArrowheads="1"/>
          </p:cNvSpPr>
          <p:nvPr userDrawn="1"/>
        </p:nvSpPr>
        <p:spPr bwMode="auto">
          <a:xfrm>
            <a:off x="5240338" y="1100138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38" name="文本框 25"/>
          <p:cNvSpPr txBox="1">
            <a:spLocks noChangeArrowheads="1"/>
          </p:cNvSpPr>
          <p:nvPr userDrawn="1"/>
        </p:nvSpPr>
        <p:spPr bwMode="auto">
          <a:xfrm>
            <a:off x="3962400" y="666750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pic>
        <p:nvPicPr>
          <p:cNvPr id="1063" name="图片 49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Arial" panose="020B0604020202020204" pitchFamily="34" charset="0"/>
          <a:ea typeface="黑体" panose="02010609060101010101" pitchFamily="49" charset="-122"/>
        </a:defRPr>
      </a:lvl2pPr>
      <a:lvl3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Arial" panose="020B0604020202020204" pitchFamily="34" charset="0"/>
          <a:ea typeface="黑体" panose="02010609060101010101" pitchFamily="49" charset="-122"/>
        </a:defRPr>
      </a:lvl3pPr>
      <a:lvl4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Arial" panose="020B0604020202020204" pitchFamily="34" charset="0"/>
          <a:ea typeface="黑体" panose="02010609060101010101" pitchFamily="49" charset="-122"/>
        </a:defRPr>
      </a:lvl4pPr>
      <a:lvl5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Arial" panose="020B0604020202020204" pitchFamily="34" charset="0"/>
          <a:ea typeface="黑体" panose="02010609060101010101" pitchFamily="49" charset="-122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Arial" panose="020B0604020202020204" pitchFamily="34" charset="0"/>
          <a:ea typeface="黑体" panose="02010609060101010101" pitchFamily="49" charset="-122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Arial" panose="020B0604020202020204" pitchFamily="34" charset="0"/>
          <a:ea typeface="黑体" panose="02010609060101010101" pitchFamily="49" charset="-122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Arial" panose="020B0604020202020204" pitchFamily="34" charset="0"/>
          <a:ea typeface="黑体" panose="02010609060101010101" pitchFamily="49" charset="-122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Arial" panose="020B0604020202020204" pitchFamily="34" charset="0"/>
          <a:ea typeface="黑体" panose="02010609060101010101" pitchFamily="49" charset="-122"/>
        </a:defRPr>
      </a:lvl9pPr>
    </p:titleStyle>
    <p:bodyStyle>
      <a:lvl1pPr marL="171450" indent="-171450" algn="l" defTabSz="685800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副标题 6"/>
          <p:cNvSpPr txBox="1">
            <a:spLocks noChangeArrowheads="1"/>
          </p:cNvSpPr>
          <p:nvPr/>
        </p:nvSpPr>
        <p:spPr bwMode="auto">
          <a:xfrm>
            <a:off x="4283968" y="3147814"/>
            <a:ext cx="2447925" cy="500062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defPPr>
              <a:defRPr lang="zh-CN"/>
            </a:defPPr>
            <a:lvl1pPr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defRPr>
            </a:lvl1pPr>
            <a:lvl2pPr marL="685800" indent="-228600"/>
            <a:lvl3pPr marL="1143000" indent="-228600"/>
            <a:lvl4pPr marL="1600200" indent="-228600"/>
            <a:lvl5pPr marL="2057400" indent="-22860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pPr>
              <a:defRPr/>
            </a:pPr>
            <a:r>
              <a:rPr lang="en-US" altLang="zh-CN">
                <a:solidFill>
                  <a:schemeClr val="tx1"/>
                </a:solidFill>
              </a:rPr>
              <a:t>R</a:t>
            </a:r>
            <a:r>
              <a:rPr lang="zh-CN" altLang="en-US">
                <a:solidFill>
                  <a:schemeClr val="tx1"/>
                </a:solidFill>
              </a:rPr>
              <a:t>·四年级下册</a:t>
            </a:r>
          </a:p>
        </p:txBody>
      </p:sp>
      <p:pic>
        <p:nvPicPr>
          <p:cNvPr id="8195" name="图片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9513" y="1380388"/>
            <a:ext cx="863600" cy="868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/>
        </p:nvSpPr>
        <p:spPr>
          <a:xfrm>
            <a:off x="3851920" y="2177225"/>
            <a:ext cx="3315478" cy="82715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threePt" dir="t"/>
            </a:scene3d>
            <a:sp3d contourW="12700">
              <a:contourClr>
                <a:srgbClr val="FDA343"/>
              </a:contourClr>
            </a:sp3d>
          </a:bodyPr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400" b="1">
                <a:ln w="6350"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  <a:sym typeface="+mn-lt"/>
              </a:rPr>
              <a:t>（运算律</a:t>
            </a:r>
            <a:r>
              <a:rPr lang="zh-CN" altLang="en-US" sz="4400" b="1" dirty="0">
                <a:ln w="6350"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  <a:sym typeface="+mn-lt"/>
              </a:rPr>
              <a:t>）</a:t>
            </a:r>
          </a:p>
        </p:txBody>
      </p:sp>
      <p:sp>
        <p:nvSpPr>
          <p:cNvPr id="8" name="矩形 7"/>
          <p:cNvSpPr/>
          <p:nvPr/>
        </p:nvSpPr>
        <p:spPr>
          <a:xfrm>
            <a:off x="3419872" y="1491630"/>
            <a:ext cx="3888432" cy="8271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400" b="1" dirty="0">
                <a:ln w="6350"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  <a:sym typeface="+mn-lt"/>
              </a:rPr>
              <a:t>练   习   课</a:t>
            </a:r>
            <a:endParaRPr lang="en-US" altLang="zh-CN" sz="4400" b="1" dirty="0">
              <a:ln w="6350">
                <a:noFill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幼圆" panose="02010509060101010101" pitchFamily="49" charset="-122"/>
              <a:cs typeface="Times New Roman" panose="02020603050405020304" pitchFamily="18" charset="0"/>
              <a:sym typeface="+mn-l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42" name="组合 1"/>
          <p:cNvGrpSpPr/>
          <p:nvPr/>
        </p:nvGrpSpPr>
        <p:grpSpPr bwMode="auto">
          <a:xfrm>
            <a:off x="274638" y="292100"/>
            <a:ext cx="7264400" cy="809625"/>
            <a:chOff x="274383" y="292146"/>
            <a:chExt cx="7264382" cy="809623"/>
          </a:xfrm>
        </p:grpSpPr>
        <p:grpSp>
          <p:nvGrpSpPr>
            <p:cNvPr id="10249" name="组合 48"/>
            <p:cNvGrpSpPr/>
            <p:nvPr/>
          </p:nvGrpSpPr>
          <p:grpSpPr bwMode="auto">
            <a:xfrm>
              <a:off x="806375" y="372368"/>
              <a:ext cx="6732390" cy="648175"/>
              <a:chOff x="1619672" y="1419622"/>
              <a:chExt cx="4320480" cy="648072"/>
            </a:xfrm>
          </p:grpSpPr>
          <p:sp>
            <p:nvSpPr>
              <p:cNvPr id="17" name="圆角矩形 16"/>
              <p:cNvSpPr/>
              <p:nvPr/>
            </p:nvSpPr>
            <p:spPr>
              <a:xfrm>
                <a:off x="1619556" y="1420363"/>
                <a:ext cx="4320596" cy="647595"/>
              </a:xfrm>
              <a:prstGeom prst="roundRect">
                <a:avLst/>
              </a:prstGeom>
              <a:solidFill>
                <a:srgbClr val="F29D9F"/>
              </a:solidFill>
              <a:ln>
                <a:solidFill>
                  <a:srgbClr val="67053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  <p:sp>
            <p:nvSpPr>
              <p:cNvPr id="18" name="圆角矩形 17"/>
              <p:cNvSpPr/>
              <p:nvPr/>
            </p:nvSpPr>
            <p:spPr>
              <a:xfrm>
                <a:off x="1661326" y="1477504"/>
                <a:ext cx="4237057" cy="533314"/>
              </a:xfrm>
              <a:prstGeom prst="roundRect">
                <a:avLst/>
              </a:prstGeom>
              <a:noFill/>
              <a:ln>
                <a:solidFill>
                  <a:srgbClr val="F9EB97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</p:grpSp>
        <p:pic>
          <p:nvPicPr>
            <p:cNvPr id="16" name="图片 15"/>
            <p:cNvPicPr>
              <a:picLocks noChangeAspect="1"/>
            </p:cNvPicPr>
            <p:nvPr/>
          </p:nvPicPr>
          <p:blipFill rotWithShape="1">
            <a:blip r:embed="rId2" cstate="print"/>
            <a:srcRect l="35000" t="7078" r="29588" b="68409"/>
            <a:stretch>
              <a:fillRect/>
            </a:stretch>
          </p:blipFill>
          <p:spPr bwMode="auto">
            <a:xfrm>
              <a:off x="274383" y="292146"/>
              <a:ext cx="1169415" cy="809623"/>
            </a:xfrm>
            <a:custGeom>
              <a:avLst/>
              <a:gdLst>
                <a:gd name="connsiteX0" fmla="*/ 338149 w 1821442"/>
                <a:gd name="connsiteY0" fmla="*/ 0 h 1260803"/>
                <a:gd name="connsiteX1" fmla="*/ 1821442 w 1821442"/>
                <a:gd name="connsiteY1" fmla="*/ 0 h 1260803"/>
                <a:gd name="connsiteX2" fmla="*/ 1821442 w 1821442"/>
                <a:gd name="connsiteY2" fmla="*/ 90199 h 1260803"/>
                <a:gd name="connsiteX3" fmla="*/ 1777858 w 1821442"/>
                <a:gd name="connsiteY3" fmla="*/ 90199 h 1260803"/>
                <a:gd name="connsiteX4" fmla="*/ 1777858 w 1821442"/>
                <a:gd name="connsiteY4" fmla="*/ 450263 h 1260803"/>
                <a:gd name="connsiteX5" fmla="*/ 1821442 w 1821442"/>
                <a:gd name="connsiteY5" fmla="*/ 450263 h 1260803"/>
                <a:gd name="connsiteX6" fmla="*/ 1821442 w 1821442"/>
                <a:gd name="connsiteY6" fmla="*/ 1064021 h 1260803"/>
                <a:gd name="connsiteX7" fmla="*/ 1489826 w 1821442"/>
                <a:gd name="connsiteY7" fmla="*/ 1064021 h 1260803"/>
                <a:gd name="connsiteX8" fmla="*/ 1489826 w 1821442"/>
                <a:gd name="connsiteY8" fmla="*/ 1260803 h 1260803"/>
                <a:gd name="connsiteX9" fmla="*/ 0 w 1821442"/>
                <a:gd name="connsiteY9" fmla="*/ 1260803 h 1260803"/>
                <a:gd name="connsiteX10" fmla="*/ 0 w 1821442"/>
                <a:gd name="connsiteY10" fmla="*/ 399981 h 1260803"/>
                <a:gd name="connsiteX11" fmla="*/ 226964 w 1821442"/>
                <a:gd name="connsiteY11" fmla="*/ 503146 h 1260803"/>
                <a:gd name="connsiteX12" fmla="*/ 435544 w 1821442"/>
                <a:gd name="connsiteY12" fmla="*/ 44270 h 12608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821442" h="1260803">
                  <a:moveTo>
                    <a:pt x="338149" y="0"/>
                  </a:moveTo>
                  <a:lnTo>
                    <a:pt x="1821442" y="0"/>
                  </a:lnTo>
                  <a:lnTo>
                    <a:pt x="1821442" y="90199"/>
                  </a:lnTo>
                  <a:lnTo>
                    <a:pt x="1777858" y="90199"/>
                  </a:lnTo>
                  <a:lnTo>
                    <a:pt x="1777858" y="450263"/>
                  </a:lnTo>
                  <a:lnTo>
                    <a:pt x="1821442" y="450263"/>
                  </a:lnTo>
                  <a:lnTo>
                    <a:pt x="1821442" y="1064021"/>
                  </a:lnTo>
                  <a:lnTo>
                    <a:pt x="1489826" y="1064021"/>
                  </a:lnTo>
                  <a:lnTo>
                    <a:pt x="1489826" y="1260803"/>
                  </a:lnTo>
                  <a:lnTo>
                    <a:pt x="0" y="1260803"/>
                  </a:lnTo>
                  <a:lnTo>
                    <a:pt x="0" y="399981"/>
                  </a:lnTo>
                  <a:lnTo>
                    <a:pt x="226964" y="503146"/>
                  </a:lnTo>
                  <a:lnTo>
                    <a:pt x="435544" y="44270"/>
                  </a:lnTo>
                  <a:close/>
                </a:path>
              </a:pathLst>
            </a:custGeom>
          </p:spPr>
        </p:pic>
      </p:grpSp>
      <p:sp>
        <p:nvSpPr>
          <p:cNvPr id="10243" name="矩形 7"/>
          <p:cNvSpPr>
            <a:spLocks noChangeArrowheads="1"/>
          </p:cNvSpPr>
          <p:nvPr/>
        </p:nvSpPr>
        <p:spPr bwMode="auto">
          <a:xfrm>
            <a:off x="1331913" y="374650"/>
            <a:ext cx="620712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3600" b="1">
                <a:latin typeface="黑体" panose="02010609060101010101" pitchFamily="49" charset="-122"/>
                <a:ea typeface="黑体" panose="02010609060101010101" pitchFamily="49" charset="-122"/>
              </a:rPr>
              <a:t>一、谈话导入，形成知识体系</a:t>
            </a:r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2836863" y="1604963"/>
            <a:ext cx="3633787" cy="641350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/>
            <a:r>
              <a:rPr lang="zh-CN" altLang="en-US" sz="3600" b="1">
                <a:solidFill>
                  <a:srgbClr val="FF3300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加法运算律</a:t>
            </a:r>
          </a:p>
        </p:txBody>
      </p:sp>
      <p:sp>
        <p:nvSpPr>
          <p:cNvPr id="7" name="矩形 6"/>
          <p:cNvSpPr/>
          <p:nvPr/>
        </p:nvSpPr>
        <p:spPr>
          <a:xfrm>
            <a:off x="796925" y="2649538"/>
            <a:ext cx="2479675" cy="58578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kern="0" dirty="0">
                <a:latin typeface="Times New Roman" panose="02020603050405020304"/>
                <a:ea typeface="黑体" panose="02010609060101010101" pitchFamily="49" charset="-122"/>
              </a:rPr>
              <a:t>加法交换律：</a:t>
            </a:r>
            <a:endParaRPr lang="en-US" altLang="zh-CN" sz="3200" b="1" kern="0" dirty="0">
              <a:latin typeface="Times New Roman" panose="02020603050405020304"/>
              <a:ea typeface="黑体" panose="02010609060101010101" pitchFamily="49" charset="-122"/>
            </a:endParaRPr>
          </a:p>
        </p:txBody>
      </p:sp>
      <p:sp>
        <p:nvSpPr>
          <p:cNvPr id="8" name="矩形 7"/>
          <p:cNvSpPr>
            <a:spLocks noChangeArrowheads="1"/>
          </p:cNvSpPr>
          <p:nvPr/>
        </p:nvSpPr>
        <p:spPr bwMode="auto">
          <a:xfrm>
            <a:off x="3492500" y="2651125"/>
            <a:ext cx="2322513" cy="5842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US" altLang="zh-CN" sz="3200" b="1" i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a </a:t>
            </a:r>
            <a:r>
              <a:rPr lang="en-US" altLang="zh-CN" sz="3200" b="1" kern="0" dirty="0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+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</a:t>
            </a:r>
            <a:r>
              <a:rPr lang="en-US" altLang="zh-CN" sz="3200" b="1" i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b 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= </a:t>
            </a:r>
            <a:r>
              <a:rPr lang="en-US" altLang="zh-CN" sz="3200" b="1" i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b </a:t>
            </a:r>
            <a:r>
              <a:rPr lang="en-US" altLang="zh-CN" sz="3200" b="1" kern="0" dirty="0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+</a:t>
            </a:r>
            <a:r>
              <a:rPr lang="en-US" altLang="zh-CN" sz="3200" b="1" i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a</a:t>
            </a:r>
          </a:p>
        </p:txBody>
      </p:sp>
      <p:sp>
        <p:nvSpPr>
          <p:cNvPr id="9" name="矩形 8"/>
          <p:cNvSpPr/>
          <p:nvPr/>
        </p:nvSpPr>
        <p:spPr>
          <a:xfrm>
            <a:off x="796925" y="3508375"/>
            <a:ext cx="2479675" cy="5842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kern="0" dirty="0">
                <a:latin typeface="Times New Roman" panose="02020603050405020304"/>
                <a:ea typeface="黑体" panose="02010609060101010101" pitchFamily="49" charset="-122"/>
              </a:rPr>
              <a:t>加法结合律：</a:t>
            </a:r>
            <a:endParaRPr lang="en-US" altLang="zh-CN" sz="3200" b="1" kern="0" dirty="0">
              <a:latin typeface="Times New Roman" panose="02020603050405020304"/>
              <a:ea typeface="黑体" panose="02010609060101010101" pitchFamily="49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3276600" y="3579813"/>
            <a:ext cx="5454650" cy="584200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kern="0" dirty="0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（</a:t>
            </a:r>
            <a:r>
              <a:rPr lang="en-US" altLang="zh-CN" sz="3200" b="1" i="1" kern="0" dirty="0" err="1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a</a:t>
            </a:r>
            <a:r>
              <a:rPr lang="en-US" altLang="zh-CN" sz="3200" b="1" kern="0" dirty="0" err="1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+</a:t>
            </a:r>
            <a:r>
              <a:rPr lang="en-US" altLang="zh-CN" sz="3200" b="1" i="1" kern="0" dirty="0" err="1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b</a:t>
            </a:r>
            <a:r>
              <a:rPr lang="zh-CN" altLang="en-US" sz="3200" b="1" kern="0" dirty="0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）</a:t>
            </a:r>
            <a:r>
              <a:rPr lang="en-US" altLang="zh-CN" sz="3200" b="1" kern="0" dirty="0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+</a:t>
            </a:r>
            <a:r>
              <a:rPr lang="en-US" altLang="zh-CN" sz="3200" b="1" i="1" kern="0" dirty="0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c</a:t>
            </a:r>
            <a:r>
              <a:rPr lang="en-US" altLang="zh-CN" sz="3200" b="1" i="1" kern="0" dirty="0">
                <a:solidFill>
                  <a:srgbClr val="FF0000"/>
                </a:solidFill>
                <a:ea typeface="黑体" panose="02010609060101010101" pitchFamily="49" charset="-122"/>
              </a:rPr>
              <a:t> </a:t>
            </a:r>
            <a:r>
              <a:rPr lang="en-US" altLang="zh-CN" sz="3200" b="1" kern="0" dirty="0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= </a:t>
            </a:r>
            <a:r>
              <a:rPr lang="en-US" altLang="zh-CN" sz="3200" b="1" i="1" kern="0" dirty="0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a </a:t>
            </a:r>
            <a:r>
              <a:rPr lang="en-US" altLang="zh-CN" sz="3200" b="1" kern="0" dirty="0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+</a:t>
            </a:r>
            <a:r>
              <a:rPr lang="zh-CN" altLang="en-US" sz="3200" b="1" kern="0" dirty="0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（</a:t>
            </a:r>
            <a:r>
              <a:rPr lang="en-US" altLang="zh-CN" sz="3200" b="1" i="1" kern="0" dirty="0" err="1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b</a:t>
            </a:r>
            <a:r>
              <a:rPr lang="en-US" altLang="zh-CN" sz="3200" b="1" kern="0" dirty="0" err="1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+</a:t>
            </a:r>
            <a:r>
              <a:rPr lang="en-US" altLang="zh-CN" sz="3200" b="1" i="1" kern="0" dirty="0" err="1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c</a:t>
            </a:r>
            <a:r>
              <a:rPr lang="zh-CN" altLang="en-US" sz="3200" b="1" kern="0" dirty="0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）</a:t>
            </a:r>
            <a:endParaRPr lang="en-US" altLang="zh-CN" sz="3200" b="1" i="1" kern="0" dirty="0">
              <a:solidFill>
                <a:srgbClr val="FF0000"/>
              </a:solidFill>
              <a:latin typeface="Times New Roman" panose="02020603050405020304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/>
      <p:bldP spid="9" grpId="0" animBg="1"/>
      <p:bldP spid="1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5"/>
          <p:cNvSpPr txBox="1">
            <a:spLocks noChangeArrowheads="1"/>
          </p:cNvSpPr>
          <p:nvPr/>
        </p:nvSpPr>
        <p:spPr bwMode="auto">
          <a:xfrm>
            <a:off x="2817813" y="719138"/>
            <a:ext cx="3633787" cy="646112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/>
            <a:r>
              <a:rPr lang="zh-CN" altLang="en-US" sz="3600" b="1">
                <a:solidFill>
                  <a:srgbClr val="FF3300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乘法运算律</a:t>
            </a:r>
          </a:p>
        </p:txBody>
      </p:sp>
      <p:sp>
        <p:nvSpPr>
          <p:cNvPr id="5" name="矩形 4"/>
          <p:cNvSpPr/>
          <p:nvPr/>
        </p:nvSpPr>
        <p:spPr>
          <a:xfrm>
            <a:off x="598488" y="1636713"/>
            <a:ext cx="2479675" cy="58578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kern="0" dirty="0">
                <a:latin typeface="Times New Roman" panose="02020603050405020304"/>
                <a:ea typeface="黑体" panose="02010609060101010101" pitchFamily="49" charset="-122"/>
              </a:rPr>
              <a:t>乘法交换律：</a:t>
            </a:r>
            <a:endParaRPr lang="en-US" altLang="zh-CN" sz="3200" b="1" kern="0" dirty="0">
              <a:latin typeface="Times New Roman" panose="02020603050405020304"/>
              <a:ea typeface="黑体" panose="02010609060101010101" pitchFamily="49" charset="-122"/>
            </a:endParaRPr>
          </a:p>
        </p:txBody>
      </p:sp>
      <p:sp>
        <p:nvSpPr>
          <p:cNvPr id="6" name="矩形 5"/>
          <p:cNvSpPr>
            <a:spLocks noChangeArrowheads="1"/>
          </p:cNvSpPr>
          <p:nvPr/>
        </p:nvSpPr>
        <p:spPr bwMode="auto">
          <a:xfrm>
            <a:off x="3294063" y="1636713"/>
            <a:ext cx="2679700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3200" b="1" i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a 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× </a:t>
            </a:r>
            <a:r>
              <a:rPr lang="en-US" altLang="zh-CN" sz="3200" b="1" i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b 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= </a:t>
            </a:r>
            <a:r>
              <a:rPr lang="en-US" altLang="zh-CN" sz="3200" b="1" i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b 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×</a:t>
            </a:r>
            <a:r>
              <a:rPr lang="en-US" altLang="zh-CN" sz="3200" b="1" i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a</a:t>
            </a:r>
          </a:p>
        </p:txBody>
      </p:sp>
      <p:sp>
        <p:nvSpPr>
          <p:cNvPr id="7" name="矩形 6"/>
          <p:cNvSpPr/>
          <p:nvPr/>
        </p:nvSpPr>
        <p:spPr>
          <a:xfrm>
            <a:off x="598488" y="2424113"/>
            <a:ext cx="2479675" cy="5842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kern="0" dirty="0">
                <a:latin typeface="Times New Roman" panose="02020603050405020304"/>
                <a:ea typeface="黑体" panose="02010609060101010101" pitchFamily="49" charset="-122"/>
              </a:rPr>
              <a:t>乘法结合律：</a:t>
            </a:r>
            <a:endParaRPr lang="en-US" altLang="zh-CN" sz="3200" b="1" kern="0" dirty="0">
              <a:latin typeface="Times New Roman" panose="02020603050405020304"/>
              <a:ea typeface="黑体" panose="02010609060101010101" pitchFamily="49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3078163" y="2424113"/>
            <a:ext cx="5454650" cy="584200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kern="0" dirty="0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（</a:t>
            </a:r>
            <a:r>
              <a:rPr lang="en-US" altLang="zh-CN" sz="3200" b="1" i="1" kern="0" dirty="0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a</a:t>
            </a:r>
            <a:r>
              <a:rPr lang="en-US" altLang="zh-CN" sz="3200" b="1" kern="0" dirty="0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×</a:t>
            </a:r>
            <a:r>
              <a:rPr lang="en-US" altLang="zh-CN" sz="3200" b="1" i="1" kern="0" dirty="0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b</a:t>
            </a:r>
            <a:r>
              <a:rPr lang="zh-CN" altLang="en-US" sz="3200" b="1" kern="0" dirty="0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）</a:t>
            </a:r>
            <a:r>
              <a:rPr lang="en-US" altLang="zh-CN" sz="3200" b="1" kern="0" dirty="0">
                <a:solidFill>
                  <a:srgbClr val="FF0000"/>
                </a:solidFill>
                <a:ea typeface="黑体" panose="02010609060101010101" pitchFamily="49" charset="-122"/>
              </a:rPr>
              <a:t>×</a:t>
            </a:r>
            <a:r>
              <a:rPr lang="en-US" altLang="zh-CN" sz="3200" b="1" i="1" kern="0" dirty="0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c</a:t>
            </a:r>
            <a:r>
              <a:rPr lang="en-US" altLang="zh-CN" sz="3200" b="1" i="1" kern="0" dirty="0">
                <a:solidFill>
                  <a:srgbClr val="FF0000"/>
                </a:solidFill>
                <a:ea typeface="黑体" panose="02010609060101010101" pitchFamily="49" charset="-122"/>
              </a:rPr>
              <a:t> </a:t>
            </a:r>
            <a:r>
              <a:rPr lang="en-US" altLang="zh-CN" sz="3200" b="1" kern="0" dirty="0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= </a:t>
            </a:r>
            <a:r>
              <a:rPr lang="en-US" altLang="zh-CN" sz="3200" b="1" i="1" kern="0" dirty="0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a </a:t>
            </a:r>
            <a:r>
              <a:rPr lang="en-US" altLang="zh-CN" sz="3200" b="1" kern="0" dirty="0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×</a:t>
            </a:r>
            <a:r>
              <a:rPr lang="zh-CN" altLang="en-US" sz="3200" b="1" kern="0" dirty="0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（</a:t>
            </a:r>
            <a:r>
              <a:rPr lang="en-US" altLang="zh-CN" sz="3200" b="1" i="1" kern="0" dirty="0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b</a:t>
            </a:r>
            <a:r>
              <a:rPr lang="en-US" altLang="zh-CN" sz="3200" b="1" kern="0" dirty="0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×</a:t>
            </a:r>
            <a:r>
              <a:rPr lang="en-US" altLang="zh-CN" sz="3200" b="1" i="1" kern="0" dirty="0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c</a:t>
            </a:r>
            <a:r>
              <a:rPr lang="zh-CN" altLang="en-US" sz="3200" b="1" kern="0" dirty="0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）</a:t>
            </a:r>
            <a:endParaRPr lang="en-US" altLang="zh-CN" sz="3200" b="1" i="1" kern="0" dirty="0">
              <a:solidFill>
                <a:srgbClr val="FF0000"/>
              </a:solidFill>
              <a:latin typeface="Times New Roman" panose="02020603050405020304"/>
              <a:ea typeface="黑体" panose="02010609060101010101" pitchFamily="49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598488" y="3281363"/>
            <a:ext cx="2479675" cy="5842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kern="0" dirty="0">
                <a:latin typeface="Times New Roman" panose="02020603050405020304"/>
                <a:ea typeface="黑体" panose="02010609060101010101" pitchFamily="49" charset="-122"/>
              </a:rPr>
              <a:t>乘法分配律：</a:t>
            </a:r>
            <a:endParaRPr lang="en-US" altLang="zh-CN" sz="3200" b="1" kern="0" dirty="0">
              <a:latin typeface="Times New Roman" panose="02020603050405020304"/>
              <a:ea typeface="黑体" panose="02010609060101010101" pitchFamily="49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3078163" y="3281363"/>
            <a:ext cx="5454650" cy="584200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kern="0" dirty="0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（</a:t>
            </a:r>
            <a:r>
              <a:rPr lang="en-US" altLang="zh-CN" sz="3200" b="1" i="1" kern="0" dirty="0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a</a:t>
            </a:r>
            <a:r>
              <a:rPr lang="en-US" altLang="zh-CN" sz="3200" b="1" kern="0" dirty="0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+</a:t>
            </a:r>
            <a:r>
              <a:rPr lang="en-US" altLang="zh-CN" sz="3200" b="1" i="1" kern="0" dirty="0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b</a:t>
            </a:r>
            <a:r>
              <a:rPr lang="zh-CN" altLang="en-US" sz="3200" b="1" kern="0" dirty="0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）</a:t>
            </a:r>
            <a:r>
              <a:rPr lang="en-US" altLang="zh-CN" sz="3200" b="1" kern="0" dirty="0">
                <a:solidFill>
                  <a:srgbClr val="FF0000"/>
                </a:solidFill>
                <a:ea typeface="黑体" panose="02010609060101010101" pitchFamily="49" charset="-122"/>
              </a:rPr>
              <a:t>×</a:t>
            </a:r>
            <a:r>
              <a:rPr lang="en-US" altLang="zh-CN" sz="3200" b="1" i="1" kern="0" dirty="0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c</a:t>
            </a:r>
            <a:r>
              <a:rPr lang="en-US" altLang="zh-CN" sz="3200" b="1" i="1" kern="0" dirty="0">
                <a:solidFill>
                  <a:srgbClr val="FF0000"/>
                </a:solidFill>
                <a:ea typeface="黑体" panose="02010609060101010101" pitchFamily="49" charset="-122"/>
              </a:rPr>
              <a:t> </a:t>
            </a:r>
            <a:r>
              <a:rPr lang="en-US" altLang="zh-CN" sz="3200" b="1" kern="0" dirty="0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= </a:t>
            </a:r>
            <a:r>
              <a:rPr lang="en-US" altLang="zh-CN" sz="3200" b="1" i="1" kern="0" dirty="0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a </a:t>
            </a:r>
            <a:r>
              <a:rPr lang="en-US" altLang="zh-CN" sz="3200" b="1" kern="0" dirty="0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× </a:t>
            </a:r>
            <a:r>
              <a:rPr lang="en-US" altLang="zh-CN" sz="3200" b="1" i="1" kern="0" dirty="0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c + b </a:t>
            </a:r>
            <a:r>
              <a:rPr lang="en-US" altLang="zh-CN" sz="3200" b="1" kern="0" dirty="0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× </a:t>
            </a:r>
            <a:r>
              <a:rPr lang="en-US" altLang="zh-CN" sz="3200" b="1" i="1" kern="0" dirty="0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c</a:t>
            </a:r>
          </a:p>
        </p:txBody>
      </p:sp>
      <p:sp>
        <p:nvSpPr>
          <p:cNvPr id="11" name="矩形 10"/>
          <p:cNvSpPr/>
          <p:nvPr/>
        </p:nvSpPr>
        <p:spPr>
          <a:xfrm>
            <a:off x="3294063" y="4067175"/>
            <a:ext cx="5454650" cy="584200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200" b="1" i="1" kern="0" dirty="0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a</a:t>
            </a:r>
            <a:r>
              <a:rPr lang="en-US" altLang="zh-CN" sz="3200" b="1" kern="0" dirty="0">
                <a:solidFill>
                  <a:srgbClr val="FF0000"/>
                </a:solidFill>
                <a:ea typeface="黑体" panose="02010609060101010101" pitchFamily="49" charset="-122"/>
              </a:rPr>
              <a:t>×</a:t>
            </a:r>
            <a:r>
              <a:rPr lang="zh-CN" altLang="en-US" sz="3200" b="1" kern="0" dirty="0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（</a:t>
            </a:r>
            <a:r>
              <a:rPr lang="en-US" altLang="zh-CN" sz="3200" b="1" i="1" kern="0" dirty="0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b+c</a:t>
            </a:r>
            <a:r>
              <a:rPr lang="zh-CN" altLang="en-US" sz="3200" b="1" kern="0" dirty="0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）</a:t>
            </a:r>
            <a:r>
              <a:rPr lang="en-US" altLang="zh-CN" sz="3200" b="1" i="1" kern="0" dirty="0">
                <a:solidFill>
                  <a:srgbClr val="FF0000"/>
                </a:solidFill>
                <a:ea typeface="黑体" panose="02010609060101010101" pitchFamily="49" charset="-122"/>
              </a:rPr>
              <a:t> </a:t>
            </a:r>
            <a:r>
              <a:rPr lang="en-US" altLang="zh-CN" sz="3200" b="1" kern="0" dirty="0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= </a:t>
            </a:r>
            <a:r>
              <a:rPr lang="en-US" altLang="zh-CN" sz="3200" b="1" i="1" kern="0" dirty="0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a </a:t>
            </a:r>
            <a:r>
              <a:rPr lang="en-US" altLang="zh-CN" sz="3200" b="1" kern="0" dirty="0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× </a:t>
            </a:r>
            <a:r>
              <a:rPr lang="en-US" altLang="zh-CN" sz="3200" b="1" i="1" kern="0" dirty="0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b + a </a:t>
            </a:r>
            <a:r>
              <a:rPr lang="en-US" altLang="zh-CN" sz="3200" b="1" kern="0" dirty="0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× </a:t>
            </a:r>
            <a:r>
              <a:rPr lang="en-US" altLang="zh-CN" sz="3200" b="1" i="1" kern="0" dirty="0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c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 autoUpdateAnimBg="0"/>
      <p:bldP spid="6" grpId="0" autoUpdateAnimBg="0"/>
      <p:bldP spid="7" grpId="0" animBg="1" autoUpdateAnimBg="0"/>
      <p:bldP spid="8" grpId="0" autoUpdateAnimBg="0"/>
      <p:bldP spid="9" grpId="0" animBg="1" autoUpdateAnimBg="0"/>
      <p:bldP spid="10" grpId="0" autoUpdateAnimBg="0"/>
      <p:bldP spid="11" grpId="0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290" name="组合 1"/>
          <p:cNvGrpSpPr/>
          <p:nvPr/>
        </p:nvGrpSpPr>
        <p:grpSpPr bwMode="auto">
          <a:xfrm>
            <a:off x="274638" y="292100"/>
            <a:ext cx="6529387" cy="809625"/>
            <a:chOff x="274383" y="292146"/>
            <a:chExt cx="6529594" cy="809623"/>
          </a:xfrm>
        </p:grpSpPr>
        <p:grpSp>
          <p:nvGrpSpPr>
            <p:cNvPr id="12297" name="组合 48"/>
            <p:cNvGrpSpPr/>
            <p:nvPr/>
          </p:nvGrpSpPr>
          <p:grpSpPr bwMode="auto">
            <a:xfrm>
              <a:off x="806194" y="373109"/>
              <a:ext cx="5997783" cy="647698"/>
              <a:chOff x="1619556" y="1420363"/>
              <a:chExt cx="3849049" cy="647595"/>
            </a:xfrm>
          </p:grpSpPr>
          <p:sp>
            <p:nvSpPr>
              <p:cNvPr id="15" name="圆角矩形 16"/>
              <p:cNvSpPr/>
              <p:nvPr/>
            </p:nvSpPr>
            <p:spPr>
              <a:xfrm>
                <a:off x="1619568" y="1420363"/>
                <a:ext cx="3849037" cy="647595"/>
              </a:xfrm>
              <a:prstGeom prst="roundRect">
                <a:avLst/>
              </a:prstGeom>
              <a:solidFill>
                <a:srgbClr val="F29D9F"/>
              </a:solidFill>
              <a:ln>
                <a:solidFill>
                  <a:srgbClr val="67053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  <p:sp>
            <p:nvSpPr>
              <p:cNvPr id="16" name="圆角矩形 17"/>
              <p:cNvSpPr/>
              <p:nvPr/>
            </p:nvSpPr>
            <p:spPr>
              <a:xfrm>
                <a:off x="1661339" y="1477504"/>
                <a:ext cx="3761420" cy="533314"/>
              </a:xfrm>
              <a:prstGeom prst="roundRect">
                <a:avLst/>
              </a:prstGeom>
              <a:noFill/>
              <a:ln>
                <a:solidFill>
                  <a:srgbClr val="F9EB97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</p:grpSp>
        <p:pic>
          <p:nvPicPr>
            <p:cNvPr id="14" name="图片 13"/>
            <p:cNvPicPr>
              <a:picLocks noChangeAspect="1"/>
            </p:cNvPicPr>
            <p:nvPr/>
          </p:nvPicPr>
          <p:blipFill rotWithShape="1">
            <a:blip r:embed="rId2" cstate="print"/>
            <a:srcRect l="35000" t="7078" r="29588" b="68409"/>
            <a:stretch>
              <a:fillRect/>
            </a:stretch>
          </p:blipFill>
          <p:spPr bwMode="auto">
            <a:xfrm>
              <a:off x="274383" y="292146"/>
              <a:ext cx="1169415" cy="809623"/>
            </a:xfrm>
            <a:custGeom>
              <a:avLst/>
              <a:gdLst>
                <a:gd name="connsiteX0" fmla="*/ 338149 w 1821442"/>
                <a:gd name="connsiteY0" fmla="*/ 0 h 1260803"/>
                <a:gd name="connsiteX1" fmla="*/ 1821442 w 1821442"/>
                <a:gd name="connsiteY1" fmla="*/ 0 h 1260803"/>
                <a:gd name="connsiteX2" fmla="*/ 1821442 w 1821442"/>
                <a:gd name="connsiteY2" fmla="*/ 90199 h 1260803"/>
                <a:gd name="connsiteX3" fmla="*/ 1777858 w 1821442"/>
                <a:gd name="connsiteY3" fmla="*/ 90199 h 1260803"/>
                <a:gd name="connsiteX4" fmla="*/ 1777858 w 1821442"/>
                <a:gd name="connsiteY4" fmla="*/ 450263 h 1260803"/>
                <a:gd name="connsiteX5" fmla="*/ 1821442 w 1821442"/>
                <a:gd name="connsiteY5" fmla="*/ 450263 h 1260803"/>
                <a:gd name="connsiteX6" fmla="*/ 1821442 w 1821442"/>
                <a:gd name="connsiteY6" fmla="*/ 1064021 h 1260803"/>
                <a:gd name="connsiteX7" fmla="*/ 1489826 w 1821442"/>
                <a:gd name="connsiteY7" fmla="*/ 1064021 h 1260803"/>
                <a:gd name="connsiteX8" fmla="*/ 1489826 w 1821442"/>
                <a:gd name="connsiteY8" fmla="*/ 1260803 h 1260803"/>
                <a:gd name="connsiteX9" fmla="*/ 0 w 1821442"/>
                <a:gd name="connsiteY9" fmla="*/ 1260803 h 1260803"/>
                <a:gd name="connsiteX10" fmla="*/ 0 w 1821442"/>
                <a:gd name="connsiteY10" fmla="*/ 399981 h 1260803"/>
                <a:gd name="connsiteX11" fmla="*/ 226964 w 1821442"/>
                <a:gd name="connsiteY11" fmla="*/ 503146 h 1260803"/>
                <a:gd name="connsiteX12" fmla="*/ 435544 w 1821442"/>
                <a:gd name="connsiteY12" fmla="*/ 44270 h 12608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821442" h="1260803">
                  <a:moveTo>
                    <a:pt x="338149" y="0"/>
                  </a:moveTo>
                  <a:lnTo>
                    <a:pt x="1821442" y="0"/>
                  </a:lnTo>
                  <a:lnTo>
                    <a:pt x="1821442" y="90199"/>
                  </a:lnTo>
                  <a:lnTo>
                    <a:pt x="1777858" y="90199"/>
                  </a:lnTo>
                  <a:lnTo>
                    <a:pt x="1777858" y="450263"/>
                  </a:lnTo>
                  <a:lnTo>
                    <a:pt x="1821442" y="450263"/>
                  </a:lnTo>
                  <a:lnTo>
                    <a:pt x="1821442" y="1064021"/>
                  </a:lnTo>
                  <a:lnTo>
                    <a:pt x="1489826" y="1064021"/>
                  </a:lnTo>
                  <a:lnTo>
                    <a:pt x="1489826" y="1260803"/>
                  </a:lnTo>
                  <a:lnTo>
                    <a:pt x="0" y="1260803"/>
                  </a:lnTo>
                  <a:lnTo>
                    <a:pt x="0" y="399981"/>
                  </a:lnTo>
                  <a:lnTo>
                    <a:pt x="226964" y="503146"/>
                  </a:lnTo>
                  <a:lnTo>
                    <a:pt x="435544" y="44270"/>
                  </a:lnTo>
                  <a:close/>
                </a:path>
              </a:pathLst>
            </a:custGeom>
          </p:spPr>
        </p:pic>
      </p:grpSp>
      <p:sp>
        <p:nvSpPr>
          <p:cNvPr id="12291" name="文本框 8203"/>
          <p:cNvSpPr txBox="1">
            <a:spLocks noChangeArrowheads="1"/>
          </p:cNvSpPr>
          <p:nvPr/>
        </p:nvSpPr>
        <p:spPr bwMode="auto">
          <a:xfrm>
            <a:off x="1063625" y="1219200"/>
            <a:ext cx="7305675" cy="560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1. 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计算下面各题，怎样简便就怎样计算。</a:t>
            </a:r>
          </a:p>
        </p:txBody>
      </p:sp>
      <p:sp>
        <p:nvSpPr>
          <p:cNvPr id="12292" name="文本框 2"/>
          <p:cNvSpPr txBox="1">
            <a:spLocks noChangeArrowheads="1"/>
          </p:cNvSpPr>
          <p:nvPr/>
        </p:nvSpPr>
        <p:spPr bwMode="auto">
          <a:xfrm>
            <a:off x="1390650" y="1847850"/>
            <a:ext cx="2376488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98+265+202</a:t>
            </a:r>
          </a:p>
        </p:txBody>
      </p:sp>
      <p:sp>
        <p:nvSpPr>
          <p:cNvPr id="12293" name="文本框 3"/>
          <p:cNvSpPr txBox="1">
            <a:spLocks noChangeArrowheads="1"/>
          </p:cNvSpPr>
          <p:nvPr/>
        </p:nvSpPr>
        <p:spPr bwMode="auto">
          <a:xfrm>
            <a:off x="5567363" y="1844675"/>
            <a:ext cx="23749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273-73-27</a:t>
            </a:r>
          </a:p>
        </p:txBody>
      </p:sp>
      <p:sp>
        <p:nvSpPr>
          <p:cNvPr id="12" name="文本框 11"/>
          <p:cNvSpPr txBox="1">
            <a:spLocks noChangeArrowheads="1"/>
          </p:cNvSpPr>
          <p:nvPr/>
        </p:nvSpPr>
        <p:spPr bwMode="auto">
          <a:xfrm>
            <a:off x="1049338" y="2422525"/>
            <a:ext cx="2520950" cy="1712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98+202+265</a:t>
            </a:r>
          </a:p>
          <a:p>
            <a:pPr>
              <a:lnSpc>
                <a:spcPct val="130000"/>
              </a:lnSpc>
            </a:pP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300+265</a:t>
            </a:r>
          </a:p>
          <a:p>
            <a:pPr>
              <a:lnSpc>
                <a:spcPct val="130000"/>
              </a:lnSpc>
            </a:pP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565</a:t>
            </a:r>
          </a:p>
        </p:txBody>
      </p:sp>
      <p:sp>
        <p:nvSpPr>
          <p:cNvPr id="13" name="文本框 12"/>
          <p:cNvSpPr txBox="1">
            <a:spLocks noChangeArrowheads="1"/>
          </p:cNvSpPr>
          <p:nvPr/>
        </p:nvSpPr>
        <p:spPr bwMode="auto">
          <a:xfrm>
            <a:off x="5219700" y="2443163"/>
            <a:ext cx="3168650" cy="1712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273-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73+27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</a:pP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273-100</a:t>
            </a:r>
          </a:p>
          <a:p>
            <a:pPr>
              <a:lnSpc>
                <a:spcPct val="130000"/>
              </a:lnSpc>
            </a:pP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173</a:t>
            </a:r>
          </a:p>
        </p:txBody>
      </p:sp>
      <p:sp>
        <p:nvSpPr>
          <p:cNvPr id="12296" name="矩形 7"/>
          <p:cNvSpPr>
            <a:spLocks noChangeArrowheads="1"/>
          </p:cNvSpPr>
          <p:nvPr/>
        </p:nvSpPr>
        <p:spPr bwMode="auto">
          <a:xfrm>
            <a:off x="1363663" y="341313"/>
            <a:ext cx="528002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3600" b="1">
                <a:latin typeface="黑体" panose="02010609060101010101" pitchFamily="49" charset="-122"/>
                <a:ea typeface="黑体" panose="02010609060101010101" pitchFamily="49" charset="-122"/>
              </a:rPr>
              <a:t>二、基础练习，夯实基础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4932045" y="988060"/>
            <a:ext cx="3475355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【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选自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</a:rPr>
              <a:t>教材</a:t>
            </a:r>
            <a:r>
              <a:rPr lang="en-US" altLang="zh-CN">
                <a:solidFill>
                  <a:srgbClr val="00B050"/>
                </a:solidFill>
                <a:latin typeface="+mn-ea"/>
                <a:ea typeface="+mn-ea"/>
              </a:rPr>
              <a:t>P30 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</a:rPr>
              <a:t>练习八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 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第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1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题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】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文本框 4"/>
          <p:cNvSpPr txBox="1">
            <a:spLocks noChangeArrowheads="1"/>
          </p:cNvSpPr>
          <p:nvPr/>
        </p:nvSpPr>
        <p:spPr bwMode="auto">
          <a:xfrm>
            <a:off x="1331913" y="627063"/>
            <a:ext cx="2376487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250×13×4</a:t>
            </a:r>
          </a:p>
        </p:txBody>
      </p:sp>
      <p:sp>
        <p:nvSpPr>
          <p:cNvPr id="13315" name="文本框 5"/>
          <p:cNvSpPr txBox="1">
            <a:spLocks noChangeArrowheads="1"/>
          </p:cNvSpPr>
          <p:nvPr/>
        </p:nvSpPr>
        <p:spPr bwMode="auto">
          <a:xfrm>
            <a:off x="5508625" y="627063"/>
            <a:ext cx="2374900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3200÷4÷25</a:t>
            </a:r>
          </a:p>
        </p:txBody>
      </p:sp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971550" y="1130300"/>
            <a:ext cx="2736850" cy="1385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250×4×13</a:t>
            </a:r>
          </a:p>
          <a:p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1000×13</a:t>
            </a:r>
          </a:p>
          <a:p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13000</a:t>
            </a:r>
          </a:p>
        </p:txBody>
      </p:sp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5148263" y="1149350"/>
            <a:ext cx="3384550" cy="1385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3200÷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4×25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3200÷100</a:t>
            </a:r>
          </a:p>
          <a:p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32</a:t>
            </a:r>
          </a:p>
        </p:txBody>
      </p:sp>
      <p:sp>
        <p:nvSpPr>
          <p:cNvPr id="13318" name="文本框 1"/>
          <p:cNvSpPr txBox="1">
            <a:spLocks noChangeArrowheads="1"/>
          </p:cNvSpPr>
          <p:nvPr/>
        </p:nvSpPr>
        <p:spPr bwMode="auto">
          <a:xfrm>
            <a:off x="1258888" y="2560638"/>
            <a:ext cx="2376487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88×125</a:t>
            </a:r>
          </a:p>
        </p:txBody>
      </p:sp>
      <p:sp>
        <p:nvSpPr>
          <p:cNvPr id="13319" name="文本框 2"/>
          <p:cNvSpPr txBox="1">
            <a:spLocks noChangeArrowheads="1"/>
          </p:cNvSpPr>
          <p:nvPr/>
        </p:nvSpPr>
        <p:spPr bwMode="auto">
          <a:xfrm>
            <a:off x="5510213" y="2559050"/>
            <a:ext cx="2374900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99×38+38</a:t>
            </a:r>
          </a:p>
        </p:txBody>
      </p:sp>
      <p:sp>
        <p:nvSpPr>
          <p:cNvPr id="8" name="文本框 7"/>
          <p:cNvSpPr txBox="1">
            <a:spLocks noChangeArrowheads="1"/>
          </p:cNvSpPr>
          <p:nvPr/>
        </p:nvSpPr>
        <p:spPr bwMode="auto">
          <a:xfrm>
            <a:off x="900113" y="3082925"/>
            <a:ext cx="3240087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＝（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80+8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×125</a:t>
            </a:r>
          </a:p>
          <a:p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80×125+8×125</a:t>
            </a:r>
          </a:p>
          <a:p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10000+1000</a:t>
            </a:r>
          </a:p>
          <a:p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11000</a:t>
            </a:r>
          </a:p>
        </p:txBody>
      </p:sp>
      <p:sp>
        <p:nvSpPr>
          <p:cNvPr id="9" name="文本框 8"/>
          <p:cNvSpPr txBox="1">
            <a:spLocks noChangeArrowheads="1"/>
          </p:cNvSpPr>
          <p:nvPr/>
        </p:nvSpPr>
        <p:spPr bwMode="auto">
          <a:xfrm>
            <a:off x="5148263" y="3081338"/>
            <a:ext cx="3168650" cy="1385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＝（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99+1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×38</a:t>
            </a:r>
          </a:p>
          <a:p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100×38</a:t>
            </a:r>
          </a:p>
          <a:p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3800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8" grpId="0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文本框 3"/>
          <p:cNvSpPr txBox="1">
            <a:spLocks noChangeArrowheads="1"/>
          </p:cNvSpPr>
          <p:nvPr/>
        </p:nvSpPr>
        <p:spPr bwMode="auto">
          <a:xfrm>
            <a:off x="1547813" y="1563688"/>
            <a:ext cx="237648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17×23-23×7</a:t>
            </a:r>
          </a:p>
        </p:txBody>
      </p:sp>
      <p:sp>
        <p:nvSpPr>
          <p:cNvPr id="14339" name="文本框 4"/>
          <p:cNvSpPr txBox="1">
            <a:spLocks noChangeArrowheads="1"/>
          </p:cNvSpPr>
          <p:nvPr/>
        </p:nvSpPr>
        <p:spPr bwMode="auto">
          <a:xfrm>
            <a:off x="5724525" y="1563688"/>
            <a:ext cx="19431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72×125</a:t>
            </a:r>
          </a:p>
        </p:txBody>
      </p:sp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1258888" y="2122488"/>
            <a:ext cx="2952750" cy="159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23×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17-7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23×10</a:t>
            </a:r>
          </a:p>
          <a:p>
            <a:pPr>
              <a:lnSpc>
                <a:spcPct val="120000"/>
              </a:lnSpc>
            </a:pP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230</a:t>
            </a:r>
          </a:p>
        </p:txBody>
      </p:sp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5364163" y="2057400"/>
            <a:ext cx="2590800" cy="159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9×8×125</a:t>
            </a:r>
          </a:p>
          <a:p>
            <a:pPr>
              <a:lnSpc>
                <a:spcPct val="120000"/>
              </a:lnSpc>
            </a:pP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9×1000</a:t>
            </a:r>
          </a:p>
          <a:p>
            <a:pPr>
              <a:lnSpc>
                <a:spcPct val="120000"/>
              </a:lnSpc>
            </a:pP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9000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731838" y="555526"/>
            <a:ext cx="7165975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2.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下面的算式分别运用了哪些乘法运算律？</a:t>
            </a:r>
          </a:p>
        </p:txBody>
      </p:sp>
      <p:sp>
        <p:nvSpPr>
          <p:cNvPr id="15363" name="Rectangle 2"/>
          <p:cNvSpPr>
            <a:spLocks noChangeArrowheads="1"/>
          </p:cNvSpPr>
          <p:nvPr/>
        </p:nvSpPr>
        <p:spPr bwMode="auto">
          <a:xfrm>
            <a:off x="949325" y="1112389"/>
            <a:ext cx="3240088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106×25=25×106</a:t>
            </a:r>
            <a:endParaRPr lang="zh-CN" altLang="en-US" sz="2800" b="1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5364" name="Rectangle 2"/>
          <p:cNvSpPr>
            <a:spLocks noChangeArrowheads="1"/>
          </p:cNvSpPr>
          <p:nvPr/>
        </p:nvSpPr>
        <p:spPr bwMode="auto">
          <a:xfrm>
            <a:off x="4619625" y="1112389"/>
            <a:ext cx="3241675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5×17×4=5×4×17</a:t>
            </a:r>
            <a:endParaRPr lang="zh-CN" altLang="en-US" sz="2800" b="1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5365" name="Rectangle 2"/>
          <p:cNvSpPr>
            <a:spLocks noChangeArrowheads="1"/>
          </p:cNvSpPr>
          <p:nvPr/>
        </p:nvSpPr>
        <p:spPr bwMode="auto">
          <a:xfrm>
            <a:off x="949324" y="2143818"/>
            <a:ext cx="3622675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13×3×2=13×(3×2)</a:t>
            </a:r>
            <a:endParaRPr lang="zh-CN" altLang="en-US" sz="2800" b="1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5366" name="Rectangle 2"/>
          <p:cNvSpPr>
            <a:spLocks noChangeArrowheads="1"/>
          </p:cNvSpPr>
          <p:nvPr/>
        </p:nvSpPr>
        <p:spPr bwMode="auto">
          <a:xfrm>
            <a:off x="4619625" y="2143818"/>
            <a:ext cx="3960813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25×8×4=8×(25×4)</a:t>
            </a:r>
            <a:endParaRPr lang="zh-CN" altLang="en-US" sz="2800" b="1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8" name="文本框 7"/>
          <p:cNvSpPr txBox="1">
            <a:spLocks noChangeArrowheads="1"/>
          </p:cNvSpPr>
          <p:nvPr/>
        </p:nvSpPr>
        <p:spPr bwMode="auto">
          <a:xfrm>
            <a:off x="1406525" y="1646137"/>
            <a:ext cx="19875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乘法交换律</a:t>
            </a:r>
          </a:p>
        </p:txBody>
      </p:sp>
      <p:sp>
        <p:nvSpPr>
          <p:cNvPr id="9" name="文本框 8"/>
          <p:cNvSpPr txBox="1">
            <a:spLocks noChangeArrowheads="1"/>
          </p:cNvSpPr>
          <p:nvPr/>
        </p:nvSpPr>
        <p:spPr bwMode="auto">
          <a:xfrm>
            <a:off x="5340350" y="1646137"/>
            <a:ext cx="19875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乘法交换律</a:t>
            </a:r>
          </a:p>
        </p:txBody>
      </p:sp>
      <p:sp>
        <p:nvSpPr>
          <p:cNvPr id="10" name="文本框 9"/>
          <p:cNvSpPr txBox="1">
            <a:spLocks noChangeArrowheads="1"/>
          </p:cNvSpPr>
          <p:nvPr/>
        </p:nvSpPr>
        <p:spPr bwMode="auto">
          <a:xfrm>
            <a:off x="1406525" y="2665133"/>
            <a:ext cx="19875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乘法结合律</a:t>
            </a:r>
          </a:p>
        </p:txBody>
      </p:sp>
      <p:sp>
        <p:nvSpPr>
          <p:cNvPr id="11" name="文本框 10"/>
          <p:cNvSpPr txBox="1">
            <a:spLocks noChangeArrowheads="1"/>
          </p:cNvSpPr>
          <p:nvPr/>
        </p:nvSpPr>
        <p:spPr bwMode="auto">
          <a:xfrm>
            <a:off x="4524375" y="2669894"/>
            <a:ext cx="415131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乘法交换律和乘法结合律</a:t>
            </a: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949324" y="3243643"/>
            <a:ext cx="5134844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102×23+102×7=102×(23+7)</a:t>
            </a:r>
            <a:endParaRPr lang="zh-CN" altLang="en-US" sz="2800" b="1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949324" y="3879303"/>
            <a:ext cx="5134844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125×(8+4)=125×8+125×4</a:t>
            </a:r>
            <a:endParaRPr lang="zh-CN" altLang="en-US" sz="2800" b="1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5724128" y="3296031"/>
            <a:ext cx="19875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乘法分配律</a:t>
            </a:r>
          </a:p>
        </p:txBody>
      </p:sp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5724128" y="3879303"/>
            <a:ext cx="19875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乘法分配律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4285615" y="267970"/>
            <a:ext cx="3475355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【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选自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</a:rPr>
              <a:t>教材</a:t>
            </a:r>
            <a:r>
              <a:rPr lang="en-US" altLang="zh-CN">
                <a:solidFill>
                  <a:srgbClr val="00B050"/>
                </a:solidFill>
                <a:latin typeface="+mn-ea"/>
                <a:ea typeface="+mn-ea"/>
              </a:rPr>
              <a:t>P30 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</a:rPr>
              <a:t>练习八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 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第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4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题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】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4" grpId="0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899592" y="771550"/>
            <a:ext cx="7165975" cy="1004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3.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下面哪些算式是正确的？正确的画“√”，  </a:t>
            </a:r>
            <a:endParaRPr lang="en-US" altLang="zh-CN" sz="2800" b="1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eaLnBrk="1" hangingPunct="1">
              <a:lnSpc>
                <a:spcPct val="120000"/>
              </a:lnSpc>
            </a:pP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  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错误的画“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×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”。</a:t>
            </a: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805930" y="1843112"/>
            <a:ext cx="7459662" cy="538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）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26×57+43×26=26×(57+43)         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 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  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）</a:t>
            </a: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805930" y="2443187"/>
            <a:ext cx="7459662" cy="560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）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35×(100+1)=35×100+1                 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 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  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）</a:t>
            </a: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805930" y="3111525"/>
            <a:ext cx="7459662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）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125×(8×4)=(125×8)×4               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 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  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）</a:t>
            </a: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805930" y="3733825"/>
            <a:ext cx="7459662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）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64×12=64×10×2                           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 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  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）</a:t>
            </a:r>
          </a:p>
        </p:txBody>
      </p:sp>
      <p:sp>
        <p:nvSpPr>
          <p:cNvPr id="7" name="文本框 8203"/>
          <p:cNvSpPr txBox="1">
            <a:spLocks noChangeArrowheads="1"/>
          </p:cNvSpPr>
          <p:nvPr/>
        </p:nvSpPr>
        <p:spPr bwMode="auto">
          <a:xfrm>
            <a:off x="7375005" y="1757387"/>
            <a:ext cx="534987" cy="682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50000"/>
              </a:spcBef>
            </a:pP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√</a:t>
            </a:r>
          </a:p>
        </p:txBody>
      </p:sp>
      <p:sp>
        <p:nvSpPr>
          <p:cNvPr id="8" name="文本框 8203"/>
          <p:cNvSpPr txBox="1">
            <a:spLocks noChangeArrowheads="1"/>
          </p:cNvSpPr>
          <p:nvPr/>
        </p:nvSpPr>
        <p:spPr bwMode="auto">
          <a:xfrm>
            <a:off x="7274992" y="2393975"/>
            <a:ext cx="666750" cy="682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50000"/>
              </a:spcBef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×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9" name="文本框 8203"/>
          <p:cNvSpPr txBox="1">
            <a:spLocks noChangeArrowheads="1"/>
          </p:cNvSpPr>
          <p:nvPr/>
        </p:nvSpPr>
        <p:spPr bwMode="auto">
          <a:xfrm>
            <a:off x="7375005" y="3046437"/>
            <a:ext cx="666750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50000"/>
              </a:spcBef>
            </a:pP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√</a:t>
            </a:r>
          </a:p>
        </p:txBody>
      </p:sp>
      <p:sp>
        <p:nvSpPr>
          <p:cNvPr id="10" name="文本框 8203"/>
          <p:cNvSpPr txBox="1">
            <a:spLocks noChangeArrowheads="1"/>
          </p:cNvSpPr>
          <p:nvPr/>
        </p:nvSpPr>
        <p:spPr bwMode="auto">
          <a:xfrm>
            <a:off x="7361634" y="3667018"/>
            <a:ext cx="666750" cy="682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50000"/>
              </a:spcBef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×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4500880" y="366395"/>
            <a:ext cx="3475355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【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选自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</a:rPr>
              <a:t>教材</a:t>
            </a:r>
            <a:r>
              <a:rPr lang="en-US" altLang="zh-CN">
                <a:solidFill>
                  <a:srgbClr val="00B050"/>
                </a:solidFill>
                <a:latin typeface="+mn-ea"/>
                <a:ea typeface="+mn-ea"/>
              </a:rPr>
              <a:t>P28 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</a:rPr>
              <a:t>练习七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 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第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9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题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】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989013" y="699542"/>
            <a:ext cx="7165975" cy="1004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4.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下面哪些算式是正确的？正确的画“√”，  </a:t>
            </a:r>
            <a:endParaRPr lang="en-US" altLang="zh-CN" sz="2800" b="1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eaLnBrk="1" hangingPunct="1">
              <a:lnSpc>
                <a:spcPct val="120000"/>
              </a:lnSpc>
            </a:pP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  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错误的画“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×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”。</a:t>
            </a:r>
          </a:p>
        </p:txBody>
      </p:sp>
      <p:sp>
        <p:nvSpPr>
          <p:cNvPr id="17411" name="Rectangle 2"/>
          <p:cNvSpPr>
            <a:spLocks noChangeArrowheads="1"/>
          </p:cNvSpPr>
          <p:nvPr/>
        </p:nvSpPr>
        <p:spPr bwMode="auto">
          <a:xfrm>
            <a:off x="1216025" y="1715542"/>
            <a:ext cx="6524625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29+22+78=29+100                    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 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  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）</a:t>
            </a:r>
          </a:p>
        </p:txBody>
      </p:sp>
      <p:sp>
        <p:nvSpPr>
          <p:cNvPr id="17412" name="Rectangle 2"/>
          <p:cNvSpPr>
            <a:spLocks noChangeArrowheads="1"/>
          </p:cNvSpPr>
          <p:nvPr/>
        </p:nvSpPr>
        <p:spPr bwMode="auto">
          <a:xfrm>
            <a:off x="1216025" y="2247354"/>
            <a:ext cx="6380163" cy="538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35×16=35×2×8                     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 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  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）</a:t>
            </a:r>
          </a:p>
        </p:txBody>
      </p:sp>
      <p:sp>
        <p:nvSpPr>
          <p:cNvPr id="17413" name="Rectangle 2"/>
          <p:cNvSpPr>
            <a:spLocks noChangeArrowheads="1"/>
          </p:cNvSpPr>
          <p:nvPr/>
        </p:nvSpPr>
        <p:spPr bwMode="auto">
          <a:xfrm>
            <a:off x="1216025" y="2777579"/>
            <a:ext cx="6308725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123-68+32=123-(68+32)           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 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  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）</a:t>
            </a:r>
          </a:p>
        </p:txBody>
      </p:sp>
      <p:sp>
        <p:nvSpPr>
          <p:cNvPr id="17414" name="Rectangle 2"/>
          <p:cNvSpPr>
            <a:spLocks noChangeArrowheads="1"/>
          </p:cNvSpPr>
          <p:nvPr/>
        </p:nvSpPr>
        <p:spPr bwMode="auto">
          <a:xfrm>
            <a:off x="1216025" y="3307804"/>
            <a:ext cx="6164263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102×56=100×56+2                 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 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  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）</a:t>
            </a:r>
          </a:p>
        </p:txBody>
      </p:sp>
      <p:sp>
        <p:nvSpPr>
          <p:cNvPr id="17415" name="Rectangle 2"/>
          <p:cNvSpPr>
            <a:spLocks noChangeArrowheads="1"/>
          </p:cNvSpPr>
          <p:nvPr/>
        </p:nvSpPr>
        <p:spPr bwMode="auto">
          <a:xfrm>
            <a:off x="1216025" y="3839617"/>
            <a:ext cx="6711950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12×97+3=12×100                   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 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  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）</a:t>
            </a:r>
          </a:p>
        </p:txBody>
      </p:sp>
      <p:sp>
        <p:nvSpPr>
          <p:cNvPr id="17" name="文本框 8203"/>
          <p:cNvSpPr txBox="1">
            <a:spLocks noChangeArrowheads="1"/>
          </p:cNvSpPr>
          <p:nvPr/>
        </p:nvSpPr>
        <p:spPr bwMode="auto">
          <a:xfrm>
            <a:off x="6224588" y="1601242"/>
            <a:ext cx="541337" cy="684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ts val="1200"/>
              </a:spcBef>
            </a:pP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√</a:t>
            </a:r>
          </a:p>
        </p:txBody>
      </p:sp>
      <p:sp>
        <p:nvSpPr>
          <p:cNvPr id="18" name="文本框 8203"/>
          <p:cNvSpPr txBox="1">
            <a:spLocks noChangeArrowheads="1"/>
          </p:cNvSpPr>
          <p:nvPr/>
        </p:nvSpPr>
        <p:spPr bwMode="auto">
          <a:xfrm>
            <a:off x="6224588" y="2172742"/>
            <a:ext cx="541337" cy="682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ts val="1200"/>
              </a:spcBef>
            </a:pP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√</a:t>
            </a:r>
          </a:p>
        </p:txBody>
      </p:sp>
      <p:sp>
        <p:nvSpPr>
          <p:cNvPr id="19" name="文本框 8203"/>
          <p:cNvSpPr txBox="1">
            <a:spLocks noChangeArrowheads="1"/>
          </p:cNvSpPr>
          <p:nvPr/>
        </p:nvSpPr>
        <p:spPr bwMode="auto">
          <a:xfrm>
            <a:off x="6153150" y="2731542"/>
            <a:ext cx="541338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ts val="1200"/>
              </a:spcBef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×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20" name="文本框 8203"/>
          <p:cNvSpPr txBox="1">
            <a:spLocks noChangeArrowheads="1"/>
          </p:cNvSpPr>
          <p:nvPr/>
        </p:nvSpPr>
        <p:spPr bwMode="auto">
          <a:xfrm>
            <a:off x="6159500" y="3209379"/>
            <a:ext cx="541338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ts val="1200"/>
              </a:spcBef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×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21" name="文本框 8203"/>
          <p:cNvSpPr txBox="1">
            <a:spLocks noChangeArrowheads="1"/>
          </p:cNvSpPr>
          <p:nvPr/>
        </p:nvSpPr>
        <p:spPr bwMode="auto">
          <a:xfrm>
            <a:off x="6191250" y="3739604"/>
            <a:ext cx="541338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ts val="1200"/>
              </a:spcBef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×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4500880" y="366395"/>
            <a:ext cx="3475355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【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选自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</a:rPr>
              <a:t>教材</a:t>
            </a:r>
            <a:r>
              <a:rPr lang="en-US" altLang="zh-CN">
                <a:solidFill>
                  <a:srgbClr val="00B050"/>
                </a:solidFill>
                <a:latin typeface="+mn-ea"/>
                <a:ea typeface="+mn-ea"/>
              </a:rPr>
              <a:t>P31 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</a:rPr>
              <a:t>练习八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 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第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6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题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】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build="p"/>
      <p:bldP spid="18" grpId="0" build="p"/>
      <p:bldP spid="19" grpId="0" build="p"/>
      <p:bldP spid="20" grpId="0" build="p"/>
      <p:bldP spid="21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386" name="组合 1"/>
          <p:cNvGrpSpPr/>
          <p:nvPr/>
        </p:nvGrpSpPr>
        <p:grpSpPr bwMode="auto">
          <a:xfrm>
            <a:off x="274638" y="292100"/>
            <a:ext cx="6457950" cy="809625"/>
            <a:chOff x="274383" y="292146"/>
            <a:chExt cx="6457586" cy="809623"/>
          </a:xfrm>
        </p:grpSpPr>
        <p:grpSp>
          <p:nvGrpSpPr>
            <p:cNvPr id="16397" name="组合 48"/>
            <p:cNvGrpSpPr/>
            <p:nvPr/>
          </p:nvGrpSpPr>
          <p:grpSpPr bwMode="auto">
            <a:xfrm>
              <a:off x="806194" y="373109"/>
              <a:ext cx="5925775" cy="647698"/>
              <a:chOff x="1619556" y="1420363"/>
              <a:chExt cx="3802839" cy="647595"/>
            </a:xfrm>
          </p:grpSpPr>
          <p:sp>
            <p:nvSpPr>
              <p:cNvPr id="21" name="圆角矩形 16"/>
              <p:cNvSpPr/>
              <p:nvPr/>
            </p:nvSpPr>
            <p:spPr>
              <a:xfrm>
                <a:off x="1619537" y="1420363"/>
                <a:ext cx="3802858" cy="647595"/>
              </a:xfrm>
              <a:prstGeom prst="roundRect">
                <a:avLst/>
              </a:prstGeom>
              <a:solidFill>
                <a:srgbClr val="F29D9F"/>
              </a:solidFill>
              <a:ln>
                <a:solidFill>
                  <a:srgbClr val="67053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  <p:sp>
            <p:nvSpPr>
              <p:cNvPr id="22" name="圆角矩形 17"/>
              <p:cNvSpPr/>
              <p:nvPr/>
            </p:nvSpPr>
            <p:spPr>
              <a:xfrm>
                <a:off x="1692885" y="1477504"/>
                <a:ext cx="3683668" cy="533314"/>
              </a:xfrm>
              <a:prstGeom prst="roundRect">
                <a:avLst/>
              </a:prstGeom>
              <a:noFill/>
              <a:ln>
                <a:solidFill>
                  <a:srgbClr val="F9EB97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</p:grpSp>
        <p:pic>
          <p:nvPicPr>
            <p:cNvPr id="20" name="图片 19"/>
            <p:cNvPicPr>
              <a:picLocks noChangeAspect="1"/>
            </p:cNvPicPr>
            <p:nvPr/>
          </p:nvPicPr>
          <p:blipFill rotWithShape="1">
            <a:blip r:embed="rId2" cstate="print"/>
            <a:srcRect l="35000" t="7078" r="29588" b="68409"/>
            <a:stretch>
              <a:fillRect/>
            </a:stretch>
          </p:blipFill>
          <p:spPr bwMode="auto">
            <a:xfrm>
              <a:off x="274383" y="292146"/>
              <a:ext cx="1169415" cy="809623"/>
            </a:xfrm>
            <a:custGeom>
              <a:avLst/>
              <a:gdLst>
                <a:gd name="connsiteX0" fmla="*/ 338149 w 1821442"/>
                <a:gd name="connsiteY0" fmla="*/ 0 h 1260803"/>
                <a:gd name="connsiteX1" fmla="*/ 1821442 w 1821442"/>
                <a:gd name="connsiteY1" fmla="*/ 0 h 1260803"/>
                <a:gd name="connsiteX2" fmla="*/ 1821442 w 1821442"/>
                <a:gd name="connsiteY2" fmla="*/ 90199 h 1260803"/>
                <a:gd name="connsiteX3" fmla="*/ 1777858 w 1821442"/>
                <a:gd name="connsiteY3" fmla="*/ 90199 h 1260803"/>
                <a:gd name="connsiteX4" fmla="*/ 1777858 w 1821442"/>
                <a:gd name="connsiteY4" fmla="*/ 450263 h 1260803"/>
                <a:gd name="connsiteX5" fmla="*/ 1821442 w 1821442"/>
                <a:gd name="connsiteY5" fmla="*/ 450263 h 1260803"/>
                <a:gd name="connsiteX6" fmla="*/ 1821442 w 1821442"/>
                <a:gd name="connsiteY6" fmla="*/ 1064021 h 1260803"/>
                <a:gd name="connsiteX7" fmla="*/ 1489826 w 1821442"/>
                <a:gd name="connsiteY7" fmla="*/ 1064021 h 1260803"/>
                <a:gd name="connsiteX8" fmla="*/ 1489826 w 1821442"/>
                <a:gd name="connsiteY8" fmla="*/ 1260803 h 1260803"/>
                <a:gd name="connsiteX9" fmla="*/ 0 w 1821442"/>
                <a:gd name="connsiteY9" fmla="*/ 1260803 h 1260803"/>
                <a:gd name="connsiteX10" fmla="*/ 0 w 1821442"/>
                <a:gd name="connsiteY10" fmla="*/ 399981 h 1260803"/>
                <a:gd name="connsiteX11" fmla="*/ 226964 w 1821442"/>
                <a:gd name="connsiteY11" fmla="*/ 503146 h 1260803"/>
                <a:gd name="connsiteX12" fmla="*/ 435544 w 1821442"/>
                <a:gd name="connsiteY12" fmla="*/ 44270 h 12608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821442" h="1260803">
                  <a:moveTo>
                    <a:pt x="338149" y="0"/>
                  </a:moveTo>
                  <a:lnTo>
                    <a:pt x="1821442" y="0"/>
                  </a:lnTo>
                  <a:lnTo>
                    <a:pt x="1821442" y="90199"/>
                  </a:lnTo>
                  <a:lnTo>
                    <a:pt x="1777858" y="90199"/>
                  </a:lnTo>
                  <a:lnTo>
                    <a:pt x="1777858" y="450263"/>
                  </a:lnTo>
                  <a:lnTo>
                    <a:pt x="1821442" y="450263"/>
                  </a:lnTo>
                  <a:lnTo>
                    <a:pt x="1821442" y="1064021"/>
                  </a:lnTo>
                  <a:lnTo>
                    <a:pt x="1489826" y="1064021"/>
                  </a:lnTo>
                  <a:lnTo>
                    <a:pt x="1489826" y="1260803"/>
                  </a:lnTo>
                  <a:lnTo>
                    <a:pt x="0" y="1260803"/>
                  </a:lnTo>
                  <a:lnTo>
                    <a:pt x="0" y="399981"/>
                  </a:lnTo>
                  <a:lnTo>
                    <a:pt x="226964" y="503146"/>
                  </a:lnTo>
                  <a:lnTo>
                    <a:pt x="435544" y="44270"/>
                  </a:lnTo>
                  <a:close/>
                </a:path>
              </a:pathLst>
            </a:custGeom>
          </p:spPr>
        </p:pic>
      </p:grpSp>
      <p:sp>
        <p:nvSpPr>
          <p:cNvPr id="16396" name="矩形 7"/>
          <p:cNvSpPr>
            <a:spLocks noChangeArrowheads="1"/>
          </p:cNvSpPr>
          <p:nvPr/>
        </p:nvSpPr>
        <p:spPr bwMode="auto">
          <a:xfrm>
            <a:off x="1331913" y="339725"/>
            <a:ext cx="528002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3600" b="1">
                <a:latin typeface="黑体" panose="02010609060101010101" pitchFamily="49" charset="-122"/>
                <a:ea typeface="黑体" panose="02010609060101010101" pitchFamily="49" charset="-122"/>
              </a:rPr>
              <a:t>三、提高练习，巩固新知</a:t>
            </a:r>
          </a:p>
        </p:txBody>
      </p:sp>
      <p:sp>
        <p:nvSpPr>
          <p:cNvPr id="2" name="文本框 8203"/>
          <p:cNvSpPr txBox="1">
            <a:spLocks noChangeArrowheads="1"/>
          </p:cNvSpPr>
          <p:nvPr/>
        </p:nvSpPr>
        <p:spPr bwMode="auto">
          <a:xfrm>
            <a:off x="467544" y="1135063"/>
            <a:ext cx="77057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1.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下面是一套运动服上衣和裤子的价格。</a:t>
            </a:r>
            <a:endParaRPr lang="en-US" altLang="zh-CN" sz="2800" b="1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5841" y="1752217"/>
            <a:ext cx="4692318" cy="1518341"/>
          </a:xfrm>
          <a:prstGeom prst="rect">
            <a:avLst/>
          </a:prstGeom>
        </p:spPr>
      </p:pic>
      <p:sp>
        <p:nvSpPr>
          <p:cNvPr id="4" name="文本框 8203"/>
          <p:cNvSpPr txBox="1">
            <a:spLocks noChangeArrowheads="1"/>
          </p:cNvSpPr>
          <p:nvPr/>
        </p:nvSpPr>
        <p:spPr bwMode="auto">
          <a:xfrm>
            <a:off x="467544" y="3363838"/>
            <a:ext cx="892962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某商店一周售出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60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套这种运动服，一共收入多少钱？</a:t>
            </a:r>
            <a:endParaRPr lang="en-US" altLang="zh-CN" sz="2800" b="1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579745" y="1635760"/>
            <a:ext cx="3475355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【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选自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</a:rPr>
              <a:t>教材</a:t>
            </a:r>
            <a:r>
              <a:rPr lang="en-US" altLang="zh-CN">
                <a:solidFill>
                  <a:srgbClr val="00B050"/>
                </a:solidFill>
                <a:latin typeface="+mn-ea"/>
                <a:ea typeface="+mn-ea"/>
              </a:rPr>
              <a:t>P27 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</a:rPr>
              <a:t>练习七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 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第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5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题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】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5"/>
          <p:cNvSpPr>
            <a:spLocks noChangeArrowheads="1"/>
          </p:cNvSpPr>
          <p:nvPr/>
        </p:nvSpPr>
        <p:spPr bwMode="auto">
          <a:xfrm>
            <a:off x="899592" y="2377136"/>
            <a:ext cx="4192587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indent="2667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  75×60+45×60</a:t>
            </a:r>
          </a:p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=4500+2700</a:t>
            </a:r>
          </a:p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=7200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（元）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1883" y="555526"/>
            <a:ext cx="4692318" cy="1518341"/>
          </a:xfrm>
          <a:prstGeom prst="rect">
            <a:avLst/>
          </a:prstGeom>
        </p:spPr>
      </p:pic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4427984" y="2377136"/>
            <a:ext cx="4192587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indent="2667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  60×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（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75+45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）</a:t>
            </a:r>
          </a:p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=60×120</a:t>
            </a:r>
          </a:p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=7200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（元）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2339752" y="3939902"/>
            <a:ext cx="4572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cs"/>
              </a:rPr>
              <a:t>答：一共收入</a:t>
            </a:r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cs"/>
              </a:rPr>
              <a:t>7200</a:t>
            </a: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cs"/>
              </a:rPr>
              <a:t>元钱。</a:t>
            </a:r>
            <a:endParaRPr kumimoji="0" lang="zh-CN" altLang="en-US" sz="28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cs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2"/>
          <p:cNvSpPr>
            <a:spLocks noChangeArrowheads="1"/>
          </p:cNvSpPr>
          <p:nvPr/>
        </p:nvSpPr>
        <p:spPr bwMode="auto">
          <a:xfrm>
            <a:off x="611560" y="699542"/>
            <a:ext cx="5688632" cy="1076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2.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小华家每天要买一盒牛奶和一袋豆浆。一星期要花多少钱？</a:t>
            </a:r>
          </a:p>
        </p:txBody>
      </p:sp>
      <p:sp>
        <p:nvSpPr>
          <p:cNvPr id="11" name="文本框 10"/>
          <p:cNvSpPr txBox="1">
            <a:spLocks noChangeArrowheads="1"/>
          </p:cNvSpPr>
          <p:nvPr/>
        </p:nvSpPr>
        <p:spPr bwMode="auto">
          <a:xfrm>
            <a:off x="1258888" y="2204449"/>
            <a:ext cx="3024187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4+2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×7</a:t>
            </a:r>
          </a:p>
          <a:p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6×7</a:t>
            </a:r>
          </a:p>
          <a:p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42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（元）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2" name="文本框 11"/>
          <p:cNvSpPr txBox="1">
            <a:spLocks noChangeArrowheads="1"/>
          </p:cNvSpPr>
          <p:nvPr/>
        </p:nvSpPr>
        <p:spPr bwMode="auto">
          <a:xfrm>
            <a:off x="3851920" y="2204449"/>
            <a:ext cx="2305050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4×7+2×7</a:t>
            </a:r>
          </a:p>
          <a:p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28+14</a:t>
            </a:r>
          </a:p>
          <a:p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42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（元）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3" name="文本框 12"/>
          <p:cNvSpPr txBox="1">
            <a:spLocks noChangeArrowheads="1"/>
          </p:cNvSpPr>
          <p:nvPr/>
        </p:nvSpPr>
        <p:spPr bwMode="auto">
          <a:xfrm>
            <a:off x="1835696" y="3902222"/>
            <a:ext cx="465218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答：一星期要花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42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元。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902" y="717403"/>
            <a:ext cx="2302445" cy="1802765"/>
          </a:xfrm>
          <a:prstGeom prst="rect">
            <a:avLst/>
          </a:prstGeom>
        </p:spPr>
      </p:pic>
      <p:sp>
        <p:nvSpPr>
          <p:cNvPr id="22" name="文本框 21"/>
          <p:cNvSpPr txBox="1"/>
          <p:nvPr/>
        </p:nvSpPr>
        <p:spPr>
          <a:xfrm>
            <a:off x="3203575" y="340360"/>
            <a:ext cx="3475355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【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选自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</a:rPr>
              <a:t>教材</a:t>
            </a:r>
            <a:r>
              <a:rPr lang="en-US" altLang="zh-CN">
                <a:solidFill>
                  <a:srgbClr val="00B050"/>
                </a:solidFill>
                <a:latin typeface="+mn-ea"/>
                <a:ea typeface="+mn-ea"/>
              </a:rPr>
              <a:t>P31 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</a:rPr>
              <a:t>练习八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 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第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7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题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】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8203"/>
          <p:cNvSpPr txBox="1">
            <a:spLocks noChangeArrowheads="1"/>
          </p:cNvSpPr>
          <p:nvPr/>
        </p:nvSpPr>
        <p:spPr bwMode="auto">
          <a:xfrm>
            <a:off x="449263" y="342960"/>
            <a:ext cx="4842817" cy="1594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3.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一套动物丛书共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5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本，小明要买这套书，需要多少钱？说说你是怎样计算的。</a:t>
            </a:r>
            <a:endParaRPr lang="en-US" altLang="zh-CN" sz="2800" b="1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4027" y="752475"/>
            <a:ext cx="3320710" cy="2181345"/>
          </a:xfrm>
          <a:prstGeom prst="rect">
            <a:avLst/>
          </a:prstGeom>
        </p:spPr>
      </p:pic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3635896" y="4022957"/>
            <a:ext cx="387667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答：需要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47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元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5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角。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264029" y="1930295"/>
            <a:ext cx="301993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cs"/>
              </a:rPr>
              <a:t>9</a:t>
            </a: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cs"/>
              </a:rPr>
              <a:t>元</a:t>
            </a:r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cs"/>
              </a:rPr>
              <a:t>5</a:t>
            </a: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cs"/>
              </a:rPr>
              <a:t>角</a:t>
            </a:r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cs"/>
              </a:rPr>
              <a:t>=95</a:t>
            </a: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cs"/>
              </a:rPr>
              <a:t>角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1057154" y="2433277"/>
            <a:ext cx="3091947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cs"/>
              </a:rPr>
              <a:t>  5×95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cs"/>
              </a:rPr>
              <a:t>=5×</a:t>
            </a: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cs"/>
              </a:rPr>
              <a:t>（</a:t>
            </a:r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cs"/>
              </a:rPr>
              <a:t>90+5</a:t>
            </a: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cs"/>
              </a:rPr>
              <a:t>）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cs"/>
              </a:rPr>
              <a:t>=5×90+5×5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cs"/>
              </a:rPr>
              <a:t>=450+25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cs"/>
              </a:rPr>
              <a:t>=475(</a:t>
            </a: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cs"/>
              </a:rPr>
              <a:t>角</a:t>
            </a:r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cs"/>
              </a:rPr>
              <a:t>)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3635896" y="3387596"/>
            <a:ext cx="4572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cs"/>
              </a:rPr>
              <a:t>475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cs"/>
              </a:rPr>
              <a:t>角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cs"/>
              </a:rPr>
              <a:t>=47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cs"/>
              </a:rPr>
              <a:t>元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cs"/>
              </a:rPr>
              <a:t>5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cs"/>
              </a:rPr>
              <a:t>角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1983740" y="209550"/>
            <a:ext cx="3475355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【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选自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</a:rPr>
              <a:t>教材</a:t>
            </a:r>
            <a:r>
              <a:rPr lang="en-US" altLang="zh-CN">
                <a:solidFill>
                  <a:srgbClr val="00B050"/>
                </a:solidFill>
                <a:latin typeface="+mn-ea"/>
                <a:ea typeface="+mn-ea"/>
              </a:rPr>
              <a:t>P28 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</a:rPr>
              <a:t>练习七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 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第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8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题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】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1008001" y="2643759"/>
            <a:ext cx="7127998" cy="13031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indent="2667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indent="0"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35×4×7=980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（套）</a:t>
            </a:r>
          </a:p>
          <a:p>
            <a:pPr indent="0"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答：学校一共需要购进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980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套课桌椅。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5" name="文本框 8203"/>
          <p:cNvSpPr txBox="1">
            <a:spLocks noChangeArrowheads="1"/>
          </p:cNvSpPr>
          <p:nvPr/>
        </p:nvSpPr>
        <p:spPr bwMode="auto">
          <a:xfrm>
            <a:off x="710432" y="977724"/>
            <a:ext cx="7723137" cy="1594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4.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学校新教学楼有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层，每层有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7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间教室，每间教室要配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35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套课桌椅。学校一共需要购进多少套课桌椅？</a:t>
            </a:r>
            <a:endParaRPr lang="en-US" altLang="zh-CN" sz="2800" b="1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1828800" y="2167890"/>
            <a:ext cx="3767455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【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选自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</a:rPr>
              <a:t>教材</a:t>
            </a:r>
            <a:r>
              <a:rPr lang="en-US" altLang="zh-CN">
                <a:solidFill>
                  <a:srgbClr val="00B050"/>
                </a:solidFill>
                <a:latin typeface="+mn-ea"/>
                <a:ea typeface="+mn-ea"/>
              </a:rPr>
              <a:t>P28 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</a:rPr>
              <a:t>练习七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 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第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10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题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】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554" name="组合 1"/>
          <p:cNvGrpSpPr/>
          <p:nvPr/>
        </p:nvGrpSpPr>
        <p:grpSpPr bwMode="auto">
          <a:xfrm>
            <a:off x="274638" y="292100"/>
            <a:ext cx="6457950" cy="809625"/>
            <a:chOff x="274383" y="292146"/>
            <a:chExt cx="6457586" cy="809623"/>
          </a:xfrm>
        </p:grpSpPr>
        <p:grpSp>
          <p:nvGrpSpPr>
            <p:cNvPr id="23567" name="组合 48"/>
            <p:cNvGrpSpPr/>
            <p:nvPr/>
          </p:nvGrpSpPr>
          <p:grpSpPr bwMode="auto">
            <a:xfrm>
              <a:off x="806194" y="373109"/>
              <a:ext cx="5925775" cy="647698"/>
              <a:chOff x="1619556" y="1420363"/>
              <a:chExt cx="3802839" cy="647595"/>
            </a:xfrm>
          </p:grpSpPr>
          <p:sp>
            <p:nvSpPr>
              <p:cNvPr id="24" name="圆角矩形 16"/>
              <p:cNvSpPr/>
              <p:nvPr/>
            </p:nvSpPr>
            <p:spPr>
              <a:xfrm>
                <a:off x="1619537" y="1420363"/>
                <a:ext cx="3802858" cy="647595"/>
              </a:xfrm>
              <a:prstGeom prst="roundRect">
                <a:avLst/>
              </a:prstGeom>
              <a:solidFill>
                <a:srgbClr val="F29D9F"/>
              </a:solidFill>
              <a:ln>
                <a:solidFill>
                  <a:srgbClr val="67053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  <p:sp>
            <p:nvSpPr>
              <p:cNvPr id="25" name="圆角矩形 17"/>
              <p:cNvSpPr/>
              <p:nvPr/>
            </p:nvSpPr>
            <p:spPr>
              <a:xfrm>
                <a:off x="1692885" y="1477504"/>
                <a:ext cx="3683668" cy="533314"/>
              </a:xfrm>
              <a:prstGeom prst="roundRect">
                <a:avLst/>
              </a:prstGeom>
              <a:noFill/>
              <a:ln>
                <a:solidFill>
                  <a:srgbClr val="F9EB97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</p:grpSp>
        <p:pic>
          <p:nvPicPr>
            <p:cNvPr id="23" name="图片 22"/>
            <p:cNvPicPr>
              <a:picLocks noChangeAspect="1"/>
            </p:cNvPicPr>
            <p:nvPr/>
          </p:nvPicPr>
          <p:blipFill rotWithShape="1">
            <a:blip r:embed="rId2" cstate="print"/>
            <a:srcRect l="35000" t="7078" r="29588" b="68409"/>
            <a:stretch>
              <a:fillRect/>
            </a:stretch>
          </p:blipFill>
          <p:spPr bwMode="auto">
            <a:xfrm>
              <a:off x="274383" y="292146"/>
              <a:ext cx="1169415" cy="809623"/>
            </a:xfrm>
            <a:custGeom>
              <a:avLst/>
              <a:gdLst>
                <a:gd name="connsiteX0" fmla="*/ 338149 w 1821442"/>
                <a:gd name="connsiteY0" fmla="*/ 0 h 1260803"/>
                <a:gd name="connsiteX1" fmla="*/ 1821442 w 1821442"/>
                <a:gd name="connsiteY1" fmla="*/ 0 h 1260803"/>
                <a:gd name="connsiteX2" fmla="*/ 1821442 w 1821442"/>
                <a:gd name="connsiteY2" fmla="*/ 90199 h 1260803"/>
                <a:gd name="connsiteX3" fmla="*/ 1777858 w 1821442"/>
                <a:gd name="connsiteY3" fmla="*/ 90199 h 1260803"/>
                <a:gd name="connsiteX4" fmla="*/ 1777858 w 1821442"/>
                <a:gd name="connsiteY4" fmla="*/ 450263 h 1260803"/>
                <a:gd name="connsiteX5" fmla="*/ 1821442 w 1821442"/>
                <a:gd name="connsiteY5" fmla="*/ 450263 h 1260803"/>
                <a:gd name="connsiteX6" fmla="*/ 1821442 w 1821442"/>
                <a:gd name="connsiteY6" fmla="*/ 1064021 h 1260803"/>
                <a:gd name="connsiteX7" fmla="*/ 1489826 w 1821442"/>
                <a:gd name="connsiteY7" fmla="*/ 1064021 h 1260803"/>
                <a:gd name="connsiteX8" fmla="*/ 1489826 w 1821442"/>
                <a:gd name="connsiteY8" fmla="*/ 1260803 h 1260803"/>
                <a:gd name="connsiteX9" fmla="*/ 0 w 1821442"/>
                <a:gd name="connsiteY9" fmla="*/ 1260803 h 1260803"/>
                <a:gd name="connsiteX10" fmla="*/ 0 w 1821442"/>
                <a:gd name="connsiteY10" fmla="*/ 399981 h 1260803"/>
                <a:gd name="connsiteX11" fmla="*/ 226964 w 1821442"/>
                <a:gd name="connsiteY11" fmla="*/ 503146 h 1260803"/>
                <a:gd name="connsiteX12" fmla="*/ 435544 w 1821442"/>
                <a:gd name="connsiteY12" fmla="*/ 44270 h 12608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821442" h="1260803">
                  <a:moveTo>
                    <a:pt x="338149" y="0"/>
                  </a:moveTo>
                  <a:lnTo>
                    <a:pt x="1821442" y="0"/>
                  </a:lnTo>
                  <a:lnTo>
                    <a:pt x="1821442" y="90199"/>
                  </a:lnTo>
                  <a:lnTo>
                    <a:pt x="1777858" y="90199"/>
                  </a:lnTo>
                  <a:lnTo>
                    <a:pt x="1777858" y="450263"/>
                  </a:lnTo>
                  <a:lnTo>
                    <a:pt x="1821442" y="450263"/>
                  </a:lnTo>
                  <a:lnTo>
                    <a:pt x="1821442" y="1064021"/>
                  </a:lnTo>
                  <a:lnTo>
                    <a:pt x="1489826" y="1064021"/>
                  </a:lnTo>
                  <a:lnTo>
                    <a:pt x="1489826" y="1260803"/>
                  </a:lnTo>
                  <a:lnTo>
                    <a:pt x="0" y="1260803"/>
                  </a:lnTo>
                  <a:lnTo>
                    <a:pt x="0" y="399981"/>
                  </a:lnTo>
                  <a:lnTo>
                    <a:pt x="226964" y="503146"/>
                  </a:lnTo>
                  <a:lnTo>
                    <a:pt x="435544" y="44270"/>
                  </a:lnTo>
                  <a:close/>
                </a:path>
              </a:pathLst>
            </a:custGeom>
          </p:spPr>
        </p:pic>
      </p:grpSp>
      <p:grpSp>
        <p:nvGrpSpPr>
          <p:cNvPr id="23555" name="组合 3"/>
          <p:cNvGrpSpPr/>
          <p:nvPr/>
        </p:nvGrpSpPr>
        <p:grpSpPr bwMode="auto">
          <a:xfrm>
            <a:off x="1476375" y="1216025"/>
            <a:ext cx="6986588" cy="3192145"/>
            <a:chOff x="1009650" y="1073150"/>
            <a:chExt cx="6986034" cy="3191229"/>
          </a:xfrm>
        </p:grpSpPr>
        <p:sp>
          <p:nvSpPr>
            <p:cNvPr id="3" name="文本框 8203"/>
            <p:cNvSpPr txBox="1">
              <a:spLocks noChangeArrowheads="1"/>
            </p:cNvSpPr>
            <p:nvPr/>
          </p:nvSpPr>
          <p:spPr bwMode="auto">
            <a:xfrm>
              <a:off x="1009650" y="1073150"/>
              <a:ext cx="6986034" cy="3191229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fontAlgn="auto" hangingPunct="1">
                <a:lnSpc>
                  <a:spcPct val="120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r>
                <a:rPr lang="en-US" altLang="zh-CN" sz="3200" b="1" kern="0" dirty="0">
                  <a:solidFill>
                    <a:prstClr val="black"/>
                  </a:solidFill>
                  <a:latin typeface="Times New Roman" panose="02020603050405020304"/>
                  <a:ea typeface="黑体" panose="02010609060101010101" pitchFamily="49" charset="-122"/>
                </a:rPr>
                <a:t>1</a:t>
              </a:r>
              <a:r>
                <a:rPr lang="zh-CN" altLang="en-US" sz="3200" b="1" kern="0" dirty="0">
                  <a:solidFill>
                    <a:prstClr val="black"/>
                  </a:solidFill>
                  <a:latin typeface="Times New Roman" panose="02020603050405020304"/>
                  <a:ea typeface="黑体" panose="02010609060101010101" pitchFamily="49" charset="-122"/>
                </a:rPr>
                <a:t>*</a:t>
              </a:r>
              <a:r>
                <a:rPr lang="en-US" altLang="zh-CN" sz="3200" b="1" kern="0" dirty="0">
                  <a:solidFill>
                    <a:prstClr val="black"/>
                  </a:solidFill>
                  <a:latin typeface="Times New Roman" panose="02020603050405020304"/>
                  <a:ea typeface="黑体" panose="02010609060101010101" pitchFamily="49" charset="-122"/>
                </a:rPr>
                <a:t>.</a:t>
              </a:r>
              <a:r>
                <a:rPr lang="zh-CN" altLang="en-US" sz="3200" b="1" kern="0" dirty="0">
                  <a:solidFill>
                    <a:prstClr val="black"/>
                  </a:solidFill>
                  <a:latin typeface="Times New Roman" panose="02020603050405020304"/>
                  <a:ea typeface="黑体" panose="02010609060101010101" pitchFamily="49" charset="-122"/>
                </a:rPr>
                <a:t>在        里填上适当的数。</a:t>
              </a:r>
              <a:endParaRPr lang="en-US" altLang="zh-CN" sz="3200" b="1" kern="0" dirty="0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endParaRPr>
            </a:p>
            <a:p>
              <a:pPr eaLnBrk="1" fontAlgn="auto" hangingPunct="1">
                <a:lnSpc>
                  <a:spcPct val="120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r>
                <a:rPr lang="en-US" altLang="zh-CN" sz="3200" b="1" kern="0" dirty="0">
                  <a:solidFill>
                    <a:prstClr val="black"/>
                  </a:solidFill>
                  <a:latin typeface="Times New Roman" panose="02020603050405020304"/>
                  <a:ea typeface="黑体" panose="02010609060101010101" pitchFamily="49" charset="-122"/>
                </a:rPr>
                <a:t>167×2+167×3+167×5=167×</a:t>
              </a:r>
            </a:p>
            <a:p>
              <a:pPr eaLnBrk="1" fontAlgn="auto" hangingPunct="1">
                <a:lnSpc>
                  <a:spcPct val="120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r>
                <a:rPr lang="en-US" altLang="zh-CN" sz="3200" b="1" kern="0" dirty="0">
                  <a:solidFill>
                    <a:prstClr val="black"/>
                  </a:solidFill>
                  <a:latin typeface="Times New Roman" panose="02020603050405020304"/>
                  <a:ea typeface="黑体" panose="02010609060101010101" pitchFamily="49" charset="-122"/>
                </a:rPr>
                <a:t>28×225-2×225-6×225=          ×225</a:t>
              </a:r>
            </a:p>
            <a:p>
              <a:pPr eaLnBrk="1" fontAlgn="auto" hangingPunct="1">
                <a:lnSpc>
                  <a:spcPct val="120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r>
                <a:rPr lang="en-US" altLang="zh-CN" sz="3200" b="1" kern="0" dirty="0">
                  <a:solidFill>
                    <a:prstClr val="black"/>
                  </a:solidFill>
                  <a:latin typeface="Times New Roman" panose="02020603050405020304"/>
                  <a:ea typeface="黑体" panose="02010609060101010101" pitchFamily="49" charset="-122"/>
                </a:rPr>
                <a:t>39×8+6×39-</a:t>
              </a:r>
              <a:r>
                <a:rPr lang="en-US" altLang="zh-CN" sz="3200" b="1" kern="0" dirty="0">
                  <a:solidFill>
                    <a:prstClr val="black"/>
                  </a:solidFill>
                  <a:latin typeface="Times New Roman" panose="02020603050405020304"/>
                  <a:ea typeface="黑体" panose="02010609060101010101" pitchFamily="49" charset="-122"/>
                  <a:sym typeface="+mn-ea"/>
                </a:rPr>
                <a:t>39</a:t>
              </a:r>
              <a:r>
                <a:rPr lang="en-US" altLang="zh-CN" sz="3200" b="1" kern="0" dirty="0">
                  <a:solidFill>
                    <a:prstClr val="black"/>
                  </a:solidFill>
                  <a:latin typeface="Times New Roman" panose="02020603050405020304"/>
                  <a:ea typeface="黑体" panose="02010609060101010101" pitchFamily="49" charset="-122"/>
                </a:rPr>
                <a:t>×</a:t>
              </a:r>
              <a:r>
                <a:rPr lang="en-US" altLang="zh-CN" sz="3200" b="1" kern="0" dirty="0">
                  <a:solidFill>
                    <a:prstClr val="black"/>
                  </a:solidFill>
                  <a:latin typeface="Times New Roman" panose="02020603050405020304"/>
                  <a:ea typeface="黑体" panose="02010609060101010101" pitchFamily="49" charset="-122"/>
                  <a:sym typeface="+mn-ea"/>
                </a:rPr>
                <a:t>4</a:t>
              </a:r>
              <a:r>
                <a:rPr lang="en-US" altLang="zh-CN" sz="3200" b="1" kern="0" dirty="0">
                  <a:solidFill>
                    <a:prstClr val="black"/>
                  </a:solidFill>
                  <a:latin typeface="Times New Roman" panose="02020603050405020304"/>
                  <a:ea typeface="黑体" panose="02010609060101010101" pitchFamily="49" charset="-122"/>
                </a:rPr>
                <a:t>=         ×</a:t>
              </a:r>
            </a:p>
          </p:txBody>
        </p:sp>
        <p:sp>
          <p:nvSpPr>
            <p:cNvPr id="4" name="矩形 3"/>
            <p:cNvSpPr/>
            <p:nvPr/>
          </p:nvSpPr>
          <p:spPr>
            <a:xfrm>
              <a:off x="2070016" y="1217572"/>
              <a:ext cx="723843" cy="411044"/>
            </a:xfrm>
            <a:prstGeom prst="rect">
              <a:avLst/>
            </a:prstGeom>
            <a:noFill/>
            <a:ln w="25400" cap="flat" cmpd="sng" algn="ctr">
              <a:solidFill>
                <a:srgbClr val="A794BE"/>
              </a:solidFill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white"/>
                </a:solidFill>
                <a:latin typeface="Arial" panose="020B0604020202020204"/>
                <a:ea typeface="宋体" panose="02010600030101010101" pitchFamily="2" charset="-122"/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6544824" y="2030138"/>
              <a:ext cx="723843" cy="411044"/>
            </a:xfrm>
            <a:prstGeom prst="rect">
              <a:avLst/>
            </a:prstGeom>
            <a:noFill/>
            <a:ln w="25400" cap="flat" cmpd="sng" algn="ctr">
              <a:solidFill>
                <a:srgbClr val="A794BE"/>
              </a:solidFill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white"/>
                </a:solidFill>
                <a:latin typeface="Arial" panose="020B0604020202020204"/>
                <a:ea typeface="宋体" panose="02010600030101010101" pitchFamily="2" charset="-122"/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5622559" y="2860162"/>
              <a:ext cx="725430" cy="411045"/>
            </a:xfrm>
            <a:prstGeom prst="rect">
              <a:avLst/>
            </a:prstGeom>
            <a:noFill/>
            <a:ln w="25400" cap="flat" cmpd="sng" algn="ctr">
              <a:solidFill>
                <a:srgbClr val="A794BE"/>
              </a:solidFill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white"/>
                </a:solidFill>
                <a:latin typeface="Arial" panose="020B0604020202020204"/>
                <a:ea typeface="宋体" panose="02010600030101010101" pitchFamily="2" charset="-122"/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4897130" y="3690187"/>
              <a:ext cx="725429" cy="409457"/>
            </a:xfrm>
            <a:prstGeom prst="rect">
              <a:avLst/>
            </a:prstGeom>
            <a:noFill/>
            <a:ln w="25400" cap="flat" cmpd="sng" algn="ctr">
              <a:solidFill>
                <a:srgbClr val="A794BE"/>
              </a:solidFill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white"/>
                </a:solidFill>
                <a:latin typeface="Arial" panose="020B0604020202020204"/>
                <a:ea typeface="宋体" panose="02010600030101010101" pitchFamily="2" charset="-122"/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6084486" y="3690187"/>
              <a:ext cx="725429" cy="409457"/>
            </a:xfrm>
            <a:prstGeom prst="rect">
              <a:avLst/>
            </a:prstGeom>
            <a:noFill/>
            <a:ln w="25400" cap="flat" cmpd="sng" algn="ctr">
              <a:solidFill>
                <a:srgbClr val="A794BE"/>
              </a:solidFill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white"/>
                </a:solidFill>
                <a:latin typeface="Arial" panose="020B0604020202020204"/>
                <a:ea typeface="宋体" panose="02010600030101010101" pitchFamily="2" charset="-122"/>
              </a:endParaRPr>
            </a:p>
          </p:txBody>
        </p:sp>
      </p:grpSp>
      <p:sp>
        <p:nvSpPr>
          <p:cNvPr id="9" name="Rectangle 5"/>
          <p:cNvSpPr>
            <a:spLocks noChangeArrowheads="1"/>
          </p:cNvSpPr>
          <p:nvPr/>
        </p:nvSpPr>
        <p:spPr bwMode="auto">
          <a:xfrm>
            <a:off x="7053263" y="2079625"/>
            <a:ext cx="709612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10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10" name="Rectangle 5"/>
          <p:cNvSpPr>
            <a:spLocks noChangeArrowheads="1"/>
          </p:cNvSpPr>
          <p:nvPr/>
        </p:nvSpPr>
        <p:spPr bwMode="auto">
          <a:xfrm>
            <a:off x="6142038" y="2903538"/>
            <a:ext cx="7080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20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11" name="Rectangle 5"/>
          <p:cNvSpPr>
            <a:spLocks noChangeArrowheads="1"/>
          </p:cNvSpPr>
          <p:nvPr/>
        </p:nvSpPr>
        <p:spPr bwMode="auto">
          <a:xfrm>
            <a:off x="5408613" y="3738563"/>
            <a:ext cx="709612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39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12" name="Rectangle 5"/>
          <p:cNvSpPr>
            <a:spLocks noChangeArrowheads="1"/>
          </p:cNvSpPr>
          <p:nvPr/>
        </p:nvSpPr>
        <p:spPr bwMode="auto">
          <a:xfrm>
            <a:off x="6608763" y="3730625"/>
            <a:ext cx="7096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10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23560" name="矩形 7"/>
          <p:cNvSpPr>
            <a:spLocks noChangeArrowheads="1"/>
          </p:cNvSpPr>
          <p:nvPr/>
        </p:nvSpPr>
        <p:spPr bwMode="auto">
          <a:xfrm>
            <a:off x="1430338" y="360363"/>
            <a:ext cx="528002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3600" b="1">
                <a:latin typeface="黑体" panose="02010609060101010101" pitchFamily="49" charset="-122"/>
                <a:ea typeface="黑体" panose="02010609060101010101" pitchFamily="49" charset="-122"/>
              </a:rPr>
              <a:t>四、拓展练习，拓宽视野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4572000" y="1021080"/>
            <a:ext cx="3767455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【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选自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</a:rPr>
              <a:t>教材</a:t>
            </a:r>
            <a:r>
              <a:rPr lang="en-US" altLang="zh-CN">
                <a:solidFill>
                  <a:srgbClr val="00B050"/>
                </a:solidFill>
                <a:latin typeface="+mn-ea"/>
                <a:ea typeface="+mn-ea"/>
              </a:rPr>
              <a:t>P28 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</a:rPr>
              <a:t>练习七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 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第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11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题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】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/>
          <p:cNvSpPr txBox="1">
            <a:spLocks noChangeArrowheads="1"/>
          </p:cNvSpPr>
          <p:nvPr/>
        </p:nvSpPr>
        <p:spPr bwMode="auto">
          <a:xfrm>
            <a:off x="1187450" y="2262188"/>
            <a:ext cx="3816350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21×9+19×9</a:t>
            </a:r>
          </a:p>
          <a:p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＝（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21+19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×9</a:t>
            </a:r>
          </a:p>
          <a:p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40×9</a:t>
            </a:r>
          </a:p>
          <a:p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360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（平方米）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4580" name="Rectangle 2"/>
          <p:cNvSpPr>
            <a:spLocks noChangeArrowheads="1"/>
          </p:cNvSpPr>
          <p:nvPr/>
        </p:nvSpPr>
        <p:spPr bwMode="auto">
          <a:xfrm>
            <a:off x="1116013" y="447675"/>
            <a:ext cx="4319587" cy="1808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2.</a:t>
            </a: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李大爷家有一块菜地</a:t>
            </a: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(</a:t>
            </a: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如右图</a:t>
            </a: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)</a:t>
            </a: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，这块菜地的面积是多少平方米？</a:t>
            </a:r>
          </a:p>
        </p:txBody>
      </p:sp>
      <p:sp>
        <p:nvSpPr>
          <p:cNvPr id="12" name="文本框 11"/>
          <p:cNvSpPr txBox="1">
            <a:spLocks noChangeArrowheads="1"/>
          </p:cNvSpPr>
          <p:nvPr/>
        </p:nvSpPr>
        <p:spPr bwMode="auto">
          <a:xfrm>
            <a:off x="1187450" y="4084638"/>
            <a:ext cx="6048375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答：这块菜地的面积是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360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平方米。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5600" y="716399"/>
            <a:ext cx="3051682" cy="2181345"/>
          </a:xfrm>
          <a:prstGeom prst="rect">
            <a:avLst/>
          </a:prstGeom>
        </p:spPr>
      </p:pic>
      <p:sp>
        <p:nvSpPr>
          <p:cNvPr id="22" name="文本框 21"/>
          <p:cNvSpPr txBox="1"/>
          <p:nvPr/>
        </p:nvSpPr>
        <p:spPr>
          <a:xfrm>
            <a:off x="2555875" y="267970"/>
            <a:ext cx="3475355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【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选自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</a:rPr>
              <a:t>教材</a:t>
            </a:r>
            <a:r>
              <a:rPr lang="en-US" altLang="zh-CN">
                <a:solidFill>
                  <a:srgbClr val="00B050"/>
                </a:solidFill>
                <a:latin typeface="+mn-ea"/>
                <a:ea typeface="+mn-ea"/>
              </a:rPr>
              <a:t>P31 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</a:rPr>
              <a:t>练习八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 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第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8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题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】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84" b="1184"/>
          <a:stretch>
            <a:fillRect/>
          </a:stretch>
        </p:blipFill>
        <p:spPr bwMode="auto">
          <a:xfrm>
            <a:off x="1781440" y="681873"/>
            <a:ext cx="5581121" cy="28995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文本框 8203"/>
          <p:cNvSpPr txBox="1">
            <a:spLocks noChangeArrowheads="1"/>
          </p:cNvSpPr>
          <p:nvPr/>
        </p:nvSpPr>
        <p:spPr bwMode="auto">
          <a:xfrm>
            <a:off x="2241550" y="3676650"/>
            <a:ext cx="1223963" cy="630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ts val="1200"/>
              </a:spcBef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=150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4" name="文本框 8203"/>
          <p:cNvSpPr txBox="1">
            <a:spLocks noChangeArrowheads="1"/>
          </p:cNvSpPr>
          <p:nvPr/>
        </p:nvSpPr>
        <p:spPr bwMode="auto">
          <a:xfrm>
            <a:off x="4032250" y="3676650"/>
            <a:ext cx="1152525" cy="630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ts val="1200"/>
              </a:spcBef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=100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5" name="文本框 8203"/>
          <p:cNvSpPr txBox="1">
            <a:spLocks noChangeArrowheads="1"/>
          </p:cNvSpPr>
          <p:nvPr/>
        </p:nvSpPr>
        <p:spPr bwMode="auto">
          <a:xfrm>
            <a:off x="5868988" y="3724275"/>
            <a:ext cx="863600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ts val="1200"/>
              </a:spcBef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=75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6" name="等腰三角形 5"/>
          <p:cNvSpPr/>
          <p:nvPr/>
        </p:nvSpPr>
        <p:spPr>
          <a:xfrm>
            <a:off x="1908175" y="3867150"/>
            <a:ext cx="333375" cy="288925"/>
          </a:xfrm>
          <a:prstGeom prst="triangle">
            <a:avLst/>
          </a:prstGeom>
          <a:solidFill>
            <a:srgbClr val="FFD97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3800475" y="3903663"/>
            <a:ext cx="231775" cy="233362"/>
          </a:xfrm>
          <a:prstGeom prst="rect">
            <a:avLst/>
          </a:prstGeom>
          <a:solidFill>
            <a:srgbClr val="AF90B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5580063" y="3908425"/>
            <a:ext cx="288925" cy="287338"/>
          </a:xfrm>
          <a:prstGeom prst="ellipse">
            <a:avLst/>
          </a:prstGeom>
          <a:solidFill>
            <a:srgbClr val="ACE9FE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 animBg="1"/>
      <p:bldP spid="7" grpId="0" animBg="1"/>
      <p:bldP spid="8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626" name="组合 1"/>
          <p:cNvGrpSpPr/>
          <p:nvPr/>
        </p:nvGrpSpPr>
        <p:grpSpPr bwMode="auto">
          <a:xfrm>
            <a:off x="274638" y="292100"/>
            <a:ext cx="4513262" cy="809625"/>
            <a:chOff x="274383" y="292146"/>
            <a:chExt cx="4513375" cy="809623"/>
          </a:xfrm>
        </p:grpSpPr>
        <p:grpSp>
          <p:nvGrpSpPr>
            <p:cNvPr id="26631" name="组合 48"/>
            <p:cNvGrpSpPr/>
            <p:nvPr/>
          </p:nvGrpSpPr>
          <p:grpSpPr bwMode="auto">
            <a:xfrm>
              <a:off x="806194" y="373109"/>
              <a:ext cx="3981564" cy="647698"/>
              <a:chOff x="1619556" y="1420363"/>
              <a:chExt cx="2555150" cy="647595"/>
            </a:xfrm>
          </p:grpSpPr>
          <p:sp>
            <p:nvSpPr>
              <p:cNvPr id="11" name="圆角矩形 16"/>
              <p:cNvSpPr/>
              <p:nvPr/>
            </p:nvSpPr>
            <p:spPr>
              <a:xfrm>
                <a:off x="1619565" y="1420363"/>
                <a:ext cx="2555141" cy="647595"/>
              </a:xfrm>
              <a:prstGeom prst="roundRect">
                <a:avLst/>
              </a:prstGeom>
              <a:solidFill>
                <a:srgbClr val="F29D9F"/>
              </a:solidFill>
              <a:ln>
                <a:solidFill>
                  <a:srgbClr val="67053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  <p:sp>
            <p:nvSpPr>
              <p:cNvPr id="12" name="圆角矩形 17"/>
              <p:cNvSpPr/>
              <p:nvPr/>
            </p:nvSpPr>
            <p:spPr>
              <a:xfrm>
                <a:off x="1661336" y="1477504"/>
                <a:ext cx="2467525" cy="533314"/>
              </a:xfrm>
              <a:prstGeom prst="roundRect">
                <a:avLst/>
              </a:prstGeom>
              <a:noFill/>
              <a:ln>
                <a:solidFill>
                  <a:srgbClr val="F9EB97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</p:grpSp>
        <p:pic>
          <p:nvPicPr>
            <p:cNvPr id="10" name="图片 9"/>
            <p:cNvPicPr>
              <a:picLocks noChangeAspect="1"/>
            </p:cNvPicPr>
            <p:nvPr/>
          </p:nvPicPr>
          <p:blipFill rotWithShape="1">
            <a:blip r:embed="rId2" cstate="print"/>
            <a:srcRect l="35000" t="7078" r="29588" b="68409"/>
            <a:stretch>
              <a:fillRect/>
            </a:stretch>
          </p:blipFill>
          <p:spPr bwMode="auto">
            <a:xfrm>
              <a:off x="274383" y="292146"/>
              <a:ext cx="1169415" cy="809623"/>
            </a:xfrm>
            <a:custGeom>
              <a:avLst/>
              <a:gdLst>
                <a:gd name="connsiteX0" fmla="*/ 338149 w 1821442"/>
                <a:gd name="connsiteY0" fmla="*/ 0 h 1260803"/>
                <a:gd name="connsiteX1" fmla="*/ 1821442 w 1821442"/>
                <a:gd name="connsiteY1" fmla="*/ 0 h 1260803"/>
                <a:gd name="connsiteX2" fmla="*/ 1821442 w 1821442"/>
                <a:gd name="connsiteY2" fmla="*/ 90199 h 1260803"/>
                <a:gd name="connsiteX3" fmla="*/ 1777858 w 1821442"/>
                <a:gd name="connsiteY3" fmla="*/ 90199 h 1260803"/>
                <a:gd name="connsiteX4" fmla="*/ 1777858 w 1821442"/>
                <a:gd name="connsiteY4" fmla="*/ 450263 h 1260803"/>
                <a:gd name="connsiteX5" fmla="*/ 1821442 w 1821442"/>
                <a:gd name="connsiteY5" fmla="*/ 450263 h 1260803"/>
                <a:gd name="connsiteX6" fmla="*/ 1821442 w 1821442"/>
                <a:gd name="connsiteY6" fmla="*/ 1064021 h 1260803"/>
                <a:gd name="connsiteX7" fmla="*/ 1489826 w 1821442"/>
                <a:gd name="connsiteY7" fmla="*/ 1064021 h 1260803"/>
                <a:gd name="connsiteX8" fmla="*/ 1489826 w 1821442"/>
                <a:gd name="connsiteY8" fmla="*/ 1260803 h 1260803"/>
                <a:gd name="connsiteX9" fmla="*/ 0 w 1821442"/>
                <a:gd name="connsiteY9" fmla="*/ 1260803 h 1260803"/>
                <a:gd name="connsiteX10" fmla="*/ 0 w 1821442"/>
                <a:gd name="connsiteY10" fmla="*/ 399981 h 1260803"/>
                <a:gd name="connsiteX11" fmla="*/ 226964 w 1821442"/>
                <a:gd name="connsiteY11" fmla="*/ 503146 h 1260803"/>
                <a:gd name="connsiteX12" fmla="*/ 435544 w 1821442"/>
                <a:gd name="connsiteY12" fmla="*/ 44270 h 12608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821442" h="1260803">
                  <a:moveTo>
                    <a:pt x="338149" y="0"/>
                  </a:moveTo>
                  <a:lnTo>
                    <a:pt x="1821442" y="0"/>
                  </a:lnTo>
                  <a:lnTo>
                    <a:pt x="1821442" y="90199"/>
                  </a:lnTo>
                  <a:lnTo>
                    <a:pt x="1777858" y="90199"/>
                  </a:lnTo>
                  <a:lnTo>
                    <a:pt x="1777858" y="450263"/>
                  </a:lnTo>
                  <a:lnTo>
                    <a:pt x="1821442" y="450263"/>
                  </a:lnTo>
                  <a:lnTo>
                    <a:pt x="1821442" y="1064021"/>
                  </a:lnTo>
                  <a:lnTo>
                    <a:pt x="1489826" y="1064021"/>
                  </a:lnTo>
                  <a:lnTo>
                    <a:pt x="1489826" y="1260803"/>
                  </a:lnTo>
                  <a:lnTo>
                    <a:pt x="0" y="1260803"/>
                  </a:lnTo>
                  <a:lnTo>
                    <a:pt x="0" y="399981"/>
                  </a:lnTo>
                  <a:lnTo>
                    <a:pt x="226964" y="503146"/>
                  </a:lnTo>
                  <a:lnTo>
                    <a:pt x="435544" y="44270"/>
                  </a:lnTo>
                  <a:close/>
                </a:path>
              </a:pathLst>
            </a:custGeom>
          </p:spPr>
        </p:pic>
      </p:grpSp>
      <p:sp>
        <p:nvSpPr>
          <p:cNvPr id="4" name="思想气泡: 云 3"/>
          <p:cNvSpPr/>
          <p:nvPr/>
        </p:nvSpPr>
        <p:spPr>
          <a:xfrm>
            <a:off x="1116013" y="1131888"/>
            <a:ext cx="7200900" cy="1793875"/>
          </a:xfrm>
          <a:prstGeom prst="cloudCallout">
            <a:avLst>
              <a:gd name="adj1" fmla="val 33575"/>
              <a:gd name="adj2" fmla="val 59132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26628" name="图片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3075806"/>
            <a:ext cx="1031373" cy="15624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29" name="文本框 12"/>
          <p:cNvSpPr txBox="1">
            <a:spLocks noChangeArrowheads="1"/>
          </p:cNvSpPr>
          <p:nvPr/>
        </p:nvSpPr>
        <p:spPr bwMode="auto">
          <a:xfrm>
            <a:off x="1871663" y="1419225"/>
            <a:ext cx="5689600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通过这节课的练习，你有什么收获？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6630" name="矩形 7"/>
          <p:cNvSpPr>
            <a:spLocks noChangeArrowheads="1"/>
          </p:cNvSpPr>
          <p:nvPr/>
        </p:nvSpPr>
        <p:spPr bwMode="auto">
          <a:xfrm>
            <a:off x="1311275" y="373063"/>
            <a:ext cx="2963863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3600" b="1">
                <a:latin typeface="黑体" panose="02010609060101010101" pitchFamily="49" charset="-122"/>
                <a:ea typeface="黑体" panose="02010609060101010101" pitchFamily="49" charset="-122"/>
              </a:rPr>
              <a:t>五、课堂小结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矩形 7"/>
          <p:cNvSpPr>
            <a:spLocks noChangeArrowheads="1"/>
          </p:cNvSpPr>
          <p:nvPr/>
        </p:nvSpPr>
        <p:spPr bwMode="auto">
          <a:xfrm>
            <a:off x="1028700" y="325438"/>
            <a:ext cx="2659063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3600" b="1">
                <a:solidFill>
                  <a:srgbClr val="C93756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▶备选练习</a:t>
            </a:r>
          </a:p>
        </p:txBody>
      </p:sp>
      <p:sp>
        <p:nvSpPr>
          <p:cNvPr id="27651" name="矩形 2"/>
          <p:cNvSpPr>
            <a:spLocks noChangeArrowheads="1"/>
          </p:cNvSpPr>
          <p:nvPr/>
        </p:nvSpPr>
        <p:spPr bwMode="auto">
          <a:xfrm>
            <a:off x="611188" y="1203325"/>
            <a:ext cx="8064500" cy="3144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1.</a:t>
            </a:r>
            <a:r>
              <a:rPr lang="zh-CN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下面计算运用了什么运算定律或运算性质？请在括号里填一填。</a:t>
            </a:r>
          </a:p>
          <a:p>
            <a:pPr eaLnBrk="1" hangingPunct="1">
              <a:lnSpc>
                <a:spcPct val="120000"/>
              </a:lnSpc>
            </a:pPr>
            <a:r>
              <a:rPr lang="zh-CN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r>
              <a:rPr lang="zh-CN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）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102</a:t>
            </a:r>
            <a:r>
              <a:rPr lang="zh-CN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×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35=35</a:t>
            </a:r>
            <a:r>
              <a:rPr lang="zh-CN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×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102			 (                      )</a:t>
            </a:r>
            <a:endParaRPr lang="zh-CN" altLang="zh-CN" sz="2800" b="1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eaLnBrk="1" hangingPunct="1">
              <a:lnSpc>
                <a:spcPct val="120000"/>
              </a:lnSpc>
            </a:pPr>
            <a:r>
              <a:rPr lang="zh-CN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r>
              <a:rPr lang="zh-CN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）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23</a:t>
            </a:r>
            <a:r>
              <a:rPr lang="zh-CN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×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5</a:t>
            </a:r>
            <a:r>
              <a:rPr lang="zh-CN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×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2=23</a:t>
            </a:r>
            <a:r>
              <a:rPr lang="zh-CN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×（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5</a:t>
            </a:r>
            <a:r>
              <a:rPr lang="zh-CN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×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r>
              <a:rPr lang="zh-CN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）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	 (                      )</a:t>
            </a:r>
            <a:endParaRPr lang="zh-CN" altLang="zh-CN" sz="2800" b="1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eaLnBrk="1" hangingPunct="1">
              <a:lnSpc>
                <a:spcPct val="120000"/>
              </a:lnSpc>
            </a:pPr>
            <a:r>
              <a:rPr lang="zh-CN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</a:t>
            </a:r>
            <a:r>
              <a:rPr lang="zh-CN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）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97</a:t>
            </a:r>
            <a:r>
              <a:rPr lang="zh-CN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×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27=100</a:t>
            </a:r>
            <a:r>
              <a:rPr lang="zh-CN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×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27-3</a:t>
            </a:r>
            <a:r>
              <a:rPr lang="zh-CN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×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27		 (                      )</a:t>
            </a:r>
            <a:endParaRPr lang="zh-CN" altLang="zh-CN" sz="2800" b="1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eaLnBrk="1" hangingPunct="1">
              <a:lnSpc>
                <a:spcPct val="120000"/>
              </a:lnSpc>
            </a:pPr>
            <a:r>
              <a:rPr lang="zh-CN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</a:t>
            </a:r>
            <a:r>
              <a:rPr lang="zh-CN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）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330</a:t>
            </a:r>
            <a:r>
              <a:rPr lang="zh-CN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÷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6</a:t>
            </a:r>
            <a:r>
              <a:rPr lang="zh-CN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÷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5=330</a:t>
            </a:r>
            <a:r>
              <a:rPr lang="zh-CN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÷（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6</a:t>
            </a:r>
            <a:r>
              <a:rPr lang="zh-CN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×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5</a:t>
            </a:r>
            <a:r>
              <a:rPr lang="zh-CN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）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	 (                      )</a:t>
            </a:r>
            <a:endParaRPr lang="zh-CN" altLang="zh-CN" sz="2800" b="1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6372225" y="2268538"/>
            <a:ext cx="1987550" cy="569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乘法交换律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6372225" y="2779713"/>
            <a:ext cx="1989138" cy="56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乘法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结合</a:t>
            </a:r>
            <a:r>
              <a:rPr lang="zh-CN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律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0" name="矩形 9"/>
          <p:cNvSpPr>
            <a:spLocks noChangeArrowheads="1"/>
          </p:cNvSpPr>
          <p:nvPr/>
        </p:nvSpPr>
        <p:spPr bwMode="auto">
          <a:xfrm>
            <a:off x="6372225" y="3292475"/>
            <a:ext cx="1989138" cy="56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乘法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分配</a:t>
            </a:r>
            <a:r>
              <a:rPr lang="zh-CN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律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1" name="矩形 10"/>
          <p:cNvSpPr>
            <a:spLocks noChangeArrowheads="1"/>
          </p:cNvSpPr>
          <p:nvPr/>
        </p:nvSpPr>
        <p:spPr bwMode="auto">
          <a:xfrm>
            <a:off x="6372225" y="3821113"/>
            <a:ext cx="1989138" cy="56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除法的性质</a:t>
            </a:r>
          </a:p>
        </p:txBody>
      </p:sp>
      <p:grpSp>
        <p:nvGrpSpPr>
          <p:cNvPr id="27656" name="组合 2"/>
          <p:cNvGrpSpPr/>
          <p:nvPr/>
        </p:nvGrpSpPr>
        <p:grpSpPr bwMode="auto">
          <a:xfrm>
            <a:off x="2541588" y="4832350"/>
            <a:ext cx="3989387" cy="307975"/>
            <a:chOff x="2382515" y="4832269"/>
            <a:chExt cx="3989944" cy="307776"/>
          </a:xfrm>
        </p:grpSpPr>
        <p:sp>
          <p:nvSpPr>
            <p:cNvPr id="13" name="圆角矩形 12"/>
            <p:cNvSpPr/>
            <p:nvPr/>
          </p:nvSpPr>
          <p:spPr>
            <a:xfrm>
              <a:off x="2382515" y="4832269"/>
              <a:ext cx="3989944" cy="306190"/>
            </a:xfrm>
            <a:prstGeom prst="round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7658" name="矩形 16"/>
            <p:cNvSpPr>
              <a:spLocks noChangeArrowheads="1"/>
            </p:cNvSpPr>
            <p:nvPr/>
          </p:nvSpPr>
          <p:spPr bwMode="auto">
            <a:xfrm>
              <a:off x="2567781" y="4832269"/>
              <a:ext cx="3775944" cy="3077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选自“状元成才路”系列丛书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《</a:t>
              </a:r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状元作业本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》</a:t>
              </a:r>
              <a:endParaRPr lang="zh-CN" altLang="en-US" sz="14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" grpId="0"/>
      <p:bldP spid="10" grpId="0"/>
      <p:bldP spid="1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矩形 1"/>
          <p:cNvSpPr>
            <a:spLocks noChangeArrowheads="1"/>
          </p:cNvSpPr>
          <p:nvPr/>
        </p:nvSpPr>
        <p:spPr bwMode="auto">
          <a:xfrm>
            <a:off x="1042988" y="1323975"/>
            <a:ext cx="7561262" cy="240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2.</a:t>
            </a:r>
            <a:r>
              <a:rPr lang="zh-CN" altLang="zh-CN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计算下面各题，怎样简便就怎样算。</a:t>
            </a:r>
          </a:p>
          <a:p>
            <a:pPr eaLnBrk="1" hangingPunct="1">
              <a:lnSpc>
                <a:spcPct val="120000"/>
              </a:lnSpc>
            </a:pPr>
            <a:r>
              <a:rPr lang="en-US" altLang="zh-CN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25</a:t>
            </a:r>
            <a:r>
              <a:rPr lang="zh-CN" altLang="zh-CN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×</a:t>
            </a:r>
            <a:r>
              <a:rPr lang="en-US" altLang="zh-CN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88			560</a:t>
            </a:r>
            <a:r>
              <a:rPr lang="zh-CN" altLang="zh-CN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÷</a:t>
            </a:r>
            <a:r>
              <a:rPr lang="en-US" altLang="zh-CN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14		 </a:t>
            </a:r>
          </a:p>
          <a:p>
            <a:pPr eaLnBrk="1" hangingPunct="1">
              <a:lnSpc>
                <a:spcPct val="120000"/>
              </a:lnSpc>
            </a:pPr>
            <a:r>
              <a:rPr lang="en-US" altLang="zh-CN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(13</a:t>
            </a:r>
            <a:r>
              <a:rPr lang="zh-CN" altLang="zh-CN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×</a:t>
            </a:r>
            <a:r>
              <a:rPr lang="en-US" altLang="zh-CN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5)</a:t>
            </a:r>
            <a:r>
              <a:rPr lang="zh-CN" altLang="zh-CN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×</a:t>
            </a:r>
            <a:r>
              <a:rPr lang="en-US" altLang="zh-CN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6                  99</a:t>
            </a:r>
            <a:r>
              <a:rPr lang="zh-CN" altLang="zh-CN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×</a:t>
            </a:r>
            <a:r>
              <a:rPr lang="en-US" altLang="zh-CN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172+172		</a:t>
            </a:r>
          </a:p>
          <a:p>
            <a:pPr eaLnBrk="1" hangingPunct="1">
              <a:lnSpc>
                <a:spcPct val="120000"/>
              </a:lnSpc>
            </a:pPr>
            <a:r>
              <a:rPr lang="en-US" altLang="zh-CN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101</a:t>
            </a:r>
            <a:r>
              <a:rPr lang="zh-CN" altLang="zh-CN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×</a:t>
            </a:r>
            <a:r>
              <a:rPr lang="en-US" altLang="zh-CN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34			38</a:t>
            </a:r>
            <a:r>
              <a:rPr lang="zh-CN" altLang="zh-CN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×</a:t>
            </a:r>
            <a:r>
              <a:rPr lang="en-US" altLang="zh-CN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53+48</a:t>
            </a:r>
            <a:r>
              <a:rPr lang="zh-CN" altLang="zh-CN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×</a:t>
            </a:r>
            <a:r>
              <a:rPr lang="en-US" altLang="zh-CN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38-38</a:t>
            </a:r>
            <a:endParaRPr lang="zh-CN" altLang="zh-CN" sz="32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grpSp>
        <p:nvGrpSpPr>
          <p:cNvPr id="28675" name="组合 2"/>
          <p:cNvGrpSpPr/>
          <p:nvPr/>
        </p:nvGrpSpPr>
        <p:grpSpPr bwMode="auto">
          <a:xfrm>
            <a:off x="2541588" y="4832350"/>
            <a:ext cx="3989387" cy="307975"/>
            <a:chOff x="2382515" y="4832269"/>
            <a:chExt cx="3989944" cy="307776"/>
          </a:xfrm>
        </p:grpSpPr>
        <p:sp>
          <p:nvSpPr>
            <p:cNvPr id="5" name="圆角矩形 4"/>
            <p:cNvSpPr/>
            <p:nvPr/>
          </p:nvSpPr>
          <p:spPr>
            <a:xfrm>
              <a:off x="2382515" y="4832269"/>
              <a:ext cx="3989944" cy="306190"/>
            </a:xfrm>
            <a:prstGeom prst="round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8677" name="矩形 16"/>
            <p:cNvSpPr>
              <a:spLocks noChangeArrowheads="1"/>
            </p:cNvSpPr>
            <p:nvPr/>
          </p:nvSpPr>
          <p:spPr bwMode="auto">
            <a:xfrm>
              <a:off x="2567781" y="4832269"/>
              <a:ext cx="3775944" cy="3077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选自“状元成才路”系列丛书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《</a:t>
              </a:r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状元作业本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》</a:t>
              </a:r>
              <a:endParaRPr lang="zh-CN" altLang="en-US" sz="14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矩形 2"/>
          <p:cNvSpPr>
            <a:spLocks noChangeArrowheads="1"/>
          </p:cNvSpPr>
          <p:nvPr/>
        </p:nvSpPr>
        <p:spPr bwMode="auto">
          <a:xfrm>
            <a:off x="1547813" y="1419225"/>
            <a:ext cx="2519362" cy="206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25</a:t>
            </a:r>
            <a:r>
              <a:rPr lang="zh-CN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×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88</a:t>
            </a:r>
          </a:p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=25×4×22</a:t>
            </a:r>
          </a:p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=100×22</a:t>
            </a:r>
          </a:p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=2200</a:t>
            </a:r>
            <a:endParaRPr lang="zh-CN" altLang="en-US" sz="3200">
              <a:solidFill>
                <a:srgbClr val="FF0000"/>
              </a:solidFill>
            </a:endParaRPr>
          </a:p>
        </p:txBody>
      </p:sp>
      <p:sp>
        <p:nvSpPr>
          <p:cNvPr id="29699" name="矩形 3"/>
          <p:cNvSpPr>
            <a:spLocks noChangeArrowheads="1"/>
          </p:cNvSpPr>
          <p:nvPr/>
        </p:nvSpPr>
        <p:spPr bwMode="auto">
          <a:xfrm>
            <a:off x="5219700" y="1419225"/>
            <a:ext cx="3097213" cy="2554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560÷14</a:t>
            </a:r>
          </a:p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=560÷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7×2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）</a:t>
            </a:r>
            <a:endParaRPr lang="en-US" altLang="zh-CN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=560÷7÷2</a:t>
            </a:r>
          </a:p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=80÷2</a:t>
            </a:r>
          </a:p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=40</a:t>
            </a:r>
            <a:endParaRPr lang="zh-CN" altLang="en-US" sz="3200">
              <a:solidFill>
                <a:srgbClr val="FF0000"/>
              </a:solidFill>
            </a:endParaRPr>
          </a:p>
        </p:txBody>
      </p:sp>
      <p:grpSp>
        <p:nvGrpSpPr>
          <p:cNvPr id="29700" name="组合 2"/>
          <p:cNvGrpSpPr/>
          <p:nvPr/>
        </p:nvGrpSpPr>
        <p:grpSpPr bwMode="auto">
          <a:xfrm>
            <a:off x="2541588" y="4832350"/>
            <a:ext cx="3989387" cy="307975"/>
            <a:chOff x="2382515" y="4832269"/>
            <a:chExt cx="3989944" cy="307776"/>
          </a:xfrm>
        </p:grpSpPr>
        <p:sp>
          <p:nvSpPr>
            <p:cNvPr id="6" name="圆角矩形 5"/>
            <p:cNvSpPr/>
            <p:nvPr/>
          </p:nvSpPr>
          <p:spPr>
            <a:xfrm>
              <a:off x="2382515" y="4832269"/>
              <a:ext cx="3989944" cy="306190"/>
            </a:xfrm>
            <a:prstGeom prst="round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9702" name="矩形 16"/>
            <p:cNvSpPr>
              <a:spLocks noChangeArrowheads="1"/>
            </p:cNvSpPr>
            <p:nvPr/>
          </p:nvSpPr>
          <p:spPr bwMode="auto">
            <a:xfrm>
              <a:off x="2567781" y="4832269"/>
              <a:ext cx="3775944" cy="3077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选自“状元成才路”系列丛书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《</a:t>
              </a:r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状元作业本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》</a:t>
              </a:r>
              <a:endParaRPr lang="zh-CN" altLang="en-US" sz="14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矩形 2"/>
          <p:cNvSpPr>
            <a:spLocks noChangeArrowheads="1"/>
          </p:cNvSpPr>
          <p:nvPr/>
        </p:nvSpPr>
        <p:spPr bwMode="auto">
          <a:xfrm>
            <a:off x="1476375" y="1492250"/>
            <a:ext cx="3382963" cy="206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13×5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）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×6</a:t>
            </a:r>
          </a:p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=13×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5×6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）</a:t>
            </a:r>
            <a:endParaRPr lang="en-US" altLang="zh-CN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=13×30</a:t>
            </a:r>
          </a:p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=390</a:t>
            </a:r>
            <a:endParaRPr lang="zh-CN" altLang="en-US" sz="3200">
              <a:solidFill>
                <a:srgbClr val="FF0000"/>
              </a:solidFill>
            </a:endParaRPr>
          </a:p>
        </p:txBody>
      </p:sp>
      <p:sp>
        <p:nvSpPr>
          <p:cNvPr id="30723" name="矩形 3"/>
          <p:cNvSpPr>
            <a:spLocks noChangeArrowheads="1"/>
          </p:cNvSpPr>
          <p:nvPr/>
        </p:nvSpPr>
        <p:spPr bwMode="auto">
          <a:xfrm>
            <a:off x="5219700" y="1482725"/>
            <a:ext cx="3097213" cy="206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99×172+172</a:t>
            </a:r>
          </a:p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=172×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99+1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）</a:t>
            </a:r>
            <a:endParaRPr lang="en-US" altLang="zh-CN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=172×100</a:t>
            </a:r>
          </a:p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=17200</a:t>
            </a:r>
          </a:p>
        </p:txBody>
      </p:sp>
      <p:grpSp>
        <p:nvGrpSpPr>
          <p:cNvPr id="30724" name="组合 2"/>
          <p:cNvGrpSpPr/>
          <p:nvPr/>
        </p:nvGrpSpPr>
        <p:grpSpPr bwMode="auto">
          <a:xfrm>
            <a:off x="2541588" y="4832350"/>
            <a:ext cx="3989387" cy="307975"/>
            <a:chOff x="2382515" y="4832269"/>
            <a:chExt cx="3989944" cy="307776"/>
          </a:xfrm>
        </p:grpSpPr>
        <p:sp>
          <p:nvSpPr>
            <p:cNvPr id="6" name="圆角矩形 5"/>
            <p:cNvSpPr/>
            <p:nvPr/>
          </p:nvSpPr>
          <p:spPr>
            <a:xfrm>
              <a:off x="2382515" y="4832269"/>
              <a:ext cx="3989944" cy="306190"/>
            </a:xfrm>
            <a:prstGeom prst="round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30726" name="矩形 16"/>
            <p:cNvSpPr>
              <a:spLocks noChangeArrowheads="1"/>
            </p:cNvSpPr>
            <p:nvPr/>
          </p:nvSpPr>
          <p:spPr bwMode="auto">
            <a:xfrm>
              <a:off x="2567781" y="4832269"/>
              <a:ext cx="3775944" cy="3077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选自“状元成才路”系列丛书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《</a:t>
              </a:r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状元作业本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》</a:t>
              </a:r>
              <a:endParaRPr lang="zh-CN" altLang="en-US" sz="14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矩形 2"/>
          <p:cNvSpPr>
            <a:spLocks noChangeArrowheads="1"/>
          </p:cNvSpPr>
          <p:nvPr/>
        </p:nvSpPr>
        <p:spPr bwMode="auto">
          <a:xfrm>
            <a:off x="1187450" y="1419225"/>
            <a:ext cx="3384550" cy="2554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101×34</a:t>
            </a:r>
          </a:p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=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100+1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）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×34</a:t>
            </a:r>
          </a:p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=100×34+1×34</a:t>
            </a:r>
          </a:p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=3400+34</a:t>
            </a:r>
          </a:p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=3434</a:t>
            </a:r>
            <a:endParaRPr lang="zh-CN" altLang="en-US" sz="3200">
              <a:solidFill>
                <a:srgbClr val="FF0000"/>
              </a:solidFill>
            </a:endParaRPr>
          </a:p>
        </p:txBody>
      </p:sp>
      <p:sp>
        <p:nvSpPr>
          <p:cNvPr id="31747" name="矩形 3"/>
          <p:cNvSpPr>
            <a:spLocks noChangeArrowheads="1"/>
          </p:cNvSpPr>
          <p:nvPr/>
        </p:nvSpPr>
        <p:spPr bwMode="auto">
          <a:xfrm>
            <a:off x="5003800" y="1482725"/>
            <a:ext cx="3924300" cy="206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38×53+48×38-38</a:t>
            </a:r>
          </a:p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=38×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53+48-1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）</a:t>
            </a:r>
            <a:endParaRPr lang="en-US" altLang="zh-CN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=38×100</a:t>
            </a:r>
          </a:p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=3800</a:t>
            </a:r>
          </a:p>
        </p:txBody>
      </p:sp>
      <p:grpSp>
        <p:nvGrpSpPr>
          <p:cNvPr id="31748" name="组合 2"/>
          <p:cNvGrpSpPr/>
          <p:nvPr/>
        </p:nvGrpSpPr>
        <p:grpSpPr bwMode="auto">
          <a:xfrm>
            <a:off x="2541588" y="4832350"/>
            <a:ext cx="3989387" cy="307975"/>
            <a:chOff x="2382515" y="4832269"/>
            <a:chExt cx="3989944" cy="307776"/>
          </a:xfrm>
        </p:grpSpPr>
        <p:sp>
          <p:nvSpPr>
            <p:cNvPr id="6" name="圆角矩形 5"/>
            <p:cNvSpPr/>
            <p:nvPr/>
          </p:nvSpPr>
          <p:spPr>
            <a:xfrm>
              <a:off x="2382515" y="4832269"/>
              <a:ext cx="3989944" cy="306190"/>
            </a:xfrm>
            <a:prstGeom prst="round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31750" name="矩形 16"/>
            <p:cNvSpPr>
              <a:spLocks noChangeArrowheads="1"/>
            </p:cNvSpPr>
            <p:nvPr/>
          </p:nvSpPr>
          <p:spPr bwMode="auto">
            <a:xfrm>
              <a:off x="2567781" y="4832269"/>
              <a:ext cx="3775944" cy="3077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选自“状元成才路”系列丛书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《</a:t>
              </a:r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状元作业本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》</a:t>
              </a:r>
              <a:endParaRPr lang="zh-CN" altLang="en-US" sz="14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矩形 1"/>
          <p:cNvSpPr>
            <a:spLocks noChangeArrowheads="1"/>
          </p:cNvSpPr>
          <p:nvPr/>
        </p:nvSpPr>
        <p:spPr bwMode="auto">
          <a:xfrm>
            <a:off x="1042988" y="484188"/>
            <a:ext cx="7345362" cy="159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3.</a:t>
            </a:r>
            <a:r>
              <a:rPr lang="zh-CN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某市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</a:t>
            </a:r>
            <a:r>
              <a:rPr lang="zh-CN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号线一列地铁每小时往返运行共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5</a:t>
            </a:r>
            <a:r>
              <a:rPr lang="zh-CN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次，可运送乘客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2400</a:t>
            </a:r>
            <a:r>
              <a:rPr lang="zh-CN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人。这列地铁共有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8</a:t>
            </a:r>
            <a:r>
              <a:rPr lang="zh-CN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节车厢，平均每节车厢每次可运送乘客多少人？</a:t>
            </a:r>
          </a:p>
        </p:txBody>
      </p:sp>
      <p:sp>
        <p:nvSpPr>
          <p:cNvPr id="3" name="矩形 2"/>
          <p:cNvSpPr>
            <a:spLocks noChangeArrowheads="1"/>
          </p:cNvSpPr>
          <p:nvPr/>
        </p:nvSpPr>
        <p:spPr bwMode="auto">
          <a:xfrm>
            <a:off x="1476375" y="1995488"/>
            <a:ext cx="4572000" cy="2111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2400</a:t>
            </a:r>
            <a:r>
              <a:rPr lang="zh-CN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÷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5</a:t>
            </a:r>
            <a:r>
              <a:rPr lang="zh-CN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÷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8</a:t>
            </a:r>
          </a:p>
          <a:p>
            <a:pPr eaLnBrk="1" hangingPunct="1">
              <a:lnSpc>
                <a:spcPct val="120000"/>
              </a:lnSpc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=2400</a:t>
            </a:r>
            <a:r>
              <a:rPr lang="zh-CN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÷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(5</a:t>
            </a:r>
            <a:r>
              <a:rPr lang="zh-CN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×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8)</a:t>
            </a:r>
          </a:p>
          <a:p>
            <a:pPr eaLnBrk="1" hangingPunct="1">
              <a:lnSpc>
                <a:spcPct val="120000"/>
              </a:lnSpc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=2400</a:t>
            </a:r>
            <a:r>
              <a:rPr lang="zh-CN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÷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40</a:t>
            </a:r>
          </a:p>
          <a:p>
            <a:pPr eaLnBrk="1" hangingPunct="1">
              <a:lnSpc>
                <a:spcPct val="120000"/>
              </a:lnSpc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=60(</a:t>
            </a:r>
            <a:r>
              <a:rPr lang="zh-CN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人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)</a:t>
            </a:r>
            <a:endParaRPr lang="zh-CN" altLang="zh-CN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1258888" y="4084638"/>
            <a:ext cx="6913562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答：平均每节车厢每次可运送乘客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60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人。</a:t>
            </a:r>
            <a:endParaRPr lang="zh-CN" altLang="zh-CN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grpSp>
        <p:nvGrpSpPr>
          <p:cNvPr id="32773" name="组合 2"/>
          <p:cNvGrpSpPr/>
          <p:nvPr/>
        </p:nvGrpSpPr>
        <p:grpSpPr bwMode="auto">
          <a:xfrm>
            <a:off x="2541588" y="4832350"/>
            <a:ext cx="3989387" cy="307975"/>
            <a:chOff x="2382515" y="4832269"/>
            <a:chExt cx="3989944" cy="307776"/>
          </a:xfrm>
        </p:grpSpPr>
        <p:sp>
          <p:nvSpPr>
            <p:cNvPr id="7" name="圆角矩形 6"/>
            <p:cNvSpPr/>
            <p:nvPr/>
          </p:nvSpPr>
          <p:spPr>
            <a:xfrm>
              <a:off x="2382515" y="4832269"/>
              <a:ext cx="3989944" cy="306190"/>
            </a:xfrm>
            <a:prstGeom prst="round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32775" name="矩形 16"/>
            <p:cNvSpPr>
              <a:spLocks noChangeArrowheads="1"/>
            </p:cNvSpPr>
            <p:nvPr/>
          </p:nvSpPr>
          <p:spPr bwMode="auto">
            <a:xfrm>
              <a:off x="2567781" y="4832269"/>
              <a:ext cx="3775944" cy="3077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选自“状元成才路”系列丛书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《</a:t>
              </a:r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状元作业本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》</a:t>
              </a:r>
              <a:endParaRPr lang="zh-CN" altLang="en-US" sz="14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theme/theme1.xml><?xml version="1.0" encoding="utf-8"?>
<a:theme xmlns:a="http://schemas.openxmlformats.org/drawingml/2006/main" name="1_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Classic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1065</Words>
  <Application>Microsoft Office PowerPoint</Application>
  <PresentationFormat>全屏显示(16:9)</PresentationFormat>
  <Paragraphs>200</Paragraphs>
  <Slides>26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34" baseType="lpstr">
      <vt:lpstr>等线</vt:lpstr>
      <vt:lpstr>黑体</vt:lpstr>
      <vt:lpstr>楷体</vt:lpstr>
      <vt:lpstr>宋体</vt:lpstr>
      <vt:lpstr>幼圆</vt:lpstr>
      <vt:lpstr>Arial</vt:lpstr>
      <vt:lpstr>Times New Roman</vt:lpstr>
      <vt:lpstr>1_自定义设计方案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>状元成才路</Manager>
  <Company>状元成才路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</dc:creator>
  <cp:keywords>状元成才路</cp:keywords>
  <dc:description>状元成才路</dc:description>
  <cp:lastModifiedBy>litao</cp:lastModifiedBy>
  <cp:revision>331</cp:revision>
  <dcterms:created xsi:type="dcterms:W3CDTF">2015-08-27T07:30:00Z</dcterms:created>
  <dcterms:modified xsi:type="dcterms:W3CDTF">2023-11-21T09:42:18Z</dcterms:modified>
  <cp:category>状元成才路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2052-11.8.2.11734</vt:lpwstr>
  </property>
  <property fmtid="{D5CDD505-2E9C-101B-9397-08002B2CF9AE}" pid="3" name="ICV">
    <vt:lpwstr>65719FFDFAEA499AAC8EC6DA4F07FF62</vt:lpwstr>
  </property>
</Properties>
</file>