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3" r:id="rId2"/>
    <p:sldId id="345" r:id="rId3"/>
    <p:sldId id="346" r:id="rId4"/>
    <p:sldId id="347" r:id="rId5"/>
    <p:sldId id="348" r:id="rId6"/>
    <p:sldId id="349" r:id="rId7"/>
    <p:sldId id="350" r:id="rId8"/>
    <p:sldId id="351" r:id="rId9"/>
    <p:sldId id="352" r:id="rId10"/>
    <p:sldId id="353" r:id="rId11"/>
    <p:sldId id="354" r:id="rId12"/>
    <p:sldId id="358" r:id="rId13"/>
    <p:sldId id="356" r:id="rId14"/>
    <p:sldId id="357" r:id="rId15"/>
    <p:sldId id="355" r:id="rId16"/>
    <p:sldId id="361" r:id="rId17"/>
    <p:sldId id="363" r:id="rId18"/>
    <p:sldId id="364" r:id="rId19"/>
    <p:sldId id="366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93FF"/>
    <a:srgbClr val="FFFFFF"/>
    <a:srgbClr val="0EB83A"/>
    <a:srgbClr val="BDDD22"/>
    <a:srgbClr val="EAFF56"/>
    <a:srgbClr val="00E079"/>
    <a:srgbClr val="00BC12"/>
    <a:srgbClr val="4B5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6209" autoAdjust="0"/>
  </p:normalViewPr>
  <p:slideViewPr>
    <p:cSldViewPr showGuides="1">
      <p:cViewPr varScale="1">
        <p:scale>
          <a:sx n="75" d="100"/>
          <a:sy n="75" d="100"/>
        </p:scale>
        <p:origin x="78" y="1248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0A9B94FF-ABDE-4794-941D-F86CC9536E5E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A4859B0-5B50-485E-B3DD-3951CD180BA3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F0A0E0D9-0E2B-48DB-9FBA-36FBFCDF7F4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075" y="501650"/>
            <a:ext cx="6419850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2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3710224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86" r="48331" b="1112"/>
          <a:stretch>
            <a:fillRect/>
          </a:stretch>
        </p:blipFill>
        <p:spPr bwMode="auto">
          <a:xfrm>
            <a:off x="6738938" y="2760663"/>
            <a:ext cx="2505075" cy="245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687" r="26309"/>
          <a:stretch>
            <a:fillRect/>
          </a:stretch>
        </p:blipFill>
        <p:spPr bwMode="auto">
          <a:xfrm>
            <a:off x="0" y="2760663"/>
            <a:ext cx="6738938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2" r="196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3710224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7">
            <a:extLst>
              <a:ext uri="{FF2B5EF4-FFF2-40B4-BE49-F238E27FC236}">
                <a16:creationId xmlns:a16="http://schemas.microsoft.com/office/drawing/2014/main" id="{41A53D31-80A9-45A4-964C-C620269E918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3" t="2402" r="3291" b="7365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3710224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7">
            <a:extLst>
              <a:ext uri="{FF2B5EF4-FFF2-40B4-BE49-F238E27FC236}">
                <a16:creationId xmlns:a16="http://schemas.microsoft.com/office/drawing/2014/main" id="{4B3F2A50-B3AE-416F-A477-D25BB375485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75A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44230" y="10086550"/>
                  <a:ext cx="188384" cy="141827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6339" y="9089297"/>
                  <a:ext cx="768349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90348" y="9181626"/>
                  <a:ext cx="751415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51042" y="9179504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31586" y="10193943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8449" y="9077285"/>
                  <a:ext cx="948265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5692" y="3931339"/>
                <a:ext cx="1255182" cy="1212949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3328" y="13837561"/>
                  <a:ext cx="146670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71872" y="13750081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9248" y="13648507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38393" y="13584156"/>
                  <a:ext cx="146670" cy="221614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6276" y="13510055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48826" y="14334321"/>
                  <a:ext cx="153186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4789" y="14267562"/>
                  <a:ext cx="14992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5156" y="14195058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8067" y="14161440"/>
                  <a:ext cx="149928" cy="21183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8715" y="14063999"/>
                  <a:ext cx="149928" cy="211838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9257" y="13651811"/>
                  <a:ext cx="2956190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6568" y="3806011"/>
                  <a:ext cx="1978166" cy="339739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6568" y="3806011"/>
                  <a:ext cx="1978166" cy="339739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12196"/>
                  <a:ext cx="431173" cy="331900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pitchFamily="2" charset="-122"/>
                  <a:ea typeface="方正粗黑繁体" panose="03000509000000000000" pitchFamily="2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pitchFamily="2" charset="-122"/>
                <a:ea typeface="方正粗黑繁体" panose="03000509000000000000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D312E6E-035A-4F3C-AF3B-BEB3A4433253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3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83768" y="1131590"/>
            <a:ext cx="4896544" cy="8271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整理和复习</a:t>
            </a:r>
          </a:p>
        </p:txBody>
      </p:sp>
      <p:sp>
        <p:nvSpPr>
          <p:cNvPr id="10243" name="副标题 6"/>
          <p:cNvSpPr txBox="1">
            <a:spLocks noChangeArrowheads="1"/>
          </p:cNvSpPr>
          <p:nvPr/>
        </p:nvSpPr>
        <p:spPr bwMode="auto">
          <a:xfrm>
            <a:off x="3425825" y="2435225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130" y="1135063"/>
            <a:ext cx="863153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4" b="57994"/>
          <a:stretch>
            <a:fillRect/>
          </a:stretch>
        </p:blipFill>
        <p:spPr bwMode="auto">
          <a:xfrm>
            <a:off x="635000" y="781050"/>
            <a:ext cx="6294438" cy="410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组合 5"/>
          <p:cNvGrpSpPr/>
          <p:nvPr/>
        </p:nvGrpSpPr>
        <p:grpSpPr bwMode="auto">
          <a:xfrm>
            <a:off x="1476375" y="1722438"/>
            <a:ext cx="6850047" cy="3094645"/>
            <a:chOff x="1424805" y="1466450"/>
            <a:chExt cx="6850725" cy="3095080"/>
          </a:xfrm>
        </p:grpSpPr>
        <p:sp>
          <p:nvSpPr>
            <p:cNvPr id="3" name="圆角矩形标注 3"/>
            <p:cNvSpPr/>
            <p:nvPr/>
          </p:nvSpPr>
          <p:spPr>
            <a:xfrm>
              <a:off x="1424805" y="1466450"/>
              <a:ext cx="4248570" cy="2160890"/>
            </a:xfrm>
            <a:prstGeom prst="rect">
              <a:avLst/>
            </a:prstGeom>
            <a:noFill/>
            <a:ln w="19050">
              <a:noFill/>
              <a:miter lim="800000"/>
            </a:ln>
          </p:spPr>
          <p:txBody>
            <a:bodyPr/>
            <a:lstStyle/>
            <a:p>
              <a:pPr>
                <a:defRPr/>
              </a:pPr>
              <a:r>
                <a:rPr lang="zh-CN" altLang="zh-CN" sz="3200" b="1" dirty="0">
                  <a:latin typeface="+mn-lt"/>
                </a:rPr>
                <a:t>阅读课本第</a:t>
              </a:r>
              <a:r>
                <a:rPr lang="en-US" altLang="zh-CN" sz="3200" b="1" dirty="0">
                  <a:latin typeface="+mn-lt"/>
                </a:rPr>
                <a:t>32</a:t>
              </a:r>
              <a:r>
                <a:rPr lang="zh-CN" altLang="zh-CN" sz="3200" b="1" dirty="0">
                  <a:latin typeface="+mn-lt"/>
                </a:rPr>
                <a:t>页～</a:t>
              </a:r>
              <a:r>
                <a:rPr lang="en-US" altLang="zh-CN" sz="3200" b="1" dirty="0">
                  <a:latin typeface="+mn-lt"/>
                </a:rPr>
                <a:t>51</a:t>
              </a:r>
              <a:r>
                <a:rPr lang="zh-CN" altLang="zh-CN" sz="3200" b="1" dirty="0">
                  <a:latin typeface="+mn-lt"/>
                </a:rPr>
                <a:t>页的内容</a:t>
              </a:r>
              <a:r>
                <a:rPr lang="zh-CN" altLang="en-US" sz="3200" b="1" dirty="0">
                  <a:latin typeface="+mn-lt"/>
                </a:rPr>
                <a:t>，</a:t>
              </a:r>
              <a:r>
                <a:rPr lang="zh-CN" altLang="zh-CN" sz="3200" b="1" dirty="0">
                  <a:latin typeface="+mn-lt"/>
                </a:rPr>
                <a:t>回忆本单元的学习内容</a:t>
              </a:r>
              <a:r>
                <a:rPr lang="zh-CN" altLang="en-US" sz="3200" b="1" dirty="0">
                  <a:latin typeface="+mn-lt"/>
                </a:rPr>
                <a:t>，</a:t>
              </a:r>
              <a:r>
                <a:rPr lang="zh-CN" altLang="zh-CN" sz="3200" b="1" dirty="0">
                  <a:latin typeface="+mn-lt"/>
                </a:rPr>
                <a:t>然后按自己喜欢的方式进行整理。</a:t>
              </a:r>
            </a:p>
          </p:txBody>
        </p:sp>
        <p:pic>
          <p:nvPicPr>
            <p:cNvPr id="12294" name="图片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14833" y="2526420"/>
              <a:ext cx="1760697" cy="2035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2" name="矩形 1"/>
          <p:cNvSpPr>
            <a:spLocks noChangeArrowheads="1"/>
          </p:cNvSpPr>
          <p:nvPr/>
        </p:nvSpPr>
        <p:spPr bwMode="auto">
          <a:xfrm>
            <a:off x="2214563" y="195263"/>
            <a:ext cx="471487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一、回顾梳理，自主建构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503238" y="1275606"/>
          <a:ext cx="8137525" cy="3312192"/>
        </p:xfrm>
        <a:graphic>
          <a:graphicData uri="http://schemas.openxmlformats.org/drawingml/2006/table">
            <a:tbl>
              <a:tblPr/>
              <a:tblGrid>
                <a:gridCol w="20334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4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4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2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长度</a:t>
                      </a:r>
                      <a:endParaRPr lang="en-US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1dm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1cm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1mm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20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用</a:t>
                      </a:r>
                      <a:r>
                        <a:rPr 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米</a:t>
                      </a:r>
                      <a:r>
                        <a:rPr lang="zh-CN" altLang="en-US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作单位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     m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       m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        m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20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0.1</a:t>
                      </a:r>
                      <a:r>
                        <a:rPr lang="en-US" alt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m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0.01</a:t>
                      </a:r>
                      <a:r>
                        <a:rPr lang="en-US" alt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m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0.001</a:t>
                      </a:r>
                      <a:r>
                        <a:rPr lang="en-US" alt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m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203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计数单位</a:t>
                      </a: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十分之一</a:t>
                      </a: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百分之一</a:t>
                      </a: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千分之一</a:t>
                      </a: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203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0.1</a:t>
                      </a:r>
                      <a:endParaRPr lang="zh-CN" sz="2800" b="1" kern="10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0.01</a:t>
                      </a:r>
                      <a:endParaRPr lang="zh-CN" sz="2800" b="1" kern="10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0.001</a:t>
                      </a:r>
                      <a:endParaRPr lang="zh-CN" sz="2800" b="1" kern="100" dirty="0">
                        <a:latin typeface="+mn-lt"/>
                        <a:ea typeface="黑体" panose="02010609060101010101" pitchFamily="49" charset="-122"/>
                        <a:cs typeface="Times New Roman" panose="02020603050405020304"/>
                      </a:endParaRP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2032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每相邻两个计数单位之间的进率是</a:t>
                      </a:r>
                      <a:r>
                        <a:rPr lang="en-US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10</a:t>
                      </a:r>
                      <a:r>
                        <a:rPr lang="zh-CN" sz="2800" b="1" kern="100" dirty="0">
                          <a:latin typeface="+mn-lt"/>
                          <a:ea typeface="黑体" panose="02010609060101010101" pitchFamily="49" charset="-122"/>
                          <a:cs typeface="Times New Roman" panose="02020603050405020304"/>
                        </a:rPr>
                        <a:t>。</a:t>
                      </a:r>
                    </a:p>
                  </a:txBody>
                  <a:tcPr marL="68579" marR="6857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03238" y="411163"/>
            <a:ext cx="2952750" cy="6461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3600" b="1">
                <a:solidFill>
                  <a:srgbClr val="FF0000"/>
                </a:solidFill>
                <a:latin typeface="+mn-ea"/>
                <a:ea typeface="+mn-ea"/>
                <a:cs typeface="Times New Roman" panose="02020603050405020304" pitchFamily="18" charset="0"/>
              </a:rPr>
              <a:t>小数的意义：</a:t>
            </a:r>
            <a:endParaRPr lang="zh-CN" altLang="zh-CN" sz="3600" b="1">
              <a:solidFill>
                <a:srgbClr val="FF0000"/>
              </a:solidFill>
              <a:latin typeface="+mn-ea"/>
              <a:ea typeface="+mn-ea"/>
            </a:endParaRPr>
          </a:p>
        </p:txBody>
      </p:sp>
      <p:graphicFrame>
        <p:nvGraphicFramePr>
          <p:cNvPr id="10275" name="对象 3"/>
          <p:cNvGraphicFramePr>
            <a:graphicFrameLocks noChangeAspect="1"/>
          </p:cNvGraphicFramePr>
          <p:nvPr/>
        </p:nvGraphicFramePr>
        <p:xfrm>
          <a:off x="3276600" y="1819275"/>
          <a:ext cx="28733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3" imgW="215900" imgH="405765" progId="Equation.DSMT4">
                  <p:embed/>
                </p:oleObj>
              </mc:Choice>
              <mc:Fallback>
                <p:oleObj name="Equation" r:id="rId3" imgW="215900" imgH="405765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819275"/>
                        <a:ext cx="287338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6" name="对象 4"/>
          <p:cNvGraphicFramePr>
            <a:graphicFrameLocks noChangeAspect="1"/>
          </p:cNvGraphicFramePr>
          <p:nvPr/>
        </p:nvGraphicFramePr>
        <p:xfrm>
          <a:off x="5314950" y="1819275"/>
          <a:ext cx="3873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5" imgW="292100" imgH="405765" progId="Equation.DSMT4">
                  <p:embed/>
                </p:oleObj>
              </mc:Choice>
              <mc:Fallback>
                <p:oleObj name="Equation" r:id="rId5" imgW="292100" imgH="4057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4950" y="1819275"/>
                        <a:ext cx="3873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7" name="对象 5"/>
          <p:cNvGraphicFramePr>
            <a:graphicFrameLocks noChangeAspect="1"/>
          </p:cNvGraphicFramePr>
          <p:nvPr/>
        </p:nvGraphicFramePr>
        <p:xfrm>
          <a:off x="7308850" y="1819275"/>
          <a:ext cx="488950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7" imgW="368300" imgH="406400" progId="Equation.DSMT4">
                  <p:embed/>
                </p:oleObj>
              </mc:Choice>
              <mc:Fallback>
                <p:oleObj name="Equation" r:id="rId7" imgW="368300" imgH="4064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8850" y="1819275"/>
                        <a:ext cx="488950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785813" y="1059582"/>
          <a:ext cx="7648577" cy="3821113"/>
        </p:xfrm>
        <a:graphic>
          <a:graphicData uri="http://schemas.openxmlformats.org/drawingml/2006/table">
            <a:tbl>
              <a:tblPr/>
              <a:tblGrid>
                <a:gridCol w="4738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4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84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84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184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184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205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20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20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205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3805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949789"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整数部分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小数点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小数部分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35662"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数位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万位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千位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百位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十位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个位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十分位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百分位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千分位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万分位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5662"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计数单位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endParaRPr kumimoji="0" lang="zh-CN" altLang="zh-CN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万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千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百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十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一（个）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十分之一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百分之一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千分之一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1755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万分之一</a:t>
                      </a:r>
                    </a:p>
                  </a:txBody>
                  <a:tcPr marL="68580" marR="68580" marT="0" marB="0" vert="eaVert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ase" latinLnBrk="0" hangingPunct="1">
                        <a:lnSpc>
                          <a:spcPct val="13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…</a:t>
                      </a:r>
                      <a:endParaRPr kumimoji="0" lang="zh-CN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781300" y="173038"/>
            <a:ext cx="34798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小数的数位顺序表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116013" y="1419845"/>
            <a:ext cx="7127875" cy="2554287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indent="828040">
              <a:defRPr/>
            </a:pPr>
            <a:r>
              <a:rPr lang="zh-CN" altLang="zh-CN" sz="3200" b="1" dirty="0">
                <a:latin typeface="+mn-lt"/>
              </a:rPr>
              <a:t>读小数时</a:t>
            </a:r>
            <a:r>
              <a:rPr lang="zh-CN" altLang="en-US" sz="3200" b="1" dirty="0">
                <a:latin typeface="+mn-lt"/>
              </a:rPr>
              <a:t>，先读整数部分，整数部分按照整数的读法读；再读小数点，小数点读作 “点”；最后读小数部分，小数部分要依次读出每个数字，而且有几个</a:t>
            </a:r>
            <a:r>
              <a:rPr lang="en-US" altLang="zh-CN" sz="3200" b="1" dirty="0">
                <a:latin typeface="+mn-lt"/>
              </a:rPr>
              <a:t>0</a:t>
            </a:r>
            <a:r>
              <a:rPr lang="zh-CN" altLang="en-US" sz="3200" b="1" dirty="0">
                <a:latin typeface="+mn-lt"/>
              </a:rPr>
              <a:t>就要读</a:t>
            </a:r>
            <a:r>
              <a:rPr lang="zh-CN" altLang="en-US" sz="3200" b="1">
                <a:latin typeface="+mn-lt"/>
              </a:rPr>
              <a:t>几个零。</a:t>
            </a:r>
            <a:endParaRPr lang="en-US" altLang="zh-CN" sz="3200" b="1" dirty="0">
              <a:latin typeface="+mn-lt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60350" y="563563"/>
            <a:ext cx="30575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zh-CN" sz="32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小数的读写法：</a:t>
            </a:r>
            <a:endParaRPr lang="zh-CN" altLang="en-US" sz="32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116013" y="1851645"/>
            <a:ext cx="7127875" cy="1690687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indent="828040">
              <a:defRPr/>
            </a:pPr>
            <a:r>
              <a:rPr lang="zh-CN" altLang="en-US" sz="3200" b="1" dirty="0">
                <a:latin typeface="+mn-lt"/>
              </a:rPr>
              <a:t>写小数时，整数部分按整数的写法写，整数部分是</a:t>
            </a:r>
            <a:r>
              <a:rPr lang="en-US" altLang="zh-CN" sz="3200" b="1" dirty="0">
                <a:latin typeface="+mn-lt"/>
              </a:rPr>
              <a:t>0</a:t>
            </a:r>
            <a:r>
              <a:rPr lang="zh-CN" altLang="en-US" sz="3200" b="1" dirty="0">
                <a:latin typeface="+mn-lt"/>
              </a:rPr>
              <a:t>就写</a:t>
            </a:r>
            <a:r>
              <a:rPr lang="en-US" altLang="zh-CN" sz="3200" b="1" dirty="0">
                <a:latin typeface="+mn-lt"/>
              </a:rPr>
              <a:t>0</a:t>
            </a:r>
            <a:r>
              <a:rPr lang="zh-CN" altLang="en-US" sz="3200" b="1" dirty="0">
                <a:latin typeface="+mn-lt"/>
              </a:rPr>
              <a:t>；小数部分依次写出每个数字，不能忘记小数点。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935038" y="1851025"/>
            <a:ext cx="7273925" cy="1076325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zh-CN" sz="3200" b="1">
                <a:latin typeface="+mn-lt"/>
              </a:rPr>
              <a:t>小数的末尾添上</a:t>
            </a:r>
            <a:r>
              <a:rPr lang="zh-CN" altLang="en-US" sz="3200" b="1">
                <a:latin typeface="+mn-lt"/>
              </a:rPr>
              <a:t>“</a:t>
            </a:r>
            <a:r>
              <a:rPr lang="en-US" altLang="zh-CN" sz="3200" b="1">
                <a:latin typeface="+mn-lt"/>
              </a:rPr>
              <a:t>0</a:t>
            </a:r>
            <a:r>
              <a:rPr lang="zh-CN" altLang="en-US" sz="3200" b="1">
                <a:latin typeface="+mn-lt"/>
              </a:rPr>
              <a:t>”或去掉“</a:t>
            </a:r>
            <a:r>
              <a:rPr lang="en-US" altLang="zh-CN" sz="3200" b="1">
                <a:latin typeface="+mn-lt"/>
              </a:rPr>
              <a:t>0</a:t>
            </a:r>
            <a:r>
              <a:rPr lang="zh-CN" altLang="en-US" sz="3200" b="1">
                <a:latin typeface="+mn-lt"/>
              </a:rPr>
              <a:t>”，</a:t>
            </a:r>
            <a:endParaRPr lang="en-US" altLang="zh-CN" sz="3200" b="1">
              <a:latin typeface="+mn-lt"/>
            </a:endParaRPr>
          </a:p>
          <a:p>
            <a:pPr>
              <a:defRPr/>
            </a:pPr>
            <a:r>
              <a:rPr lang="zh-CN" altLang="en-US" sz="3200" b="1">
                <a:latin typeface="+mn-lt"/>
              </a:rPr>
              <a:t>小数的大小不变。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476250" y="949325"/>
            <a:ext cx="2381250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zh-CN" sz="32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小数的性质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:</a:t>
            </a:r>
            <a:endParaRPr lang="zh-CN" altLang="en-US" sz="3200" b="1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647700" y="1260475"/>
            <a:ext cx="7596708" cy="3055749"/>
          </a:xfrm>
          <a:prstGeom prst="rect">
            <a:avLst/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 indent="828040">
              <a:lnSpc>
                <a:spcPct val="120000"/>
              </a:lnSpc>
              <a:defRPr/>
            </a:pPr>
            <a:r>
              <a:rPr lang="zh-CN" altLang="en-US" sz="3200" b="1">
                <a:latin typeface="+mn-lt"/>
              </a:rPr>
              <a:t>比较两个小数的大小，先看它们的整数部分，整数部分大的那个数就大；整数部分相同的，十分位上的数大的那个数就大；十分位上的数也相同的，百分位上的数大的那个数就大</a:t>
            </a:r>
            <a:r>
              <a:rPr lang="en-US" altLang="zh-CN" sz="3200" b="1">
                <a:latin typeface="+mn-ea"/>
                <a:ea typeface="+mn-ea"/>
              </a:rPr>
              <a:t>……</a:t>
            </a:r>
            <a:r>
              <a:rPr lang="zh-CN" altLang="en-US" sz="3200" b="1">
                <a:latin typeface="+mn-lt"/>
              </a:rPr>
              <a:t>依此类推。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539750" y="555625"/>
            <a:ext cx="3481388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小数的大小比较：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3"/>
          <p:cNvSpPr txBox="1">
            <a:spLocks noChangeArrowheads="1"/>
          </p:cNvSpPr>
          <p:nvPr/>
        </p:nvSpPr>
        <p:spPr bwMode="auto">
          <a:xfrm>
            <a:off x="376238" y="1354138"/>
            <a:ext cx="8391525" cy="1217612"/>
          </a:xfrm>
          <a:prstGeom prst="rect">
            <a:avLst/>
          </a:prstGeom>
          <a:solidFill>
            <a:srgbClr val="FFFFFF"/>
          </a:solidFill>
          <a:ln w="19050">
            <a:solidFill>
              <a:srgbClr val="2093FF"/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n-lt"/>
                <a:ea typeface="+mj-ea"/>
              </a:rPr>
              <a:t>       小数点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向右</a:t>
            </a:r>
            <a:r>
              <a:rPr lang="zh-CN" altLang="en-US" sz="3200" b="1" dirty="0">
                <a:latin typeface="+mn-lt"/>
                <a:ea typeface="+mj-ea"/>
              </a:rPr>
              <a:t>移动一位、两位、三位，小数就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+mj-ea"/>
              </a:rPr>
              <a:t>扩大</a:t>
            </a:r>
            <a:r>
              <a:rPr lang="zh-CN" altLang="en-US" sz="3200" b="1" dirty="0">
                <a:latin typeface="+mn-lt"/>
                <a:ea typeface="+mj-ea"/>
              </a:rPr>
              <a:t>到原数的</a:t>
            </a:r>
            <a:r>
              <a:rPr lang="en-US" altLang="zh-CN" sz="3200" b="1" dirty="0">
                <a:latin typeface="+mn-lt"/>
              </a:rPr>
              <a:t>10</a:t>
            </a:r>
            <a:r>
              <a:rPr lang="zh-CN" altLang="en-US" sz="3200" b="1" dirty="0">
                <a:latin typeface="+mn-lt"/>
                <a:ea typeface="+mj-ea"/>
              </a:rPr>
              <a:t>倍、</a:t>
            </a:r>
            <a:r>
              <a:rPr lang="en-US" altLang="zh-CN" sz="3200" b="1" dirty="0">
                <a:latin typeface="+mn-lt"/>
                <a:ea typeface="+mj-ea"/>
              </a:rPr>
              <a:t>100</a:t>
            </a:r>
            <a:r>
              <a:rPr lang="zh-CN" altLang="en-US" sz="3200" b="1" dirty="0">
                <a:latin typeface="+mn-lt"/>
                <a:ea typeface="+mj-ea"/>
              </a:rPr>
              <a:t>倍、</a:t>
            </a:r>
            <a:r>
              <a:rPr lang="en-US" altLang="zh-CN" sz="3200" b="1" dirty="0">
                <a:latin typeface="+mn-lt"/>
                <a:ea typeface="+mj-ea"/>
              </a:rPr>
              <a:t>1000</a:t>
            </a:r>
            <a:r>
              <a:rPr lang="zh-CN" altLang="en-US" sz="3200" b="1" dirty="0">
                <a:latin typeface="+mn-lt"/>
                <a:ea typeface="+mj-ea"/>
              </a:rPr>
              <a:t>倍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376238" y="2606675"/>
            <a:ext cx="8461375" cy="1768475"/>
            <a:chOff x="452730" y="2674674"/>
            <a:chExt cx="8460438" cy="1769284"/>
          </a:xfrm>
        </p:grpSpPr>
        <p:sp>
          <p:nvSpPr>
            <p:cNvPr id="10" name="矩形 9"/>
            <p:cNvSpPr/>
            <p:nvPr/>
          </p:nvSpPr>
          <p:spPr>
            <a:xfrm>
              <a:off x="452730" y="2823967"/>
              <a:ext cx="8392183" cy="161999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209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8438" name="组合 7"/>
            <p:cNvGrpSpPr/>
            <p:nvPr/>
          </p:nvGrpSpPr>
          <p:grpSpPr bwMode="auto">
            <a:xfrm>
              <a:off x="683568" y="2674674"/>
              <a:ext cx="8229600" cy="1639238"/>
              <a:chOff x="274638" y="2617788"/>
              <a:chExt cx="8229600" cy="1639238"/>
            </a:xfrm>
          </p:grpSpPr>
          <p:sp>
            <p:nvSpPr>
              <p:cNvPr id="4" name="TextBox 13"/>
              <p:cNvSpPr txBox="1">
                <a:spLocks noChangeArrowheads="1"/>
              </p:cNvSpPr>
              <p:nvPr/>
            </p:nvSpPr>
            <p:spPr bwMode="auto">
              <a:xfrm>
                <a:off x="273961" y="2617788"/>
                <a:ext cx="8230277" cy="14754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defRPr/>
                </a:pPr>
                <a:r>
                  <a:rPr lang="zh-CN" altLang="en-US" sz="3200" b="1" dirty="0">
                    <a:latin typeface="+mj-lt"/>
                    <a:ea typeface="+mj-ea"/>
                  </a:rPr>
                  <a:t>       小数点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+mj-lt"/>
                    <a:ea typeface="+mj-ea"/>
                  </a:rPr>
                  <a:t>向左</a:t>
                </a:r>
                <a:r>
                  <a:rPr lang="zh-CN" altLang="en-US" sz="3200" b="1" dirty="0">
                    <a:latin typeface="+mj-lt"/>
                    <a:ea typeface="+mj-ea"/>
                  </a:rPr>
                  <a:t>移动一位、两位、三位，小数就</a:t>
                </a:r>
                <a:r>
                  <a:rPr lang="zh-CN" altLang="en-US" sz="3200" b="1" dirty="0">
                    <a:solidFill>
                      <a:srgbClr val="FF0000"/>
                    </a:solidFill>
                    <a:latin typeface="Arial" panose="020B0604020202020204"/>
                    <a:ea typeface="黑体" panose="02010609060101010101" pitchFamily="49" charset="-122"/>
                  </a:rPr>
                  <a:t>缩小</a:t>
                </a:r>
                <a:r>
                  <a:rPr lang="zh-CN" altLang="en-US" sz="3200" b="1" dirty="0">
                    <a:latin typeface="+mj-lt"/>
                    <a:ea typeface="+mj-ea"/>
                  </a:rPr>
                  <a:t>到原数</a:t>
                </a:r>
                <a:r>
                  <a:rPr lang="zh-CN" altLang="en-US" sz="3200" b="1">
                    <a:latin typeface="+mj-lt"/>
                    <a:ea typeface="+mj-ea"/>
                  </a:rPr>
                  <a:t>的      、       、        </a:t>
                </a:r>
                <a:r>
                  <a:rPr lang="en-US" altLang="zh-CN" sz="3200" b="1">
                    <a:latin typeface="+mj-lt"/>
                    <a:ea typeface="+mj-ea"/>
                  </a:rPr>
                  <a:t>……</a:t>
                </a:r>
                <a:endParaRPr lang="zh-CN" altLang="en-US" sz="3200" b="1" dirty="0">
                  <a:latin typeface="+mj-lt"/>
                  <a:ea typeface="+mj-ea"/>
                </a:endParaRPr>
              </a:p>
            </p:txBody>
          </p:sp>
          <p:graphicFrame>
            <p:nvGraphicFramePr>
              <p:cNvPr id="18440" name="对象 5"/>
              <p:cNvGraphicFramePr>
                <a:graphicFrameLocks noChangeAspect="1"/>
              </p:cNvGraphicFramePr>
              <p:nvPr/>
            </p:nvGraphicFramePr>
            <p:xfrm>
              <a:off x="3592907" y="3223564"/>
              <a:ext cx="566737" cy="10334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8" name="Equation" r:id="rId3" imgW="215900" imgH="393065" progId="Equation.DSMT4">
                      <p:embed/>
                    </p:oleObj>
                  </mc:Choice>
                  <mc:Fallback>
                    <p:oleObj name="Equation" r:id="rId3" imgW="215900" imgH="393065" progId="Equation.DSMT4">
                      <p:embed/>
                      <p:pic>
                        <p:nvPicPr>
                          <p:cNvPr id="0" name="对象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592907" y="3223564"/>
                            <a:ext cx="566737" cy="10334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441" name="对象 5"/>
              <p:cNvGraphicFramePr>
                <a:graphicFrameLocks noChangeAspect="1"/>
              </p:cNvGraphicFramePr>
              <p:nvPr/>
            </p:nvGraphicFramePr>
            <p:xfrm>
              <a:off x="4498055" y="3223564"/>
              <a:ext cx="766763" cy="10334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59" name="Equation" r:id="rId5" imgW="292100" imgH="393700" progId="Equation.DSMT4">
                      <p:embed/>
                    </p:oleObj>
                  </mc:Choice>
                  <mc:Fallback>
                    <p:oleObj name="Equation" r:id="rId5" imgW="292100" imgH="393700" progId="Equation.DSMT4">
                      <p:embed/>
                      <p:pic>
                        <p:nvPicPr>
                          <p:cNvPr id="0" name="对象 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498055" y="3223564"/>
                            <a:ext cx="766763" cy="10334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8442" name="对象 6"/>
              <p:cNvGraphicFramePr>
                <a:graphicFrameLocks noChangeAspect="1"/>
              </p:cNvGraphicFramePr>
              <p:nvPr/>
            </p:nvGraphicFramePr>
            <p:xfrm>
              <a:off x="5603230" y="3223564"/>
              <a:ext cx="966787" cy="103346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60" name="Equation" r:id="rId7" imgW="368300" imgH="393700" progId="Equation.DSMT4">
                      <p:embed/>
                    </p:oleObj>
                  </mc:Choice>
                  <mc:Fallback>
                    <p:oleObj name="Equation" r:id="rId7" imgW="368300" imgH="393700" progId="Equation.DSMT4">
                      <p:embed/>
                      <p:pic>
                        <p:nvPicPr>
                          <p:cNvPr id="0" name="对象 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603230" y="3223564"/>
                            <a:ext cx="966787" cy="103346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18436" name="矩形 7"/>
          <p:cNvSpPr>
            <a:spLocks noChangeArrowheads="1"/>
          </p:cNvSpPr>
          <p:nvPr/>
        </p:nvSpPr>
        <p:spPr bwMode="auto">
          <a:xfrm>
            <a:off x="442913" y="631825"/>
            <a:ext cx="83947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小数点位置的移动引起小数大小的变化规律：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 bwMode="auto">
          <a:xfrm>
            <a:off x="1476375" y="1851025"/>
            <a:ext cx="5767388" cy="1620838"/>
            <a:chOff x="1043608" y="1647692"/>
            <a:chExt cx="5767686" cy="1620708"/>
          </a:xfrm>
        </p:grpSpPr>
        <p:sp>
          <p:nvSpPr>
            <p:cNvPr id="8" name="矩形 7"/>
            <p:cNvSpPr/>
            <p:nvPr/>
          </p:nvSpPr>
          <p:spPr>
            <a:xfrm>
              <a:off x="1043608" y="1647692"/>
              <a:ext cx="5767686" cy="1620708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209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19461" name="组合 10"/>
            <p:cNvGrpSpPr/>
            <p:nvPr/>
          </p:nvGrpSpPr>
          <p:grpSpPr bwMode="auto">
            <a:xfrm>
              <a:off x="1403077" y="1765896"/>
              <a:ext cx="4854575" cy="1384300"/>
              <a:chOff x="680409" y="2971829"/>
              <a:chExt cx="4636047" cy="1383973"/>
            </a:xfrm>
          </p:grpSpPr>
          <p:sp>
            <p:nvSpPr>
              <p:cNvPr id="19462" name="TextBox 12"/>
              <p:cNvSpPr txBox="1">
                <a:spLocks noChangeArrowheads="1"/>
              </p:cNvSpPr>
              <p:nvPr/>
            </p:nvSpPr>
            <p:spPr bwMode="auto">
              <a:xfrm>
                <a:off x="680409" y="2971829"/>
                <a:ext cx="4636047" cy="13839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/>
                <a:r>
                  <a:rPr lang="en-US" altLang="zh-CN" sz="28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   </a:t>
                </a:r>
                <a:r>
                  <a:rPr lang="en-US" altLang="zh-CN" sz="16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  </a:t>
                </a:r>
                <a:r>
                  <a:rPr lang="en-US" altLang="zh-CN" sz="2800" b="1">
                    <a:solidFill>
                      <a:srgbClr val="3399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×</a:t>
                </a:r>
                <a:r>
                  <a:rPr lang="zh-CN" altLang="en-US" sz="2800" b="1">
                    <a:solidFill>
                      <a:srgbClr val="3399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进率</a:t>
                </a:r>
                <a:endParaRPr lang="en-US" altLang="zh-CN" sz="2800" b="1">
                  <a:solidFill>
                    <a:srgbClr val="3399FF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eaLnBrk="1" hangingPunct="1"/>
                <a:r>
                  <a:rPr lang="zh-CN" altLang="en-US" sz="28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低级单位          高级单位</a:t>
                </a:r>
                <a:endParaRPr lang="en-US" altLang="zh-CN" sz="28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  <a:p>
                <a:pPr eaLnBrk="1" hangingPunct="1"/>
                <a:r>
                  <a:rPr lang="en-US" altLang="zh-CN" sz="28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   </a:t>
                </a:r>
                <a:r>
                  <a:rPr lang="en-US" altLang="zh-CN" sz="1600" b="1">
                    <a:solidFill>
                      <a:srgbClr val="FF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            </a:t>
                </a:r>
                <a:r>
                  <a:rPr lang="en-US" altLang="zh-CN" sz="2800" b="1">
                    <a:solidFill>
                      <a:srgbClr val="3399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÷</a:t>
                </a:r>
                <a:r>
                  <a:rPr lang="zh-CN" altLang="en-US" sz="2800" b="1">
                    <a:solidFill>
                      <a:srgbClr val="3399FF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进率</a:t>
                </a:r>
              </a:p>
            </p:txBody>
          </p:sp>
          <p:grpSp>
            <p:nvGrpSpPr>
              <p:cNvPr id="19463" name="组合 9"/>
              <p:cNvGrpSpPr/>
              <p:nvPr/>
            </p:nvGrpSpPr>
            <p:grpSpPr bwMode="auto">
              <a:xfrm>
                <a:off x="2287609" y="3581905"/>
                <a:ext cx="1332001" cy="214314"/>
                <a:chOff x="2287609" y="3581911"/>
                <a:chExt cx="1332001" cy="214314"/>
              </a:xfrm>
            </p:grpSpPr>
            <p:cxnSp>
              <p:nvCxnSpPr>
                <p:cNvPr id="19464" name="直接箭头连接符 9"/>
                <p:cNvCxnSpPr>
                  <a:cxnSpLocks noChangeShapeType="1"/>
                </p:cNvCxnSpPr>
                <p:nvPr/>
              </p:nvCxnSpPr>
              <p:spPr bwMode="auto">
                <a:xfrm rot="10800000">
                  <a:off x="2287610" y="3581911"/>
                  <a:ext cx="1332000" cy="1588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19465" name="直接箭头连接符 10"/>
                <p:cNvCxnSpPr>
                  <a:cxnSpLocks noChangeShapeType="1"/>
                </p:cNvCxnSpPr>
                <p:nvPr/>
              </p:nvCxnSpPr>
              <p:spPr bwMode="auto">
                <a:xfrm>
                  <a:off x="2287609" y="3794637"/>
                  <a:ext cx="1332000" cy="1588"/>
                </a:xfrm>
                <a:prstGeom prst="straightConnector1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</p:grp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476375" y="985838"/>
            <a:ext cx="348138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小数与单位换算：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 bwMode="auto">
          <a:xfrm>
            <a:off x="539750" y="1708150"/>
            <a:ext cx="7810500" cy="2951163"/>
            <a:chOff x="755576" y="1779662"/>
            <a:chExt cx="7810500" cy="2951163"/>
          </a:xfrm>
        </p:grpSpPr>
        <p:sp>
          <p:nvSpPr>
            <p:cNvPr id="6" name="矩形 5"/>
            <p:cNvSpPr/>
            <p:nvPr/>
          </p:nvSpPr>
          <p:spPr>
            <a:xfrm>
              <a:off x="755576" y="1851100"/>
              <a:ext cx="7810500" cy="287972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209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488" name="矩形 1"/>
            <p:cNvSpPr>
              <a:spLocks noChangeArrowheads="1"/>
            </p:cNvSpPr>
            <p:nvPr/>
          </p:nvSpPr>
          <p:spPr bwMode="auto">
            <a:xfrm>
              <a:off x="788913" y="1779662"/>
              <a:ext cx="7777163" cy="2951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2.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把一个数改写成用“万”或“亿”作单位的数，可以在万位或亿位的右边点上小数点，去掉小数末尾的</a:t>
              </a: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0</a:t>
              </a:r>
              <a:r>
                <a: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，在数的后面加上“万”字或“亿”字。</a:t>
              </a:r>
              <a:endParaRPr lang="zh-CN" altLang="en-US" sz="32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 bwMode="auto">
          <a:xfrm>
            <a:off x="555625" y="1025525"/>
            <a:ext cx="7981950" cy="646113"/>
            <a:chOff x="755576" y="963646"/>
            <a:chExt cx="7981950" cy="646331"/>
          </a:xfrm>
        </p:grpSpPr>
        <p:sp>
          <p:nvSpPr>
            <p:cNvPr id="5" name="矩形 4"/>
            <p:cNvSpPr/>
            <p:nvPr/>
          </p:nvSpPr>
          <p:spPr>
            <a:xfrm>
              <a:off x="755576" y="963646"/>
              <a:ext cx="7810500" cy="646331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2093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" name="Rectangle 1"/>
            <p:cNvSpPr>
              <a:spLocks noChangeArrowheads="1"/>
            </p:cNvSpPr>
            <p:nvPr/>
          </p:nvSpPr>
          <p:spPr bwMode="auto">
            <a:xfrm>
              <a:off x="755576" y="985878"/>
              <a:ext cx="7981950" cy="5859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en-US" altLang="zh-CN" sz="3200" b="1">
                  <a:latin typeface="+mn-lt"/>
                  <a:ea typeface="黑体" panose="02010609060101010101" pitchFamily="49" charset="-122"/>
                </a:rPr>
                <a:t>1.</a:t>
              </a:r>
              <a:r>
                <a:rPr lang="zh-CN" altLang="zh-CN" sz="3200" b="1">
                  <a:latin typeface="+mn-lt"/>
                  <a:ea typeface="黑体" panose="02010609060101010101" pitchFamily="49" charset="-122"/>
                </a:rPr>
                <a:t>用“四舍五入”法可以求小数的近似数。</a:t>
              </a:r>
            </a:p>
          </p:txBody>
        </p:sp>
      </p:grp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55650" y="325438"/>
            <a:ext cx="38766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求小数的近似数</a:t>
            </a:r>
            <a:r>
              <a:rPr lang="zh-CN" altLang="en-US" sz="36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900113" y="992188"/>
            <a:ext cx="7559675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用适当的方式表示下面各小数的意义。</a:t>
            </a:r>
          </a:p>
          <a:p>
            <a:pPr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0.3    0.06    0.21    2.5    20.705</a:t>
            </a:r>
          </a:p>
        </p:txBody>
      </p:sp>
      <p:sp>
        <p:nvSpPr>
          <p:cNvPr id="9" name="矩形 8"/>
          <p:cNvSpPr/>
          <p:nvPr/>
        </p:nvSpPr>
        <p:spPr>
          <a:xfrm>
            <a:off x="755650" y="2049463"/>
            <a:ext cx="78486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(1)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以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0.3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为例，画一画、涂一涂、说一说。</a:t>
            </a:r>
          </a:p>
        </p:txBody>
      </p:sp>
      <p:grpSp>
        <p:nvGrpSpPr>
          <p:cNvPr id="21508" name="组合 19"/>
          <p:cNvGrpSpPr/>
          <p:nvPr/>
        </p:nvGrpSpPr>
        <p:grpSpPr bwMode="auto">
          <a:xfrm>
            <a:off x="1042988" y="2716213"/>
            <a:ext cx="2159000" cy="2039937"/>
            <a:chOff x="1043608" y="2715766"/>
            <a:chExt cx="2157933" cy="2039982"/>
          </a:xfrm>
        </p:grpSpPr>
        <p:sp>
          <p:nvSpPr>
            <p:cNvPr id="10" name="矩形 9"/>
            <p:cNvSpPr/>
            <p:nvPr/>
          </p:nvSpPr>
          <p:spPr>
            <a:xfrm>
              <a:off x="1043608" y="2715766"/>
              <a:ext cx="215793" cy="2039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1260988" y="2715766"/>
              <a:ext cx="215793" cy="2039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78368" y="2715766"/>
              <a:ext cx="217380" cy="2039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697335" y="2715766"/>
              <a:ext cx="215793" cy="2039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908367" y="2715766"/>
              <a:ext cx="215793" cy="2039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2120987" y="2715766"/>
              <a:ext cx="215793" cy="2039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2330434" y="2715766"/>
              <a:ext cx="215793" cy="2039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549400" y="2715766"/>
              <a:ext cx="215793" cy="2039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766781" y="2715766"/>
              <a:ext cx="215793" cy="2039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2985748" y="2715766"/>
              <a:ext cx="215793" cy="203998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>
            <a:off x="1042988" y="2716213"/>
            <a:ext cx="215900" cy="20399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260475" y="2716213"/>
            <a:ext cx="215900" cy="20399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1479550" y="2716213"/>
            <a:ext cx="215900" cy="20399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圆角矩形标注 3"/>
          <p:cNvSpPr/>
          <p:nvPr/>
        </p:nvSpPr>
        <p:spPr>
          <a:xfrm>
            <a:off x="3459162" y="3129709"/>
            <a:ext cx="3563938" cy="612775"/>
          </a:xfrm>
          <a:prstGeom prst="wedgeRoundRectCallout">
            <a:avLst>
              <a:gd name="adj1" fmla="val 56302"/>
              <a:gd name="adj2" fmla="val 3837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en-US" altLang="zh-CN" sz="3200" b="1">
                <a:latin typeface="+mn-lt"/>
              </a:rPr>
              <a:t>0.3</a:t>
            </a:r>
            <a:r>
              <a:rPr lang="zh-CN" altLang="en-US" sz="3200" b="1">
                <a:latin typeface="+mn-lt"/>
              </a:rPr>
              <a:t>里面有</a:t>
            </a:r>
            <a:r>
              <a:rPr lang="en-US" altLang="zh-CN" sz="3200" b="1">
                <a:latin typeface="+mn-lt"/>
              </a:rPr>
              <a:t>3</a:t>
            </a:r>
            <a:r>
              <a:rPr lang="zh-CN" altLang="en-US" sz="3200" b="1">
                <a:latin typeface="+mn-lt"/>
              </a:rPr>
              <a:t>个</a:t>
            </a:r>
            <a:r>
              <a:rPr lang="en-US" altLang="zh-CN" sz="3200" b="1">
                <a:latin typeface="+mn-lt"/>
              </a:rPr>
              <a:t>0.1</a:t>
            </a:r>
            <a:r>
              <a:rPr lang="zh-CN" altLang="en-US" sz="3200" b="1">
                <a:latin typeface="+mn-lt"/>
              </a:rPr>
              <a:t>。</a:t>
            </a:r>
            <a:endParaRPr lang="en-US" altLang="zh-CN" sz="3200" b="1">
              <a:latin typeface="+mn-lt"/>
            </a:endParaRPr>
          </a:p>
        </p:txBody>
      </p:sp>
      <p:sp>
        <p:nvSpPr>
          <p:cNvPr id="21513" name="矩形 19"/>
          <p:cNvSpPr>
            <a:spLocks noChangeArrowheads="1"/>
          </p:cNvSpPr>
          <p:nvPr/>
        </p:nvSpPr>
        <p:spPr bwMode="auto">
          <a:xfrm>
            <a:off x="2159000" y="225425"/>
            <a:ext cx="4716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二、以练促学，加深理解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03590" y="3075806"/>
            <a:ext cx="1488221" cy="1802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31850" y="723900"/>
            <a:ext cx="7559675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1.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用适当的方式表示下面各小数的意义。</a:t>
            </a:r>
          </a:p>
          <a:p>
            <a:pPr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0.3    0.06    0.21    2.5    20.705</a:t>
            </a:r>
          </a:p>
        </p:txBody>
      </p:sp>
      <p:sp>
        <p:nvSpPr>
          <p:cNvPr id="9" name="矩形 8"/>
          <p:cNvSpPr/>
          <p:nvPr/>
        </p:nvSpPr>
        <p:spPr>
          <a:xfrm>
            <a:off x="579438" y="1727200"/>
            <a:ext cx="8064500" cy="18081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(2)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读出上面的小数，并说一说小数的读法与整数的读法有什么不同。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(3)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把这几个小数按照从大到小的顺序排列。</a:t>
            </a:r>
          </a:p>
        </p:txBody>
      </p:sp>
      <p:sp>
        <p:nvSpPr>
          <p:cNvPr id="8" name="矩形 7"/>
          <p:cNvSpPr/>
          <p:nvPr/>
        </p:nvSpPr>
        <p:spPr>
          <a:xfrm>
            <a:off x="1403350" y="3651250"/>
            <a:ext cx="5422900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20.705</a:t>
            </a:r>
            <a:r>
              <a:rPr lang="zh-CN" altLang="en-US" sz="32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2.5</a:t>
            </a:r>
            <a:r>
              <a:rPr lang="zh-CN" altLang="en-US" sz="32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0.3</a:t>
            </a:r>
            <a:r>
              <a:rPr lang="zh-CN" altLang="en-US" sz="32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0.21</a:t>
            </a:r>
            <a:r>
              <a:rPr lang="zh-CN" altLang="en-US" sz="32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＞</a:t>
            </a:r>
            <a:r>
              <a:rPr lang="en-US" altLang="zh-CN" sz="3200" b="1" kern="0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0.06</a:t>
            </a:r>
            <a:endParaRPr lang="zh-CN" altLang="en-US" sz="2400" kern="0" dirty="0">
              <a:solidFill>
                <a:sysClr val="windowText" lastClr="00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76375" y="700088"/>
            <a:ext cx="5672138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想一想，可以填哪些单位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?</a:t>
            </a: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1574800" y="1192213"/>
            <a:ext cx="6246813" cy="28924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200000"/>
              </a:lnSpc>
              <a:defRPr/>
            </a:pPr>
            <a:r>
              <a:rPr lang="zh-CN" altLang="en-US" sz="3200" b="1">
                <a:latin typeface="+mn-lt"/>
                <a:ea typeface="+mn-ea"/>
              </a:rPr>
              <a:t> </a:t>
            </a:r>
            <a:r>
              <a:rPr lang="en-US" altLang="zh-CN" sz="3200" b="1">
                <a:latin typeface="+mn-lt"/>
                <a:ea typeface="+mn-ea"/>
              </a:rPr>
              <a:t>4.08(      ) </a:t>
            </a:r>
            <a:r>
              <a:rPr lang="zh-CN" altLang="en-US" sz="3200" b="1">
                <a:latin typeface="+mn-lt"/>
                <a:ea typeface="+mn-ea"/>
              </a:rPr>
              <a:t>＝</a:t>
            </a:r>
            <a:r>
              <a:rPr lang="en-US" altLang="zh-CN" sz="3200" b="1">
                <a:latin typeface="+mn-lt"/>
                <a:ea typeface="+mn-ea"/>
              </a:rPr>
              <a:t>408 (         )</a:t>
            </a:r>
            <a:endParaRPr lang="zh-CN" altLang="en-US" sz="3200" b="1">
              <a:latin typeface="+mn-lt"/>
              <a:ea typeface="+mn-ea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4.08(        ) </a:t>
            </a:r>
            <a:r>
              <a:rPr lang="zh-CN" altLang="en-US" sz="3200" b="1">
                <a:latin typeface="+mn-lt"/>
                <a:ea typeface="+mn-ea"/>
              </a:rPr>
              <a:t>＝</a:t>
            </a:r>
            <a:r>
              <a:rPr lang="en-US" altLang="zh-CN" sz="3200" b="1">
                <a:latin typeface="+mn-lt"/>
                <a:ea typeface="+mn-ea"/>
              </a:rPr>
              <a:t>4 (        ) 80 (      )</a:t>
            </a:r>
            <a:endParaRPr lang="zh-CN" altLang="en-US" sz="3200" b="1">
              <a:latin typeface="+mn-lt"/>
              <a:ea typeface="+mn-ea"/>
            </a:endParaRPr>
          </a:p>
          <a:p>
            <a:pPr>
              <a:lnSpc>
                <a:spcPct val="200000"/>
              </a:lnSpc>
              <a:defRPr/>
            </a:pPr>
            <a:r>
              <a:rPr lang="en-US" altLang="zh-CN" sz="3200" b="1">
                <a:latin typeface="+mn-lt"/>
                <a:ea typeface="+mn-ea"/>
              </a:rPr>
              <a:t>4.08(        ) </a:t>
            </a:r>
            <a:r>
              <a:rPr lang="zh-CN" altLang="en-US" sz="3200" b="1">
                <a:latin typeface="+mn-lt"/>
                <a:ea typeface="+mn-ea"/>
              </a:rPr>
              <a:t>＝</a:t>
            </a:r>
            <a:r>
              <a:rPr lang="en-US" altLang="zh-CN" sz="3200" b="1">
                <a:latin typeface="+mn-lt"/>
                <a:ea typeface="+mn-ea"/>
              </a:rPr>
              <a:t>40800 (             )</a:t>
            </a:r>
            <a:endParaRPr lang="zh-CN" altLang="en-US" sz="3200" b="1">
              <a:latin typeface="+mn-lt"/>
              <a:ea typeface="+mn-ea"/>
            </a:endParaRPr>
          </a:p>
        </p:txBody>
      </p:sp>
      <p:sp>
        <p:nvSpPr>
          <p:cNvPr id="44" name="TextBox 43"/>
          <p:cNvSpPr txBox="1">
            <a:spLocks noChangeArrowheads="1"/>
          </p:cNvSpPr>
          <p:nvPr/>
        </p:nvSpPr>
        <p:spPr bwMode="auto">
          <a:xfrm>
            <a:off x="2617788" y="1568450"/>
            <a:ext cx="59531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米</a:t>
            </a:r>
          </a:p>
        </p:txBody>
      </p:sp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4645025" y="1589088"/>
            <a:ext cx="1004888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厘米</a:t>
            </a:r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2312988" y="2551113"/>
            <a:ext cx="111125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 千米</a:t>
            </a:r>
          </a:p>
        </p:txBody>
      </p:sp>
      <p:sp>
        <p:nvSpPr>
          <p:cNvPr id="47" name="矩形 46"/>
          <p:cNvSpPr>
            <a:spLocks noChangeArrowheads="1"/>
          </p:cNvSpPr>
          <p:nvPr/>
        </p:nvSpPr>
        <p:spPr bwMode="auto">
          <a:xfrm>
            <a:off x="4327525" y="2527300"/>
            <a:ext cx="1008063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千米</a:t>
            </a:r>
            <a:endParaRPr lang="zh-CN" altLang="en-US" sz="3200" b="1">
              <a:latin typeface="+mn-lt"/>
              <a:ea typeface="+mn-ea"/>
            </a:endParaRPr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6084888" y="2536825"/>
            <a:ext cx="593725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米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2419350" y="3506788"/>
            <a:ext cx="1004888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公顷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5146675" y="3514725"/>
            <a:ext cx="1414463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平方米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0575" y="555625"/>
            <a:ext cx="756285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3.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下面各数和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3.54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比较，大小有什么变化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?</a:t>
            </a:r>
          </a:p>
          <a:p>
            <a:pPr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354    0.354    35.4    0.0354    3540</a:t>
            </a:r>
          </a:p>
        </p:txBody>
      </p:sp>
      <p:grpSp>
        <p:nvGrpSpPr>
          <p:cNvPr id="7" name="组合 6"/>
          <p:cNvGrpSpPr/>
          <p:nvPr/>
        </p:nvGrpSpPr>
        <p:grpSpPr bwMode="auto">
          <a:xfrm>
            <a:off x="487363" y="1733550"/>
            <a:ext cx="3932237" cy="1341438"/>
            <a:chOff x="855491" y="2283717"/>
            <a:chExt cx="3932533" cy="1338419"/>
          </a:xfrm>
        </p:grpSpPr>
        <p:sp>
          <p:nvSpPr>
            <p:cNvPr id="24591" name="圆角矩形标注 3"/>
            <p:cNvSpPr>
              <a:spLocks noChangeArrowheads="1"/>
            </p:cNvSpPr>
            <p:nvPr/>
          </p:nvSpPr>
          <p:spPr bwMode="auto">
            <a:xfrm>
              <a:off x="855491" y="2283717"/>
              <a:ext cx="3932533" cy="1338419"/>
            </a:xfrm>
            <a:prstGeom prst="wedgeRoundRectCallout">
              <a:avLst>
                <a:gd name="adj1" fmla="val 15630"/>
                <a:gd name="adj2" fmla="val -42130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小数点向左移动一位，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>
                <a:lnSpc>
                  <a:spcPct val="130000"/>
                </a:lnSpc>
              </a:pPr>
              <a:r>
                <a: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</a:rPr>
                <a:t>就缩小到原数的  。</a:t>
              </a:r>
              <a:endParaRPr lang="en-US" altLang="zh-CN" sz="28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aphicFrame>
          <p:nvGraphicFramePr>
            <p:cNvPr id="24592" name="对象 5"/>
            <p:cNvGraphicFramePr>
              <a:graphicFrameLocks noChangeAspect="1"/>
            </p:cNvGraphicFramePr>
            <p:nvPr/>
          </p:nvGraphicFramePr>
          <p:xfrm>
            <a:off x="3491880" y="2792172"/>
            <a:ext cx="380206" cy="7156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9" name="Equation" r:id="rId3" imgW="215900" imgH="405765" progId="Equation.DSMT4">
                    <p:embed/>
                  </p:oleObj>
                </mc:Choice>
                <mc:Fallback>
                  <p:oleObj name="Equation" r:id="rId3" imgW="215900" imgH="405765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91880" y="2792172"/>
                          <a:ext cx="380206" cy="71568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6" name="组合 15"/>
          <p:cNvGrpSpPr/>
          <p:nvPr/>
        </p:nvGrpSpPr>
        <p:grpSpPr bwMode="auto">
          <a:xfrm>
            <a:off x="4500563" y="1735138"/>
            <a:ext cx="3933825" cy="1341437"/>
            <a:chOff x="833546" y="3507854"/>
            <a:chExt cx="3932533" cy="1338418"/>
          </a:xfrm>
        </p:grpSpPr>
        <p:grpSp>
          <p:nvGrpSpPr>
            <p:cNvPr id="24584" name="组合 7"/>
            <p:cNvGrpSpPr/>
            <p:nvPr/>
          </p:nvGrpSpPr>
          <p:grpSpPr bwMode="auto">
            <a:xfrm>
              <a:off x="833546" y="3507854"/>
              <a:ext cx="3932533" cy="1338418"/>
              <a:chOff x="855491" y="2283718"/>
              <a:chExt cx="3932533" cy="1338418"/>
            </a:xfrm>
          </p:grpSpPr>
          <p:sp>
            <p:nvSpPr>
              <p:cNvPr id="9" name="圆角矩形标注 3"/>
              <p:cNvSpPr/>
              <p:nvPr/>
            </p:nvSpPr>
            <p:spPr>
              <a:xfrm>
                <a:off x="855491" y="2283718"/>
                <a:ext cx="3932533" cy="1338418"/>
              </a:xfrm>
              <a:prstGeom prst="wedgeRoundRectCallout">
                <a:avLst>
                  <a:gd name="adj1" fmla="val -18435"/>
                  <a:gd name="adj2" fmla="val -37389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rgbClr val="3399FF"/>
                </a:solidFill>
                <a:miter lim="800000"/>
              </a:ln>
            </p:spPr>
            <p:txBody>
              <a:bodyPr/>
              <a:lstStyle/>
              <a:p>
                <a:pPr>
                  <a:lnSpc>
                    <a:spcPct val="130000"/>
                  </a:lnSpc>
                  <a:defRPr/>
                </a:pPr>
                <a:endParaRPr lang="en-US" altLang="zh-CN" sz="2800" b="1">
                  <a:latin typeface="+mn-lt"/>
                  <a:ea typeface="楷体" panose="02010609060101010101" pitchFamily="49" charset="-122"/>
                </a:endParaRPr>
              </a:p>
            </p:txBody>
          </p:sp>
          <p:graphicFrame>
            <p:nvGraphicFramePr>
              <p:cNvPr id="24590" name="对象 9"/>
              <p:cNvGraphicFramePr>
                <a:graphicFrameLocks noChangeAspect="1"/>
              </p:cNvGraphicFramePr>
              <p:nvPr/>
            </p:nvGraphicFramePr>
            <p:xfrm>
              <a:off x="3297801" y="2345823"/>
              <a:ext cx="314220" cy="59147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80" name="Equation" r:id="rId5" imgW="215900" imgH="405765" progId="Equation.DSMT4">
                      <p:embed/>
                    </p:oleObj>
                  </mc:Choice>
                  <mc:Fallback>
                    <p:oleObj name="Equation" r:id="rId5" imgW="215900" imgH="405765" progId="Equation.DSMT4">
                      <p:embed/>
                      <p:pic>
                        <p:nvPicPr>
                          <p:cNvPr id="0" name="对象 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297801" y="2345823"/>
                            <a:ext cx="314220" cy="59147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24585" name="矩形 10"/>
            <p:cNvSpPr>
              <a:spLocks noChangeArrowheads="1"/>
            </p:cNvSpPr>
            <p:nvPr/>
          </p:nvSpPr>
          <p:spPr bwMode="auto">
            <a:xfrm>
              <a:off x="899592" y="3881189"/>
              <a:ext cx="813043" cy="596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3.54</a:t>
              </a:r>
            </a:p>
          </p:txBody>
        </p:sp>
        <p:sp>
          <p:nvSpPr>
            <p:cNvPr id="24586" name="矩形 11"/>
            <p:cNvSpPr>
              <a:spLocks noChangeArrowheads="1"/>
            </p:cNvSpPr>
            <p:nvPr/>
          </p:nvSpPr>
          <p:spPr bwMode="auto">
            <a:xfrm>
              <a:off x="3773500" y="3881189"/>
              <a:ext cx="992579" cy="5965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0.354</a:t>
              </a:r>
            </a:p>
          </p:txBody>
        </p:sp>
        <p:cxnSp>
          <p:nvCxnSpPr>
            <p:cNvPr id="14" name="直接箭头连接符 13"/>
            <p:cNvCxnSpPr>
              <a:stCxn id="24585" idx="3"/>
            </p:cNvCxnSpPr>
            <p:nvPr/>
          </p:nvCxnSpPr>
          <p:spPr>
            <a:xfrm>
              <a:off x="1712732" y="4179439"/>
              <a:ext cx="2061485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88" name="矩形 14"/>
            <p:cNvSpPr>
              <a:spLocks noChangeArrowheads="1"/>
            </p:cNvSpPr>
            <p:nvPr/>
          </p:nvSpPr>
          <p:spPr bwMode="auto">
            <a:xfrm>
              <a:off x="1627662" y="3719812"/>
              <a:ext cx="173316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缩小到原数的</a:t>
              </a:r>
              <a:endParaRPr lang="zh-CN" altLang="en-US" sz="1400"/>
            </a:p>
          </p:txBody>
        </p:sp>
      </p:grpSp>
      <p:sp>
        <p:nvSpPr>
          <p:cNvPr id="17" name="Rectangle 47"/>
          <p:cNvSpPr>
            <a:spLocks noChangeArrowheads="1"/>
          </p:cNvSpPr>
          <p:nvPr/>
        </p:nvSpPr>
        <p:spPr bwMode="auto">
          <a:xfrm>
            <a:off x="993775" y="3211513"/>
            <a:ext cx="6805613" cy="1077912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想一想：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3.54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和</a:t>
            </a:r>
            <a:r>
              <a:rPr lang="en-US" altLang="zh-CN" sz="3200" b="1" dirty="0">
                <a:latin typeface="+mn-lt"/>
                <a:ea typeface="+mn-ea"/>
                <a:cs typeface="Times New Roman" panose="02020603050405020304" pitchFamily="18" charset="0"/>
              </a:rPr>
              <a:t>3.540</a:t>
            </a:r>
            <a:r>
              <a:rPr lang="zh-CN" altLang="en-US" sz="3200" b="1" dirty="0">
                <a:latin typeface="+mn-lt"/>
                <a:ea typeface="+mn-ea"/>
                <a:cs typeface="Times New Roman" panose="02020603050405020304" pitchFamily="18" charset="0"/>
              </a:rPr>
              <a:t>比较你发现了什么？运用了什么？</a:t>
            </a:r>
            <a:endParaRPr lang="en-US" altLang="zh-CN" sz="3200" b="1" dirty="0">
              <a:latin typeface="+mn-lt"/>
              <a:ea typeface="+mn-ea"/>
            </a:endParaRPr>
          </a:p>
        </p:txBody>
      </p:sp>
      <p:sp>
        <p:nvSpPr>
          <p:cNvPr id="18" name="TextBox 47"/>
          <p:cNvSpPr txBox="1">
            <a:spLocks noChangeArrowheads="1"/>
          </p:cNvSpPr>
          <p:nvPr/>
        </p:nvSpPr>
        <p:spPr bwMode="auto">
          <a:xfrm>
            <a:off x="993775" y="4289425"/>
            <a:ext cx="59515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相等，运用了小数的基本性质。</a:t>
            </a:r>
          </a:p>
        </p:txBody>
      </p:sp>
      <p:sp>
        <p:nvSpPr>
          <p:cNvPr id="21511" name="矩形 10"/>
          <p:cNvSpPr>
            <a:spLocks noChangeArrowheads="1"/>
          </p:cNvSpPr>
          <p:nvPr/>
        </p:nvSpPr>
        <p:spPr bwMode="auto">
          <a:xfrm>
            <a:off x="5137150" y="2549525"/>
            <a:ext cx="2659063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用到了什么规律？</a:t>
            </a:r>
            <a:endParaRPr lang="en-US" altLang="zh-CN" sz="24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4213" y="563563"/>
            <a:ext cx="8135937" cy="29908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4.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按照要求完成下面各题。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(1)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求下面各数的近似数。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1.96 (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保留一位小数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)      2.104(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保留两位小数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)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(2)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把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254700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改写成用“万”作单位的数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(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保留一位小数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)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。</a:t>
            </a:r>
            <a:endParaRPr lang="en-US" altLang="zh-CN" sz="3200" b="1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827088" y="3552825"/>
            <a:ext cx="5462587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1.96 ≈2.0       2.104 ≈2.10</a:t>
            </a:r>
            <a:endParaRPr lang="zh-CN" altLang="en-US" sz="3200" b="1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827088" y="4113213"/>
            <a:ext cx="5651500" cy="5857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254700 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25.47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万≈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+mn-ea"/>
              </a:rPr>
              <a:t>25.5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+mn-ea"/>
              </a:rPr>
              <a:t>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971550" y="1120775"/>
            <a:ext cx="7777163" cy="29892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比较下面各组数的大小，并说一说是怎样比较的。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8.7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7.9			4.300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4.3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2.613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2.614 		0.41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0.409 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570 cm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5.70m		70 g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○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0.7 kg</a:t>
            </a:r>
          </a:p>
        </p:txBody>
      </p:sp>
      <p:sp>
        <p:nvSpPr>
          <p:cNvPr id="8" name="TextBox 14"/>
          <p:cNvSpPr txBox="1">
            <a:spLocks noChangeArrowheads="1"/>
          </p:cNvSpPr>
          <p:nvPr/>
        </p:nvSpPr>
        <p:spPr bwMode="auto">
          <a:xfrm>
            <a:off x="1508125" y="2396173"/>
            <a:ext cx="5445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5386388" y="2969260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＞</a:t>
            </a:r>
          </a:p>
        </p:txBody>
      </p:sp>
      <p:sp>
        <p:nvSpPr>
          <p:cNvPr id="10" name="TextBox 16"/>
          <p:cNvSpPr txBox="1">
            <a:spLocks noChangeArrowheads="1"/>
          </p:cNvSpPr>
          <p:nvPr/>
        </p:nvSpPr>
        <p:spPr bwMode="auto">
          <a:xfrm>
            <a:off x="5565775" y="2380298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11" name="TextBox 17"/>
          <p:cNvSpPr txBox="1">
            <a:spLocks noChangeArrowheads="1"/>
          </p:cNvSpPr>
          <p:nvPr/>
        </p:nvSpPr>
        <p:spPr bwMode="auto">
          <a:xfrm>
            <a:off x="2220913" y="3540760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1898650" y="2948623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5351463" y="3542348"/>
            <a:ext cx="5445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26633" name="矩形 15"/>
          <p:cNvSpPr>
            <a:spLocks noChangeArrowheads="1"/>
          </p:cNvSpPr>
          <p:nvPr/>
        </p:nvSpPr>
        <p:spPr bwMode="auto">
          <a:xfrm>
            <a:off x="2143125" y="209550"/>
            <a:ext cx="4716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三、综合运用，解决问题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744825" y="1400349"/>
            <a:ext cx="613341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）天安门广场占地面积达</a:t>
            </a:r>
            <a:r>
              <a:rPr lang="en-US" altLang="zh-CN" sz="2800" b="1">
                <a:latin typeface="+mn-lt"/>
                <a:ea typeface="楷体" panose="02010609060101010101" pitchFamily="49" charset="-122"/>
              </a:rPr>
              <a:t>44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公顷。</a:t>
            </a:r>
            <a:endParaRPr lang="en-US" altLang="zh-CN" sz="2800" b="1">
              <a:latin typeface="+mn-lt"/>
              <a:ea typeface="楷体" panose="02010609060101010101" pitchFamily="49" charset="-122"/>
            </a:endParaRPr>
          </a:p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           44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公顷</a:t>
            </a:r>
            <a:r>
              <a:rPr lang="en-US" altLang="zh-CN" sz="2800" b="1">
                <a:latin typeface="+mn-lt"/>
                <a:ea typeface="楷体" panose="02010609060101010101" pitchFamily="49" charset="-122"/>
              </a:rPr>
              <a:t>=_______km</a:t>
            </a:r>
            <a:r>
              <a:rPr lang="en-US" altLang="zh-CN" sz="2800" b="1" baseline="30000">
                <a:latin typeface="+mn-lt"/>
                <a:ea typeface="楷体" panose="02010609060101010101" pitchFamily="49" charset="-122"/>
              </a:rPr>
              <a:t>2</a:t>
            </a:r>
            <a:endParaRPr lang="en-US" altLang="zh-CN" sz="28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49263" y="483518"/>
            <a:ext cx="5976937" cy="6270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+mn-lt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按照要求改写下面各数。</a:t>
            </a:r>
          </a:p>
        </p:txBody>
      </p:sp>
      <p:sp>
        <p:nvSpPr>
          <p:cNvPr id="10" name="文本框 7"/>
          <p:cNvSpPr txBox="1"/>
          <p:nvPr/>
        </p:nvSpPr>
        <p:spPr>
          <a:xfrm>
            <a:off x="5159375" y="961356"/>
            <a:ext cx="3767138" cy="36988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P55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练习十四 第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3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140445" y="4054133"/>
            <a:ext cx="115230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11.034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288644" y="1832506"/>
            <a:ext cx="81304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0.44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4825" y="2511798"/>
            <a:ext cx="73003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latin typeface="+mn-lt"/>
                <a:ea typeface="楷体" panose="02010609060101010101" pitchFamily="49" charset="-122"/>
              </a:rPr>
              <a:t>2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2800" b="1">
                <a:latin typeface="+mn-lt"/>
                <a:ea typeface="楷体" panose="02010609060101010101" pitchFamily="49" charset="-122"/>
              </a:rPr>
              <a:t>2019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年我国国内游客达到</a:t>
            </a:r>
            <a:r>
              <a:rPr lang="en-US" altLang="zh-CN" sz="2800" b="1">
                <a:latin typeface="+mn-lt"/>
                <a:ea typeface="楷体" panose="02010609060101010101" pitchFamily="49" charset="-122"/>
              </a:rPr>
              <a:t>60.06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亿人次。</a:t>
            </a:r>
            <a:endParaRPr lang="en-US" altLang="zh-CN" sz="2800" b="1">
              <a:latin typeface="+mn-lt"/>
              <a:ea typeface="楷体" panose="02010609060101010101" pitchFamily="49" charset="-122"/>
            </a:endParaRPr>
          </a:p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           60.06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亿人次</a:t>
            </a:r>
            <a:r>
              <a:rPr lang="en-US" altLang="zh-CN" sz="2800" b="1">
                <a:latin typeface="+mn-lt"/>
                <a:ea typeface="楷体" panose="02010609060101010101" pitchFamily="49" charset="-122"/>
              </a:rPr>
              <a:t>=______________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人次</a:t>
            </a:r>
            <a:endParaRPr lang="en-US" altLang="zh-CN" sz="28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44825" y="3623246"/>
            <a:ext cx="62306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2800" b="1">
                <a:latin typeface="+mn-lt"/>
                <a:ea typeface="楷体" panose="02010609060101010101" pitchFamily="49" charset="-122"/>
              </a:rPr>
              <a:t>）马里亚纳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海沟最深处达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11034m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。</a:t>
            </a:r>
            <a:endParaRPr lang="en-US" altLang="zh-CN" sz="2800" b="1" dirty="0">
              <a:latin typeface="+mn-lt"/>
              <a:ea typeface="楷体" panose="02010609060101010101" pitchFamily="49" charset="-122"/>
            </a:endParaRPr>
          </a:p>
          <a:p>
            <a:r>
              <a:rPr lang="en-US" altLang="zh-CN" sz="2800" b="1">
                <a:latin typeface="+mn-lt"/>
                <a:ea typeface="楷体" panose="02010609060101010101" pitchFamily="49" charset="-122"/>
              </a:rPr>
              <a:t>           11034m</a:t>
            </a: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=______km</a:t>
            </a:r>
            <a:endParaRPr lang="en-US" altLang="zh-CN" sz="2800" b="1" baseline="30000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169360" y="2942685"/>
            <a:ext cx="198002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>
                <a:solidFill>
                  <a:srgbClr val="FF0000"/>
                </a:solidFill>
                <a:latin typeface="+mn-lt"/>
              </a:rPr>
              <a:t>6006000000</a:t>
            </a:r>
            <a:endParaRPr lang="zh-CN" altLang="en-US" sz="2800" b="1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4213" y="987574"/>
            <a:ext cx="7776219" cy="1217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. 100 kg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大豆可以榨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13 kg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豆油，</a:t>
            </a:r>
            <a:r>
              <a:rPr lang="en-US" altLang="zh-CN" sz="3200" b="1">
                <a:latin typeface="+mn-lt"/>
                <a:ea typeface="黑体" panose="02010609060101010101" pitchFamily="49" charset="-122"/>
              </a:rPr>
              <a:t>1 t</a:t>
            </a:r>
            <a:r>
              <a:rPr lang="zh-CN" altLang="en-US" sz="3200" b="1">
                <a:latin typeface="+mn-lt"/>
                <a:ea typeface="黑体" panose="02010609060101010101" pitchFamily="49" charset="-122"/>
              </a:rPr>
              <a:t>大豆可以榨多少吨豆油？</a:t>
            </a:r>
            <a:endParaRPr lang="en-US" altLang="zh-CN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907704" y="2316538"/>
            <a:ext cx="3690434" cy="156966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13÷100=0.13(kg)</a:t>
            </a:r>
          </a:p>
          <a:p>
            <a:pPr eaLnBrk="1" hangingPunct="1"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0.13×1000=130(kg)</a:t>
            </a:r>
          </a:p>
          <a:p>
            <a:pPr eaLnBrk="1" hangingPunct="1"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130kg=0.13t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259632" y="3997521"/>
            <a:ext cx="6080125" cy="5794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答：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1t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大豆可以榨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0.13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吨豆油。</a:t>
            </a:r>
          </a:p>
        </p:txBody>
      </p:sp>
      <p:sp>
        <p:nvSpPr>
          <p:cNvPr id="10" name="文本框 7"/>
          <p:cNvSpPr txBox="1"/>
          <p:nvPr/>
        </p:nvSpPr>
        <p:spPr>
          <a:xfrm>
            <a:off x="179388" y="475258"/>
            <a:ext cx="3767137" cy="368300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P56 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练习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十四 第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9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云形标注 3"/>
          <p:cNvSpPr/>
          <p:nvPr/>
        </p:nvSpPr>
        <p:spPr bwMode="auto">
          <a:xfrm>
            <a:off x="965200" y="1084263"/>
            <a:ext cx="7380288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30723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0311" y="3262631"/>
            <a:ext cx="1379004" cy="15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矩形 2"/>
          <p:cNvSpPr>
            <a:spLocks noChangeArrowheads="1"/>
          </p:cNvSpPr>
          <p:nvPr/>
        </p:nvSpPr>
        <p:spPr bwMode="auto">
          <a:xfrm>
            <a:off x="1255713" y="1330325"/>
            <a:ext cx="69024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  <p:sp>
        <p:nvSpPr>
          <p:cNvPr id="30725" name="矩形 13"/>
          <p:cNvSpPr>
            <a:spLocks noChangeArrowheads="1"/>
          </p:cNvSpPr>
          <p:nvPr/>
        </p:nvSpPr>
        <p:spPr bwMode="auto">
          <a:xfrm>
            <a:off x="3173413" y="157163"/>
            <a:ext cx="29638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922</Words>
  <Application>Microsoft Office PowerPoint</Application>
  <PresentationFormat>全屏显示(16:9)</PresentationFormat>
  <Paragraphs>139</Paragraphs>
  <Slides>21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2" baseType="lpstr">
      <vt:lpstr>等线</vt:lpstr>
      <vt:lpstr>等线 Light</vt:lpstr>
      <vt:lpstr>方正粗黑繁体</vt:lpstr>
      <vt:lpstr>黑体</vt:lpstr>
      <vt:lpstr>楷体</vt:lpstr>
      <vt:lpstr>宋体</vt:lpstr>
      <vt:lpstr>幼圆</vt:lpstr>
      <vt:lpstr>Arial</vt:lpstr>
      <vt:lpstr>Times New Roman</vt:lpstr>
      <vt:lpstr>自定义设计方案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241</cp:revision>
  <dcterms:created xsi:type="dcterms:W3CDTF">2015-08-27T07:30:00Z</dcterms:created>
  <dcterms:modified xsi:type="dcterms:W3CDTF">2023-11-22T02:58:28Z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26ED396FC1DF4755A7D3D9F1337033E2</vt:lpwstr>
  </property>
</Properties>
</file>