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20"/>
  </p:notesMasterIdLst>
  <p:sldIdLst>
    <p:sldId id="256" r:id="rId3"/>
    <p:sldId id="360" r:id="rId4"/>
    <p:sldId id="344" r:id="rId5"/>
    <p:sldId id="345" r:id="rId6"/>
    <p:sldId id="346" r:id="rId7"/>
    <p:sldId id="347" r:id="rId8"/>
    <p:sldId id="348" r:id="rId9"/>
    <p:sldId id="349" r:id="rId10"/>
    <p:sldId id="350" r:id="rId11"/>
    <p:sldId id="351" r:id="rId12"/>
    <p:sldId id="352" r:id="rId13"/>
    <p:sldId id="354" r:id="rId14"/>
    <p:sldId id="357" r:id="rId15"/>
    <p:sldId id="358" r:id="rId16"/>
    <p:sldId id="359" r:id="rId17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F56"/>
    <a:srgbClr val="25A9DD"/>
    <a:srgbClr val="0EB83A"/>
    <a:srgbClr val="BDDD22"/>
    <a:srgbClr val="00E079"/>
    <a:srgbClr val="00BC12"/>
    <a:srgbClr val="4B5CC4"/>
    <a:srgbClr val="E833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3" autoAdjust="0"/>
    <p:restoredTop sz="96209" autoAdjust="0"/>
  </p:normalViewPr>
  <p:slideViewPr>
    <p:cSldViewPr showGuides="1">
      <p:cViewPr varScale="1">
        <p:scale>
          <a:sx n="75" d="100"/>
          <a:sy n="75" d="100"/>
        </p:scale>
        <p:origin x="66" y="1248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C607D09-01DF-4485-89C0-161A5B6A9F62}" type="datetimeFigureOut">
              <a:rPr lang="zh-CN" altLang="en-US"/>
              <a:t>2023/11/22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1ECE923-DA60-4C8C-B7F1-C16EA6384149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15.jpe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1492250"/>
            <a:ext cx="1079500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2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2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: 圆角 8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785506" y="1451341"/>
            <a:ext cx="3155621" cy="92564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642316" y="3030732"/>
            <a:ext cx="3555119" cy="58785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8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9" y="203896"/>
            <a:ext cx="3048544" cy="4572817"/>
          </a:xfrm>
          <a:prstGeom prst="rect">
            <a:avLst/>
          </a:prstGeom>
        </p:spPr>
      </p:pic>
      <p:pic>
        <p:nvPicPr>
          <p:cNvPr id="15" name="图片 27">
            <a:extLst>
              <a:ext uri="{FF2B5EF4-FFF2-40B4-BE49-F238E27FC236}">
                <a16:creationId xmlns:a16="http://schemas.microsoft.com/office/drawing/2014/main" id="{5CECA186-881C-4D06-A089-9C05558D747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68BD2B39-DA31-4C03-B8BF-D1FCDF9FAD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A76EB031-F91B-4412-A359-6513775307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856675">
            <a:off x="3710226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>
                    <a:lumMod val="75000"/>
                    <a:alpha val="40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27">
            <a:extLst>
              <a:ext uri="{FF2B5EF4-FFF2-40B4-BE49-F238E27FC236}">
                <a16:creationId xmlns:a16="http://schemas.microsoft.com/office/drawing/2014/main" id="{8A333580-1F56-462D-A9C7-FE9A630849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5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169055" y="1451341"/>
            <a:ext cx="3155621" cy="92564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025865" y="3030732"/>
            <a:ext cx="3555119" cy="58785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41" y="20176"/>
            <a:ext cx="2381391" cy="2376989"/>
          </a:xfrm>
          <a:prstGeom prst="rect">
            <a:avLst/>
          </a:prstGeom>
        </p:spPr>
      </p:pic>
      <p:pic>
        <p:nvPicPr>
          <p:cNvPr id="12" name="图片 27">
            <a:extLst>
              <a:ext uri="{FF2B5EF4-FFF2-40B4-BE49-F238E27FC236}">
                <a16:creationId xmlns:a16="http://schemas.microsoft.com/office/drawing/2014/main" id="{D6B63886-492E-47BF-B4CA-DAA85CFE615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C0355790-2F26-41BD-95DD-9AB9529E4F5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32CE971F-37C9-4276-B0F6-1DE7F2B58EA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ChangeArrowheads="1"/>
          </p:cNvSpPr>
          <p:nvPr userDrawn="1"/>
        </p:nvSpPr>
        <p:spPr bwMode="auto">
          <a:xfrm>
            <a:off x="0" y="5035550"/>
            <a:ext cx="9144000" cy="107950"/>
          </a:xfrm>
          <a:prstGeom prst="rect">
            <a:avLst/>
          </a:prstGeom>
          <a:solidFill>
            <a:srgbClr val="B386BA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文本框 25"/>
          <p:cNvSpPr txBox="1">
            <a:spLocks noChangeArrowheads="1"/>
          </p:cNvSpPr>
          <p:nvPr userDrawn="1"/>
        </p:nvSpPr>
        <p:spPr bwMode="auto">
          <a:xfrm>
            <a:off x="2562225" y="44751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4" name="文本框 25"/>
          <p:cNvSpPr txBox="1">
            <a:spLocks noChangeArrowheads="1"/>
          </p:cNvSpPr>
          <p:nvPr userDrawn="1"/>
        </p:nvSpPr>
        <p:spPr bwMode="auto">
          <a:xfrm>
            <a:off x="1284288" y="40417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5" name="文本框 25"/>
          <p:cNvSpPr txBox="1">
            <a:spLocks noChangeArrowheads="1"/>
          </p:cNvSpPr>
          <p:nvPr userDrawn="1"/>
        </p:nvSpPr>
        <p:spPr bwMode="auto">
          <a:xfrm>
            <a:off x="3182938" y="38084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6" name="文本框 25"/>
          <p:cNvSpPr txBox="1">
            <a:spLocks noChangeArrowheads="1"/>
          </p:cNvSpPr>
          <p:nvPr userDrawn="1"/>
        </p:nvSpPr>
        <p:spPr bwMode="auto">
          <a:xfrm>
            <a:off x="1905000" y="33750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7" name="文本框 25"/>
          <p:cNvSpPr txBox="1">
            <a:spLocks noChangeArrowheads="1"/>
          </p:cNvSpPr>
          <p:nvPr userDrawn="1"/>
        </p:nvSpPr>
        <p:spPr bwMode="auto">
          <a:xfrm>
            <a:off x="6081713" y="39052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8" name="文本框 25"/>
          <p:cNvSpPr txBox="1">
            <a:spLocks noChangeArrowheads="1"/>
          </p:cNvSpPr>
          <p:nvPr userDrawn="1"/>
        </p:nvSpPr>
        <p:spPr bwMode="auto">
          <a:xfrm>
            <a:off x="4803775" y="3471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9" name="文本框 25"/>
          <p:cNvSpPr txBox="1">
            <a:spLocks noChangeArrowheads="1"/>
          </p:cNvSpPr>
          <p:nvPr userDrawn="1"/>
        </p:nvSpPr>
        <p:spPr bwMode="auto">
          <a:xfrm>
            <a:off x="2060575" y="26273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10" name="文本框 25"/>
          <p:cNvSpPr txBox="1">
            <a:spLocks noChangeArrowheads="1"/>
          </p:cNvSpPr>
          <p:nvPr userDrawn="1"/>
        </p:nvSpPr>
        <p:spPr bwMode="auto">
          <a:xfrm>
            <a:off x="782638" y="21939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11" name="文本框 25"/>
          <p:cNvSpPr txBox="1">
            <a:spLocks noChangeArrowheads="1"/>
          </p:cNvSpPr>
          <p:nvPr userDrawn="1"/>
        </p:nvSpPr>
        <p:spPr bwMode="auto">
          <a:xfrm>
            <a:off x="2681288" y="19605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12" name="文本框 25"/>
          <p:cNvSpPr txBox="1">
            <a:spLocks noChangeArrowheads="1"/>
          </p:cNvSpPr>
          <p:nvPr userDrawn="1"/>
        </p:nvSpPr>
        <p:spPr bwMode="auto">
          <a:xfrm>
            <a:off x="1403350" y="15271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13" name="文本框 25"/>
          <p:cNvSpPr txBox="1">
            <a:spLocks noChangeArrowheads="1"/>
          </p:cNvSpPr>
          <p:nvPr userDrawn="1"/>
        </p:nvSpPr>
        <p:spPr bwMode="auto">
          <a:xfrm>
            <a:off x="5580063" y="20574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14" name="文本框 25"/>
          <p:cNvSpPr txBox="1">
            <a:spLocks noChangeArrowheads="1"/>
          </p:cNvSpPr>
          <p:nvPr userDrawn="1"/>
        </p:nvSpPr>
        <p:spPr bwMode="auto">
          <a:xfrm>
            <a:off x="4302125" y="16240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15" name="文本框 25"/>
          <p:cNvSpPr txBox="1">
            <a:spLocks noChangeArrowheads="1"/>
          </p:cNvSpPr>
          <p:nvPr userDrawn="1"/>
        </p:nvSpPr>
        <p:spPr bwMode="auto">
          <a:xfrm>
            <a:off x="2813050" y="15986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16" name="文本框 25"/>
          <p:cNvSpPr txBox="1">
            <a:spLocks noChangeArrowheads="1"/>
          </p:cNvSpPr>
          <p:nvPr userDrawn="1"/>
        </p:nvSpPr>
        <p:spPr bwMode="auto">
          <a:xfrm>
            <a:off x="1535113" y="11652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17" name="文本框 25"/>
          <p:cNvSpPr txBox="1">
            <a:spLocks noChangeArrowheads="1"/>
          </p:cNvSpPr>
          <p:nvPr userDrawn="1"/>
        </p:nvSpPr>
        <p:spPr bwMode="auto">
          <a:xfrm>
            <a:off x="3433763" y="931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18" name="文本框 25"/>
          <p:cNvSpPr txBox="1">
            <a:spLocks noChangeArrowheads="1"/>
          </p:cNvSpPr>
          <p:nvPr userDrawn="1"/>
        </p:nvSpPr>
        <p:spPr bwMode="auto">
          <a:xfrm>
            <a:off x="2155825" y="4984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19" name="文本框 25"/>
          <p:cNvSpPr txBox="1">
            <a:spLocks noChangeArrowheads="1"/>
          </p:cNvSpPr>
          <p:nvPr userDrawn="1"/>
        </p:nvSpPr>
        <p:spPr bwMode="auto">
          <a:xfrm>
            <a:off x="6332538" y="10287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20" name="文本框 25"/>
          <p:cNvSpPr txBox="1">
            <a:spLocks noChangeArrowheads="1"/>
          </p:cNvSpPr>
          <p:nvPr userDrawn="1"/>
        </p:nvSpPr>
        <p:spPr bwMode="auto">
          <a:xfrm>
            <a:off x="5054600" y="5953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21" name="文本框 25"/>
          <p:cNvSpPr txBox="1">
            <a:spLocks noChangeArrowheads="1"/>
          </p:cNvSpPr>
          <p:nvPr userDrawn="1"/>
        </p:nvSpPr>
        <p:spPr bwMode="auto">
          <a:xfrm>
            <a:off x="5268913" y="31543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22" name="文本框 25"/>
          <p:cNvSpPr txBox="1">
            <a:spLocks noChangeArrowheads="1"/>
          </p:cNvSpPr>
          <p:nvPr userDrawn="1"/>
        </p:nvSpPr>
        <p:spPr bwMode="auto">
          <a:xfrm>
            <a:off x="3990975" y="27209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23" name="文本框 25"/>
          <p:cNvSpPr txBox="1">
            <a:spLocks noChangeArrowheads="1"/>
          </p:cNvSpPr>
          <p:nvPr userDrawn="1"/>
        </p:nvSpPr>
        <p:spPr bwMode="auto">
          <a:xfrm>
            <a:off x="5889625" y="24876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24" name="文本框 25"/>
          <p:cNvSpPr txBox="1">
            <a:spLocks noChangeArrowheads="1"/>
          </p:cNvSpPr>
          <p:nvPr userDrawn="1"/>
        </p:nvSpPr>
        <p:spPr bwMode="auto">
          <a:xfrm>
            <a:off x="4611688" y="20542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25" name="文本框 25"/>
          <p:cNvSpPr txBox="1">
            <a:spLocks noChangeArrowheads="1"/>
          </p:cNvSpPr>
          <p:nvPr userDrawn="1"/>
        </p:nvSpPr>
        <p:spPr bwMode="auto">
          <a:xfrm>
            <a:off x="7761288" y="28463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26" name="文本框 25"/>
          <p:cNvSpPr txBox="1">
            <a:spLocks noChangeArrowheads="1"/>
          </p:cNvSpPr>
          <p:nvPr userDrawn="1"/>
        </p:nvSpPr>
        <p:spPr bwMode="auto">
          <a:xfrm>
            <a:off x="7510463" y="21510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27" name="文本框 46"/>
          <p:cNvSpPr txBox="1">
            <a:spLocks noChangeArrowheads="1"/>
          </p:cNvSpPr>
          <p:nvPr userDrawn="1"/>
        </p:nvSpPr>
        <p:spPr bwMode="auto">
          <a:xfrm>
            <a:off x="4341813" y="44465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28" name="文本框 25"/>
          <p:cNvSpPr txBox="1">
            <a:spLocks noChangeArrowheads="1"/>
          </p:cNvSpPr>
          <p:nvPr userDrawn="1"/>
        </p:nvSpPr>
        <p:spPr bwMode="auto">
          <a:xfrm>
            <a:off x="3063875" y="40132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29" name="文本框 25"/>
          <p:cNvSpPr txBox="1">
            <a:spLocks noChangeArrowheads="1"/>
          </p:cNvSpPr>
          <p:nvPr userDrawn="1"/>
        </p:nvSpPr>
        <p:spPr bwMode="auto">
          <a:xfrm>
            <a:off x="4962525" y="37798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30" name="文本框 25"/>
          <p:cNvSpPr txBox="1">
            <a:spLocks noChangeArrowheads="1"/>
          </p:cNvSpPr>
          <p:nvPr userDrawn="1"/>
        </p:nvSpPr>
        <p:spPr bwMode="auto">
          <a:xfrm>
            <a:off x="3684588" y="33464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31" name="文本框 25"/>
          <p:cNvSpPr txBox="1">
            <a:spLocks noChangeArrowheads="1"/>
          </p:cNvSpPr>
          <p:nvPr userDrawn="1"/>
        </p:nvSpPr>
        <p:spPr bwMode="auto">
          <a:xfrm>
            <a:off x="7861300" y="38766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32" name="文本框 25"/>
          <p:cNvSpPr txBox="1">
            <a:spLocks noChangeArrowheads="1"/>
          </p:cNvSpPr>
          <p:nvPr userDrawn="1"/>
        </p:nvSpPr>
        <p:spPr bwMode="auto">
          <a:xfrm>
            <a:off x="6583363" y="34432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33" name="文本框 25"/>
          <p:cNvSpPr txBox="1">
            <a:spLocks noChangeArrowheads="1"/>
          </p:cNvSpPr>
          <p:nvPr userDrawn="1"/>
        </p:nvSpPr>
        <p:spPr bwMode="auto">
          <a:xfrm>
            <a:off x="3433763" y="12827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34" name="文本框 25"/>
          <p:cNvSpPr txBox="1">
            <a:spLocks noChangeArrowheads="1"/>
          </p:cNvSpPr>
          <p:nvPr userDrawn="1"/>
        </p:nvSpPr>
        <p:spPr bwMode="auto">
          <a:xfrm>
            <a:off x="6332538" y="13795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35" name="文本框 25"/>
          <p:cNvSpPr txBox="1">
            <a:spLocks noChangeArrowheads="1"/>
          </p:cNvSpPr>
          <p:nvPr userDrawn="1"/>
        </p:nvSpPr>
        <p:spPr bwMode="auto">
          <a:xfrm>
            <a:off x="5054600" y="9461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36" name="文本框 25"/>
          <p:cNvSpPr txBox="1">
            <a:spLocks noChangeArrowheads="1"/>
          </p:cNvSpPr>
          <p:nvPr userDrawn="1"/>
        </p:nvSpPr>
        <p:spPr bwMode="auto">
          <a:xfrm>
            <a:off x="5519738" y="6286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37" name="文本框 25"/>
          <p:cNvSpPr txBox="1">
            <a:spLocks noChangeArrowheads="1"/>
          </p:cNvSpPr>
          <p:nvPr userDrawn="1"/>
        </p:nvSpPr>
        <p:spPr bwMode="auto">
          <a:xfrm>
            <a:off x="3314700" y="14874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38" name="文本框 25"/>
          <p:cNvSpPr txBox="1">
            <a:spLocks noChangeArrowheads="1"/>
          </p:cNvSpPr>
          <p:nvPr userDrawn="1"/>
        </p:nvSpPr>
        <p:spPr bwMode="auto">
          <a:xfrm>
            <a:off x="5213350" y="12541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39" name="文本框 25"/>
          <p:cNvSpPr txBox="1">
            <a:spLocks noChangeArrowheads="1"/>
          </p:cNvSpPr>
          <p:nvPr userDrawn="1"/>
        </p:nvSpPr>
        <p:spPr bwMode="auto">
          <a:xfrm>
            <a:off x="3935413" y="8207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40" name="文本框 25"/>
          <p:cNvSpPr txBox="1">
            <a:spLocks noChangeArrowheads="1"/>
          </p:cNvSpPr>
          <p:nvPr userDrawn="1"/>
        </p:nvSpPr>
        <p:spPr bwMode="auto">
          <a:xfrm>
            <a:off x="6834188" y="9175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pic>
        <p:nvPicPr>
          <p:cNvPr id="1065" name="图片 4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ChangeArrowheads="1"/>
          </p:cNvSpPr>
          <p:nvPr userDrawn="1"/>
        </p:nvSpPr>
        <p:spPr bwMode="auto">
          <a:xfrm>
            <a:off x="0" y="5035550"/>
            <a:ext cx="9144000" cy="107950"/>
          </a:xfrm>
          <a:prstGeom prst="rect">
            <a:avLst/>
          </a:prstGeom>
          <a:solidFill>
            <a:srgbClr val="B386BA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" name="文本框 25"/>
          <p:cNvSpPr txBox="1">
            <a:spLocks noChangeArrowheads="1"/>
          </p:cNvSpPr>
          <p:nvPr userDrawn="1"/>
        </p:nvSpPr>
        <p:spPr bwMode="auto">
          <a:xfrm>
            <a:off x="2794000" y="42783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4" name="文本框 25"/>
          <p:cNvSpPr txBox="1">
            <a:spLocks noChangeArrowheads="1"/>
          </p:cNvSpPr>
          <p:nvPr userDrawn="1"/>
        </p:nvSpPr>
        <p:spPr bwMode="auto">
          <a:xfrm>
            <a:off x="1516063" y="38449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5" name="文本框 25"/>
          <p:cNvSpPr txBox="1">
            <a:spLocks noChangeArrowheads="1"/>
          </p:cNvSpPr>
          <p:nvPr userDrawn="1"/>
        </p:nvSpPr>
        <p:spPr bwMode="auto">
          <a:xfrm>
            <a:off x="3414713" y="36115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6" name="文本框 25"/>
          <p:cNvSpPr txBox="1">
            <a:spLocks noChangeArrowheads="1"/>
          </p:cNvSpPr>
          <p:nvPr userDrawn="1"/>
        </p:nvSpPr>
        <p:spPr bwMode="auto">
          <a:xfrm>
            <a:off x="2136775" y="31781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7" name="文本框 25"/>
          <p:cNvSpPr txBox="1">
            <a:spLocks noChangeArrowheads="1"/>
          </p:cNvSpPr>
          <p:nvPr userDrawn="1"/>
        </p:nvSpPr>
        <p:spPr bwMode="auto">
          <a:xfrm>
            <a:off x="2913063" y="24034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8" name="文本框 25"/>
          <p:cNvSpPr txBox="1">
            <a:spLocks noChangeArrowheads="1"/>
          </p:cNvSpPr>
          <p:nvPr userDrawn="1"/>
        </p:nvSpPr>
        <p:spPr bwMode="auto">
          <a:xfrm>
            <a:off x="1635125" y="19700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9" name="文本框 25"/>
          <p:cNvSpPr txBox="1">
            <a:spLocks noChangeArrowheads="1"/>
          </p:cNvSpPr>
          <p:nvPr userDrawn="1"/>
        </p:nvSpPr>
        <p:spPr bwMode="auto">
          <a:xfrm>
            <a:off x="3570288" y="19319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" name="文本框 25"/>
          <p:cNvSpPr txBox="1">
            <a:spLocks noChangeArrowheads="1"/>
          </p:cNvSpPr>
          <p:nvPr userDrawn="1"/>
        </p:nvSpPr>
        <p:spPr bwMode="auto">
          <a:xfrm>
            <a:off x="2292350" y="14986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" name="文本框 25"/>
          <p:cNvSpPr txBox="1">
            <a:spLocks noChangeArrowheads="1"/>
          </p:cNvSpPr>
          <p:nvPr userDrawn="1"/>
        </p:nvSpPr>
        <p:spPr bwMode="auto">
          <a:xfrm>
            <a:off x="6403975" y="20129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2" name="文本框 25"/>
          <p:cNvSpPr txBox="1">
            <a:spLocks noChangeArrowheads="1"/>
          </p:cNvSpPr>
          <p:nvPr userDrawn="1"/>
        </p:nvSpPr>
        <p:spPr bwMode="auto">
          <a:xfrm>
            <a:off x="5127625" y="15795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3" name="文本框 25"/>
          <p:cNvSpPr txBox="1">
            <a:spLocks noChangeArrowheads="1"/>
          </p:cNvSpPr>
          <p:nvPr userDrawn="1"/>
        </p:nvSpPr>
        <p:spPr bwMode="auto">
          <a:xfrm>
            <a:off x="6313488" y="37084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4" name="文本框 25"/>
          <p:cNvSpPr txBox="1">
            <a:spLocks noChangeArrowheads="1"/>
          </p:cNvSpPr>
          <p:nvPr userDrawn="1"/>
        </p:nvSpPr>
        <p:spPr bwMode="auto">
          <a:xfrm>
            <a:off x="5035550" y="32750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5" name="文本框 25"/>
          <p:cNvSpPr txBox="1">
            <a:spLocks noChangeArrowheads="1"/>
          </p:cNvSpPr>
          <p:nvPr userDrawn="1"/>
        </p:nvSpPr>
        <p:spPr bwMode="auto">
          <a:xfrm>
            <a:off x="6815138" y="26685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6" name="文本框 25"/>
          <p:cNvSpPr txBox="1">
            <a:spLocks noChangeArrowheads="1"/>
          </p:cNvSpPr>
          <p:nvPr userDrawn="1"/>
        </p:nvSpPr>
        <p:spPr bwMode="auto">
          <a:xfrm>
            <a:off x="5537200" y="22352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7" name="文本框 25"/>
          <p:cNvSpPr txBox="1">
            <a:spLocks noChangeArrowheads="1"/>
          </p:cNvSpPr>
          <p:nvPr userDrawn="1"/>
        </p:nvSpPr>
        <p:spPr bwMode="auto">
          <a:xfrm>
            <a:off x="7589838" y="10493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8" name="文本框 25"/>
          <p:cNvSpPr txBox="1">
            <a:spLocks noChangeArrowheads="1"/>
          </p:cNvSpPr>
          <p:nvPr userDrawn="1"/>
        </p:nvSpPr>
        <p:spPr bwMode="auto">
          <a:xfrm>
            <a:off x="6313488" y="6159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9" name="文本框 25"/>
          <p:cNvSpPr txBox="1">
            <a:spLocks noChangeArrowheads="1"/>
          </p:cNvSpPr>
          <p:nvPr userDrawn="1"/>
        </p:nvSpPr>
        <p:spPr bwMode="auto">
          <a:xfrm>
            <a:off x="4943475" y="13763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0" name="文本框 25"/>
          <p:cNvSpPr txBox="1">
            <a:spLocks noChangeArrowheads="1"/>
          </p:cNvSpPr>
          <p:nvPr userDrawn="1"/>
        </p:nvSpPr>
        <p:spPr bwMode="auto">
          <a:xfrm>
            <a:off x="3665538" y="9429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1" name="文本框 25"/>
          <p:cNvSpPr txBox="1">
            <a:spLocks noChangeArrowheads="1"/>
          </p:cNvSpPr>
          <p:nvPr userDrawn="1"/>
        </p:nvSpPr>
        <p:spPr bwMode="auto">
          <a:xfrm>
            <a:off x="2946400" y="40020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2" name="文本框 25"/>
          <p:cNvSpPr txBox="1">
            <a:spLocks noChangeArrowheads="1"/>
          </p:cNvSpPr>
          <p:nvPr userDrawn="1"/>
        </p:nvSpPr>
        <p:spPr bwMode="auto">
          <a:xfrm>
            <a:off x="1668463" y="35687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3" name="文本框 25"/>
          <p:cNvSpPr txBox="1">
            <a:spLocks noChangeArrowheads="1"/>
          </p:cNvSpPr>
          <p:nvPr userDrawn="1"/>
        </p:nvSpPr>
        <p:spPr bwMode="auto">
          <a:xfrm>
            <a:off x="3567113" y="33353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4" name="文本框 25"/>
          <p:cNvSpPr txBox="1">
            <a:spLocks noChangeArrowheads="1"/>
          </p:cNvSpPr>
          <p:nvPr userDrawn="1"/>
        </p:nvSpPr>
        <p:spPr bwMode="auto">
          <a:xfrm>
            <a:off x="2289175" y="29019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5" name="文本框 24"/>
          <p:cNvSpPr txBox="1">
            <a:spLocks noChangeArrowheads="1"/>
          </p:cNvSpPr>
          <p:nvPr userDrawn="1"/>
        </p:nvSpPr>
        <p:spPr bwMode="auto">
          <a:xfrm>
            <a:off x="3065463" y="21272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6" name="文本框 25"/>
          <p:cNvSpPr txBox="1">
            <a:spLocks noChangeArrowheads="1"/>
          </p:cNvSpPr>
          <p:nvPr userDrawn="1"/>
        </p:nvSpPr>
        <p:spPr bwMode="auto">
          <a:xfrm>
            <a:off x="1787525" y="1693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7" name="文本框 26"/>
          <p:cNvSpPr txBox="1">
            <a:spLocks noChangeArrowheads="1"/>
          </p:cNvSpPr>
          <p:nvPr userDrawn="1"/>
        </p:nvSpPr>
        <p:spPr bwMode="auto">
          <a:xfrm>
            <a:off x="3722688" y="16557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8" name="文本框 25"/>
          <p:cNvSpPr txBox="1">
            <a:spLocks noChangeArrowheads="1"/>
          </p:cNvSpPr>
          <p:nvPr userDrawn="1"/>
        </p:nvSpPr>
        <p:spPr bwMode="auto">
          <a:xfrm>
            <a:off x="2444750" y="12223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9" name="文本框 25"/>
          <p:cNvSpPr txBox="1">
            <a:spLocks noChangeArrowheads="1"/>
          </p:cNvSpPr>
          <p:nvPr userDrawn="1"/>
        </p:nvSpPr>
        <p:spPr bwMode="auto">
          <a:xfrm>
            <a:off x="6556375" y="17367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0" name="文本框 25"/>
          <p:cNvSpPr txBox="1">
            <a:spLocks noChangeArrowheads="1"/>
          </p:cNvSpPr>
          <p:nvPr userDrawn="1"/>
        </p:nvSpPr>
        <p:spPr bwMode="auto">
          <a:xfrm>
            <a:off x="5280025" y="13033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1" name="文本框 25"/>
          <p:cNvSpPr txBox="1">
            <a:spLocks noChangeArrowheads="1"/>
          </p:cNvSpPr>
          <p:nvPr userDrawn="1"/>
        </p:nvSpPr>
        <p:spPr bwMode="auto">
          <a:xfrm>
            <a:off x="6465888" y="34321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2" name="文本框 25"/>
          <p:cNvSpPr txBox="1">
            <a:spLocks noChangeArrowheads="1"/>
          </p:cNvSpPr>
          <p:nvPr userDrawn="1"/>
        </p:nvSpPr>
        <p:spPr bwMode="auto">
          <a:xfrm>
            <a:off x="5187950" y="29987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3" name="文本框 25"/>
          <p:cNvSpPr txBox="1">
            <a:spLocks noChangeArrowheads="1"/>
          </p:cNvSpPr>
          <p:nvPr userDrawn="1"/>
        </p:nvSpPr>
        <p:spPr bwMode="auto">
          <a:xfrm>
            <a:off x="6967538" y="23923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4" name="文本框 25"/>
          <p:cNvSpPr txBox="1">
            <a:spLocks noChangeArrowheads="1"/>
          </p:cNvSpPr>
          <p:nvPr userDrawn="1"/>
        </p:nvSpPr>
        <p:spPr bwMode="auto">
          <a:xfrm>
            <a:off x="5689600" y="19589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5" name="文本框 25"/>
          <p:cNvSpPr txBox="1">
            <a:spLocks noChangeArrowheads="1"/>
          </p:cNvSpPr>
          <p:nvPr userDrawn="1"/>
        </p:nvSpPr>
        <p:spPr bwMode="auto">
          <a:xfrm>
            <a:off x="7742238" y="7731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6" name="文本框 25"/>
          <p:cNvSpPr txBox="1">
            <a:spLocks noChangeArrowheads="1"/>
          </p:cNvSpPr>
          <p:nvPr userDrawn="1"/>
        </p:nvSpPr>
        <p:spPr bwMode="auto">
          <a:xfrm>
            <a:off x="6465888" y="3397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7" name="文本框 25"/>
          <p:cNvSpPr txBox="1">
            <a:spLocks noChangeArrowheads="1"/>
          </p:cNvSpPr>
          <p:nvPr userDrawn="1"/>
        </p:nvSpPr>
        <p:spPr bwMode="auto">
          <a:xfrm>
            <a:off x="5095875" y="11001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8" name="文本框 25"/>
          <p:cNvSpPr txBox="1">
            <a:spLocks noChangeArrowheads="1"/>
          </p:cNvSpPr>
          <p:nvPr userDrawn="1"/>
        </p:nvSpPr>
        <p:spPr bwMode="auto">
          <a:xfrm>
            <a:off x="3817938" y="6667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pic>
        <p:nvPicPr>
          <p:cNvPr id="1063" name="图片 49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2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4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64596" y="1426358"/>
            <a:ext cx="4896544" cy="150605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ln w="6350">
                  <a:noFill/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练    习   课</a:t>
            </a:r>
            <a:endParaRPr lang="en-US" altLang="zh-CN" sz="4400" b="1" dirty="0">
              <a:ln w="6350">
                <a:noFill/>
              </a:ln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  <a:sym typeface="+mn-lt"/>
            </a:endParaRPr>
          </a:p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ln w="6350">
                  <a:noFill/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( </a:t>
            </a:r>
            <a:r>
              <a:rPr lang="zh-CN" altLang="en-US" sz="3600" b="1" dirty="0">
                <a:ln w="6350">
                  <a:noFill/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整理和复习</a:t>
            </a:r>
            <a:r>
              <a:rPr lang="en-US" altLang="zh-CN" sz="3600" b="1" dirty="0">
                <a:ln w="6350">
                  <a:noFill/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)</a:t>
            </a:r>
          </a:p>
        </p:txBody>
      </p:sp>
      <p:sp>
        <p:nvSpPr>
          <p:cNvPr id="3" name="副标题 6"/>
          <p:cNvSpPr txBox="1">
            <a:spLocks noChangeArrowheads="1"/>
          </p:cNvSpPr>
          <p:nvPr/>
        </p:nvSpPr>
        <p:spPr bwMode="auto">
          <a:xfrm>
            <a:off x="3755023" y="3147814"/>
            <a:ext cx="24479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454801"/>
            <a:ext cx="863154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900"/>
            <a:ext cx="3925888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云形标注 3"/>
          <p:cNvSpPr/>
          <p:nvPr/>
        </p:nvSpPr>
        <p:spPr bwMode="auto">
          <a:xfrm>
            <a:off x="965200" y="1084263"/>
            <a:ext cx="7380288" cy="2247900"/>
          </a:xfrm>
          <a:prstGeom prst="cloudCallout">
            <a:avLst>
              <a:gd name="adj1" fmla="val 25899"/>
              <a:gd name="adj2" fmla="val 70513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6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1268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549" y="3068444"/>
            <a:ext cx="1659522" cy="191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矩形 9"/>
          <p:cNvSpPr>
            <a:spLocks noChangeArrowheads="1"/>
          </p:cNvSpPr>
          <p:nvPr/>
        </p:nvSpPr>
        <p:spPr bwMode="auto">
          <a:xfrm>
            <a:off x="1619250" y="1779588"/>
            <a:ext cx="6648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你掌握了关于小数的哪些知识？</a:t>
            </a:r>
            <a:endParaRPr lang="zh-CN" altLang="en-US" sz="2000" dirty="0"/>
          </a:p>
        </p:txBody>
      </p:sp>
      <p:sp>
        <p:nvSpPr>
          <p:cNvPr id="11270" name="矩形 9"/>
          <p:cNvSpPr>
            <a:spLocks noChangeArrowheads="1"/>
          </p:cNvSpPr>
          <p:nvPr/>
        </p:nvSpPr>
        <p:spPr bwMode="auto">
          <a:xfrm>
            <a:off x="382588" y="128588"/>
            <a:ext cx="2965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一、谈话导入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不完整圆 1"/>
          <p:cNvSpPr/>
          <p:nvPr/>
        </p:nvSpPr>
        <p:spPr>
          <a:xfrm>
            <a:off x="901574" y="2051277"/>
            <a:ext cx="1380220" cy="1422400"/>
          </a:xfrm>
          <a:prstGeom prst="pie">
            <a:avLst>
              <a:gd name="adj1" fmla="val 0"/>
              <a:gd name="adj2" fmla="val 17180377"/>
            </a:avLst>
          </a:prstGeom>
          <a:solidFill>
            <a:srgbClr val="EAFF56"/>
          </a:solidFill>
          <a:ln>
            <a:solidFill>
              <a:srgbClr val="EAFF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267325" y="2040731"/>
            <a:ext cx="1423987" cy="1414464"/>
          </a:xfrm>
          <a:prstGeom prst="rect">
            <a:avLst/>
          </a:prstGeom>
          <a:solidFill>
            <a:srgbClr val="EAF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: 形状 12"/>
          <p:cNvSpPr/>
          <p:nvPr/>
        </p:nvSpPr>
        <p:spPr>
          <a:xfrm>
            <a:off x="6846094" y="2040731"/>
            <a:ext cx="711994" cy="1416844"/>
          </a:xfrm>
          <a:custGeom>
            <a:avLst/>
            <a:gdLst>
              <a:gd name="connsiteX0" fmla="*/ 0 w 704850"/>
              <a:gd name="connsiteY0" fmla="*/ 0 h 1404938"/>
              <a:gd name="connsiteX1" fmla="*/ 569118 w 704850"/>
              <a:gd name="connsiteY1" fmla="*/ 0 h 1404938"/>
              <a:gd name="connsiteX2" fmla="*/ 569118 w 704850"/>
              <a:gd name="connsiteY2" fmla="*/ 985838 h 1404938"/>
              <a:gd name="connsiteX3" fmla="*/ 704850 w 704850"/>
              <a:gd name="connsiteY3" fmla="*/ 985838 h 1404938"/>
              <a:gd name="connsiteX4" fmla="*/ 704850 w 704850"/>
              <a:gd name="connsiteY4" fmla="*/ 1404938 h 1404938"/>
              <a:gd name="connsiteX5" fmla="*/ 569118 w 704850"/>
              <a:gd name="connsiteY5" fmla="*/ 1404938 h 1404938"/>
              <a:gd name="connsiteX6" fmla="*/ 383058 w 704850"/>
              <a:gd name="connsiteY6" fmla="*/ 1404938 h 1404938"/>
              <a:gd name="connsiteX7" fmla="*/ 0 w 704850"/>
              <a:gd name="connsiteY7" fmla="*/ 1404938 h 140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4850" h="1404938">
                <a:moveTo>
                  <a:pt x="0" y="0"/>
                </a:moveTo>
                <a:lnTo>
                  <a:pt x="569118" y="0"/>
                </a:lnTo>
                <a:lnTo>
                  <a:pt x="569118" y="985838"/>
                </a:lnTo>
                <a:lnTo>
                  <a:pt x="704850" y="985838"/>
                </a:lnTo>
                <a:lnTo>
                  <a:pt x="704850" y="1404938"/>
                </a:lnTo>
                <a:lnTo>
                  <a:pt x="569118" y="1404938"/>
                </a:lnTo>
                <a:lnTo>
                  <a:pt x="383058" y="1404938"/>
                </a:lnTo>
                <a:lnTo>
                  <a:pt x="0" y="1404938"/>
                </a:lnTo>
                <a:close/>
              </a:path>
            </a:pathLst>
          </a:custGeom>
          <a:solidFill>
            <a:srgbClr val="EAF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/>
        </p:nvSpPr>
        <p:spPr>
          <a:xfrm>
            <a:off x="3074217" y="2047988"/>
            <a:ext cx="561977" cy="1409700"/>
          </a:xfrm>
          <a:custGeom>
            <a:avLst/>
            <a:gdLst>
              <a:gd name="connsiteX0" fmla="*/ 0 w 561977"/>
              <a:gd name="connsiteY0" fmla="*/ 0 h 1407319"/>
              <a:gd name="connsiteX1" fmla="*/ 419101 w 561977"/>
              <a:gd name="connsiteY1" fmla="*/ 0 h 1407319"/>
              <a:gd name="connsiteX2" fmla="*/ 419101 w 561977"/>
              <a:gd name="connsiteY2" fmla="*/ 140494 h 1407319"/>
              <a:gd name="connsiteX3" fmla="*/ 561977 w 561977"/>
              <a:gd name="connsiteY3" fmla="*/ 140494 h 1407319"/>
              <a:gd name="connsiteX4" fmla="*/ 561977 w 561977"/>
              <a:gd name="connsiteY4" fmla="*/ 1407318 h 1407319"/>
              <a:gd name="connsiteX5" fmla="*/ 419101 w 561977"/>
              <a:gd name="connsiteY5" fmla="*/ 1407318 h 1407319"/>
              <a:gd name="connsiteX6" fmla="*/ 419101 w 561977"/>
              <a:gd name="connsiteY6" fmla="*/ 1407319 h 1407319"/>
              <a:gd name="connsiteX7" fmla="*/ 0 w 561977"/>
              <a:gd name="connsiteY7" fmla="*/ 1407319 h 1407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1977" h="1407319">
                <a:moveTo>
                  <a:pt x="0" y="0"/>
                </a:moveTo>
                <a:lnTo>
                  <a:pt x="419101" y="0"/>
                </a:lnTo>
                <a:lnTo>
                  <a:pt x="419101" y="140494"/>
                </a:lnTo>
                <a:lnTo>
                  <a:pt x="561977" y="140494"/>
                </a:lnTo>
                <a:lnTo>
                  <a:pt x="561977" y="1407318"/>
                </a:lnTo>
                <a:lnTo>
                  <a:pt x="419101" y="1407318"/>
                </a:lnTo>
                <a:lnTo>
                  <a:pt x="419101" y="1407319"/>
                </a:lnTo>
                <a:lnTo>
                  <a:pt x="0" y="1407319"/>
                </a:lnTo>
                <a:close/>
              </a:path>
            </a:pathLst>
          </a:custGeom>
          <a:solidFill>
            <a:srgbClr val="EAF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2290" name="矩形 9"/>
          <p:cNvSpPr>
            <a:spLocks noChangeArrowheads="1"/>
          </p:cNvSpPr>
          <p:nvPr/>
        </p:nvSpPr>
        <p:spPr bwMode="auto">
          <a:xfrm>
            <a:off x="684213" y="1258888"/>
            <a:ext cx="45958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</a:rPr>
              <a:t>1.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</a:rPr>
              <a:t>涂色表示下面各小数。</a:t>
            </a:r>
            <a:endParaRPr lang="zh-CN" altLang="en-US"/>
          </a:p>
        </p:txBody>
      </p:sp>
      <p:grpSp>
        <p:nvGrpSpPr>
          <p:cNvPr id="12295" name="组合 1"/>
          <p:cNvGrpSpPr/>
          <p:nvPr/>
        </p:nvGrpSpPr>
        <p:grpSpPr bwMode="auto">
          <a:xfrm>
            <a:off x="0" y="88900"/>
            <a:ext cx="3925888" cy="873125"/>
            <a:chOff x="0" y="89628"/>
            <a:chExt cx="3925789" cy="872398"/>
          </a:xfrm>
        </p:grpSpPr>
        <p:pic>
          <p:nvPicPr>
            <p:cNvPr id="12297" name="图片 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9628"/>
              <a:ext cx="3925789" cy="872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8" name="矩形 9"/>
            <p:cNvSpPr>
              <a:spLocks noChangeArrowheads="1"/>
            </p:cNvSpPr>
            <p:nvPr/>
          </p:nvSpPr>
          <p:spPr bwMode="auto">
            <a:xfrm>
              <a:off x="384001" y="123478"/>
              <a:ext cx="296386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二、基础练习</a:t>
              </a:r>
            </a:p>
          </p:txBody>
        </p:sp>
      </p:grpSp>
      <p:sp>
        <p:nvSpPr>
          <p:cNvPr id="10" name="文本框 7"/>
          <p:cNvSpPr txBox="1"/>
          <p:nvPr/>
        </p:nvSpPr>
        <p:spPr>
          <a:xfrm>
            <a:off x="4932363" y="1414463"/>
            <a:ext cx="3765550" cy="3683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P55 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练习十四 第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1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489" y="1938338"/>
            <a:ext cx="7557022" cy="19686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3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矩形 3"/>
          <p:cNvSpPr>
            <a:spLocks noChangeArrowheads="1"/>
          </p:cNvSpPr>
          <p:nvPr/>
        </p:nvSpPr>
        <p:spPr bwMode="auto">
          <a:xfrm>
            <a:off x="755650" y="848072"/>
            <a:ext cx="691269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</a:rPr>
              <a:t>2.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</a:rPr>
              <a:t>将下面的小数填在适当的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</a:rPr>
              <a:t>(      )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</a:rPr>
              <a:t>里。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</a:rPr>
              <a:t>1.68		2.5		54.5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文本框 7"/>
          <p:cNvSpPr txBox="1"/>
          <p:nvPr/>
        </p:nvSpPr>
        <p:spPr>
          <a:xfrm>
            <a:off x="611188" y="411510"/>
            <a:ext cx="3767137" cy="3698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P55 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练习十四 第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2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1225820"/>
            <a:ext cx="6870023" cy="285809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11188" y="3968878"/>
            <a:ext cx="79208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sz="2800"/>
              <a:t>单价：</a:t>
            </a:r>
            <a:r>
              <a:rPr lang="en-US" altLang="zh-CN" sz="2800"/>
              <a:t>(       )</a:t>
            </a:r>
            <a:r>
              <a:rPr lang="zh-CN" altLang="en-US" sz="2800"/>
              <a:t>元         重：</a:t>
            </a:r>
            <a:r>
              <a:rPr lang="en-US" altLang="zh-CN" sz="2800"/>
              <a:t>(       )kg         </a:t>
            </a:r>
            <a:r>
              <a:rPr lang="zh-CN" altLang="en-US" sz="2800"/>
              <a:t>高：</a:t>
            </a:r>
            <a:r>
              <a:rPr lang="en-US" altLang="zh-CN" sz="2800"/>
              <a:t>(      )m</a:t>
            </a:r>
            <a:endParaRPr lang="zh-CN" altLang="en-US" sz="2800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886851" y="3966586"/>
            <a:ext cx="890215" cy="56425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2.5</a:t>
            </a:r>
            <a:endParaRPr lang="zh-CN" altLang="en-US" sz="2800" b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4527399" y="3966586"/>
            <a:ext cx="890215" cy="56425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54.5</a:t>
            </a:r>
            <a:endParaRPr lang="zh-CN" altLang="en-US" sz="2800" b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7225179" y="3966586"/>
            <a:ext cx="890215" cy="56425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1.68</a:t>
            </a:r>
            <a:endParaRPr lang="zh-CN" altLang="en-US" sz="2800" b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739775" y="369888"/>
            <a:ext cx="6967538" cy="18653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indent="71945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3.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不改变数的大小，下面各数中哪些能去掉“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0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”？哪些不能去掉“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0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”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 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？请把它们填在相应的括号中。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009775" y="2095500"/>
            <a:ext cx="5368925" cy="12176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3.70m	3.20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元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	500kg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 </a:t>
            </a:r>
            <a:endParaRPr lang="en-US" altLang="zh-CN" sz="3200" b="1" dirty="0"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600m    	1.03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元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	7.800t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6875" y="3322138"/>
            <a:ext cx="9143677" cy="626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+mn-ea"/>
              </a:rPr>
              <a:t>能去掉“</a:t>
            </a:r>
            <a:r>
              <a:rPr lang="en-US" altLang="zh-CN" sz="3200" b="1" dirty="0">
                <a:latin typeface="+mn-lt"/>
                <a:ea typeface="+mn-ea"/>
              </a:rPr>
              <a:t>0</a:t>
            </a:r>
            <a:r>
              <a:rPr lang="zh-CN" altLang="en-US" sz="3200" b="1" dirty="0">
                <a:latin typeface="+mn-lt"/>
                <a:ea typeface="+mn-ea"/>
              </a:rPr>
              <a:t>”的有</a:t>
            </a:r>
            <a:r>
              <a:rPr lang="zh-CN" altLang="en-US" sz="3200" b="1" dirty="0">
                <a:latin typeface="+mn-lt"/>
                <a:ea typeface="+mj-ea"/>
              </a:rPr>
              <a:t>（                            </a:t>
            </a:r>
            <a:r>
              <a:rPr lang="en-US" altLang="zh-CN" sz="3200" b="1" dirty="0">
                <a:latin typeface="+mn-lt"/>
                <a:ea typeface="+mj-ea"/>
              </a:rPr>
              <a:t>		  </a:t>
            </a:r>
            <a:r>
              <a:rPr lang="zh-CN" altLang="en-US" sz="3200" b="1" dirty="0">
                <a:latin typeface="+mn-lt"/>
                <a:ea typeface="+mj-ea"/>
              </a:rPr>
              <a:t>） </a:t>
            </a:r>
          </a:p>
        </p:txBody>
      </p:sp>
      <p:sp>
        <p:nvSpPr>
          <p:cNvPr id="5" name="矩形 4"/>
          <p:cNvSpPr/>
          <p:nvPr/>
        </p:nvSpPr>
        <p:spPr>
          <a:xfrm>
            <a:off x="396875" y="4069850"/>
            <a:ext cx="9287693" cy="626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+mn-ea"/>
              </a:rPr>
              <a:t>不能去掉“</a:t>
            </a:r>
            <a:r>
              <a:rPr lang="en-US" altLang="zh-CN" sz="3200" b="1" dirty="0">
                <a:latin typeface="+mn-lt"/>
                <a:ea typeface="+mn-ea"/>
              </a:rPr>
              <a:t>0</a:t>
            </a:r>
            <a:r>
              <a:rPr lang="zh-CN" altLang="en-US" sz="3200" b="1" dirty="0">
                <a:latin typeface="+mn-lt"/>
                <a:ea typeface="+mn-ea"/>
              </a:rPr>
              <a:t>”的有</a:t>
            </a:r>
            <a:r>
              <a:rPr lang="zh-CN" altLang="en-US" sz="3200" b="1" dirty="0">
                <a:latin typeface="+mn-lt"/>
                <a:ea typeface="+mj-ea"/>
              </a:rPr>
              <a:t>（</a:t>
            </a:r>
            <a:r>
              <a:rPr lang="en-US" altLang="zh-CN" sz="3200" b="1" dirty="0">
                <a:latin typeface="+mn-lt"/>
                <a:ea typeface="+mj-ea"/>
              </a:rPr>
              <a:t>	                        	      </a:t>
            </a:r>
            <a:r>
              <a:rPr lang="zh-CN" altLang="en-US" sz="3200" b="1" dirty="0">
                <a:latin typeface="+mn-lt"/>
                <a:ea typeface="+mj-ea"/>
              </a:rPr>
              <a:t>）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851920" y="3291830"/>
            <a:ext cx="4504506" cy="6270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3.70m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3.20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元、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7.800t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355976" y="4069850"/>
            <a:ext cx="4464496" cy="626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500kg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600m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1.03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元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-252413" y="484188"/>
            <a:ext cx="6553201" cy="627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indent="71945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4.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在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(    )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里填上适当的数。</a:t>
            </a:r>
          </a:p>
        </p:txBody>
      </p:sp>
      <p:grpSp>
        <p:nvGrpSpPr>
          <p:cNvPr id="15363" name="组合 5"/>
          <p:cNvGrpSpPr/>
          <p:nvPr/>
        </p:nvGrpSpPr>
        <p:grpSpPr bwMode="auto">
          <a:xfrm>
            <a:off x="626456" y="1592706"/>
            <a:ext cx="3418591" cy="893439"/>
            <a:chOff x="899592" y="3681134"/>
            <a:chExt cx="3417468" cy="892408"/>
          </a:xfrm>
        </p:grpSpPr>
        <p:sp>
          <p:nvSpPr>
            <p:cNvPr id="15393" name="矩形 10"/>
            <p:cNvSpPr>
              <a:spLocks noChangeArrowheads="1"/>
            </p:cNvSpPr>
            <p:nvPr/>
          </p:nvSpPr>
          <p:spPr bwMode="auto">
            <a:xfrm>
              <a:off x="899592" y="3811419"/>
              <a:ext cx="812776" cy="595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0.25</a:t>
              </a:r>
            </a:p>
          </p:txBody>
        </p:sp>
        <p:sp>
          <p:nvSpPr>
            <p:cNvPr id="15394" name="矩形 11"/>
            <p:cNvSpPr>
              <a:spLocks noChangeArrowheads="1"/>
            </p:cNvSpPr>
            <p:nvPr/>
          </p:nvSpPr>
          <p:spPr bwMode="auto">
            <a:xfrm>
              <a:off x="3773500" y="3811419"/>
              <a:ext cx="543560" cy="595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25</a:t>
              </a:r>
            </a:p>
          </p:txBody>
        </p:sp>
        <p:cxnSp>
          <p:nvCxnSpPr>
            <p:cNvPr id="10" name="直接箭头连接符 9"/>
            <p:cNvCxnSpPr/>
            <p:nvPr/>
          </p:nvCxnSpPr>
          <p:spPr>
            <a:xfrm>
              <a:off x="1712732" y="4140536"/>
              <a:ext cx="2061485" cy="158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96" name="矩形 14"/>
            <p:cNvSpPr>
              <a:spLocks noChangeArrowheads="1"/>
            </p:cNvSpPr>
            <p:nvPr/>
          </p:nvSpPr>
          <p:spPr bwMode="auto">
            <a:xfrm>
              <a:off x="1778415" y="3681134"/>
              <a:ext cx="173316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0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扩大到原数的</a:t>
              </a:r>
              <a:endParaRPr lang="zh-CN" altLang="en-US" sz="1400"/>
            </a:p>
          </p:txBody>
        </p:sp>
        <p:sp>
          <p:nvSpPr>
            <p:cNvPr id="15397" name="矩形 14"/>
            <p:cNvSpPr>
              <a:spLocks noChangeArrowheads="1"/>
            </p:cNvSpPr>
            <p:nvPr/>
          </p:nvSpPr>
          <p:spPr bwMode="auto">
            <a:xfrm>
              <a:off x="2005130" y="4173894"/>
              <a:ext cx="1091607" cy="399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0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   )</a:t>
              </a:r>
              <a:r>
                <a:rPr lang="zh-CN" altLang="en-US" sz="20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倍</a:t>
              </a:r>
              <a:endParaRPr lang="zh-CN" altLang="en-US" sz="1400"/>
            </a:p>
          </p:txBody>
        </p:sp>
      </p:grpSp>
      <p:grpSp>
        <p:nvGrpSpPr>
          <p:cNvPr id="15364" name="组合 14"/>
          <p:cNvGrpSpPr/>
          <p:nvPr/>
        </p:nvGrpSpPr>
        <p:grpSpPr bwMode="auto">
          <a:xfrm>
            <a:off x="4715856" y="1469418"/>
            <a:ext cx="3687895" cy="860732"/>
            <a:chOff x="899592" y="3557989"/>
            <a:chExt cx="3686684" cy="859739"/>
          </a:xfrm>
        </p:grpSpPr>
        <p:graphicFrame>
          <p:nvGraphicFramePr>
            <p:cNvPr id="15391" name="对象 9"/>
            <p:cNvGraphicFramePr>
              <a:graphicFrameLocks noChangeAspect="1"/>
            </p:cNvGraphicFramePr>
            <p:nvPr/>
          </p:nvGraphicFramePr>
          <p:xfrm>
            <a:off x="3262819" y="3557989"/>
            <a:ext cx="610987" cy="627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" name="Equation" r:id="rId3" imgW="419100" imgH="431800" progId="Equation.DSMT4">
                    <p:embed/>
                  </p:oleObj>
                </mc:Choice>
                <mc:Fallback>
                  <p:oleObj name="Equation" r:id="rId3" imgW="419100" imgH="431800" progId="Equation.DSMT4">
                    <p:embed/>
                    <p:pic>
                      <p:nvPicPr>
                        <p:cNvPr id="0" name="对象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62819" y="3557989"/>
                          <a:ext cx="610987" cy="6279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86" name="矩形 10"/>
            <p:cNvSpPr>
              <a:spLocks noChangeArrowheads="1"/>
            </p:cNvSpPr>
            <p:nvPr/>
          </p:nvSpPr>
          <p:spPr bwMode="auto">
            <a:xfrm>
              <a:off x="899592" y="3821842"/>
              <a:ext cx="812776" cy="595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30.5</a:t>
              </a:r>
            </a:p>
          </p:txBody>
        </p:sp>
        <p:sp>
          <p:nvSpPr>
            <p:cNvPr id="15387" name="矩形 11"/>
            <p:cNvSpPr>
              <a:spLocks noChangeArrowheads="1"/>
            </p:cNvSpPr>
            <p:nvPr/>
          </p:nvSpPr>
          <p:spPr bwMode="auto">
            <a:xfrm>
              <a:off x="3773500" y="3821842"/>
              <a:ext cx="812776" cy="595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3.05</a:t>
              </a:r>
            </a:p>
          </p:txBody>
        </p:sp>
        <p:cxnSp>
          <p:nvCxnSpPr>
            <p:cNvPr id="19" name="直接箭头连接符 18"/>
            <p:cNvCxnSpPr/>
            <p:nvPr/>
          </p:nvCxnSpPr>
          <p:spPr>
            <a:xfrm>
              <a:off x="1712732" y="4197620"/>
              <a:ext cx="2167813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89" name="矩形 14"/>
            <p:cNvSpPr>
              <a:spLocks noChangeArrowheads="1"/>
            </p:cNvSpPr>
            <p:nvPr/>
          </p:nvSpPr>
          <p:spPr bwMode="auto">
            <a:xfrm>
              <a:off x="1636808" y="3783245"/>
              <a:ext cx="1775051" cy="399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0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缩小到原数的</a:t>
              </a:r>
              <a:endParaRPr lang="zh-CN" altLang="en-US" sz="1400"/>
            </a:p>
          </p:txBody>
        </p:sp>
      </p:grpSp>
      <p:grpSp>
        <p:nvGrpSpPr>
          <p:cNvPr id="15365" name="组合 30"/>
          <p:cNvGrpSpPr/>
          <p:nvPr/>
        </p:nvGrpSpPr>
        <p:grpSpPr bwMode="auto">
          <a:xfrm>
            <a:off x="626456" y="3236739"/>
            <a:ext cx="3797720" cy="830434"/>
            <a:chOff x="899592" y="3740775"/>
            <a:chExt cx="3796473" cy="829476"/>
          </a:xfrm>
        </p:grpSpPr>
        <p:sp>
          <p:nvSpPr>
            <p:cNvPr id="15380" name="矩形 10"/>
            <p:cNvSpPr>
              <a:spLocks noChangeArrowheads="1"/>
            </p:cNvSpPr>
            <p:nvPr/>
          </p:nvSpPr>
          <p:spPr bwMode="auto">
            <a:xfrm>
              <a:off x="899592" y="3811419"/>
              <a:ext cx="992253" cy="595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0.001</a:t>
              </a:r>
            </a:p>
          </p:txBody>
        </p:sp>
        <p:sp>
          <p:nvSpPr>
            <p:cNvPr id="15381" name="矩形 11"/>
            <p:cNvSpPr>
              <a:spLocks noChangeArrowheads="1"/>
            </p:cNvSpPr>
            <p:nvPr/>
          </p:nvSpPr>
          <p:spPr bwMode="auto">
            <a:xfrm>
              <a:off x="3732657" y="3811419"/>
              <a:ext cx="963408" cy="595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(      )</a:t>
              </a:r>
            </a:p>
          </p:txBody>
        </p:sp>
        <p:cxnSp>
          <p:nvCxnSpPr>
            <p:cNvPr id="35" name="直接箭头连接符 34"/>
            <p:cNvCxnSpPr/>
            <p:nvPr/>
          </p:nvCxnSpPr>
          <p:spPr>
            <a:xfrm>
              <a:off x="1825407" y="4140536"/>
              <a:ext cx="186628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83" name="矩形 14"/>
            <p:cNvSpPr>
              <a:spLocks noChangeArrowheads="1"/>
            </p:cNvSpPr>
            <p:nvPr/>
          </p:nvSpPr>
          <p:spPr bwMode="auto">
            <a:xfrm>
              <a:off x="1891845" y="3740775"/>
              <a:ext cx="1732598" cy="399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0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扩大到原数的</a:t>
              </a:r>
              <a:endParaRPr lang="zh-CN" altLang="en-US" sz="1400"/>
            </a:p>
          </p:txBody>
        </p:sp>
        <p:sp>
          <p:nvSpPr>
            <p:cNvPr id="37" name="矩形 14"/>
            <p:cNvSpPr>
              <a:spLocks noChangeArrowheads="1"/>
            </p:cNvSpPr>
            <p:nvPr/>
          </p:nvSpPr>
          <p:spPr bwMode="auto">
            <a:xfrm>
              <a:off x="2134868" y="4170663"/>
              <a:ext cx="831577" cy="39958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2000" b="1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</a:rPr>
                <a:t>100</a:t>
              </a:r>
              <a:r>
                <a:rPr lang="zh-CN" altLang="en-US" sz="2000" b="1">
                  <a:solidFill>
                    <a:srgbClr val="000000"/>
                  </a:solidFill>
                  <a:latin typeface="+mn-lt"/>
                  <a:ea typeface="楷体" panose="02010609060101010101" pitchFamily="49" charset="-122"/>
                </a:rPr>
                <a:t>倍</a:t>
              </a:r>
              <a:endParaRPr lang="zh-CN" altLang="en-US" sz="1400">
                <a:latin typeface="+mn-lt"/>
              </a:endParaRPr>
            </a:p>
          </p:txBody>
        </p:sp>
      </p:grpSp>
      <p:grpSp>
        <p:nvGrpSpPr>
          <p:cNvPr id="15366" name="组合 38"/>
          <p:cNvGrpSpPr/>
          <p:nvPr/>
        </p:nvGrpSpPr>
        <p:grpSpPr bwMode="auto">
          <a:xfrm>
            <a:off x="4822218" y="3058865"/>
            <a:ext cx="3867757" cy="856299"/>
            <a:chOff x="899592" y="3563105"/>
            <a:chExt cx="3866487" cy="855311"/>
          </a:xfrm>
        </p:grpSpPr>
        <p:graphicFrame>
          <p:nvGraphicFramePr>
            <p:cNvPr id="15378" name="对象 9"/>
            <p:cNvGraphicFramePr>
              <a:graphicFrameLocks noChangeAspect="1"/>
            </p:cNvGraphicFramePr>
            <p:nvPr/>
          </p:nvGraphicFramePr>
          <p:xfrm>
            <a:off x="3246709" y="3563105"/>
            <a:ext cx="609400" cy="6295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2" name="Equation" r:id="rId5" imgW="419100" imgH="431800" progId="Equation.DSMT4">
                    <p:embed/>
                  </p:oleObj>
                </mc:Choice>
                <mc:Fallback>
                  <p:oleObj name="Equation" r:id="rId5" imgW="419100" imgH="431800" progId="Equation.DSMT4">
                    <p:embed/>
                    <p:pic>
                      <p:nvPicPr>
                        <p:cNvPr id="0" name="对象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46709" y="3563105"/>
                          <a:ext cx="609400" cy="6295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373" name="矩形 10"/>
            <p:cNvSpPr>
              <a:spLocks noChangeArrowheads="1"/>
            </p:cNvSpPr>
            <p:nvPr/>
          </p:nvSpPr>
          <p:spPr bwMode="auto">
            <a:xfrm>
              <a:off x="899592" y="3821842"/>
              <a:ext cx="812776" cy="595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15.3</a:t>
              </a:r>
            </a:p>
          </p:txBody>
        </p:sp>
        <p:sp>
          <p:nvSpPr>
            <p:cNvPr id="15374" name="矩形 11"/>
            <p:cNvSpPr>
              <a:spLocks noChangeArrowheads="1"/>
            </p:cNvSpPr>
            <p:nvPr/>
          </p:nvSpPr>
          <p:spPr bwMode="auto">
            <a:xfrm>
              <a:off x="3773500" y="3821842"/>
              <a:ext cx="992579" cy="596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0.153</a:t>
              </a:r>
            </a:p>
          </p:txBody>
        </p:sp>
        <p:cxnSp>
          <p:nvCxnSpPr>
            <p:cNvPr id="43" name="直接箭头连接符 42"/>
            <p:cNvCxnSpPr/>
            <p:nvPr/>
          </p:nvCxnSpPr>
          <p:spPr>
            <a:xfrm>
              <a:off x="1712732" y="4197620"/>
              <a:ext cx="2061486" cy="158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76" name="矩形 14"/>
            <p:cNvSpPr>
              <a:spLocks noChangeArrowheads="1"/>
            </p:cNvSpPr>
            <p:nvPr/>
          </p:nvSpPr>
          <p:spPr bwMode="auto">
            <a:xfrm>
              <a:off x="1664542" y="3783245"/>
              <a:ext cx="1775051" cy="399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0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缩小到原数的</a:t>
              </a:r>
              <a:endParaRPr lang="zh-CN" altLang="en-US" sz="1400"/>
            </a:p>
          </p:txBody>
        </p:sp>
      </p:grpSp>
      <p:sp>
        <p:nvSpPr>
          <p:cNvPr id="48" name="TextBox 2"/>
          <p:cNvSpPr txBox="1">
            <a:spLocks noChangeArrowheads="1"/>
          </p:cNvSpPr>
          <p:nvPr/>
        </p:nvSpPr>
        <p:spPr bwMode="auto">
          <a:xfrm>
            <a:off x="1852613" y="2058988"/>
            <a:ext cx="569912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000" b="1">
                <a:solidFill>
                  <a:srgbClr val="FF0000"/>
                </a:solidFill>
                <a:latin typeface="+mn-lt"/>
              </a:rPr>
              <a:t>100</a:t>
            </a:r>
            <a:endParaRPr lang="zh-CN" altLang="en-US" sz="20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9" name="TextBox 3"/>
          <p:cNvSpPr txBox="1">
            <a:spLocks noChangeArrowheads="1"/>
          </p:cNvSpPr>
          <p:nvPr/>
        </p:nvSpPr>
        <p:spPr bwMode="auto">
          <a:xfrm>
            <a:off x="7137400" y="1709738"/>
            <a:ext cx="49212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</a:rPr>
              <a:t>10</a:t>
            </a:r>
            <a:endParaRPr lang="zh-CN" altLang="en-US" sz="24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0" name="TextBox 4"/>
          <p:cNvSpPr txBox="1">
            <a:spLocks noChangeArrowheads="1"/>
          </p:cNvSpPr>
          <p:nvPr/>
        </p:nvSpPr>
        <p:spPr bwMode="auto">
          <a:xfrm>
            <a:off x="3678238" y="3459163"/>
            <a:ext cx="568325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</a:rPr>
              <a:t>0.1</a:t>
            </a:r>
            <a:endParaRPr lang="zh-CN" altLang="en-US" sz="24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1" name="TextBox 5"/>
          <p:cNvSpPr txBox="1">
            <a:spLocks noChangeArrowheads="1"/>
          </p:cNvSpPr>
          <p:nvPr/>
        </p:nvSpPr>
        <p:spPr bwMode="auto">
          <a:xfrm>
            <a:off x="7188200" y="3340100"/>
            <a:ext cx="569913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000" b="1">
                <a:solidFill>
                  <a:srgbClr val="FF0000"/>
                </a:solidFill>
                <a:latin typeface="+mn-lt"/>
              </a:rPr>
              <a:t>100</a:t>
            </a:r>
            <a:endParaRPr lang="zh-CN" altLang="en-US" sz="20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8" name="文本框 7"/>
          <p:cNvSpPr txBox="1"/>
          <p:nvPr/>
        </p:nvSpPr>
        <p:spPr>
          <a:xfrm>
            <a:off x="4924425" y="665163"/>
            <a:ext cx="3765550" cy="3698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P55 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练习十四 第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4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258888" y="1131888"/>
            <a:ext cx="6481762" cy="627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indent="71945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5.(1)3.054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≈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______(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保留一位小数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)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619250" y="1949450"/>
            <a:ext cx="6121400" cy="6270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indent="71945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20.0463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≈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______(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保留两位小数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)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619250" y="2768600"/>
            <a:ext cx="6121400" cy="1222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indent="71945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(2)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光每秒传播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299792km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，约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______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万千米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(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保留一位小数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)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3536950" y="1193483"/>
            <a:ext cx="696913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>
                <a:solidFill>
                  <a:srgbClr val="FF0000"/>
                </a:solidFill>
                <a:latin typeface="+mn-lt"/>
              </a:rPr>
              <a:t>3.1</a:t>
            </a:r>
            <a:endParaRPr lang="zh-CN" altLang="en-US" sz="32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3311525" y="2000250"/>
            <a:ext cx="1106488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>
                <a:solidFill>
                  <a:srgbClr val="FF0000"/>
                </a:solidFill>
                <a:latin typeface="+mn-lt"/>
              </a:rPr>
              <a:t>20.05</a:t>
            </a:r>
            <a:endParaRPr lang="zh-CN" altLang="en-US" sz="32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1899920" y="3414713"/>
            <a:ext cx="903288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>
                <a:solidFill>
                  <a:srgbClr val="FF0000"/>
                </a:solidFill>
                <a:latin typeface="+mn-lt"/>
              </a:rPr>
              <a:t>30.0</a:t>
            </a:r>
            <a:endParaRPr lang="zh-CN" altLang="en-US" sz="32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03800" y="4192588"/>
            <a:ext cx="3767138" cy="3698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P56 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练习十四 第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6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043608" y="2715766"/>
            <a:ext cx="7385050" cy="180857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720090"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+mn-ea"/>
              </a:rPr>
              <a:t>（</a:t>
            </a:r>
            <a:r>
              <a:rPr lang="en-US" altLang="zh-CN" sz="3200" b="1" dirty="0">
                <a:latin typeface="+mn-lt"/>
                <a:ea typeface="+mn-ea"/>
              </a:rPr>
              <a:t>2</a:t>
            </a:r>
            <a:r>
              <a:rPr lang="zh-CN" altLang="en-US" sz="3200" b="1" dirty="0">
                <a:latin typeface="+mn-lt"/>
                <a:ea typeface="+mn-ea"/>
              </a:rPr>
              <a:t>）一个数的十位、十分位和千分位上的数字都是</a:t>
            </a:r>
            <a:r>
              <a:rPr lang="en-US" altLang="zh-CN" sz="3200" b="1" dirty="0">
                <a:latin typeface="+mn-lt"/>
                <a:ea typeface="+mn-ea"/>
              </a:rPr>
              <a:t>6</a:t>
            </a:r>
            <a:r>
              <a:rPr lang="zh-CN" altLang="en-US" sz="3200" b="1" dirty="0">
                <a:latin typeface="+mn-lt"/>
                <a:ea typeface="+mn-ea"/>
              </a:rPr>
              <a:t>，其他各数位上都是</a:t>
            </a:r>
            <a:r>
              <a:rPr lang="en-US" altLang="zh-CN" sz="3200" b="1" dirty="0">
                <a:latin typeface="+mn-lt"/>
                <a:ea typeface="+mn-ea"/>
              </a:rPr>
              <a:t>0</a:t>
            </a:r>
            <a:r>
              <a:rPr lang="zh-CN" altLang="en-US" sz="3200" b="1" dirty="0">
                <a:latin typeface="+mn-lt"/>
                <a:ea typeface="+mn-ea"/>
              </a:rPr>
              <a:t>，这个数是多少？</a:t>
            </a:r>
          </a:p>
        </p:txBody>
      </p:sp>
      <p:sp>
        <p:nvSpPr>
          <p:cNvPr id="8" name="矩形 7"/>
          <p:cNvSpPr/>
          <p:nvPr/>
        </p:nvSpPr>
        <p:spPr>
          <a:xfrm>
            <a:off x="1067421" y="1491630"/>
            <a:ext cx="7521575" cy="121764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72009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n-lt"/>
                <a:ea typeface="+mn-ea"/>
              </a:rPr>
              <a:t>1.</a:t>
            </a:r>
            <a:r>
              <a:rPr lang="zh-CN" altLang="en-US" sz="3200" b="1" dirty="0">
                <a:latin typeface="+mn-lt"/>
                <a:ea typeface="+mn-ea"/>
              </a:rPr>
              <a:t> （</a:t>
            </a:r>
            <a:r>
              <a:rPr lang="en-US" altLang="zh-CN" sz="3200" b="1" dirty="0">
                <a:latin typeface="+mn-lt"/>
                <a:ea typeface="+mn-ea"/>
              </a:rPr>
              <a:t>1</a:t>
            </a:r>
            <a:r>
              <a:rPr lang="zh-CN" altLang="en-US" sz="3200" b="1" dirty="0">
                <a:latin typeface="+mn-lt"/>
                <a:ea typeface="+mn-ea"/>
              </a:rPr>
              <a:t>）</a:t>
            </a:r>
            <a:r>
              <a:rPr lang="en-US" altLang="zh-CN" sz="3200" b="1" dirty="0">
                <a:latin typeface="+mn-lt"/>
                <a:ea typeface="+mn-ea"/>
              </a:rPr>
              <a:t>5</a:t>
            </a:r>
            <a:r>
              <a:rPr lang="zh-CN" altLang="en-US" sz="3200" b="1" dirty="0">
                <a:latin typeface="+mn-lt"/>
                <a:ea typeface="+mn-ea"/>
              </a:rPr>
              <a:t>个</a:t>
            </a:r>
            <a:r>
              <a:rPr lang="en-US" altLang="zh-CN" sz="3200" b="1" dirty="0">
                <a:latin typeface="+mn-lt"/>
                <a:ea typeface="+mn-ea"/>
              </a:rPr>
              <a:t>10</a:t>
            </a:r>
            <a:r>
              <a:rPr lang="zh-CN" altLang="en-US" sz="3200" b="1" dirty="0">
                <a:latin typeface="+mn-lt"/>
                <a:ea typeface="+mn-ea"/>
              </a:rPr>
              <a:t>和</a:t>
            </a:r>
            <a:r>
              <a:rPr lang="en-US" altLang="zh-CN" sz="3200" b="1" dirty="0">
                <a:latin typeface="+mn-lt"/>
                <a:ea typeface="+mn-ea"/>
              </a:rPr>
              <a:t>7</a:t>
            </a:r>
            <a:r>
              <a:rPr lang="zh-CN" altLang="en-US" sz="3200" b="1" dirty="0">
                <a:latin typeface="+mn-lt"/>
                <a:ea typeface="+mn-ea"/>
              </a:rPr>
              <a:t>个</a:t>
            </a:r>
            <a:r>
              <a:rPr lang="en-US" altLang="zh-CN" sz="3200" b="1" dirty="0">
                <a:latin typeface="+mn-lt"/>
                <a:ea typeface="+mn-ea"/>
              </a:rPr>
              <a:t>0.01</a:t>
            </a:r>
            <a:r>
              <a:rPr lang="zh-CN" altLang="en-US" sz="3200" b="1" dirty="0">
                <a:latin typeface="+mn-lt"/>
                <a:ea typeface="+mn-ea"/>
              </a:rPr>
              <a:t>组成的数是多少？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427984" y="3939902"/>
            <a:ext cx="1312862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60.606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139952" y="2079650"/>
            <a:ext cx="1108075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50.07</a:t>
            </a:r>
          </a:p>
        </p:txBody>
      </p:sp>
      <p:grpSp>
        <p:nvGrpSpPr>
          <p:cNvPr id="17414" name="组合 10"/>
          <p:cNvGrpSpPr/>
          <p:nvPr/>
        </p:nvGrpSpPr>
        <p:grpSpPr bwMode="auto">
          <a:xfrm>
            <a:off x="0" y="88900"/>
            <a:ext cx="3925888" cy="873125"/>
            <a:chOff x="0" y="89628"/>
            <a:chExt cx="3925789" cy="872398"/>
          </a:xfrm>
        </p:grpSpPr>
        <p:pic>
          <p:nvPicPr>
            <p:cNvPr id="17415" name="图片 1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9628"/>
              <a:ext cx="3925789" cy="872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6" name="矩形 9"/>
            <p:cNvSpPr>
              <a:spLocks noChangeArrowheads="1"/>
            </p:cNvSpPr>
            <p:nvPr/>
          </p:nvSpPr>
          <p:spPr bwMode="auto">
            <a:xfrm>
              <a:off x="384001" y="123478"/>
              <a:ext cx="296427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三、提高练习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323528" y="915566"/>
            <a:ext cx="2856507" cy="626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009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+mn-ea"/>
              </a:rPr>
              <a:t>想一想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00113" y="627063"/>
            <a:ext cx="7559675" cy="417353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720090" eaLnBrk="1" hangingPunct="1"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+mn-ea"/>
              </a:rPr>
              <a:t>2.</a:t>
            </a:r>
            <a:r>
              <a:rPr lang="zh-CN" altLang="en-US" sz="3200" b="1">
                <a:latin typeface="+mn-lt"/>
                <a:ea typeface="+mn-ea"/>
              </a:rPr>
              <a:t>下面的说法正确吗</a:t>
            </a:r>
            <a:r>
              <a:rPr lang="en-US" altLang="zh-CN" sz="3200" b="1">
                <a:latin typeface="+mn-lt"/>
                <a:ea typeface="+mn-ea"/>
              </a:rPr>
              <a:t>?</a:t>
            </a:r>
            <a:r>
              <a:rPr lang="zh-CN" altLang="en-US" sz="3200" b="1">
                <a:latin typeface="+mn-lt"/>
                <a:ea typeface="+mn-ea"/>
              </a:rPr>
              <a:t>正确的画“√”，错误的画“</a:t>
            </a:r>
            <a:r>
              <a:rPr lang="en-US" altLang="zh-CN" sz="3200" b="1">
                <a:latin typeface="+mn-lt"/>
                <a:ea typeface="+mn-ea"/>
              </a:rPr>
              <a:t>×</a:t>
            </a:r>
            <a:r>
              <a:rPr lang="zh-CN" altLang="en-US" sz="3200" b="1">
                <a:latin typeface="+mn-lt"/>
                <a:ea typeface="+mn-ea"/>
              </a:rPr>
              <a:t>”</a:t>
            </a:r>
            <a:endParaRPr lang="en-US" altLang="zh-CN" sz="3200" b="1">
              <a:latin typeface="+mn-lt"/>
              <a:ea typeface="+mn-ea"/>
            </a:endParaRPr>
          </a:p>
          <a:p>
            <a:pPr indent="720090" eaLnBrk="1" hangingPunct="1"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+mn-ea"/>
              </a:rPr>
              <a:t>(1)0.05</a:t>
            </a:r>
            <a:r>
              <a:rPr lang="zh-CN" altLang="en-US" sz="3200" b="1">
                <a:latin typeface="+mn-lt"/>
                <a:ea typeface="+mn-ea"/>
              </a:rPr>
              <a:t>里面有</a:t>
            </a:r>
            <a:r>
              <a:rPr lang="en-US" altLang="zh-CN" sz="3200" b="1">
                <a:latin typeface="+mn-lt"/>
                <a:ea typeface="+mn-ea"/>
              </a:rPr>
              <a:t>5</a:t>
            </a:r>
            <a:r>
              <a:rPr lang="zh-CN" altLang="en-US" sz="3200" b="1">
                <a:latin typeface="+mn-lt"/>
                <a:ea typeface="+mn-ea"/>
              </a:rPr>
              <a:t>个     。</a:t>
            </a:r>
            <a:r>
              <a:rPr lang="en-US" altLang="zh-CN" sz="3200" b="1">
                <a:latin typeface="+mn-lt"/>
                <a:ea typeface="+mn-ea"/>
              </a:rPr>
              <a:t>		(     )</a:t>
            </a:r>
          </a:p>
          <a:p>
            <a:pPr indent="720090" eaLnBrk="1" hangingPunct="1"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+mn-ea"/>
              </a:rPr>
              <a:t>(2) 3.007</a:t>
            </a:r>
            <a:r>
              <a:rPr lang="zh-CN" altLang="en-US" sz="3200" b="1">
                <a:latin typeface="+mn-lt"/>
                <a:ea typeface="+mn-ea"/>
              </a:rPr>
              <a:t>保留一位小数是</a:t>
            </a:r>
            <a:r>
              <a:rPr lang="en-US" altLang="zh-CN" sz="3200" b="1">
                <a:latin typeface="+mn-lt"/>
                <a:ea typeface="+mn-ea"/>
              </a:rPr>
              <a:t>3.0</a:t>
            </a:r>
            <a:r>
              <a:rPr lang="zh-CN" altLang="en-US" sz="3200" b="1">
                <a:latin typeface="+mn-lt"/>
                <a:ea typeface="+mn-ea"/>
              </a:rPr>
              <a:t>。</a:t>
            </a:r>
            <a:r>
              <a:rPr lang="en-US" altLang="zh-CN" sz="3200" b="1">
                <a:latin typeface="+mn-lt"/>
                <a:ea typeface="+mn-ea"/>
              </a:rPr>
              <a:t>	(     )</a:t>
            </a:r>
          </a:p>
          <a:p>
            <a:pPr indent="720090" eaLnBrk="1" hangingPunct="1"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+mn-ea"/>
              </a:rPr>
              <a:t>(3) 0.1000</a:t>
            </a:r>
            <a:r>
              <a:rPr lang="zh-CN" altLang="en-US" sz="3200" b="1">
                <a:latin typeface="+mn-lt"/>
                <a:ea typeface="+mn-ea"/>
              </a:rPr>
              <a:t>大于</a:t>
            </a:r>
            <a:r>
              <a:rPr lang="en-US" altLang="zh-CN" sz="3200" b="1">
                <a:latin typeface="+mn-lt"/>
                <a:ea typeface="+mn-ea"/>
              </a:rPr>
              <a:t>0.0999</a:t>
            </a:r>
            <a:r>
              <a:rPr lang="zh-CN" altLang="en-US" sz="3200" b="1">
                <a:latin typeface="+mn-lt"/>
                <a:ea typeface="+mn-ea"/>
              </a:rPr>
              <a:t>。</a:t>
            </a:r>
            <a:r>
              <a:rPr lang="en-US" altLang="zh-CN" sz="3200" b="1">
                <a:latin typeface="+mn-lt"/>
                <a:ea typeface="+mn-ea"/>
              </a:rPr>
              <a:t>		(     )</a:t>
            </a:r>
          </a:p>
          <a:p>
            <a:pPr indent="720090" eaLnBrk="1" hangingPunct="1"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+mn-ea"/>
              </a:rPr>
              <a:t>(4)</a:t>
            </a:r>
            <a:r>
              <a:rPr lang="zh-CN" altLang="en-US" sz="3200" b="1">
                <a:latin typeface="+mn-lt"/>
                <a:ea typeface="+mn-ea"/>
              </a:rPr>
              <a:t>按照“四舍五入”法，近似数为</a:t>
            </a:r>
            <a:r>
              <a:rPr lang="en-US" altLang="zh-CN" sz="3200" b="1">
                <a:latin typeface="+mn-lt"/>
                <a:ea typeface="+mn-ea"/>
              </a:rPr>
              <a:t>5.20</a:t>
            </a:r>
            <a:r>
              <a:rPr lang="zh-CN" altLang="en-US" sz="3200" b="1">
                <a:latin typeface="+mn-lt"/>
                <a:ea typeface="+mn-ea"/>
              </a:rPr>
              <a:t>的最大的三位小数是</a:t>
            </a:r>
            <a:r>
              <a:rPr lang="en-US" altLang="zh-CN" sz="3200" b="1">
                <a:latin typeface="+mn-lt"/>
                <a:ea typeface="+mn-ea"/>
              </a:rPr>
              <a:t>5.204</a:t>
            </a:r>
            <a:r>
              <a:rPr lang="zh-CN" altLang="en-US" sz="3200" b="1">
                <a:latin typeface="+mn-lt"/>
                <a:ea typeface="+mn-ea"/>
              </a:rPr>
              <a:t>。</a:t>
            </a:r>
            <a:r>
              <a:rPr lang="en-US" altLang="zh-CN" sz="3200" b="1">
                <a:latin typeface="+mn-lt"/>
                <a:ea typeface="+mn-ea"/>
              </a:rPr>
              <a:t>	(     )</a:t>
            </a:r>
          </a:p>
        </p:txBody>
      </p:sp>
      <p:graphicFrame>
        <p:nvGraphicFramePr>
          <p:cNvPr id="18435" name="对象 3"/>
          <p:cNvGraphicFramePr>
            <a:graphicFrameLocks noChangeAspect="1"/>
          </p:cNvGraphicFramePr>
          <p:nvPr/>
        </p:nvGraphicFramePr>
        <p:xfrm>
          <a:off x="4787900" y="1563688"/>
          <a:ext cx="463550" cy="871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3" imgW="215900" imgH="405765" progId="Equation.DSMT4">
                  <p:embed/>
                </p:oleObj>
              </mc:Choice>
              <mc:Fallback>
                <p:oleObj name="Equation" r:id="rId3" imgW="215900" imgH="405765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1563688"/>
                        <a:ext cx="463550" cy="871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7553325" y="2471738"/>
            <a:ext cx="4365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√</a:t>
            </a: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7446963" y="1843088"/>
            <a:ext cx="6492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×</a:t>
            </a:r>
            <a:endParaRPr lang="zh-CN" altLang="en-US" sz="36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7516813" y="3055938"/>
            <a:ext cx="4381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√</a:t>
            </a: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7518400" y="4192588"/>
            <a:ext cx="4365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√</a:t>
            </a:r>
          </a:p>
        </p:txBody>
      </p:sp>
      <p:sp>
        <p:nvSpPr>
          <p:cNvPr id="9" name="文本框 7"/>
          <p:cNvSpPr txBox="1"/>
          <p:nvPr/>
        </p:nvSpPr>
        <p:spPr>
          <a:xfrm>
            <a:off x="611560" y="342900"/>
            <a:ext cx="3767137" cy="3683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P56 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练习十四 第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5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547813" y="1203325"/>
            <a:ext cx="6661150" cy="24003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3.</a:t>
            </a:r>
            <a:r>
              <a:rPr lang="zh-CN" altLang="en-US" sz="3200" b="1" dirty="0">
                <a:latin typeface="+mn-lt"/>
                <a:ea typeface="+mn-ea"/>
              </a:rPr>
              <a:t>在□里</a:t>
            </a:r>
            <a:r>
              <a:rPr lang="zh-CN" altLang="en-US" sz="3200" b="1">
                <a:latin typeface="+mn-lt"/>
                <a:ea typeface="+mn-ea"/>
              </a:rPr>
              <a:t>填上适当的</a:t>
            </a:r>
            <a:r>
              <a:rPr lang="zh-CN" altLang="en-US" sz="3200" b="1" dirty="0">
                <a:latin typeface="+mn-lt"/>
                <a:ea typeface="+mn-ea"/>
              </a:rPr>
              <a:t>数字。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0.</a:t>
            </a:r>
            <a:r>
              <a:rPr lang="zh-CN" altLang="en-US" sz="3200" b="1" dirty="0">
                <a:latin typeface="+mn-lt"/>
                <a:ea typeface="+mn-ea"/>
              </a:rPr>
              <a:t>□</a:t>
            </a:r>
            <a:r>
              <a:rPr lang="en-US" altLang="zh-CN" sz="3200" b="1" dirty="0">
                <a:latin typeface="+mn-lt"/>
                <a:ea typeface="+mn-ea"/>
              </a:rPr>
              <a:t>4m&gt;14cm		1</a:t>
            </a:r>
            <a:r>
              <a:rPr lang="zh-CN" altLang="en-US" sz="3200" b="1" dirty="0">
                <a:latin typeface="+mn-lt"/>
                <a:ea typeface="+mn-ea"/>
              </a:rPr>
              <a:t>□</a:t>
            </a:r>
            <a:r>
              <a:rPr lang="en-US" altLang="zh-CN" sz="3200" b="1" dirty="0">
                <a:latin typeface="+mn-lt"/>
                <a:ea typeface="+mn-ea"/>
              </a:rPr>
              <a:t>g</a:t>
            </a:r>
            <a:r>
              <a:rPr lang="en-US" altLang="zh-CN" sz="3200" b="1">
                <a:latin typeface="+mn-lt"/>
                <a:ea typeface="+mn-ea"/>
              </a:rPr>
              <a:t>&lt;0.018kg</a:t>
            </a:r>
            <a:endParaRPr lang="en-US" altLang="zh-CN" sz="3200" b="1" dirty="0">
              <a:latin typeface="+mn-lt"/>
              <a:ea typeface="+mn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694 cm&gt; 6.</a:t>
            </a:r>
            <a:r>
              <a:rPr lang="zh-CN" altLang="en-US" sz="3200" b="1" dirty="0">
                <a:latin typeface="+mn-lt"/>
                <a:ea typeface="+mn-ea"/>
              </a:rPr>
              <a:t>□</a:t>
            </a:r>
            <a:r>
              <a:rPr lang="en-US" altLang="zh-CN" sz="3200" b="1" dirty="0">
                <a:latin typeface="+mn-lt"/>
                <a:ea typeface="+mn-ea"/>
              </a:rPr>
              <a:t>8m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12.</a:t>
            </a:r>
            <a:r>
              <a:rPr lang="zh-CN" altLang="en-US" sz="3200" b="1" dirty="0">
                <a:latin typeface="+mn-lt"/>
                <a:ea typeface="+mn-ea"/>
              </a:rPr>
              <a:t>□</a:t>
            </a:r>
            <a:r>
              <a:rPr lang="en-US" altLang="zh-CN" sz="3200" b="1" dirty="0">
                <a:latin typeface="+mn-lt"/>
                <a:ea typeface="+mn-ea"/>
              </a:rPr>
              <a:t>3 km</a:t>
            </a:r>
            <a:r>
              <a:rPr lang="en-US" altLang="zh-CN" sz="3200" b="1" baseline="30000" dirty="0">
                <a:latin typeface="+mn-lt"/>
                <a:ea typeface="+mn-ea"/>
              </a:rPr>
              <a:t>2</a:t>
            </a:r>
            <a:r>
              <a:rPr lang="en-US" altLang="zh-CN" sz="3200" b="1" dirty="0">
                <a:latin typeface="+mn-lt"/>
                <a:ea typeface="+mn-ea"/>
              </a:rPr>
              <a:t>&gt; 1252</a:t>
            </a:r>
            <a:r>
              <a:rPr lang="zh-CN" altLang="en-US" sz="3200" b="1" dirty="0">
                <a:latin typeface="+mn-lt"/>
                <a:ea typeface="+mn-ea"/>
              </a:rPr>
              <a:t>公顷</a:t>
            </a:r>
          </a:p>
        </p:txBody>
      </p:sp>
      <p:grpSp>
        <p:nvGrpSpPr>
          <p:cNvPr id="9" name="组合 15"/>
          <p:cNvGrpSpPr/>
          <p:nvPr/>
        </p:nvGrpSpPr>
        <p:grpSpPr bwMode="auto">
          <a:xfrm>
            <a:off x="4616450" y="769938"/>
            <a:ext cx="2771775" cy="954087"/>
            <a:chOff x="4078143" y="874689"/>
            <a:chExt cx="2772097" cy="954095"/>
          </a:xfrm>
        </p:grpSpPr>
        <p:sp>
          <p:nvSpPr>
            <p:cNvPr id="10" name="AutoShape 27"/>
            <p:cNvSpPr>
              <a:spLocks noChangeArrowheads="1"/>
            </p:cNvSpPr>
            <p:nvPr/>
          </p:nvSpPr>
          <p:spPr bwMode="auto">
            <a:xfrm>
              <a:off x="4078143" y="947715"/>
              <a:ext cx="2767334" cy="881069"/>
            </a:xfrm>
            <a:prstGeom prst="wedgeRoundRectCallout">
              <a:avLst>
                <a:gd name="adj1" fmla="val -8194"/>
                <a:gd name="adj2" fmla="val 92884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 indent="-3429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1" name="矩形 6"/>
            <p:cNvSpPr>
              <a:spLocks noChangeArrowheads="1"/>
            </p:cNvSpPr>
            <p:nvPr/>
          </p:nvSpPr>
          <p:spPr bwMode="auto">
            <a:xfrm>
              <a:off x="4082907" y="874689"/>
              <a:ext cx="2767333" cy="9540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indent="-3429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0 </a:t>
              </a:r>
              <a:r>
                <a:rPr lang="zh-CN" altLang="en-US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1</a:t>
              </a:r>
              <a:r>
                <a:rPr lang="zh-CN" altLang="en-US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2</a:t>
              </a:r>
              <a:r>
                <a:rPr lang="zh-CN" altLang="en-US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3</a:t>
              </a:r>
              <a:r>
                <a:rPr lang="zh-CN" altLang="en-US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4</a:t>
              </a:r>
              <a:r>
                <a:rPr lang="zh-CN" altLang="en-US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5</a:t>
              </a:r>
              <a:r>
                <a:rPr lang="zh-CN" altLang="en-US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6</a:t>
              </a:r>
              <a:r>
                <a:rPr lang="zh-CN" altLang="en-US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7</a:t>
              </a:r>
              <a:r>
                <a:rPr lang="zh-CN" altLang="en-US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都可以</a:t>
              </a:r>
            </a:p>
          </p:txBody>
        </p:sp>
      </p:grpSp>
      <p:grpSp>
        <p:nvGrpSpPr>
          <p:cNvPr id="12" name="组合 14"/>
          <p:cNvGrpSpPr/>
          <p:nvPr/>
        </p:nvGrpSpPr>
        <p:grpSpPr bwMode="auto">
          <a:xfrm>
            <a:off x="1220788" y="699542"/>
            <a:ext cx="2590800" cy="1041400"/>
            <a:chOff x="455178" y="322838"/>
            <a:chExt cx="2591835" cy="1039968"/>
          </a:xfrm>
        </p:grpSpPr>
        <p:sp>
          <p:nvSpPr>
            <p:cNvPr id="13" name="AutoShape 27"/>
            <p:cNvSpPr>
              <a:spLocks noChangeArrowheads="1"/>
            </p:cNvSpPr>
            <p:nvPr/>
          </p:nvSpPr>
          <p:spPr bwMode="auto">
            <a:xfrm>
              <a:off x="455178" y="402104"/>
              <a:ext cx="2591835" cy="903631"/>
            </a:xfrm>
            <a:prstGeom prst="wedgeRoundRectCallout">
              <a:avLst>
                <a:gd name="adj1" fmla="val -12013"/>
                <a:gd name="adj2" fmla="val 89124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 indent="-3429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4" name="矩形 9"/>
            <p:cNvSpPr>
              <a:spLocks noChangeArrowheads="1"/>
            </p:cNvSpPr>
            <p:nvPr/>
          </p:nvSpPr>
          <p:spPr bwMode="auto">
            <a:xfrm>
              <a:off x="501233" y="322838"/>
              <a:ext cx="2528310" cy="103996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indent="-3429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2</a:t>
              </a:r>
              <a:r>
                <a:rPr lang="zh-CN" altLang="en-US" sz="28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3</a:t>
              </a:r>
              <a:r>
                <a:rPr lang="zh-CN" altLang="en-US" sz="28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4</a:t>
              </a:r>
              <a:r>
                <a:rPr lang="zh-CN" altLang="en-US" sz="28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5</a:t>
              </a:r>
              <a:r>
                <a:rPr lang="zh-CN" altLang="en-US" sz="28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6</a:t>
              </a:r>
            </a:p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7</a:t>
              </a:r>
              <a:r>
                <a:rPr lang="zh-CN" altLang="en-US" sz="28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8</a:t>
              </a:r>
              <a:r>
                <a:rPr lang="zh-CN" altLang="en-US" sz="28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9</a:t>
              </a:r>
              <a:r>
                <a:rPr lang="zh-CN" altLang="en-US" sz="28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都可以</a:t>
              </a:r>
            </a:p>
          </p:txBody>
        </p:sp>
      </p:grpSp>
      <p:grpSp>
        <p:nvGrpSpPr>
          <p:cNvPr id="15" name="组合 16"/>
          <p:cNvGrpSpPr/>
          <p:nvPr/>
        </p:nvGrpSpPr>
        <p:grpSpPr bwMode="auto">
          <a:xfrm>
            <a:off x="4191000" y="2257425"/>
            <a:ext cx="3046413" cy="957263"/>
            <a:chOff x="951350" y="3047590"/>
            <a:chExt cx="3045364" cy="957737"/>
          </a:xfrm>
        </p:grpSpPr>
        <p:sp>
          <p:nvSpPr>
            <p:cNvPr id="16" name="AutoShape 27"/>
            <p:cNvSpPr>
              <a:spLocks noChangeArrowheads="1"/>
            </p:cNvSpPr>
            <p:nvPr/>
          </p:nvSpPr>
          <p:spPr bwMode="auto">
            <a:xfrm>
              <a:off x="951350" y="3050767"/>
              <a:ext cx="3045364" cy="954560"/>
            </a:xfrm>
            <a:prstGeom prst="wedgeRoundRectCallout">
              <a:avLst>
                <a:gd name="adj1" fmla="val -61191"/>
                <a:gd name="adj2" fmla="val 5037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 indent="-3429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7" name="TextBox 12"/>
            <p:cNvSpPr txBox="1">
              <a:spLocks noChangeArrowheads="1"/>
            </p:cNvSpPr>
            <p:nvPr/>
          </p:nvSpPr>
          <p:spPr bwMode="auto">
            <a:xfrm>
              <a:off x="951350" y="3047590"/>
              <a:ext cx="3045364" cy="95456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0</a:t>
              </a:r>
              <a:r>
                <a:rPr lang="zh-CN" altLang="en-US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1</a:t>
              </a:r>
              <a:r>
                <a:rPr lang="zh-CN" altLang="en-US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2</a:t>
              </a:r>
              <a:r>
                <a:rPr lang="zh-CN" altLang="en-US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3</a:t>
              </a:r>
              <a:r>
                <a:rPr lang="zh-CN" altLang="en-US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4</a:t>
              </a:r>
              <a:r>
                <a:rPr lang="zh-CN" altLang="en-US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 5</a:t>
              </a:r>
              <a:r>
                <a:rPr lang="zh-CN" altLang="en-US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6</a:t>
              </a:r>
              <a:r>
                <a:rPr lang="zh-CN" altLang="en-US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7</a:t>
              </a:r>
              <a:r>
                <a:rPr lang="zh-CN" altLang="en-US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8</a:t>
              </a:r>
              <a:r>
                <a:rPr lang="zh-CN" altLang="en-US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都可以</a:t>
              </a:r>
            </a:p>
          </p:txBody>
        </p:sp>
      </p:grpSp>
      <p:grpSp>
        <p:nvGrpSpPr>
          <p:cNvPr id="18" name="组合 17"/>
          <p:cNvGrpSpPr/>
          <p:nvPr/>
        </p:nvGrpSpPr>
        <p:grpSpPr bwMode="auto">
          <a:xfrm>
            <a:off x="1595438" y="3744913"/>
            <a:ext cx="2595562" cy="954087"/>
            <a:chOff x="4703617" y="3048003"/>
            <a:chExt cx="2594901" cy="954950"/>
          </a:xfrm>
        </p:grpSpPr>
        <p:sp>
          <p:nvSpPr>
            <p:cNvPr id="19" name="AutoShape 27"/>
            <p:cNvSpPr>
              <a:spLocks noChangeArrowheads="1"/>
            </p:cNvSpPr>
            <p:nvPr/>
          </p:nvSpPr>
          <p:spPr bwMode="auto">
            <a:xfrm>
              <a:off x="4703617" y="3097260"/>
              <a:ext cx="2525069" cy="885038"/>
            </a:xfrm>
            <a:prstGeom prst="wedgeRoundRectCallout">
              <a:avLst>
                <a:gd name="adj1" fmla="val -21065"/>
                <a:gd name="adj2" fmla="val -96588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 indent="-3429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20" name="TextBox 13"/>
            <p:cNvSpPr txBox="1">
              <a:spLocks noChangeArrowheads="1"/>
            </p:cNvSpPr>
            <p:nvPr/>
          </p:nvSpPr>
          <p:spPr bwMode="auto">
            <a:xfrm>
              <a:off x="4773449" y="3048003"/>
              <a:ext cx="2525069" cy="95495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5</a:t>
              </a:r>
              <a:r>
                <a:rPr lang="zh-CN" altLang="en-US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6</a:t>
              </a:r>
              <a:r>
                <a:rPr lang="zh-CN" altLang="en-US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7</a:t>
              </a:r>
              <a:r>
                <a:rPr lang="zh-CN" altLang="en-US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8</a:t>
              </a:r>
              <a:r>
                <a:rPr lang="zh-CN" altLang="en-US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9</a:t>
              </a:r>
            </a:p>
            <a:p>
              <a:pPr>
                <a:defRPr/>
              </a:pPr>
              <a:r>
                <a:rPr lang="zh-CN" altLang="en-US" sz="28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都可以</a:t>
              </a:r>
            </a:p>
          </p:txBody>
        </p:sp>
      </p:grpSp>
      <p:sp>
        <p:nvSpPr>
          <p:cNvPr id="21" name="文本框 7"/>
          <p:cNvSpPr txBox="1"/>
          <p:nvPr/>
        </p:nvSpPr>
        <p:spPr>
          <a:xfrm>
            <a:off x="5076825" y="4116388"/>
            <a:ext cx="3765550" cy="3683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P56 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练习十四 第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7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"/>
          <p:cNvSpPr txBox="1"/>
          <p:nvPr/>
        </p:nvSpPr>
        <p:spPr>
          <a:xfrm>
            <a:off x="771525" y="285750"/>
            <a:ext cx="7535863" cy="24558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20090"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4.</a:t>
            </a:r>
            <a:r>
              <a:rPr lang="zh-CN" altLang="en-US" sz="3200" b="1" dirty="0">
                <a:latin typeface="+mn-lt"/>
                <a:ea typeface="+mn-ea"/>
              </a:rPr>
              <a:t>甲乙丙丁四个朋友称体重，称得的结果是</a:t>
            </a:r>
            <a:r>
              <a:rPr lang="en-US" altLang="zh-CN" sz="3200" b="1" dirty="0">
                <a:latin typeface="+mn-lt"/>
                <a:ea typeface="+mn-ea"/>
              </a:rPr>
              <a:t>36.4kg</a:t>
            </a:r>
            <a:r>
              <a:rPr lang="zh-CN" altLang="en-US" sz="3200" b="1" dirty="0">
                <a:latin typeface="+mn-lt"/>
                <a:ea typeface="+mn-ea"/>
              </a:rPr>
              <a:t>、</a:t>
            </a:r>
            <a:r>
              <a:rPr lang="en-US" altLang="zh-CN" sz="3200" b="1" dirty="0">
                <a:latin typeface="+mn-lt"/>
                <a:ea typeface="+mn-ea"/>
              </a:rPr>
              <a:t>40.8kg</a:t>
            </a:r>
            <a:r>
              <a:rPr lang="zh-CN" altLang="en-US" sz="3200" b="1" dirty="0">
                <a:latin typeface="+mn-lt"/>
                <a:ea typeface="+mn-ea"/>
              </a:rPr>
              <a:t>、</a:t>
            </a:r>
            <a:r>
              <a:rPr lang="en-US" altLang="zh-CN" sz="3200" b="1" dirty="0">
                <a:latin typeface="+mn-lt"/>
                <a:ea typeface="+mn-ea"/>
              </a:rPr>
              <a:t>36.8kg</a:t>
            </a:r>
            <a:r>
              <a:rPr lang="zh-CN" altLang="en-US" sz="3200" b="1" dirty="0">
                <a:latin typeface="+mn-lt"/>
                <a:ea typeface="+mn-ea"/>
              </a:rPr>
              <a:t>、</a:t>
            </a:r>
            <a:r>
              <a:rPr lang="en-US" altLang="zh-CN" sz="3200" b="1" dirty="0">
                <a:latin typeface="+mn-lt"/>
                <a:ea typeface="+mn-ea"/>
              </a:rPr>
              <a:t>40kg</a:t>
            </a:r>
            <a:r>
              <a:rPr lang="zh-CN" altLang="en-US" sz="3200" b="1" dirty="0">
                <a:latin typeface="+mn-lt"/>
                <a:ea typeface="+mn-ea"/>
              </a:rPr>
              <a:t>。已知甲比乙重，但比丙轻，丁比乙轻。你知道四个小朋友的体重各是多少吗？</a:t>
            </a:r>
          </a:p>
        </p:txBody>
      </p:sp>
      <p:sp>
        <p:nvSpPr>
          <p:cNvPr id="44" name="矩形 43"/>
          <p:cNvSpPr/>
          <p:nvPr/>
        </p:nvSpPr>
        <p:spPr>
          <a:xfrm>
            <a:off x="801688" y="2598738"/>
            <a:ext cx="2825750" cy="6270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en-US" sz="3200" b="1" kern="100" dirty="0">
                <a:solidFill>
                  <a:srgbClr val="0070C0"/>
                </a:solidFill>
                <a:latin typeface="+mn-lt"/>
                <a:ea typeface="+mj-ea"/>
              </a:rPr>
              <a:t>按体重排：</a:t>
            </a:r>
            <a:endParaRPr lang="zh-CN" altLang="zh-CN" sz="3200" b="1" kern="100" dirty="0">
              <a:solidFill>
                <a:srgbClr val="0070C0"/>
              </a:solidFill>
              <a:latin typeface="+mn-lt"/>
              <a:ea typeface="+mj-ea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779713" y="2613025"/>
            <a:ext cx="4286250" cy="6270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40.8</a:t>
            </a:r>
            <a:r>
              <a:rPr lang="zh-CN" altLang="en-US" sz="3200" b="1" kern="1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＞</a:t>
            </a:r>
            <a:r>
              <a:rPr lang="en-US" altLang="zh-CN" sz="3200" b="1" kern="1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40</a:t>
            </a:r>
            <a:r>
              <a:rPr lang="zh-CN" altLang="en-US" sz="3200" b="1" kern="1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＞</a:t>
            </a:r>
            <a:r>
              <a:rPr lang="en-US" altLang="zh-CN" sz="3200" b="1" kern="1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36.8</a:t>
            </a:r>
            <a:r>
              <a:rPr lang="zh-CN" altLang="en-US" sz="3200" b="1" kern="1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＞</a:t>
            </a:r>
            <a:r>
              <a:rPr lang="en-US" altLang="zh-CN" sz="3200" b="1" kern="1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36.4</a:t>
            </a:r>
            <a:r>
              <a:rPr lang="zh-CN" altLang="en-US" sz="3200" b="1" kern="100" dirty="0">
                <a:solidFill>
                  <a:srgbClr val="FF0000"/>
                </a:solidFill>
                <a:latin typeface="+mn-lt"/>
                <a:ea typeface="+mj-ea"/>
              </a:rPr>
              <a:t>，</a:t>
            </a:r>
            <a:endParaRPr lang="zh-CN" altLang="zh-CN" sz="3200" b="1" kern="1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801688" y="3160713"/>
            <a:ext cx="2825750" cy="6270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en-US" sz="3200" b="1" kern="100" dirty="0">
                <a:solidFill>
                  <a:srgbClr val="0070C0"/>
                </a:solidFill>
                <a:latin typeface="+mn-lt"/>
                <a:ea typeface="+mj-ea"/>
              </a:rPr>
              <a:t>按人名排：</a:t>
            </a:r>
            <a:endParaRPr lang="zh-CN" altLang="zh-CN" sz="3200" b="1" kern="100" dirty="0">
              <a:solidFill>
                <a:srgbClr val="0070C0"/>
              </a:solidFill>
              <a:latin typeface="+mn-lt"/>
              <a:ea typeface="+mj-ea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779713" y="3176588"/>
            <a:ext cx="4286250" cy="6270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en-US" sz="3200" b="1" kern="100" dirty="0">
                <a:solidFill>
                  <a:srgbClr val="FF0000"/>
                </a:solidFill>
                <a:latin typeface="+mn-lt"/>
                <a:ea typeface="+mj-ea"/>
              </a:rPr>
              <a:t>丙＞甲＞乙＞丁，</a:t>
            </a:r>
            <a:endParaRPr lang="zh-CN" altLang="zh-CN" sz="3200" b="1" kern="1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765174" y="3724275"/>
            <a:ext cx="7407225" cy="1217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en-US" sz="3200" b="1" kern="100" dirty="0">
                <a:solidFill>
                  <a:srgbClr val="FF0000"/>
                </a:solidFill>
                <a:latin typeface="+mn-lt"/>
                <a:ea typeface="+mn-ea"/>
              </a:rPr>
              <a:t>所以甲重</a:t>
            </a:r>
            <a:r>
              <a:rPr lang="en-US" altLang="zh-CN" sz="3200" b="1" kern="100" dirty="0">
                <a:solidFill>
                  <a:srgbClr val="FF0000"/>
                </a:solidFill>
                <a:latin typeface="+mn-lt"/>
                <a:ea typeface="+mn-ea"/>
              </a:rPr>
              <a:t>40kg</a:t>
            </a:r>
            <a:r>
              <a:rPr lang="zh-CN" altLang="en-US" sz="3200" b="1" kern="100" dirty="0">
                <a:solidFill>
                  <a:srgbClr val="FF0000"/>
                </a:solidFill>
                <a:latin typeface="+mn-lt"/>
                <a:ea typeface="+mn-ea"/>
              </a:rPr>
              <a:t>，乙重</a:t>
            </a:r>
            <a:r>
              <a:rPr lang="en-US" altLang="zh-CN" sz="3200" b="1" kern="100" dirty="0">
                <a:solidFill>
                  <a:srgbClr val="FF0000"/>
                </a:solidFill>
                <a:latin typeface="+mn-lt"/>
                <a:ea typeface="+mn-ea"/>
              </a:rPr>
              <a:t>36.8kg</a:t>
            </a:r>
            <a:r>
              <a:rPr lang="zh-CN" altLang="en-US" sz="3200" b="1" kern="100" dirty="0">
                <a:solidFill>
                  <a:srgbClr val="FF0000"/>
                </a:solidFill>
                <a:latin typeface="+mn-lt"/>
                <a:ea typeface="+mn-ea"/>
              </a:rPr>
              <a:t>，丙重</a:t>
            </a:r>
            <a:r>
              <a:rPr lang="en-US" altLang="zh-CN" sz="3200" b="1" kern="100" dirty="0">
                <a:solidFill>
                  <a:srgbClr val="FF0000"/>
                </a:solidFill>
                <a:latin typeface="+mn-lt"/>
                <a:ea typeface="+mn-ea"/>
              </a:rPr>
              <a:t>40.8kg</a:t>
            </a:r>
            <a:r>
              <a:rPr lang="zh-CN" altLang="en-US" sz="3200" b="1" kern="100" dirty="0">
                <a:solidFill>
                  <a:srgbClr val="FF0000"/>
                </a:solidFill>
                <a:latin typeface="+mn-lt"/>
                <a:ea typeface="+mn-ea"/>
              </a:rPr>
              <a:t>，丁重</a:t>
            </a:r>
            <a:r>
              <a:rPr lang="en-US" altLang="zh-CN" sz="3200" b="1" kern="100" dirty="0">
                <a:solidFill>
                  <a:srgbClr val="FF0000"/>
                </a:solidFill>
                <a:latin typeface="+mn-lt"/>
                <a:ea typeface="+mn-ea"/>
              </a:rPr>
              <a:t>36.4kg</a:t>
            </a:r>
            <a:r>
              <a:rPr lang="zh-CN" altLang="en-US" sz="3200" b="1" kern="100" dirty="0">
                <a:solidFill>
                  <a:srgbClr val="FF0000"/>
                </a:solidFill>
                <a:latin typeface="+mn-lt"/>
                <a:ea typeface="+mn-ea"/>
              </a:rPr>
              <a:t>。</a:t>
            </a:r>
            <a:endParaRPr lang="zh-CN" altLang="zh-CN" sz="3200" b="1" kern="100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35038" y="1017588"/>
            <a:ext cx="7273925" cy="202406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72009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600" b="1" dirty="0">
                <a:latin typeface="+mj-lt"/>
                <a:ea typeface="+mn-ea"/>
              </a:rPr>
              <a:t>一个两位小数，它的近似数是</a:t>
            </a:r>
            <a:r>
              <a:rPr lang="en-US" altLang="zh-CN" sz="3600" b="1" dirty="0">
                <a:latin typeface="+mj-lt"/>
                <a:ea typeface="+mn-ea"/>
              </a:rPr>
              <a:t>5.6</a:t>
            </a:r>
            <a:r>
              <a:rPr lang="zh-CN" altLang="en-US" sz="3600" b="1" dirty="0">
                <a:latin typeface="+mj-lt"/>
                <a:ea typeface="+mn-ea"/>
              </a:rPr>
              <a:t>，这个两位数最小是多少？最大是多少？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331913" y="3106738"/>
            <a:ext cx="6480175" cy="6937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indent="71945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这个两位数最小为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5.55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，</a:t>
            </a:r>
            <a:endParaRPr lang="en-US" altLang="zh-CN" sz="36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331913" y="3865563"/>
            <a:ext cx="5751512" cy="6937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indent="71945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最大是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5.64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。</a:t>
            </a:r>
          </a:p>
        </p:txBody>
      </p:sp>
      <p:grpSp>
        <p:nvGrpSpPr>
          <p:cNvPr id="22533" name="组合 7"/>
          <p:cNvGrpSpPr/>
          <p:nvPr/>
        </p:nvGrpSpPr>
        <p:grpSpPr bwMode="auto">
          <a:xfrm>
            <a:off x="0" y="88900"/>
            <a:ext cx="3925888" cy="873125"/>
            <a:chOff x="0" y="89628"/>
            <a:chExt cx="3925789" cy="872398"/>
          </a:xfrm>
        </p:grpSpPr>
        <p:pic>
          <p:nvPicPr>
            <p:cNvPr id="22534" name="图片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9628"/>
              <a:ext cx="3925789" cy="872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5" name="矩形 9"/>
            <p:cNvSpPr>
              <a:spLocks noChangeArrowheads="1"/>
            </p:cNvSpPr>
            <p:nvPr/>
          </p:nvSpPr>
          <p:spPr bwMode="auto">
            <a:xfrm>
              <a:off x="384001" y="123478"/>
              <a:ext cx="296386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四、拓展练习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云形标注 3"/>
          <p:cNvSpPr/>
          <p:nvPr/>
        </p:nvSpPr>
        <p:spPr bwMode="auto">
          <a:xfrm>
            <a:off x="965200" y="1084263"/>
            <a:ext cx="7380288" cy="2247900"/>
          </a:xfrm>
          <a:prstGeom prst="cloudCallout">
            <a:avLst>
              <a:gd name="adj1" fmla="val 25899"/>
              <a:gd name="adj2" fmla="val 70513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24579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311" y="3262631"/>
            <a:ext cx="1379004" cy="152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矩形 2"/>
          <p:cNvSpPr>
            <a:spLocks noChangeArrowheads="1"/>
          </p:cNvSpPr>
          <p:nvPr/>
        </p:nvSpPr>
        <p:spPr bwMode="auto">
          <a:xfrm>
            <a:off x="1255713" y="1330325"/>
            <a:ext cx="69024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同学们，今天的数学课你们有哪些收获呢？</a:t>
            </a:r>
          </a:p>
        </p:txBody>
      </p:sp>
      <p:grpSp>
        <p:nvGrpSpPr>
          <p:cNvPr id="24581" name="组合 7"/>
          <p:cNvGrpSpPr/>
          <p:nvPr/>
        </p:nvGrpSpPr>
        <p:grpSpPr bwMode="auto">
          <a:xfrm>
            <a:off x="0" y="88900"/>
            <a:ext cx="3925888" cy="873125"/>
            <a:chOff x="0" y="89628"/>
            <a:chExt cx="3925789" cy="872398"/>
          </a:xfrm>
        </p:grpSpPr>
        <p:pic>
          <p:nvPicPr>
            <p:cNvPr id="24582" name="图片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9628"/>
              <a:ext cx="3925789" cy="872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3" name="矩形 9"/>
            <p:cNvSpPr>
              <a:spLocks noChangeArrowheads="1"/>
            </p:cNvSpPr>
            <p:nvPr/>
          </p:nvSpPr>
          <p:spPr bwMode="auto">
            <a:xfrm>
              <a:off x="384001" y="123478"/>
              <a:ext cx="296427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五、课堂小结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1"/>
          <p:cNvSpPr>
            <a:spLocks noChangeArrowheads="1"/>
          </p:cNvSpPr>
          <p:nvPr/>
        </p:nvSpPr>
        <p:spPr bwMode="auto">
          <a:xfrm>
            <a:off x="1100138" y="1196975"/>
            <a:ext cx="6943725" cy="239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植被能产生杀菌素，杀菌素可以净化空气。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的植被每天能产生杀菌素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5.4g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公顷的植被每天能产生多少千克杀菌素？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971550" y="3581400"/>
            <a:ext cx="77724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公顷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=10000m</a:t>
            </a:r>
            <a:r>
              <a:rPr lang="en-US" altLang="zh-CN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		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5.4×10000= 54000(g) 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54000 g=54 kg</a:t>
            </a:r>
          </a:p>
        </p:txBody>
      </p:sp>
      <p:grpSp>
        <p:nvGrpSpPr>
          <p:cNvPr id="25604" name="组合 2"/>
          <p:cNvGrpSpPr/>
          <p:nvPr/>
        </p:nvGrpSpPr>
        <p:grpSpPr bwMode="auto">
          <a:xfrm>
            <a:off x="2808288" y="4835525"/>
            <a:ext cx="3989387" cy="307975"/>
            <a:chOff x="2382515" y="4832269"/>
            <a:chExt cx="3989944" cy="307776"/>
          </a:xfrm>
        </p:grpSpPr>
        <p:sp>
          <p:nvSpPr>
            <p:cNvPr id="11" name="圆角矩形 10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607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5605" name="矩形 9"/>
          <p:cNvSpPr>
            <a:spLocks noChangeArrowheads="1"/>
          </p:cNvSpPr>
          <p:nvPr/>
        </p:nvSpPr>
        <p:spPr bwMode="auto">
          <a:xfrm>
            <a:off x="965200" y="500063"/>
            <a:ext cx="26590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▶备选练习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1"/>
          <p:cNvSpPr>
            <a:spLocks noChangeArrowheads="1"/>
          </p:cNvSpPr>
          <p:nvPr/>
        </p:nvSpPr>
        <p:spPr bwMode="auto">
          <a:xfrm>
            <a:off x="1100138" y="633413"/>
            <a:ext cx="6943725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下面是几位小朋友的身高，把他们的身高按从高到矮的顺序排列起来。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827088" y="3176588"/>
            <a:ext cx="7921625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1m15cm=115cm	 9.9 dm= 99cm	0.97 m=97cm</a:t>
            </a:r>
          </a:p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120cm&gt;115cm&gt;99cm&gt;97cm.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从高到矮排列是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:120cm&gt;1m15cm&gt;9.9dm&gt;0.97m</a:t>
            </a:r>
          </a:p>
        </p:txBody>
      </p:sp>
      <p:pic>
        <p:nvPicPr>
          <p:cNvPr id="26628" name="图片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824038"/>
            <a:ext cx="6245225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29" name="组合 2"/>
          <p:cNvGrpSpPr/>
          <p:nvPr/>
        </p:nvGrpSpPr>
        <p:grpSpPr bwMode="auto">
          <a:xfrm>
            <a:off x="2808288" y="4835525"/>
            <a:ext cx="3989387" cy="307975"/>
            <a:chOff x="2382515" y="4832269"/>
            <a:chExt cx="3989944" cy="307776"/>
          </a:xfrm>
        </p:grpSpPr>
        <p:sp>
          <p:nvSpPr>
            <p:cNvPr id="7" name="圆角矩形 6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631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692</Words>
  <Application>Microsoft Office PowerPoint</Application>
  <PresentationFormat>全屏显示(16:9)</PresentationFormat>
  <Paragraphs>97</Paragraphs>
  <Slides>17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等线</vt:lpstr>
      <vt:lpstr>黑体</vt:lpstr>
      <vt:lpstr>楷体</vt:lpstr>
      <vt:lpstr>宋体</vt:lpstr>
      <vt:lpstr>幼圆</vt:lpstr>
      <vt:lpstr>Arial</vt:lpstr>
      <vt:lpstr>Times New Roman</vt:lpstr>
      <vt:lpstr>1_自定义设计方案</vt:lpstr>
      <vt:lpstr>自定义设计方案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240</cp:revision>
  <dcterms:created xsi:type="dcterms:W3CDTF">2015-08-27T07:30:00Z</dcterms:created>
  <dcterms:modified xsi:type="dcterms:W3CDTF">2023-11-22T03:06:25Z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C5E934CE10A34C8A9E53C3313E78B3EA</vt:lpwstr>
  </property>
</Properties>
</file>