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63" r:id="rId2"/>
    <p:sldId id="264" r:id="rId3"/>
    <p:sldId id="269" r:id="rId4"/>
    <p:sldId id="344" r:id="rId5"/>
    <p:sldId id="360" r:id="rId6"/>
    <p:sldId id="345" r:id="rId7"/>
    <p:sldId id="346" r:id="rId8"/>
    <p:sldId id="361" r:id="rId9"/>
    <p:sldId id="347" r:id="rId10"/>
    <p:sldId id="362" r:id="rId11"/>
    <p:sldId id="348" r:id="rId12"/>
    <p:sldId id="349" r:id="rId13"/>
    <p:sldId id="270" r:id="rId14"/>
    <p:sldId id="350" r:id="rId15"/>
    <p:sldId id="351" r:id="rId16"/>
    <p:sldId id="352" r:id="rId17"/>
    <p:sldId id="355" r:id="rId18"/>
    <p:sldId id="354" r:id="rId19"/>
    <p:sldId id="364" r:id="rId20"/>
    <p:sldId id="357" r:id="rId21"/>
    <p:sldId id="358" r:id="rId22"/>
    <p:sldId id="359" r:id="rId23"/>
  </p:sldIdLst>
  <p:sldSz cx="9144000" cy="5143500" type="screen16x9"/>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orient="horz" pos="713">
          <p15:clr>
            <a:srgbClr val="A4A3A4"/>
          </p15:clr>
        </p15:guide>
        <p15:guide id="3" orient="horz" pos="2970">
          <p15:clr>
            <a:srgbClr val="A4A3A4"/>
          </p15:clr>
        </p15:guide>
        <p15:guide id="4" pos="158">
          <p15:clr>
            <a:srgbClr val="A4A3A4"/>
          </p15:clr>
        </p15:guide>
        <p15:guide id="5" pos="35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B7A2"/>
    <a:srgbClr val="176D85"/>
    <a:srgbClr val="B7CD87"/>
    <a:srgbClr val="34A7AC"/>
    <a:srgbClr val="540E04"/>
    <a:srgbClr val="0000FF"/>
    <a:srgbClr val="0EB83A"/>
    <a:srgbClr val="BDDD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6209" autoAdjust="0"/>
  </p:normalViewPr>
  <p:slideViewPr>
    <p:cSldViewPr showGuides="1">
      <p:cViewPr>
        <p:scale>
          <a:sx n="125" d="100"/>
          <a:sy n="125" d="100"/>
        </p:scale>
        <p:origin x="1146" y="444"/>
      </p:cViewPr>
      <p:guideLst>
        <p:guide orient="horz" pos="1620"/>
        <p:guide orient="horz" pos="713"/>
        <p:guide orient="horz" pos="2970"/>
        <p:guide pos="158"/>
        <p:guide pos="35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18.wmf"/><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18.wmf"/><Relationship Id="rId1" Type="http://schemas.openxmlformats.org/officeDocument/2006/relationships/image" Target="../media/image12.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E2E6CC7F-72F8-4FDE-8508-0FE07AD6FF09}" type="datetimeFigureOut">
              <a:rPr lang="zh-CN" altLang="en-US"/>
              <a:t>2023/11/21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a:lvl1pPr>
          </a:lstStyle>
          <a:p>
            <a:pPr>
              <a:defRPr/>
            </a:pPr>
            <a:fld id="{723C0A89-0E32-4FA5-8FD4-C4AEED513B09}"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243"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0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fld id="{54F0B19F-1158-4716-91E7-317EE3DCC323}" type="slidenum">
              <a:rPr lang="zh-CN" altLang="en-US" smtClean="0"/>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userDrawn="1"/>
        </p:nvSpPr>
        <p:spPr>
          <a:xfrm rot="19856675">
            <a:off x="2289332" y="2333414"/>
            <a:ext cx="1723549" cy="476669"/>
          </a:xfrm>
          <a:prstGeom prst="rect">
            <a:avLst/>
          </a:prstGeom>
          <a:noFill/>
        </p:spPr>
        <p:txBody>
          <a:bodyPr wrap="none">
            <a:spAutoFit/>
          </a:bodyPr>
          <a:lstStyle/>
          <a:p>
            <a:pPr eaLnBrk="1" fontAlgn="auto" hangingPunct="1">
              <a:lnSpc>
                <a:spcPct val="120000"/>
              </a:lnSpc>
              <a:spcBef>
                <a:spcPts val="0"/>
              </a:spcBef>
              <a:spcAft>
                <a:spcPts val="0"/>
              </a:spcAft>
              <a:defRPr/>
            </a:pPr>
            <a:r>
              <a:rPr lang="zh-CN" altLang="en-US" sz="2400" dirty="0">
                <a:solidFill>
                  <a:schemeClr val="bg1">
                    <a:lumMod val="85000"/>
                    <a:alpha val="40000"/>
                  </a:schemeClr>
                </a:solidFill>
                <a:latin typeface="楷体" panose="02010609060101010101" pitchFamily="49" charset="-122"/>
                <a:ea typeface="楷体" panose="02010609060101010101" pitchFamily="49" charset="-122"/>
              </a:rPr>
              <a:t>状元成才路</a:t>
            </a:r>
          </a:p>
        </p:txBody>
      </p:sp>
      <p:pic>
        <p:nvPicPr>
          <p:cNvPr id="5" name="图片 4"/>
          <p:cNvPicPr>
            <a:picLocks noChangeAspect="1" noChangeArrowheads="1"/>
          </p:cNvPicPr>
          <p:nvPr userDrawn="1"/>
        </p:nvPicPr>
        <p:blipFill>
          <a:blip r:embed="rId3">
            <a:extLst>
              <a:ext uri="{28A0092B-C50C-407E-A947-70E740481C1C}">
                <a14:useLocalDpi xmlns:a14="http://schemas.microsoft.com/office/drawing/2010/main" val="0"/>
              </a:ext>
            </a:extLst>
          </a:blip>
          <a:srcRect l="6726" t="10902" r="6726" b="10902"/>
          <a:stretch>
            <a:fillRect/>
          </a:stretch>
        </p:blipFill>
        <p:spPr bwMode="auto">
          <a:xfrm>
            <a:off x="617538" y="209550"/>
            <a:ext cx="790892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27">
            <a:extLst>
              <a:ext uri="{FF2B5EF4-FFF2-40B4-BE49-F238E27FC236}">
                <a16:creationId xmlns:a16="http://schemas.microsoft.com/office/drawing/2014/main" id="{5E378326-568B-4B18-B248-130B302B763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774538" y="0"/>
            <a:ext cx="1366287" cy="7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userDrawn="1"/>
        </p:nvPicPr>
        <p:blipFill>
          <a:blip r:embed="rId3"/>
          <a:stretch>
            <a:fillRect/>
          </a:stretch>
        </p:blipFill>
        <p:spPr>
          <a:xfrm>
            <a:off x="53975" y="23813"/>
            <a:ext cx="9036050" cy="5095875"/>
          </a:xfrm>
          <a:prstGeom prst="rect">
            <a:avLst/>
          </a:prstGeom>
          <a:effectLst>
            <a:outerShdw blurRad="63500" sx="101000" sy="101000" algn="ctr" rotWithShape="0">
              <a:prstClr val="black">
                <a:alpha val="40000"/>
              </a:prstClr>
            </a:outerShdw>
          </a:effectLst>
        </p:spPr>
      </p:pic>
      <p:pic>
        <p:nvPicPr>
          <p:cNvPr id="5" name="图片 27">
            <a:extLst>
              <a:ext uri="{FF2B5EF4-FFF2-40B4-BE49-F238E27FC236}">
                <a16:creationId xmlns:a16="http://schemas.microsoft.com/office/drawing/2014/main" id="{2CA4C4CF-76D7-42F7-9E25-DF093775CD3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7774538" y="0"/>
            <a:ext cx="1366287" cy="7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3" name="图片 27">
            <a:extLst>
              <a:ext uri="{FF2B5EF4-FFF2-40B4-BE49-F238E27FC236}">
                <a16:creationId xmlns:a16="http://schemas.microsoft.com/office/drawing/2014/main" id="{5643ACD7-BA4F-4DD7-8506-A26C6B94B5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7774538" y="0"/>
            <a:ext cx="1366287" cy="7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竖排标题与文本">
    <p:spTree>
      <p:nvGrpSpPr>
        <p:cNvPr id="1" name=""/>
        <p:cNvGrpSpPr/>
        <p:nvPr/>
      </p:nvGrpSpPr>
      <p:grpSpPr>
        <a:xfrm>
          <a:off x="0" y="0"/>
          <a:ext cx="0" cy="0"/>
          <a:chOff x="0" y="0"/>
          <a:chExt cx="0" cy="0"/>
        </a:xfrm>
      </p:grpSpPr>
      <p:grpSp>
        <p:nvGrpSpPr>
          <p:cNvPr id="2" name="组合 1"/>
          <p:cNvGrpSpPr/>
          <p:nvPr userDrawn="1"/>
        </p:nvGrpSpPr>
        <p:grpSpPr bwMode="auto">
          <a:xfrm>
            <a:off x="-15875" y="207963"/>
            <a:ext cx="9159875" cy="4935537"/>
            <a:chOff x="-15864" y="207562"/>
            <a:chExt cx="9159865" cy="4935938"/>
          </a:xfrm>
        </p:grpSpPr>
        <p:sp>
          <p:nvSpPr>
            <p:cNvPr id="3" name="任意多边形 44"/>
            <p:cNvSpPr/>
            <p:nvPr/>
          </p:nvSpPr>
          <p:spPr>
            <a:xfrm>
              <a:off x="-15864" y="3065294"/>
              <a:ext cx="9159865" cy="2078206"/>
            </a:xfrm>
            <a:custGeom>
              <a:avLst/>
              <a:gdLst>
                <a:gd name="connsiteX0" fmla="*/ 0 w 12213154"/>
                <a:gd name="connsiteY0" fmla="*/ 2586699 h 2770197"/>
                <a:gd name="connsiteX1" fmla="*/ 60560 w 12213154"/>
                <a:gd name="connsiteY1" fmla="*/ 2594946 h 2770197"/>
                <a:gd name="connsiteX2" fmla="*/ 2940804 w 12213154"/>
                <a:gd name="connsiteY2" fmla="*/ 2770197 h 2770197"/>
                <a:gd name="connsiteX3" fmla="*/ 0 w 12213154"/>
                <a:gd name="connsiteY3" fmla="*/ 2770197 h 2770197"/>
                <a:gd name="connsiteX4" fmla="*/ 12213154 w 12213154"/>
                <a:gd name="connsiteY4" fmla="*/ 0 h 2770197"/>
                <a:gd name="connsiteX5" fmla="*/ 12213154 w 12213154"/>
                <a:gd name="connsiteY5" fmla="*/ 2770197 h 2770197"/>
                <a:gd name="connsiteX6" fmla="*/ 2940804 w 12213154"/>
                <a:gd name="connsiteY6" fmla="*/ 2770197 h 2770197"/>
                <a:gd name="connsiteX7" fmla="*/ 12191096 w 12213154"/>
                <a:gd name="connsiteY7" fmla="*/ 31262 h 277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3154" h="2770197">
                  <a:moveTo>
                    <a:pt x="0" y="2586699"/>
                  </a:moveTo>
                  <a:lnTo>
                    <a:pt x="60560" y="2594946"/>
                  </a:lnTo>
                  <a:cubicBezTo>
                    <a:pt x="970428" y="2708841"/>
                    <a:pt x="1937812" y="2770197"/>
                    <a:pt x="2940804" y="2770197"/>
                  </a:cubicBezTo>
                  <a:lnTo>
                    <a:pt x="0" y="2770197"/>
                  </a:lnTo>
                  <a:close/>
                  <a:moveTo>
                    <a:pt x="12213154" y="0"/>
                  </a:moveTo>
                  <a:lnTo>
                    <a:pt x="12213154" y="2770197"/>
                  </a:lnTo>
                  <a:lnTo>
                    <a:pt x="2940804" y="2770197"/>
                  </a:lnTo>
                  <a:cubicBezTo>
                    <a:pt x="7287102" y="2770197"/>
                    <a:pt x="10964770" y="1618062"/>
                    <a:pt x="12191096" y="31262"/>
                  </a:cubicBezTo>
                  <a:close/>
                </a:path>
              </a:pathLst>
            </a:custGeom>
            <a:solidFill>
              <a:srgbClr val="E8333C"/>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p>
          </p:txBody>
        </p:sp>
        <p:grpSp>
          <p:nvGrpSpPr>
            <p:cNvPr id="4" name="组合 3"/>
            <p:cNvGrpSpPr/>
            <p:nvPr/>
          </p:nvGrpSpPr>
          <p:grpSpPr bwMode="auto">
            <a:xfrm rot="-1291772">
              <a:off x="4773844" y="2066086"/>
              <a:ext cx="921544" cy="1913811"/>
              <a:chOff x="10922634" y="3936050"/>
              <a:chExt cx="1228725" cy="2551748"/>
            </a:xfrm>
          </p:grpSpPr>
          <p:grpSp>
            <p:nvGrpSpPr>
              <p:cNvPr id="36" name="组合 35"/>
              <p:cNvGrpSpPr/>
              <p:nvPr/>
            </p:nvGrpSpPr>
            <p:grpSpPr bwMode="auto">
              <a:xfrm>
                <a:off x="11029950" y="4058923"/>
                <a:ext cx="1033462" cy="2428875"/>
                <a:chOff x="10836275" y="9112251"/>
                <a:chExt cx="1033462" cy="2428875"/>
              </a:xfrm>
            </p:grpSpPr>
            <p:sp>
              <p:nvSpPr>
                <p:cNvPr id="38" name="Freeform 138"/>
                <p:cNvSpPr/>
                <p:nvPr/>
              </p:nvSpPr>
              <p:spPr bwMode="auto">
                <a:xfrm>
                  <a:off x="11331142" y="10063102"/>
                  <a:ext cx="188384" cy="139711"/>
                </a:xfrm>
                <a:custGeom>
                  <a:avLst/>
                  <a:gdLst>
                    <a:gd name="T0" fmla="*/ 0 w 123"/>
                    <a:gd name="T1" fmla="*/ 19 h 91"/>
                    <a:gd name="T2" fmla="*/ 13 w 123"/>
                    <a:gd name="T3" fmla="*/ 91 h 91"/>
                    <a:gd name="T4" fmla="*/ 123 w 123"/>
                    <a:gd name="T5" fmla="*/ 72 h 91"/>
                    <a:gd name="T6" fmla="*/ 109 w 123"/>
                    <a:gd name="T7" fmla="*/ 0 h 91"/>
                    <a:gd name="T8" fmla="*/ 0 w 123"/>
                    <a:gd name="T9" fmla="*/ 19 h 91"/>
                  </a:gdLst>
                  <a:ahLst/>
                  <a:cxnLst>
                    <a:cxn ang="0">
                      <a:pos x="T0" y="T1"/>
                    </a:cxn>
                    <a:cxn ang="0">
                      <a:pos x="T2" y="T3"/>
                    </a:cxn>
                    <a:cxn ang="0">
                      <a:pos x="T4" y="T5"/>
                    </a:cxn>
                    <a:cxn ang="0">
                      <a:pos x="T6" y="T7"/>
                    </a:cxn>
                    <a:cxn ang="0">
                      <a:pos x="T8" y="T9"/>
                    </a:cxn>
                  </a:cxnLst>
                  <a:rect l="0" t="0" r="r" b="b"/>
                  <a:pathLst>
                    <a:path w="123" h="91">
                      <a:moveTo>
                        <a:pt x="0" y="19"/>
                      </a:moveTo>
                      <a:lnTo>
                        <a:pt x="13" y="91"/>
                      </a:lnTo>
                      <a:lnTo>
                        <a:pt x="123" y="72"/>
                      </a:lnTo>
                      <a:lnTo>
                        <a:pt x="109" y="0"/>
                      </a:lnTo>
                      <a:lnTo>
                        <a:pt x="0" y="19"/>
                      </a:lnTo>
                      <a:close/>
                    </a:path>
                  </a:pathLst>
                </a:custGeom>
                <a:solidFill>
                  <a:srgbClr val="4D4D4D"/>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39" name="Freeform 139"/>
                <p:cNvSpPr>
                  <a:spLocks noEditPoints="1"/>
                </p:cNvSpPr>
                <p:nvPr/>
              </p:nvSpPr>
              <p:spPr bwMode="auto">
                <a:xfrm>
                  <a:off x="10804130" y="9068132"/>
                  <a:ext cx="766232" cy="931409"/>
                </a:xfrm>
                <a:custGeom>
                  <a:avLst/>
                  <a:gdLst>
                    <a:gd name="T0" fmla="*/ 97 w 182"/>
                    <a:gd name="T1" fmla="*/ 218 h 220"/>
                    <a:gd name="T2" fmla="*/ 119 w 182"/>
                    <a:gd name="T3" fmla="*/ 220 h 220"/>
                    <a:gd name="T4" fmla="*/ 127 w 182"/>
                    <a:gd name="T5" fmla="*/ 220 h 220"/>
                    <a:gd name="T6" fmla="*/ 119 w 182"/>
                    <a:gd name="T7" fmla="*/ 220 h 220"/>
                    <a:gd name="T8" fmla="*/ 97 w 182"/>
                    <a:gd name="T9" fmla="*/ 218 h 220"/>
                    <a:gd name="T10" fmla="*/ 119 w 182"/>
                    <a:gd name="T11" fmla="*/ 0 h 220"/>
                    <a:gd name="T12" fmla="*/ 99 w 182"/>
                    <a:gd name="T13" fmla="*/ 2 h 220"/>
                    <a:gd name="T14" fmla="*/ 11 w 182"/>
                    <a:gd name="T15" fmla="*/ 130 h 220"/>
                    <a:gd name="T16" fmla="*/ 64 w 182"/>
                    <a:gd name="T17" fmla="*/ 205 h 220"/>
                    <a:gd name="T18" fmla="*/ 56 w 182"/>
                    <a:gd name="T19" fmla="*/ 200 h 220"/>
                    <a:gd name="T20" fmla="*/ 182 w 182"/>
                    <a:gd name="T21" fmla="*/ 20 h 220"/>
                    <a:gd name="T22" fmla="*/ 119 w 182"/>
                    <a:gd name="T2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20">
                      <a:moveTo>
                        <a:pt x="97" y="218"/>
                      </a:moveTo>
                      <a:cubicBezTo>
                        <a:pt x="104" y="219"/>
                        <a:pt x="111" y="220"/>
                        <a:pt x="119" y="220"/>
                      </a:cubicBezTo>
                      <a:cubicBezTo>
                        <a:pt x="121" y="220"/>
                        <a:pt x="124" y="220"/>
                        <a:pt x="127" y="220"/>
                      </a:cubicBezTo>
                      <a:cubicBezTo>
                        <a:pt x="124" y="220"/>
                        <a:pt x="122" y="220"/>
                        <a:pt x="119" y="220"/>
                      </a:cubicBezTo>
                      <a:cubicBezTo>
                        <a:pt x="112" y="220"/>
                        <a:pt x="104" y="219"/>
                        <a:pt x="97" y="218"/>
                      </a:cubicBezTo>
                      <a:moveTo>
                        <a:pt x="119" y="0"/>
                      </a:moveTo>
                      <a:cubicBezTo>
                        <a:pt x="113" y="0"/>
                        <a:pt x="106" y="1"/>
                        <a:pt x="99" y="2"/>
                      </a:cubicBezTo>
                      <a:cubicBezTo>
                        <a:pt x="40" y="13"/>
                        <a:pt x="0" y="70"/>
                        <a:pt x="11" y="130"/>
                      </a:cubicBezTo>
                      <a:cubicBezTo>
                        <a:pt x="17" y="163"/>
                        <a:pt x="37" y="189"/>
                        <a:pt x="64" y="205"/>
                      </a:cubicBezTo>
                      <a:cubicBezTo>
                        <a:pt x="61" y="204"/>
                        <a:pt x="59" y="202"/>
                        <a:pt x="56" y="200"/>
                      </a:cubicBezTo>
                      <a:cubicBezTo>
                        <a:pt x="182" y="20"/>
                        <a:pt x="182" y="20"/>
                        <a:pt x="182" y="20"/>
                      </a:cubicBezTo>
                      <a:cubicBezTo>
                        <a:pt x="164" y="7"/>
                        <a:pt x="142" y="0"/>
                        <a:pt x="119" y="0"/>
                      </a:cubicBezTo>
                    </a:path>
                  </a:pathLst>
                </a:custGeom>
                <a:solidFill>
                  <a:srgbClr val="C3BBBB"/>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40" name="Freeform 140"/>
                <p:cNvSpPr>
                  <a:spLocks noEditPoints="1"/>
                </p:cNvSpPr>
                <p:nvPr/>
              </p:nvSpPr>
              <p:spPr bwMode="auto">
                <a:xfrm>
                  <a:off x="11080570" y="9160924"/>
                  <a:ext cx="747181" cy="840385"/>
                </a:xfrm>
                <a:custGeom>
                  <a:avLst/>
                  <a:gdLst>
                    <a:gd name="T0" fmla="*/ 0 w 180"/>
                    <a:gd name="T1" fmla="*/ 185 h 200"/>
                    <a:gd name="T2" fmla="*/ 33 w 180"/>
                    <a:gd name="T3" fmla="*/ 198 h 200"/>
                    <a:gd name="T4" fmla="*/ 0 w 180"/>
                    <a:gd name="T5" fmla="*/ 185 h 200"/>
                    <a:gd name="T6" fmla="*/ 118 w 180"/>
                    <a:gd name="T7" fmla="*/ 0 h 200"/>
                    <a:gd name="T8" fmla="*/ 118 w 180"/>
                    <a:gd name="T9" fmla="*/ 0 h 200"/>
                    <a:gd name="T10" fmla="*/ 163 w 180"/>
                    <a:gd name="T11" fmla="*/ 70 h 200"/>
                    <a:gd name="T12" fmla="*/ 75 w 180"/>
                    <a:gd name="T13" fmla="*/ 198 h 200"/>
                    <a:gd name="T14" fmla="*/ 63 w 180"/>
                    <a:gd name="T15" fmla="*/ 200 h 200"/>
                    <a:gd name="T16" fmla="*/ 145 w 180"/>
                    <a:gd name="T17" fmla="*/ 153 h 200"/>
                    <a:gd name="T18" fmla="*/ 118 w 180"/>
                    <a:gd name="T19"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 h="200">
                      <a:moveTo>
                        <a:pt x="0" y="185"/>
                      </a:moveTo>
                      <a:cubicBezTo>
                        <a:pt x="10" y="191"/>
                        <a:pt x="22" y="195"/>
                        <a:pt x="33" y="198"/>
                      </a:cubicBezTo>
                      <a:cubicBezTo>
                        <a:pt x="21" y="195"/>
                        <a:pt x="10" y="191"/>
                        <a:pt x="0" y="185"/>
                      </a:cubicBezTo>
                      <a:moveTo>
                        <a:pt x="118" y="0"/>
                      </a:moveTo>
                      <a:cubicBezTo>
                        <a:pt x="118" y="0"/>
                        <a:pt x="118" y="0"/>
                        <a:pt x="118" y="0"/>
                      </a:cubicBezTo>
                      <a:cubicBezTo>
                        <a:pt x="141" y="16"/>
                        <a:pt x="158" y="40"/>
                        <a:pt x="163" y="70"/>
                      </a:cubicBezTo>
                      <a:cubicBezTo>
                        <a:pt x="174" y="130"/>
                        <a:pt x="134" y="187"/>
                        <a:pt x="75" y="198"/>
                      </a:cubicBezTo>
                      <a:cubicBezTo>
                        <a:pt x="71" y="199"/>
                        <a:pt x="67" y="199"/>
                        <a:pt x="63" y="200"/>
                      </a:cubicBezTo>
                      <a:cubicBezTo>
                        <a:pt x="95" y="197"/>
                        <a:pt x="126" y="181"/>
                        <a:pt x="145" y="153"/>
                      </a:cubicBezTo>
                      <a:cubicBezTo>
                        <a:pt x="180" y="103"/>
                        <a:pt x="168" y="34"/>
                        <a:pt x="118" y="0"/>
                      </a:cubicBezTo>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41" name="Freeform 141"/>
                <p:cNvSpPr/>
                <p:nvPr/>
              </p:nvSpPr>
              <p:spPr bwMode="auto">
                <a:xfrm>
                  <a:off x="11036013" y="9159921"/>
                  <a:ext cx="761999" cy="840385"/>
                </a:xfrm>
                <a:custGeom>
                  <a:avLst/>
                  <a:gdLst>
                    <a:gd name="T0" fmla="*/ 126 w 182"/>
                    <a:gd name="T1" fmla="*/ 0 h 200"/>
                    <a:gd name="T2" fmla="*/ 0 w 182"/>
                    <a:gd name="T3" fmla="*/ 180 h 200"/>
                    <a:gd name="T4" fmla="*/ 8 w 182"/>
                    <a:gd name="T5" fmla="*/ 185 h 200"/>
                    <a:gd name="T6" fmla="*/ 41 w 182"/>
                    <a:gd name="T7" fmla="*/ 198 h 200"/>
                    <a:gd name="T8" fmla="*/ 63 w 182"/>
                    <a:gd name="T9" fmla="*/ 200 h 200"/>
                    <a:gd name="T10" fmla="*/ 71 w 182"/>
                    <a:gd name="T11" fmla="*/ 200 h 200"/>
                    <a:gd name="T12" fmla="*/ 83 w 182"/>
                    <a:gd name="T13" fmla="*/ 198 h 200"/>
                    <a:gd name="T14" fmla="*/ 171 w 182"/>
                    <a:gd name="T15" fmla="*/ 70 h 200"/>
                    <a:gd name="T16" fmla="*/ 126 w 182"/>
                    <a:gd name="T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200">
                      <a:moveTo>
                        <a:pt x="126" y="0"/>
                      </a:moveTo>
                      <a:cubicBezTo>
                        <a:pt x="0" y="180"/>
                        <a:pt x="0" y="180"/>
                        <a:pt x="0" y="180"/>
                      </a:cubicBezTo>
                      <a:cubicBezTo>
                        <a:pt x="3" y="182"/>
                        <a:pt x="5" y="184"/>
                        <a:pt x="8" y="185"/>
                      </a:cubicBezTo>
                      <a:cubicBezTo>
                        <a:pt x="18" y="191"/>
                        <a:pt x="29" y="195"/>
                        <a:pt x="41" y="198"/>
                      </a:cubicBezTo>
                      <a:cubicBezTo>
                        <a:pt x="48" y="199"/>
                        <a:pt x="56" y="200"/>
                        <a:pt x="63" y="200"/>
                      </a:cubicBezTo>
                      <a:cubicBezTo>
                        <a:pt x="66" y="200"/>
                        <a:pt x="68" y="200"/>
                        <a:pt x="71" y="200"/>
                      </a:cubicBezTo>
                      <a:cubicBezTo>
                        <a:pt x="75" y="199"/>
                        <a:pt x="79" y="199"/>
                        <a:pt x="83" y="198"/>
                      </a:cubicBezTo>
                      <a:cubicBezTo>
                        <a:pt x="142" y="187"/>
                        <a:pt x="182" y="130"/>
                        <a:pt x="171" y="70"/>
                      </a:cubicBezTo>
                      <a:cubicBezTo>
                        <a:pt x="166" y="40"/>
                        <a:pt x="149" y="16"/>
                        <a:pt x="126" y="0"/>
                      </a:cubicBezTo>
                    </a:path>
                  </a:pathLst>
                </a:custGeom>
                <a:solidFill>
                  <a:srgbClr val="DBD6D6"/>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42" name="Freeform 142"/>
                <p:cNvSpPr/>
                <p:nvPr/>
              </p:nvSpPr>
              <p:spPr bwMode="auto">
                <a:xfrm>
                  <a:off x="11320152" y="10172927"/>
                  <a:ext cx="455083" cy="1295505"/>
                </a:xfrm>
                <a:custGeom>
                  <a:avLst/>
                  <a:gdLst>
                    <a:gd name="T0" fmla="*/ 103 w 109"/>
                    <a:gd name="T1" fmla="*/ 256 h 308"/>
                    <a:gd name="T2" fmla="*/ 53 w 109"/>
                    <a:gd name="T3" fmla="*/ 4 h 308"/>
                    <a:gd name="T4" fmla="*/ 48 w 109"/>
                    <a:gd name="T5" fmla="*/ 0 h 308"/>
                    <a:gd name="T6" fmla="*/ 4 w 109"/>
                    <a:gd name="T7" fmla="*/ 8 h 308"/>
                    <a:gd name="T8" fmla="*/ 0 w 109"/>
                    <a:gd name="T9" fmla="*/ 13 h 308"/>
                    <a:gd name="T10" fmla="*/ 42 w 109"/>
                    <a:gd name="T11" fmla="*/ 267 h 308"/>
                    <a:gd name="T12" fmla="*/ 45 w 109"/>
                    <a:gd name="T13" fmla="*/ 280 h 308"/>
                    <a:gd name="T14" fmla="*/ 81 w 109"/>
                    <a:gd name="T15" fmla="*/ 305 h 308"/>
                    <a:gd name="T16" fmla="*/ 106 w 109"/>
                    <a:gd name="T17" fmla="*/ 269 h 308"/>
                    <a:gd name="T18" fmla="*/ 103 w 109"/>
                    <a:gd name="T19" fmla="*/ 256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308">
                      <a:moveTo>
                        <a:pt x="103" y="256"/>
                      </a:moveTo>
                      <a:cubicBezTo>
                        <a:pt x="53" y="4"/>
                        <a:pt x="53" y="4"/>
                        <a:pt x="53" y="4"/>
                      </a:cubicBezTo>
                      <a:cubicBezTo>
                        <a:pt x="53" y="1"/>
                        <a:pt x="51" y="0"/>
                        <a:pt x="48" y="0"/>
                      </a:cubicBezTo>
                      <a:cubicBezTo>
                        <a:pt x="4" y="8"/>
                        <a:pt x="4" y="8"/>
                        <a:pt x="4" y="8"/>
                      </a:cubicBezTo>
                      <a:cubicBezTo>
                        <a:pt x="2" y="9"/>
                        <a:pt x="0" y="11"/>
                        <a:pt x="0" y="13"/>
                      </a:cubicBezTo>
                      <a:cubicBezTo>
                        <a:pt x="42" y="267"/>
                        <a:pt x="42" y="267"/>
                        <a:pt x="42" y="267"/>
                      </a:cubicBezTo>
                      <a:cubicBezTo>
                        <a:pt x="45" y="280"/>
                        <a:pt x="45" y="280"/>
                        <a:pt x="45" y="280"/>
                      </a:cubicBezTo>
                      <a:cubicBezTo>
                        <a:pt x="48" y="297"/>
                        <a:pt x="64" y="308"/>
                        <a:pt x="81" y="305"/>
                      </a:cubicBezTo>
                      <a:cubicBezTo>
                        <a:pt x="98" y="302"/>
                        <a:pt x="109" y="286"/>
                        <a:pt x="106" y="269"/>
                      </a:cubicBezTo>
                      <a:lnTo>
                        <a:pt x="103" y="256"/>
                      </a:lnTo>
                      <a:close/>
                    </a:path>
                  </a:pathLst>
                </a:custGeom>
                <a:solidFill>
                  <a:srgbClr val="E8333C"/>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43" name="Freeform 143"/>
                <p:cNvSpPr/>
                <p:nvPr/>
              </p:nvSpPr>
              <p:spPr bwMode="auto">
                <a:xfrm>
                  <a:off x="10839059" y="9054540"/>
                  <a:ext cx="944032" cy="965278"/>
                </a:xfrm>
                <a:custGeom>
                  <a:avLst/>
                  <a:gdLst>
                    <a:gd name="T0" fmla="*/ 94 w 228"/>
                    <a:gd name="T1" fmla="*/ 6 h 228"/>
                    <a:gd name="T2" fmla="*/ 94 w 228"/>
                    <a:gd name="T3" fmla="*/ 1 h 228"/>
                    <a:gd name="T4" fmla="*/ 0 w 228"/>
                    <a:gd name="T5" fmla="*/ 114 h 228"/>
                    <a:gd name="T6" fmla="*/ 1 w 228"/>
                    <a:gd name="T7" fmla="*/ 134 h 228"/>
                    <a:gd name="T8" fmla="*/ 114 w 228"/>
                    <a:gd name="T9" fmla="*/ 228 h 228"/>
                    <a:gd name="T10" fmla="*/ 134 w 228"/>
                    <a:gd name="T11" fmla="*/ 226 h 228"/>
                    <a:gd name="T12" fmla="*/ 228 w 228"/>
                    <a:gd name="T13" fmla="*/ 114 h 228"/>
                    <a:gd name="T14" fmla="*/ 226 w 228"/>
                    <a:gd name="T15" fmla="*/ 94 h 228"/>
                    <a:gd name="T16" fmla="*/ 114 w 228"/>
                    <a:gd name="T17" fmla="*/ 0 h 228"/>
                    <a:gd name="T18" fmla="*/ 94 w 228"/>
                    <a:gd name="T19" fmla="*/ 1 h 228"/>
                    <a:gd name="T20" fmla="*/ 94 w 228"/>
                    <a:gd name="T21" fmla="*/ 6 h 228"/>
                    <a:gd name="T22" fmla="*/ 95 w 228"/>
                    <a:gd name="T23" fmla="*/ 10 h 228"/>
                    <a:gd name="T24" fmla="*/ 114 w 228"/>
                    <a:gd name="T25" fmla="*/ 8 h 228"/>
                    <a:gd name="T26" fmla="*/ 218 w 228"/>
                    <a:gd name="T27" fmla="*/ 95 h 228"/>
                    <a:gd name="T28" fmla="*/ 220 w 228"/>
                    <a:gd name="T29" fmla="*/ 114 h 228"/>
                    <a:gd name="T30" fmla="*/ 133 w 228"/>
                    <a:gd name="T31" fmla="*/ 218 h 228"/>
                    <a:gd name="T32" fmla="*/ 114 w 228"/>
                    <a:gd name="T33" fmla="*/ 220 h 228"/>
                    <a:gd name="T34" fmla="*/ 10 w 228"/>
                    <a:gd name="T35" fmla="*/ 133 h 228"/>
                    <a:gd name="T36" fmla="*/ 8 w 228"/>
                    <a:gd name="T37" fmla="*/ 114 h 228"/>
                    <a:gd name="T38" fmla="*/ 95 w 228"/>
                    <a:gd name="T39" fmla="*/ 10 h 228"/>
                    <a:gd name="T40" fmla="*/ 94 w 228"/>
                    <a:gd name="T41"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28">
                      <a:moveTo>
                        <a:pt x="94" y="6"/>
                      </a:moveTo>
                      <a:cubicBezTo>
                        <a:pt x="94" y="1"/>
                        <a:pt x="94" y="1"/>
                        <a:pt x="94" y="1"/>
                      </a:cubicBezTo>
                      <a:cubicBezTo>
                        <a:pt x="38" y="12"/>
                        <a:pt x="0" y="60"/>
                        <a:pt x="0" y="114"/>
                      </a:cubicBezTo>
                      <a:cubicBezTo>
                        <a:pt x="0" y="121"/>
                        <a:pt x="0" y="127"/>
                        <a:pt x="1" y="134"/>
                      </a:cubicBezTo>
                      <a:cubicBezTo>
                        <a:pt x="12" y="190"/>
                        <a:pt x="60" y="228"/>
                        <a:pt x="114" y="228"/>
                      </a:cubicBezTo>
                      <a:cubicBezTo>
                        <a:pt x="121" y="228"/>
                        <a:pt x="127" y="228"/>
                        <a:pt x="134" y="226"/>
                      </a:cubicBezTo>
                      <a:cubicBezTo>
                        <a:pt x="190" y="216"/>
                        <a:pt x="228" y="168"/>
                        <a:pt x="228" y="114"/>
                      </a:cubicBezTo>
                      <a:cubicBezTo>
                        <a:pt x="228" y="107"/>
                        <a:pt x="228" y="100"/>
                        <a:pt x="226" y="94"/>
                      </a:cubicBezTo>
                      <a:cubicBezTo>
                        <a:pt x="216" y="38"/>
                        <a:pt x="168" y="0"/>
                        <a:pt x="114" y="0"/>
                      </a:cubicBezTo>
                      <a:cubicBezTo>
                        <a:pt x="107" y="0"/>
                        <a:pt x="100" y="0"/>
                        <a:pt x="94" y="1"/>
                      </a:cubicBezTo>
                      <a:cubicBezTo>
                        <a:pt x="94" y="6"/>
                        <a:pt x="94" y="6"/>
                        <a:pt x="94" y="6"/>
                      </a:cubicBezTo>
                      <a:cubicBezTo>
                        <a:pt x="95" y="10"/>
                        <a:pt x="95" y="10"/>
                        <a:pt x="95" y="10"/>
                      </a:cubicBezTo>
                      <a:cubicBezTo>
                        <a:pt x="101" y="9"/>
                        <a:pt x="108" y="8"/>
                        <a:pt x="114" y="8"/>
                      </a:cubicBezTo>
                      <a:cubicBezTo>
                        <a:pt x="164" y="8"/>
                        <a:pt x="209" y="44"/>
                        <a:pt x="218" y="95"/>
                      </a:cubicBezTo>
                      <a:cubicBezTo>
                        <a:pt x="219" y="101"/>
                        <a:pt x="220" y="108"/>
                        <a:pt x="220" y="114"/>
                      </a:cubicBezTo>
                      <a:cubicBezTo>
                        <a:pt x="220" y="164"/>
                        <a:pt x="184" y="209"/>
                        <a:pt x="133" y="218"/>
                      </a:cubicBezTo>
                      <a:cubicBezTo>
                        <a:pt x="126" y="219"/>
                        <a:pt x="120" y="220"/>
                        <a:pt x="114" y="220"/>
                      </a:cubicBezTo>
                      <a:cubicBezTo>
                        <a:pt x="64" y="220"/>
                        <a:pt x="19" y="184"/>
                        <a:pt x="10" y="133"/>
                      </a:cubicBezTo>
                      <a:cubicBezTo>
                        <a:pt x="9" y="126"/>
                        <a:pt x="8" y="120"/>
                        <a:pt x="8" y="114"/>
                      </a:cubicBezTo>
                      <a:cubicBezTo>
                        <a:pt x="8" y="64"/>
                        <a:pt x="44" y="19"/>
                        <a:pt x="95" y="10"/>
                      </a:cubicBezTo>
                      <a:lnTo>
                        <a:pt x="94" y="6"/>
                      </a:lnTo>
                      <a:close/>
                    </a:path>
                  </a:pathLst>
                </a:custGeom>
                <a:solidFill>
                  <a:srgbClr val="4D4D4D"/>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grpSp>
          <p:sp>
            <p:nvSpPr>
              <p:cNvPr id="37" name="Freeform 144"/>
              <p:cNvSpPr>
                <a:spLocks noEditPoints="1"/>
              </p:cNvSpPr>
              <p:nvPr/>
            </p:nvSpPr>
            <p:spPr bwMode="auto">
              <a:xfrm>
                <a:off x="10881680" y="3926559"/>
                <a:ext cx="1272116" cy="1204480"/>
              </a:xfrm>
              <a:custGeom>
                <a:avLst/>
                <a:gdLst>
                  <a:gd name="T0" fmla="*/ 121 w 290"/>
                  <a:gd name="T1" fmla="*/ 14 h 290"/>
                  <a:gd name="T2" fmla="*/ 14 w 290"/>
                  <a:gd name="T3" fmla="*/ 169 h 290"/>
                  <a:gd name="T4" fmla="*/ 169 w 290"/>
                  <a:gd name="T5" fmla="*/ 276 h 290"/>
                  <a:gd name="T6" fmla="*/ 276 w 290"/>
                  <a:gd name="T7" fmla="*/ 121 h 290"/>
                  <a:gd name="T8" fmla="*/ 121 w 290"/>
                  <a:gd name="T9" fmla="*/ 14 h 290"/>
                  <a:gd name="T10" fmla="*/ 165 w 290"/>
                  <a:gd name="T11" fmla="*/ 253 h 290"/>
                  <a:gd name="T12" fmla="*/ 37 w 290"/>
                  <a:gd name="T13" fmla="*/ 165 h 290"/>
                  <a:gd name="T14" fmla="*/ 125 w 290"/>
                  <a:gd name="T15" fmla="*/ 37 h 290"/>
                  <a:gd name="T16" fmla="*/ 253 w 290"/>
                  <a:gd name="T17" fmla="*/ 125 h 290"/>
                  <a:gd name="T18" fmla="*/ 165 w 290"/>
                  <a:gd name="T19" fmla="*/ 25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0" h="290">
                    <a:moveTo>
                      <a:pt x="121" y="14"/>
                    </a:moveTo>
                    <a:cubicBezTo>
                      <a:pt x="49" y="27"/>
                      <a:pt x="0" y="96"/>
                      <a:pt x="14" y="169"/>
                    </a:cubicBezTo>
                    <a:cubicBezTo>
                      <a:pt x="27" y="241"/>
                      <a:pt x="96" y="290"/>
                      <a:pt x="169" y="276"/>
                    </a:cubicBezTo>
                    <a:cubicBezTo>
                      <a:pt x="241" y="263"/>
                      <a:pt x="290" y="194"/>
                      <a:pt x="276" y="121"/>
                    </a:cubicBezTo>
                    <a:cubicBezTo>
                      <a:pt x="263" y="49"/>
                      <a:pt x="194" y="0"/>
                      <a:pt x="121" y="14"/>
                    </a:cubicBezTo>
                    <a:close/>
                    <a:moveTo>
                      <a:pt x="165" y="253"/>
                    </a:moveTo>
                    <a:cubicBezTo>
                      <a:pt x="105" y="264"/>
                      <a:pt x="48" y="224"/>
                      <a:pt x="37" y="165"/>
                    </a:cubicBezTo>
                    <a:cubicBezTo>
                      <a:pt x="26" y="105"/>
                      <a:pt x="66" y="48"/>
                      <a:pt x="125" y="37"/>
                    </a:cubicBezTo>
                    <a:cubicBezTo>
                      <a:pt x="185" y="26"/>
                      <a:pt x="242" y="66"/>
                      <a:pt x="253" y="125"/>
                    </a:cubicBezTo>
                    <a:cubicBezTo>
                      <a:pt x="264" y="185"/>
                      <a:pt x="224" y="242"/>
                      <a:pt x="165" y="253"/>
                    </a:cubicBezTo>
                    <a:close/>
                  </a:path>
                </a:pathLst>
              </a:custGeom>
              <a:solidFill>
                <a:srgbClr val="666666"/>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grpSp>
        <p:grpSp>
          <p:nvGrpSpPr>
            <p:cNvPr id="5" name="组合 4"/>
            <p:cNvGrpSpPr/>
            <p:nvPr userDrawn="1"/>
          </p:nvGrpSpPr>
          <p:grpSpPr bwMode="auto">
            <a:xfrm>
              <a:off x="430510" y="207562"/>
              <a:ext cx="4114201" cy="4454107"/>
              <a:chOff x="430510" y="207562"/>
              <a:chExt cx="4114201" cy="4454107"/>
            </a:xfrm>
          </p:grpSpPr>
          <p:pic>
            <p:nvPicPr>
              <p:cNvPr id="8" name="图片 7"/>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0510" y="1066209"/>
                <a:ext cx="4114201" cy="3306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descr="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20000">
                <a:off x="1563427" y="207562"/>
                <a:ext cx="1714024" cy="190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9"/>
              <p:cNvGrpSpPr/>
              <p:nvPr/>
            </p:nvGrpSpPr>
            <p:grpSpPr bwMode="auto">
              <a:xfrm rot="6000000">
                <a:off x="1331569" y="3487054"/>
                <a:ext cx="1496301" cy="852930"/>
                <a:chOff x="8510587" y="13255626"/>
                <a:chExt cx="3071813" cy="1751013"/>
              </a:xfrm>
            </p:grpSpPr>
            <p:sp>
              <p:nvSpPr>
                <p:cNvPr id="20" name="Freeform 105"/>
                <p:cNvSpPr>
                  <a:spLocks noEditPoints="1"/>
                </p:cNvSpPr>
                <p:nvPr/>
              </p:nvSpPr>
              <p:spPr bwMode="auto">
                <a:xfrm>
                  <a:off x="8568726" y="13258321"/>
                  <a:ext cx="3014856" cy="1623000"/>
                </a:xfrm>
                <a:custGeom>
                  <a:avLst/>
                  <a:gdLst>
                    <a:gd name="T0" fmla="*/ 0 w 711"/>
                    <a:gd name="T1" fmla="*/ 82 h 381"/>
                    <a:gd name="T2" fmla="*/ 675 w 711"/>
                    <a:gd name="T3" fmla="*/ 381 h 381"/>
                    <a:gd name="T4" fmla="*/ 711 w 711"/>
                    <a:gd name="T5" fmla="*/ 299 h 381"/>
                    <a:gd name="T6" fmla="*/ 36 w 711"/>
                    <a:gd name="T7" fmla="*/ 0 h 381"/>
                    <a:gd name="T8" fmla="*/ 0 w 711"/>
                    <a:gd name="T9" fmla="*/ 82 h 381"/>
                    <a:gd name="T10" fmla="*/ 641 w 711"/>
                    <a:gd name="T11" fmla="*/ 317 h 381"/>
                    <a:gd name="T12" fmla="*/ 662 w 711"/>
                    <a:gd name="T13" fmla="*/ 308 h 381"/>
                    <a:gd name="T14" fmla="*/ 671 w 711"/>
                    <a:gd name="T15" fmla="*/ 330 h 381"/>
                    <a:gd name="T16" fmla="*/ 649 w 711"/>
                    <a:gd name="T17" fmla="*/ 338 h 381"/>
                    <a:gd name="T18" fmla="*/ 641 w 711"/>
                    <a:gd name="T19" fmla="*/ 317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381">
                      <a:moveTo>
                        <a:pt x="0" y="82"/>
                      </a:moveTo>
                      <a:cubicBezTo>
                        <a:pt x="675" y="381"/>
                        <a:pt x="675" y="381"/>
                        <a:pt x="675" y="381"/>
                      </a:cubicBezTo>
                      <a:cubicBezTo>
                        <a:pt x="711" y="299"/>
                        <a:pt x="711" y="299"/>
                        <a:pt x="711" y="299"/>
                      </a:cubicBezTo>
                      <a:cubicBezTo>
                        <a:pt x="36" y="0"/>
                        <a:pt x="36" y="0"/>
                        <a:pt x="36" y="0"/>
                      </a:cubicBezTo>
                      <a:lnTo>
                        <a:pt x="0" y="82"/>
                      </a:lnTo>
                      <a:close/>
                      <a:moveTo>
                        <a:pt x="641" y="317"/>
                      </a:moveTo>
                      <a:cubicBezTo>
                        <a:pt x="644" y="308"/>
                        <a:pt x="654" y="305"/>
                        <a:pt x="662" y="308"/>
                      </a:cubicBezTo>
                      <a:cubicBezTo>
                        <a:pt x="671" y="312"/>
                        <a:pt x="674" y="322"/>
                        <a:pt x="671" y="330"/>
                      </a:cubicBezTo>
                      <a:cubicBezTo>
                        <a:pt x="667" y="338"/>
                        <a:pt x="657" y="342"/>
                        <a:pt x="649" y="338"/>
                      </a:cubicBezTo>
                      <a:cubicBezTo>
                        <a:pt x="641" y="335"/>
                        <a:pt x="637" y="325"/>
                        <a:pt x="641" y="317"/>
                      </a:cubicBezTo>
                      <a:close/>
                    </a:path>
                  </a:pathLst>
                </a:custGeom>
                <a:solidFill>
                  <a:srgbClr val="00D3D3"/>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21" name="Freeform 106"/>
                <p:cNvSpPr/>
                <p:nvPr/>
              </p:nvSpPr>
              <p:spPr bwMode="auto">
                <a:xfrm>
                  <a:off x="10104189" y="13911120"/>
                  <a:ext cx="149928" cy="228133"/>
                </a:xfrm>
                <a:custGeom>
                  <a:avLst/>
                  <a:gdLst>
                    <a:gd name="T0" fmla="*/ 0 w 94"/>
                    <a:gd name="T1" fmla="*/ 118 h 137"/>
                    <a:gd name="T2" fmla="*/ 43 w 94"/>
                    <a:gd name="T3" fmla="*/ 137 h 137"/>
                    <a:gd name="T4" fmla="*/ 94 w 94"/>
                    <a:gd name="T5" fmla="*/ 19 h 137"/>
                    <a:gd name="T6" fmla="*/ 54 w 94"/>
                    <a:gd name="T7" fmla="*/ 0 h 137"/>
                    <a:gd name="T8" fmla="*/ 0 w 94"/>
                    <a:gd name="T9" fmla="*/ 118 h 137"/>
                  </a:gdLst>
                  <a:ahLst/>
                  <a:cxnLst>
                    <a:cxn ang="0">
                      <a:pos x="T0" y="T1"/>
                    </a:cxn>
                    <a:cxn ang="0">
                      <a:pos x="T2" y="T3"/>
                    </a:cxn>
                    <a:cxn ang="0">
                      <a:pos x="T4" y="T5"/>
                    </a:cxn>
                    <a:cxn ang="0">
                      <a:pos x="T6" y="T7"/>
                    </a:cxn>
                    <a:cxn ang="0">
                      <a:pos x="T8" y="T9"/>
                    </a:cxn>
                  </a:cxnLst>
                  <a:rect l="0" t="0" r="r" b="b"/>
                  <a:pathLst>
                    <a:path w="94" h="137">
                      <a:moveTo>
                        <a:pt x="0" y="118"/>
                      </a:moveTo>
                      <a:lnTo>
                        <a:pt x="43" y="137"/>
                      </a:lnTo>
                      <a:lnTo>
                        <a:pt x="94" y="19"/>
                      </a:lnTo>
                      <a:lnTo>
                        <a:pt x="54" y="0"/>
                      </a:lnTo>
                      <a:lnTo>
                        <a:pt x="0" y="118"/>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22" name="Freeform 107"/>
                <p:cNvSpPr/>
                <p:nvPr/>
              </p:nvSpPr>
              <p:spPr bwMode="auto">
                <a:xfrm>
                  <a:off x="9932980" y="13828977"/>
                  <a:ext cx="146668" cy="215096"/>
                </a:xfrm>
                <a:custGeom>
                  <a:avLst/>
                  <a:gdLst>
                    <a:gd name="T0" fmla="*/ 0 w 93"/>
                    <a:gd name="T1" fmla="*/ 118 h 137"/>
                    <a:gd name="T2" fmla="*/ 42 w 93"/>
                    <a:gd name="T3" fmla="*/ 137 h 137"/>
                    <a:gd name="T4" fmla="*/ 93 w 93"/>
                    <a:gd name="T5" fmla="*/ 19 h 137"/>
                    <a:gd name="T6" fmla="*/ 50 w 93"/>
                    <a:gd name="T7" fmla="*/ 0 h 137"/>
                    <a:gd name="T8" fmla="*/ 0 w 93"/>
                    <a:gd name="T9" fmla="*/ 118 h 137"/>
                  </a:gdLst>
                  <a:ahLst/>
                  <a:cxnLst>
                    <a:cxn ang="0">
                      <a:pos x="T0" y="T1"/>
                    </a:cxn>
                    <a:cxn ang="0">
                      <a:pos x="T2" y="T3"/>
                    </a:cxn>
                    <a:cxn ang="0">
                      <a:pos x="T4" y="T5"/>
                    </a:cxn>
                    <a:cxn ang="0">
                      <a:pos x="T6" y="T7"/>
                    </a:cxn>
                    <a:cxn ang="0">
                      <a:pos x="T8" y="T9"/>
                    </a:cxn>
                  </a:cxnLst>
                  <a:rect l="0" t="0" r="r" b="b"/>
                  <a:pathLst>
                    <a:path w="93" h="137">
                      <a:moveTo>
                        <a:pt x="0" y="118"/>
                      </a:moveTo>
                      <a:lnTo>
                        <a:pt x="42" y="137"/>
                      </a:lnTo>
                      <a:lnTo>
                        <a:pt x="93" y="19"/>
                      </a:lnTo>
                      <a:lnTo>
                        <a:pt x="50" y="0"/>
                      </a:lnTo>
                      <a:lnTo>
                        <a:pt x="0" y="118"/>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23" name="Freeform 108"/>
                <p:cNvSpPr/>
                <p:nvPr/>
              </p:nvSpPr>
              <p:spPr bwMode="auto">
                <a:xfrm>
                  <a:off x="9750109" y="13894386"/>
                  <a:ext cx="146670" cy="224872"/>
                </a:xfrm>
                <a:custGeom>
                  <a:avLst/>
                  <a:gdLst>
                    <a:gd name="T0" fmla="*/ 0 w 93"/>
                    <a:gd name="T1" fmla="*/ 118 h 137"/>
                    <a:gd name="T2" fmla="*/ 43 w 93"/>
                    <a:gd name="T3" fmla="*/ 137 h 137"/>
                    <a:gd name="T4" fmla="*/ 93 w 93"/>
                    <a:gd name="T5" fmla="*/ 19 h 137"/>
                    <a:gd name="T6" fmla="*/ 51 w 93"/>
                    <a:gd name="T7" fmla="*/ 0 h 137"/>
                    <a:gd name="T8" fmla="*/ 0 w 93"/>
                    <a:gd name="T9" fmla="*/ 118 h 137"/>
                  </a:gdLst>
                  <a:ahLst/>
                  <a:cxnLst>
                    <a:cxn ang="0">
                      <a:pos x="T0" y="T1"/>
                    </a:cxn>
                    <a:cxn ang="0">
                      <a:pos x="T2" y="T3"/>
                    </a:cxn>
                    <a:cxn ang="0">
                      <a:pos x="T4" y="T5"/>
                    </a:cxn>
                    <a:cxn ang="0">
                      <a:pos x="T6" y="T7"/>
                    </a:cxn>
                    <a:cxn ang="0">
                      <a:pos x="T8" y="T9"/>
                    </a:cxn>
                  </a:cxnLst>
                  <a:rect l="0" t="0" r="r" b="b"/>
                  <a:pathLst>
                    <a:path w="93" h="137">
                      <a:moveTo>
                        <a:pt x="0" y="118"/>
                      </a:moveTo>
                      <a:lnTo>
                        <a:pt x="43" y="137"/>
                      </a:lnTo>
                      <a:lnTo>
                        <a:pt x="93" y="19"/>
                      </a:lnTo>
                      <a:lnTo>
                        <a:pt x="51" y="0"/>
                      </a:lnTo>
                      <a:lnTo>
                        <a:pt x="0" y="118"/>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24" name="Freeform 109"/>
                <p:cNvSpPr/>
                <p:nvPr/>
              </p:nvSpPr>
              <p:spPr bwMode="auto">
                <a:xfrm>
                  <a:off x="9564693" y="13784440"/>
                  <a:ext cx="149928" cy="218356"/>
                </a:xfrm>
                <a:custGeom>
                  <a:avLst/>
                  <a:gdLst>
                    <a:gd name="T0" fmla="*/ 0 w 94"/>
                    <a:gd name="T1" fmla="*/ 115 h 133"/>
                    <a:gd name="T2" fmla="*/ 40 w 94"/>
                    <a:gd name="T3" fmla="*/ 133 h 133"/>
                    <a:gd name="T4" fmla="*/ 94 w 94"/>
                    <a:gd name="T5" fmla="*/ 19 h 133"/>
                    <a:gd name="T6" fmla="*/ 51 w 94"/>
                    <a:gd name="T7" fmla="*/ 0 h 133"/>
                    <a:gd name="T8" fmla="*/ 0 w 94"/>
                    <a:gd name="T9" fmla="*/ 115 h 133"/>
                  </a:gdLst>
                  <a:ahLst/>
                  <a:cxnLst>
                    <a:cxn ang="0">
                      <a:pos x="T0" y="T1"/>
                    </a:cxn>
                    <a:cxn ang="0">
                      <a:pos x="T2" y="T3"/>
                    </a:cxn>
                    <a:cxn ang="0">
                      <a:pos x="T4" y="T5"/>
                    </a:cxn>
                    <a:cxn ang="0">
                      <a:pos x="T6" y="T7"/>
                    </a:cxn>
                    <a:cxn ang="0">
                      <a:pos x="T8" y="T9"/>
                    </a:cxn>
                  </a:cxnLst>
                  <a:rect l="0" t="0" r="r" b="b"/>
                  <a:pathLst>
                    <a:path w="94" h="133">
                      <a:moveTo>
                        <a:pt x="0" y="115"/>
                      </a:moveTo>
                      <a:lnTo>
                        <a:pt x="40" y="133"/>
                      </a:lnTo>
                      <a:lnTo>
                        <a:pt x="94" y="19"/>
                      </a:lnTo>
                      <a:lnTo>
                        <a:pt x="51" y="0"/>
                      </a:lnTo>
                      <a:lnTo>
                        <a:pt x="0" y="115"/>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25" name="Freeform 110"/>
                <p:cNvSpPr/>
                <p:nvPr/>
              </p:nvSpPr>
              <p:spPr bwMode="auto">
                <a:xfrm>
                  <a:off x="9383385" y="13671159"/>
                  <a:ext cx="146668" cy="228133"/>
                </a:xfrm>
                <a:custGeom>
                  <a:avLst/>
                  <a:gdLst>
                    <a:gd name="T0" fmla="*/ 0 w 93"/>
                    <a:gd name="T1" fmla="*/ 115 h 133"/>
                    <a:gd name="T2" fmla="*/ 42 w 93"/>
                    <a:gd name="T3" fmla="*/ 133 h 133"/>
                    <a:gd name="T4" fmla="*/ 93 w 93"/>
                    <a:gd name="T5" fmla="*/ 18 h 133"/>
                    <a:gd name="T6" fmla="*/ 53 w 93"/>
                    <a:gd name="T7" fmla="*/ 0 h 133"/>
                    <a:gd name="T8" fmla="*/ 0 w 93"/>
                    <a:gd name="T9" fmla="*/ 115 h 133"/>
                  </a:gdLst>
                  <a:ahLst/>
                  <a:cxnLst>
                    <a:cxn ang="0">
                      <a:pos x="T0" y="T1"/>
                    </a:cxn>
                    <a:cxn ang="0">
                      <a:pos x="T2" y="T3"/>
                    </a:cxn>
                    <a:cxn ang="0">
                      <a:pos x="T4" y="T5"/>
                    </a:cxn>
                    <a:cxn ang="0">
                      <a:pos x="T6" y="T7"/>
                    </a:cxn>
                    <a:cxn ang="0">
                      <a:pos x="T8" y="T9"/>
                    </a:cxn>
                  </a:cxnLst>
                  <a:rect l="0" t="0" r="r" b="b"/>
                  <a:pathLst>
                    <a:path w="93" h="133">
                      <a:moveTo>
                        <a:pt x="0" y="115"/>
                      </a:moveTo>
                      <a:lnTo>
                        <a:pt x="42" y="133"/>
                      </a:lnTo>
                      <a:lnTo>
                        <a:pt x="93" y="18"/>
                      </a:lnTo>
                      <a:lnTo>
                        <a:pt x="53" y="0"/>
                      </a:lnTo>
                      <a:lnTo>
                        <a:pt x="0" y="115"/>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26" name="Freeform 111"/>
                <p:cNvSpPr/>
                <p:nvPr/>
              </p:nvSpPr>
              <p:spPr bwMode="auto">
                <a:xfrm>
                  <a:off x="9224510" y="13616413"/>
                  <a:ext cx="146670" cy="224872"/>
                </a:xfrm>
                <a:custGeom>
                  <a:avLst/>
                  <a:gdLst>
                    <a:gd name="T0" fmla="*/ 0 w 93"/>
                    <a:gd name="T1" fmla="*/ 117 h 136"/>
                    <a:gd name="T2" fmla="*/ 43 w 93"/>
                    <a:gd name="T3" fmla="*/ 136 h 136"/>
                    <a:gd name="T4" fmla="*/ 93 w 93"/>
                    <a:gd name="T5" fmla="*/ 18 h 136"/>
                    <a:gd name="T6" fmla="*/ 53 w 93"/>
                    <a:gd name="T7" fmla="*/ 0 h 136"/>
                    <a:gd name="T8" fmla="*/ 0 w 93"/>
                    <a:gd name="T9" fmla="*/ 117 h 136"/>
                  </a:gdLst>
                  <a:ahLst/>
                  <a:cxnLst>
                    <a:cxn ang="0">
                      <a:pos x="T0" y="T1"/>
                    </a:cxn>
                    <a:cxn ang="0">
                      <a:pos x="T2" y="T3"/>
                    </a:cxn>
                    <a:cxn ang="0">
                      <a:pos x="T4" y="T5"/>
                    </a:cxn>
                    <a:cxn ang="0">
                      <a:pos x="T6" y="T7"/>
                    </a:cxn>
                    <a:cxn ang="0">
                      <a:pos x="T8" y="T9"/>
                    </a:cxn>
                  </a:cxnLst>
                  <a:rect l="0" t="0" r="r" b="b"/>
                  <a:pathLst>
                    <a:path w="93" h="136">
                      <a:moveTo>
                        <a:pt x="0" y="117"/>
                      </a:moveTo>
                      <a:lnTo>
                        <a:pt x="43" y="136"/>
                      </a:lnTo>
                      <a:lnTo>
                        <a:pt x="93" y="18"/>
                      </a:lnTo>
                      <a:lnTo>
                        <a:pt x="53" y="0"/>
                      </a:lnTo>
                      <a:lnTo>
                        <a:pt x="0" y="117"/>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27" name="Freeform 112"/>
                <p:cNvSpPr/>
                <p:nvPr/>
              </p:nvSpPr>
              <p:spPr bwMode="auto">
                <a:xfrm>
                  <a:off x="9054668" y="13533581"/>
                  <a:ext cx="149928" cy="228133"/>
                </a:xfrm>
                <a:custGeom>
                  <a:avLst/>
                  <a:gdLst>
                    <a:gd name="T0" fmla="*/ 0 w 94"/>
                    <a:gd name="T1" fmla="*/ 117 h 136"/>
                    <a:gd name="T2" fmla="*/ 43 w 94"/>
                    <a:gd name="T3" fmla="*/ 136 h 136"/>
                    <a:gd name="T4" fmla="*/ 94 w 94"/>
                    <a:gd name="T5" fmla="*/ 18 h 136"/>
                    <a:gd name="T6" fmla="*/ 51 w 94"/>
                    <a:gd name="T7" fmla="*/ 0 h 136"/>
                    <a:gd name="T8" fmla="*/ 0 w 94"/>
                    <a:gd name="T9" fmla="*/ 117 h 136"/>
                  </a:gdLst>
                  <a:ahLst/>
                  <a:cxnLst>
                    <a:cxn ang="0">
                      <a:pos x="T0" y="T1"/>
                    </a:cxn>
                    <a:cxn ang="0">
                      <a:pos x="T2" y="T3"/>
                    </a:cxn>
                    <a:cxn ang="0">
                      <a:pos x="T4" y="T5"/>
                    </a:cxn>
                    <a:cxn ang="0">
                      <a:pos x="T6" y="T7"/>
                    </a:cxn>
                    <a:cxn ang="0">
                      <a:pos x="T8" y="T9"/>
                    </a:cxn>
                  </a:cxnLst>
                  <a:rect l="0" t="0" r="r" b="b"/>
                  <a:pathLst>
                    <a:path w="94" h="136">
                      <a:moveTo>
                        <a:pt x="0" y="117"/>
                      </a:moveTo>
                      <a:lnTo>
                        <a:pt x="43" y="136"/>
                      </a:lnTo>
                      <a:lnTo>
                        <a:pt x="94" y="18"/>
                      </a:lnTo>
                      <a:lnTo>
                        <a:pt x="51" y="0"/>
                      </a:lnTo>
                      <a:lnTo>
                        <a:pt x="0" y="117"/>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28" name="Freeform 113"/>
                <p:cNvSpPr/>
                <p:nvPr/>
              </p:nvSpPr>
              <p:spPr bwMode="auto">
                <a:xfrm>
                  <a:off x="8910063" y="13376962"/>
                  <a:ext cx="149928" cy="215096"/>
                </a:xfrm>
                <a:custGeom>
                  <a:avLst/>
                  <a:gdLst>
                    <a:gd name="T0" fmla="*/ 0 w 94"/>
                    <a:gd name="T1" fmla="*/ 117 h 136"/>
                    <a:gd name="T2" fmla="*/ 43 w 94"/>
                    <a:gd name="T3" fmla="*/ 136 h 136"/>
                    <a:gd name="T4" fmla="*/ 94 w 94"/>
                    <a:gd name="T5" fmla="*/ 18 h 136"/>
                    <a:gd name="T6" fmla="*/ 51 w 94"/>
                    <a:gd name="T7" fmla="*/ 0 h 136"/>
                    <a:gd name="T8" fmla="*/ 0 w 94"/>
                    <a:gd name="T9" fmla="*/ 117 h 136"/>
                  </a:gdLst>
                  <a:ahLst/>
                  <a:cxnLst>
                    <a:cxn ang="0">
                      <a:pos x="T0" y="T1"/>
                    </a:cxn>
                    <a:cxn ang="0">
                      <a:pos x="T2" y="T3"/>
                    </a:cxn>
                    <a:cxn ang="0">
                      <a:pos x="T4" y="T5"/>
                    </a:cxn>
                    <a:cxn ang="0">
                      <a:pos x="T6" y="T7"/>
                    </a:cxn>
                    <a:cxn ang="0">
                      <a:pos x="T8" y="T9"/>
                    </a:cxn>
                  </a:cxnLst>
                  <a:rect l="0" t="0" r="r" b="b"/>
                  <a:pathLst>
                    <a:path w="94" h="136">
                      <a:moveTo>
                        <a:pt x="0" y="117"/>
                      </a:moveTo>
                      <a:lnTo>
                        <a:pt x="43" y="136"/>
                      </a:lnTo>
                      <a:lnTo>
                        <a:pt x="94" y="18"/>
                      </a:lnTo>
                      <a:lnTo>
                        <a:pt x="51" y="0"/>
                      </a:lnTo>
                      <a:lnTo>
                        <a:pt x="0" y="117"/>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29" name="Freeform 114"/>
                <p:cNvSpPr/>
                <p:nvPr/>
              </p:nvSpPr>
              <p:spPr bwMode="auto">
                <a:xfrm>
                  <a:off x="8744326" y="13300572"/>
                  <a:ext cx="146670" cy="215096"/>
                </a:xfrm>
                <a:custGeom>
                  <a:avLst/>
                  <a:gdLst>
                    <a:gd name="T0" fmla="*/ 0 w 93"/>
                    <a:gd name="T1" fmla="*/ 115 h 134"/>
                    <a:gd name="T2" fmla="*/ 40 w 93"/>
                    <a:gd name="T3" fmla="*/ 134 h 134"/>
                    <a:gd name="T4" fmla="*/ 93 w 93"/>
                    <a:gd name="T5" fmla="*/ 19 h 134"/>
                    <a:gd name="T6" fmla="*/ 50 w 93"/>
                    <a:gd name="T7" fmla="*/ 0 h 134"/>
                    <a:gd name="T8" fmla="*/ 0 w 93"/>
                    <a:gd name="T9" fmla="*/ 115 h 134"/>
                  </a:gdLst>
                  <a:ahLst/>
                  <a:cxnLst>
                    <a:cxn ang="0">
                      <a:pos x="T0" y="T1"/>
                    </a:cxn>
                    <a:cxn ang="0">
                      <a:pos x="T2" y="T3"/>
                    </a:cxn>
                    <a:cxn ang="0">
                      <a:pos x="T4" y="T5"/>
                    </a:cxn>
                    <a:cxn ang="0">
                      <a:pos x="T6" y="T7"/>
                    </a:cxn>
                    <a:cxn ang="0">
                      <a:pos x="T8" y="T9"/>
                    </a:cxn>
                  </a:cxnLst>
                  <a:rect l="0" t="0" r="r" b="b"/>
                  <a:pathLst>
                    <a:path w="93" h="134">
                      <a:moveTo>
                        <a:pt x="0" y="115"/>
                      </a:moveTo>
                      <a:lnTo>
                        <a:pt x="40" y="134"/>
                      </a:lnTo>
                      <a:lnTo>
                        <a:pt x="93" y="19"/>
                      </a:lnTo>
                      <a:lnTo>
                        <a:pt x="50" y="0"/>
                      </a:lnTo>
                      <a:lnTo>
                        <a:pt x="0" y="115"/>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30" name="Freeform 115"/>
                <p:cNvSpPr/>
                <p:nvPr/>
              </p:nvSpPr>
              <p:spPr bwMode="auto">
                <a:xfrm>
                  <a:off x="10951842" y="14363676"/>
                  <a:ext cx="153188" cy="228133"/>
                </a:xfrm>
                <a:custGeom>
                  <a:avLst/>
                  <a:gdLst>
                    <a:gd name="T0" fmla="*/ 0 w 93"/>
                    <a:gd name="T1" fmla="*/ 118 h 136"/>
                    <a:gd name="T2" fmla="*/ 43 w 93"/>
                    <a:gd name="T3" fmla="*/ 136 h 136"/>
                    <a:gd name="T4" fmla="*/ 93 w 93"/>
                    <a:gd name="T5" fmla="*/ 19 h 136"/>
                    <a:gd name="T6" fmla="*/ 53 w 93"/>
                    <a:gd name="T7" fmla="*/ 0 h 136"/>
                    <a:gd name="T8" fmla="*/ 0 w 93"/>
                    <a:gd name="T9" fmla="*/ 118 h 136"/>
                  </a:gdLst>
                  <a:ahLst/>
                  <a:cxnLst>
                    <a:cxn ang="0">
                      <a:pos x="T0" y="T1"/>
                    </a:cxn>
                    <a:cxn ang="0">
                      <a:pos x="T2" y="T3"/>
                    </a:cxn>
                    <a:cxn ang="0">
                      <a:pos x="T4" y="T5"/>
                    </a:cxn>
                    <a:cxn ang="0">
                      <a:pos x="T6" y="T7"/>
                    </a:cxn>
                    <a:cxn ang="0">
                      <a:pos x="T8" y="T9"/>
                    </a:cxn>
                  </a:cxnLst>
                  <a:rect l="0" t="0" r="r" b="b"/>
                  <a:pathLst>
                    <a:path w="93" h="136">
                      <a:moveTo>
                        <a:pt x="0" y="118"/>
                      </a:moveTo>
                      <a:lnTo>
                        <a:pt x="43" y="136"/>
                      </a:lnTo>
                      <a:lnTo>
                        <a:pt x="93" y="19"/>
                      </a:lnTo>
                      <a:lnTo>
                        <a:pt x="53" y="0"/>
                      </a:lnTo>
                      <a:lnTo>
                        <a:pt x="0" y="118"/>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31" name="Freeform 116"/>
                <p:cNvSpPr/>
                <p:nvPr/>
              </p:nvSpPr>
              <p:spPr bwMode="auto">
                <a:xfrm>
                  <a:off x="10784003" y="14300506"/>
                  <a:ext cx="153186" cy="215096"/>
                </a:xfrm>
                <a:custGeom>
                  <a:avLst/>
                  <a:gdLst>
                    <a:gd name="T0" fmla="*/ 0 w 93"/>
                    <a:gd name="T1" fmla="*/ 118 h 136"/>
                    <a:gd name="T2" fmla="*/ 43 w 93"/>
                    <a:gd name="T3" fmla="*/ 136 h 136"/>
                    <a:gd name="T4" fmla="*/ 93 w 93"/>
                    <a:gd name="T5" fmla="*/ 19 h 136"/>
                    <a:gd name="T6" fmla="*/ 51 w 93"/>
                    <a:gd name="T7" fmla="*/ 0 h 136"/>
                    <a:gd name="T8" fmla="*/ 0 w 93"/>
                    <a:gd name="T9" fmla="*/ 118 h 136"/>
                  </a:gdLst>
                  <a:ahLst/>
                  <a:cxnLst>
                    <a:cxn ang="0">
                      <a:pos x="T0" y="T1"/>
                    </a:cxn>
                    <a:cxn ang="0">
                      <a:pos x="T2" y="T3"/>
                    </a:cxn>
                    <a:cxn ang="0">
                      <a:pos x="T4" y="T5"/>
                    </a:cxn>
                    <a:cxn ang="0">
                      <a:pos x="T6" y="T7"/>
                    </a:cxn>
                    <a:cxn ang="0">
                      <a:pos x="T8" y="T9"/>
                    </a:cxn>
                  </a:cxnLst>
                  <a:rect l="0" t="0" r="r" b="b"/>
                  <a:pathLst>
                    <a:path w="93" h="136">
                      <a:moveTo>
                        <a:pt x="0" y="118"/>
                      </a:moveTo>
                      <a:lnTo>
                        <a:pt x="43" y="136"/>
                      </a:lnTo>
                      <a:lnTo>
                        <a:pt x="93" y="19"/>
                      </a:lnTo>
                      <a:lnTo>
                        <a:pt x="51" y="0"/>
                      </a:lnTo>
                      <a:lnTo>
                        <a:pt x="0" y="118"/>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32" name="Freeform 117"/>
                <p:cNvSpPr/>
                <p:nvPr/>
              </p:nvSpPr>
              <p:spPr bwMode="auto">
                <a:xfrm>
                  <a:off x="10616820" y="14260663"/>
                  <a:ext cx="153188" cy="237911"/>
                </a:xfrm>
                <a:custGeom>
                  <a:avLst/>
                  <a:gdLst>
                    <a:gd name="T0" fmla="*/ 0 w 94"/>
                    <a:gd name="T1" fmla="*/ 118 h 136"/>
                    <a:gd name="T2" fmla="*/ 43 w 94"/>
                    <a:gd name="T3" fmla="*/ 136 h 136"/>
                    <a:gd name="T4" fmla="*/ 94 w 94"/>
                    <a:gd name="T5" fmla="*/ 19 h 136"/>
                    <a:gd name="T6" fmla="*/ 51 w 94"/>
                    <a:gd name="T7" fmla="*/ 0 h 136"/>
                    <a:gd name="T8" fmla="*/ 0 w 94"/>
                    <a:gd name="T9" fmla="*/ 118 h 136"/>
                  </a:gdLst>
                  <a:ahLst/>
                  <a:cxnLst>
                    <a:cxn ang="0">
                      <a:pos x="T0" y="T1"/>
                    </a:cxn>
                    <a:cxn ang="0">
                      <a:pos x="T2" y="T3"/>
                    </a:cxn>
                    <a:cxn ang="0">
                      <a:pos x="T4" y="T5"/>
                    </a:cxn>
                    <a:cxn ang="0">
                      <a:pos x="T6" y="T7"/>
                    </a:cxn>
                    <a:cxn ang="0">
                      <a:pos x="T8" y="T9"/>
                    </a:cxn>
                  </a:cxnLst>
                  <a:rect l="0" t="0" r="r" b="b"/>
                  <a:pathLst>
                    <a:path w="94" h="136">
                      <a:moveTo>
                        <a:pt x="0" y="118"/>
                      </a:moveTo>
                      <a:lnTo>
                        <a:pt x="43" y="136"/>
                      </a:lnTo>
                      <a:lnTo>
                        <a:pt x="94" y="19"/>
                      </a:lnTo>
                      <a:lnTo>
                        <a:pt x="51" y="0"/>
                      </a:lnTo>
                      <a:lnTo>
                        <a:pt x="0" y="118"/>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33" name="Freeform 118"/>
                <p:cNvSpPr/>
                <p:nvPr/>
              </p:nvSpPr>
              <p:spPr bwMode="auto">
                <a:xfrm>
                  <a:off x="10443789" y="14185196"/>
                  <a:ext cx="153188" cy="228133"/>
                </a:xfrm>
                <a:custGeom>
                  <a:avLst/>
                  <a:gdLst>
                    <a:gd name="T0" fmla="*/ 0 w 93"/>
                    <a:gd name="T1" fmla="*/ 114 h 133"/>
                    <a:gd name="T2" fmla="*/ 40 w 93"/>
                    <a:gd name="T3" fmla="*/ 133 h 133"/>
                    <a:gd name="T4" fmla="*/ 93 w 93"/>
                    <a:gd name="T5" fmla="*/ 18 h 133"/>
                    <a:gd name="T6" fmla="*/ 50 w 93"/>
                    <a:gd name="T7" fmla="*/ 0 h 133"/>
                    <a:gd name="T8" fmla="*/ 0 w 93"/>
                    <a:gd name="T9" fmla="*/ 114 h 133"/>
                  </a:gdLst>
                  <a:ahLst/>
                  <a:cxnLst>
                    <a:cxn ang="0">
                      <a:pos x="T0" y="T1"/>
                    </a:cxn>
                    <a:cxn ang="0">
                      <a:pos x="T2" y="T3"/>
                    </a:cxn>
                    <a:cxn ang="0">
                      <a:pos x="T4" y="T5"/>
                    </a:cxn>
                    <a:cxn ang="0">
                      <a:pos x="T6" y="T7"/>
                    </a:cxn>
                    <a:cxn ang="0">
                      <a:pos x="T8" y="T9"/>
                    </a:cxn>
                  </a:cxnLst>
                  <a:rect l="0" t="0" r="r" b="b"/>
                  <a:pathLst>
                    <a:path w="93" h="133">
                      <a:moveTo>
                        <a:pt x="0" y="114"/>
                      </a:moveTo>
                      <a:lnTo>
                        <a:pt x="40" y="133"/>
                      </a:lnTo>
                      <a:lnTo>
                        <a:pt x="93" y="18"/>
                      </a:lnTo>
                      <a:lnTo>
                        <a:pt x="50" y="0"/>
                      </a:lnTo>
                      <a:lnTo>
                        <a:pt x="0" y="114"/>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34" name="Freeform 119"/>
                <p:cNvSpPr/>
                <p:nvPr/>
              </p:nvSpPr>
              <p:spPr bwMode="auto">
                <a:xfrm>
                  <a:off x="10267671" y="14087473"/>
                  <a:ext cx="149928" cy="228133"/>
                </a:xfrm>
                <a:custGeom>
                  <a:avLst/>
                  <a:gdLst>
                    <a:gd name="T0" fmla="*/ 0 w 94"/>
                    <a:gd name="T1" fmla="*/ 114 h 133"/>
                    <a:gd name="T2" fmla="*/ 43 w 94"/>
                    <a:gd name="T3" fmla="*/ 133 h 133"/>
                    <a:gd name="T4" fmla="*/ 94 w 94"/>
                    <a:gd name="T5" fmla="*/ 18 h 133"/>
                    <a:gd name="T6" fmla="*/ 53 w 94"/>
                    <a:gd name="T7" fmla="*/ 0 h 133"/>
                    <a:gd name="T8" fmla="*/ 0 w 94"/>
                    <a:gd name="T9" fmla="*/ 114 h 133"/>
                  </a:gdLst>
                  <a:ahLst/>
                  <a:cxnLst>
                    <a:cxn ang="0">
                      <a:pos x="T0" y="T1"/>
                    </a:cxn>
                    <a:cxn ang="0">
                      <a:pos x="T2" y="T3"/>
                    </a:cxn>
                    <a:cxn ang="0">
                      <a:pos x="T4" y="T5"/>
                    </a:cxn>
                    <a:cxn ang="0">
                      <a:pos x="T6" y="T7"/>
                    </a:cxn>
                    <a:cxn ang="0">
                      <a:pos x="T8" y="T9"/>
                    </a:cxn>
                  </a:cxnLst>
                  <a:rect l="0" t="0" r="r" b="b"/>
                  <a:pathLst>
                    <a:path w="94" h="133">
                      <a:moveTo>
                        <a:pt x="0" y="114"/>
                      </a:moveTo>
                      <a:lnTo>
                        <a:pt x="43" y="133"/>
                      </a:lnTo>
                      <a:lnTo>
                        <a:pt x="94" y="18"/>
                      </a:lnTo>
                      <a:lnTo>
                        <a:pt x="53" y="0"/>
                      </a:lnTo>
                      <a:lnTo>
                        <a:pt x="0" y="114"/>
                      </a:lnTo>
                      <a:close/>
                    </a:path>
                  </a:pathLst>
                </a:custGeom>
                <a:solidFill>
                  <a:srgbClr val="FFFFF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35" name="Freeform 120"/>
                <p:cNvSpPr/>
                <p:nvPr/>
              </p:nvSpPr>
              <p:spPr bwMode="auto">
                <a:xfrm>
                  <a:off x="8476588" y="13655303"/>
                  <a:ext cx="2959449" cy="1440494"/>
                </a:xfrm>
                <a:custGeom>
                  <a:avLst/>
                  <a:gdLst>
                    <a:gd name="T0" fmla="*/ 0 w 1839"/>
                    <a:gd name="T1" fmla="*/ 85 h 884"/>
                    <a:gd name="T2" fmla="*/ 1801 w 1839"/>
                    <a:gd name="T3" fmla="*/ 884 h 884"/>
                    <a:gd name="T4" fmla="*/ 1839 w 1839"/>
                    <a:gd name="T5" fmla="*/ 799 h 884"/>
                    <a:gd name="T6" fmla="*/ 40 w 1839"/>
                    <a:gd name="T7" fmla="*/ 0 h 884"/>
                    <a:gd name="T8" fmla="*/ 0 w 1839"/>
                    <a:gd name="T9" fmla="*/ 85 h 884"/>
                  </a:gdLst>
                  <a:ahLst/>
                  <a:cxnLst>
                    <a:cxn ang="0">
                      <a:pos x="T0" y="T1"/>
                    </a:cxn>
                    <a:cxn ang="0">
                      <a:pos x="T2" y="T3"/>
                    </a:cxn>
                    <a:cxn ang="0">
                      <a:pos x="T4" y="T5"/>
                    </a:cxn>
                    <a:cxn ang="0">
                      <a:pos x="T6" y="T7"/>
                    </a:cxn>
                    <a:cxn ang="0">
                      <a:pos x="T8" y="T9"/>
                    </a:cxn>
                  </a:cxnLst>
                  <a:rect l="0" t="0" r="r" b="b"/>
                  <a:pathLst>
                    <a:path w="1839" h="884">
                      <a:moveTo>
                        <a:pt x="0" y="85"/>
                      </a:moveTo>
                      <a:lnTo>
                        <a:pt x="1801" y="884"/>
                      </a:lnTo>
                      <a:lnTo>
                        <a:pt x="1839" y="799"/>
                      </a:lnTo>
                      <a:lnTo>
                        <a:pt x="40" y="0"/>
                      </a:lnTo>
                      <a:lnTo>
                        <a:pt x="0" y="85"/>
                      </a:lnTo>
                      <a:close/>
                    </a:path>
                  </a:pathLst>
                </a:custGeom>
                <a:solidFill>
                  <a:srgbClr val="009AA0"/>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grpSp>
          <p:grpSp>
            <p:nvGrpSpPr>
              <p:cNvPr id="11" name="组合 10"/>
              <p:cNvGrpSpPr>
                <a:grpSpLocks noChangeAspect="1"/>
              </p:cNvGrpSpPr>
              <p:nvPr/>
            </p:nvGrpSpPr>
            <p:grpSpPr bwMode="auto">
              <a:xfrm rot="1440000">
                <a:off x="1780531" y="3987921"/>
                <a:ext cx="2023324" cy="275820"/>
                <a:chOff x="7840662" y="3743961"/>
                <a:chExt cx="3330575" cy="454025"/>
              </a:xfrm>
            </p:grpSpPr>
            <p:sp>
              <p:nvSpPr>
                <p:cNvPr id="12" name="Freeform 97"/>
                <p:cNvSpPr/>
                <p:nvPr/>
              </p:nvSpPr>
              <p:spPr bwMode="auto">
                <a:xfrm>
                  <a:off x="8487820" y="3826815"/>
                  <a:ext cx="1967715" cy="318832"/>
                </a:xfrm>
                <a:custGeom>
                  <a:avLst/>
                  <a:gdLst>
                    <a:gd name="T0" fmla="*/ 2 w 1257"/>
                    <a:gd name="T1" fmla="*/ 0 h 240"/>
                    <a:gd name="T2" fmla="*/ 0 w 1257"/>
                    <a:gd name="T3" fmla="*/ 219 h 240"/>
                    <a:gd name="T4" fmla="*/ 1254 w 1257"/>
                    <a:gd name="T5" fmla="*/ 240 h 240"/>
                    <a:gd name="T6" fmla="*/ 1257 w 1257"/>
                    <a:gd name="T7" fmla="*/ 21 h 240"/>
                    <a:gd name="T8" fmla="*/ 2 w 1257"/>
                    <a:gd name="T9" fmla="*/ 0 h 240"/>
                  </a:gdLst>
                  <a:ahLst/>
                  <a:cxnLst>
                    <a:cxn ang="0">
                      <a:pos x="T0" y="T1"/>
                    </a:cxn>
                    <a:cxn ang="0">
                      <a:pos x="T2" y="T3"/>
                    </a:cxn>
                    <a:cxn ang="0">
                      <a:pos x="T4" y="T5"/>
                    </a:cxn>
                    <a:cxn ang="0">
                      <a:pos x="T6" y="T7"/>
                    </a:cxn>
                    <a:cxn ang="0">
                      <a:pos x="T8" y="T9"/>
                    </a:cxn>
                  </a:cxnLst>
                  <a:rect l="0" t="0" r="r" b="b"/>
                  <a:pathLst>
                    <a:path w="1257" h="240">
                      <a:moveTo>
                        <a:pt x="2" y="0"/>
                      </a:moveTo>
                      <a:lnTo>
                        <a:pt x="0" y="219"/>
                      </a:lnTo>
                      <a:lnTo>
                        <a:pt x="1254" y="240"/>
                      </a:lnTo>
                      <a:lnTo>
                        <a:pt x="1257" y="21"/>
                      </a:lnTo>
                      <a:lnTo>
                        <a:pt x="2" y="0"/>
                      </a:lnTo>
                      <a:close/>
                    </a:path>
                  </a:pathLst>
                </a:custGeom>
                <a:solidFill>
                  <a:srgbClr val="E79C5F"/>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13" name="Freeform 98"/>
                <p:cNvSpPr/>
                <p:nvPr/>
              </p:nvSpPr>
              <p:spPr bwMode="auto">
                <a:xfrm>
                  <a:off x="8487820" y="3826815"/>
                  <a:ext cx="1967715" cy="318832"/>
                </a:xfrm>
                <a:custGeom>
                  <a:avLst/>
                  <a:gdLst>
                    <a:gd name="T0" fmla="*/ 2 w 1257"/>
                    <a:gd name="T1" fmla="*/ 0 h 240"/>
                    <a:gd name="T2" fmla="*/ 0 w 1257"/>
                    <a:gd name="T3" fmla="*/ 219 h 240"/>
                    <a:gd name="T4" fmla="*/ 1254 w 1257"/>
                    <a:gd name="T5" fmla="*/ 240 h 240"/>
                    <a:gd name="T6" fmla="*/ 1257 w 1257"/>
                    <a:gd name="T7" fmla="*/ 21 h 240"/>
                    <a:gd name="T8" fmla="*/ 2 w 1257"/>
                    <a:gd name="T9" fmla="*/ 0 h 240"/>
                  </a:gdLst>
                  <a:ahLst/>
                  <a:cxnLst>
                    <a:cxn ang="0">
                      <a:pos x="T0" y="T1"/>
                    </a:cxn>
                    <a:cxn ang="0">
                      <a:pos x="T2" y="T3"/>
                    </a:cxn>
                    <a:cxn ang="0">
                      <a:pos x="T4" y="T5"/>
                    </a:cxn>
                    <a:cxn ang="0">
                      <a:pos x="T6" y="T7"/>
                    </a:cxn>
                    <a:cxn ang="0">
                      <a:pos x="T8" y="T9"/>
                    </a:cxn>
                  </a:cxnLst>
                  <a:rect l="0" t="0" r="r" b="b"/>
                  <a:pathLst>
                    <a:path w="1257" h="240">
                      <a:moveTo>
                        <a:pt x="2" y="0"/>
                      </a:moveTo>
                      <a:lnTo>
                        <a:pt x="0" y="219"/>
                      </a:lnTo>
                      <a:lnTo>
                        <a:pt x="1254" y="240"/>
                      </a:lnTo>
                      <a:lnTo>
                        <a:pt x="1257" y="21"/>
                      </a:lnTo>
                      <a:lnTo>
                        <a:pt x="2" y="0"/>
                      </a:lnTo>
                    </a:path>
                  </a:pathLst>
                </a:custGeom>
                <a:no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14" name="Freeform 99"/>
                <p:cNvSpPr/>
                <p:nvPr/>
              </p:nvSpPr>
              <p:spPr bwMode="auto">
                <a:xfrm>
                  <a:off x="10843374" y="3745238"/>
                  <a:ext cx="324033" cy="452115"/>
                </a:xfrm>
                <a:custGeom>
                  <a:avLst/>
                  <a:gdLst>
                    <a:gd name="T0" fmla="*/ 1 w 77"/>
                    <a:gd name="T1" fmla="*/ 19 h 107"/>
                    <a:gd name="T2" fmla="*/ 0 w 77"/>
                    <a:gd name="T3" fmla="*/ 91 h 107"/>
                    <a:gd name="T4" fmla="*/ 74 w 77"/>
                    <a:gd name="T5" fmla="*/ 53 h 107"/>
                    <a:gd name="T6" fmla="*/ 1 w 77"/>
                    <a:gd name="T7" fmla="*/ 19 h 107"/>
                  </a:gdLst>
                  <a:ahLst/>
                  <a:cxnLst>
                    <a:cxn ang="0">
                      <a:pos x="T0" y="T1"/>
                    </a:cxn>
                    <a:cxn ang="0">
                      <a:pos x="T2" y="T3"/>
                    </a:cxn>
                    <a:cxn ang="0">
                      <a:pos x="T4" y="T5"/>
                    </a:cxn>
                    <a:cxn ang="0">
                      <a:pos x="T6" y="T7"/>
                    </a:cxn>
                  </a:cxnLst>
                  <a:rect l="0" t="0" r="r" b="b"/>
                  <a:pathLst>
                    <a:path w="77" h="107">
                      <a:moveTo>
                        <a:pt x="1" y="19"/>
                      </a:moveTo>
                      <a:cubicBezTo>
                        <a:pt x="0" y="91"/>
                        <a:pt x="0" y="91"/>
                        <a:pt x="0" y="91"/>
                      </a:cubicBezTo>
                      <a:cubicBezTo>
                        <a:pt x="0" y="91"/>
                        <a:pt x="72" y="107"/>
                        <a:pt x="74" y="53"/>
                      </a:cubicBezTo>
                      <a:cubicBezTo>
                        <a:pt x="77" y="0"/>
                        <a:pt x="1" y="19"/>
                        <a:pt x="1" y="19"/>
                      </a:cubicBezTo>
                      <a:close/>
                    </a:path>
                  </a:pathLst>
                </a:custGeom>
                <a:solidFill>
                  <a:srgbClr val="F2798D"/>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pic>
              <p:nvPicPr>
                <p:cNvPr id="15" name="Picture 1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7725" y="3824924"/>
                  <a:ext cx="20335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Freeform 101"/>
                <p:cNvSpPr/>
                <p:nvPr/>
              </p:nvSpPr>
              <p:spPr bwMode="auto">
                <a:xfrm>
                  <a:off x="10459609" y="3825264"/>
                  <a:ext cx="431173" cy="305765"/>
                </a:xfrm>
                <a:custGeom>
                  <a:avLst/>
                  <a:gdLst>
                    <a:gd name="T0" fmla="*/ 0 w 272"/>
                    <a:gd name="T1" fmla="*/ 235 h 240"/>
                    <a:gd name="T2" fmla="*/ 270 w 272"/>
                    <a:gd name="T3" fmla="*/ 240 h 240"/>
                    <a:gd name="T4" fmla="*/ 272 w 272"/>
                    <a:gd name="T5" fmla="*/ 5 h 240"/>
                    <a:gd name="T6" fmla="*/ 3 w 272"/>
                    <a:gd name="T7" fmla="*/ 0 h 240"/>
                    <a:gd name="T8" fmla="*/ 0 w 272"/>
                    <a:gd name="T9" fmla="*/ 235 h 240"/>
                  </a:gdLst>
                  <a:ahLst/>
                  <a:cxnLst>
                    <a:cxn ang="0">
                      <a:pos x="T0" y="T1"/>
                    </a:cxn>
                    <a:cxn ang="0">
                      <a:pos x="T2" y="T3"/>
                    </a:cxn>
                    <a:cxn ang="0">
                      <a:pos x="T4" y="T5"/>
                    </a:cxn>
                    <a:cxn ang="0">
                      <a:pos x="T6" y="T7"/>
                    </a:cxn>
                    <a:cxn ang="0">
                      <a:pos x="T8" y="T9"/>
                    </a:cxn>
                  </a:cxnLst>
                  <a:rect l="0" t="0" r="r" b="b"/>
                  <a:pathLst>
                    <a:path w="272" h="240">
                      <a:moveTo>
                        <a:pt x="0" y="235"/>
                      </a:moveTo>
                      <a:lnTo>
                        <a:pt x="270" y="240"/>
                      </a:lnTo>
                      <a:lnTo>
                        <a:pt x="272" y="5"/>
                      </a:lnTo>
                      <a:lnTo>
                        <a:pt x="3" y="0"/>
                      </a:lnTo>
                      <a:lnTo>
                        <a:pt x="0" y="235"/>
                      </a:lnTo>
                      <a:close/>
                    </a:path>
                  </a:pathLst>
                </a:custGeom>
                <a:solidFill>
                  <a:srgbClr val="85937C"/>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17" name="Freeform 102"/>
                <p:cNvSpPr/>
                <p:nvPr/>
              </p:nvSpPr>
              <p:spPr bwMode="auto">
                <a:xfrm>
                  <a:off x="10471202" y="3946511"/>
                  <a:ext cx="415493" cy="182937"/>
                </a:xfrm>
                <a:custGeom>
                  <a:avLst/>
                  <a:gdLst>
                    <a:gd name="T0" fmla="*/ 0 w 262"/>
                    <a:gd name="T1" fmla="*/ 114 h 117"/>
                    <a:gd name="T2" fmla="*/ 262 w 262"/>
                    <a:gd name="T3" fmla="*/ 117 h 117"/>
                    <a:gd name="T4" fmla="*/ 262 w 262"/>
                    <a:gd name="T5" fmla="*/ 5 h 117"/>
                    <a:gd name="T6" fmla="*/ 3 w 262"/>
                    <a:gd name="T7" fmla="*/ 0 h 117"/>
                    <a:gd name="T8" fmla="*/ 0 w 262"/>
                    <a:gd name="T9" fmla="*/ 114 h 117"/>
                  </a:gdLst>
                  <a:ahLst/>
                  <a:cxnLst>
                    <a:cxn ang="0">
                      <a:pos x="T0" y="T1"/>
                    </a:cxn>
                    <a:cxn ang="0">
                      <a:pos x="T2" y="T3"/>
                    </a:cxn>
                    <a:cxn ang="0">
                      <a:pos x="T4" y="T5"/>
                    </a:cxn>
                    <a:cxn ang="0">
                      <a:pos x="T6" y="T7"/>
                    </a:cxn>
                    <a:cxn ang="0">
                      <a:pos x="T8" y="T9"/>
                    </a:cxn>
                  </a:cxnLst>
                  <a:rect l="0" t="0" r="r" b="b"/>
                  <a:pathLst>
                    <a:path w="262" h="117">
                      <a:moveTo>
                        <a:pt x="0" y="114"/>
                      </a:moveTo>
                      <a:lnTo>
                        <a:pt x="262" y="117"/>
                      </a:lnTo>
                      <a:lnTo>
                        <a:pt x="262" y="5"/>
                      </a:lnTo>
                      <a:lnTo>
                        <a:pt x="3" y="0"/>
                      </a:lnTo>
                      <a:lnTo>
                        <a:pt x="0" y="114"/>
                      </a:lnTo>
                      <a:close/>
                    </a:path>
                  </a:pathLst>
                </a:custGeom>
                <a:solidFill>
                  <a:srgbClr val="9DA597"/>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18" name="Freeform 103"/>
                <p:cNvSpPr/>
                <p:nvPr/>
              </p:nvSpPr>
              <p:spPr bwMode="auto">
                <a:xfrm>
                  <a:off x="8090880" y="3783309"/>
                  <a:ext cx="397201" cy="305765"/>
                </a:xfrm>
                <a:custGeom>
                  <a:avLst/>
                  <a:gdLst>
                    <a:gd name="T0" fmla="*/ 0 w 250"/>
                    <a:gd name="T1" fmla="*/ 133 h 219"/>
                    <a:gd name="T2" fmla="*/ 248 w 250"/>
                    <a:gd name="T3" fmla="*/ 219 h 219"/>
                    <a:gd name="T4" fmla="*/ 250 w 250"/>
                    <a:gd name="T5" fmla="*/ 0 h 219"/>
                    <a:gd name="T6" fmla="*/ 0 w 250"/>
                    <a:gd name="T7" fmla="*/ 64 h 219"/>
                    <a:gd name="T8" fmla="*/ 0 w 250"/>
                    <a:gd name="T9" fmla="*/ 133 h 219"/>
                  </a:gdLst>
                  <a:ahLst/>
                  <a:cxnLst>
                    <a:cxn ang="0">
                      <a:pos x="T0" y="T1"/>
                    </a:cxn>
                    <a:cxn ang="0">
                      <a:pos x="T2" y="T3"/>
                    </a:cxn>
                    <a:cxn ang="0">
                      <a:pos x="T4" y="T5"/>
                    </a:cxn>
                    <a:cxn ang="0">
                      <a:pos x="T6" y="T7"/>
                    </a:cxn>
                    <a:cxn ang="0">
                      <a:pos x="T8" y="T9"/>
                    </a:cxn>
                  </a:cxnLst>
                  <a:rect l="0" t="0" r="r" b="b"/>
                  <a:pathLst>
                    <a:path w="250" h="219">
                      <a:moveTo>
                        <a:pt x="0" y="133"/>
                      </a:moveTo>
                      <a:lnTo>
                        <a:pt x="248" y="219"/>
                      </a:lnTo>
                      <a:lnTo>
                        <a:pt x="250" y="0"/>
                      </a:lnTo>
                      <a:lnTo>
                        <a:pt x="0" y="64"/>
                      </a:lnTo>
                      <a:lnTo>
                        <a:pt x="0" y="133"/>
                      </a:lnTo>
                      <a:close/>
                    </a:path>
                  </a:pathLst>
                </a:custGeom>
                <a:solidFill>
                  <a:srgbClr val="F4B68C"/>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19" name="Freeform 104"/>
                <p:cNvSpPr/>
                <p:nvPr/>
              </p:nvSpPr>
              <p:spPr bwMode="auto">
                <a:xfrm>
                  <a:off x="7841400" y="3863345"/>
                  <a:ext cx="250864" cy="109762"/>
                </a:xfrm>
                <a:custGeom>
                  <a:avLst/>
                  <a:gdLst>
                    <a:gd name="T0" fmla="*/ 0 w 59"/>
                    <a:gd name="T1" fmla="*/ 13 h 28"/>
                    <a:gd name="T2" fmla="*/ 59 w 59"/>
                    <a:gd name="T3" fmla="*/ 28 h 28"/>
                    <a:gd name="T4" fmla="*/ 59 w 59"/>
                    <a:gd name="T5" fmla="*/ 2 h 28"/>
                    <a:gd name="T6" fmla="*/ 0 w 59"/>
                    <a:gd name="T7" fmla="*/ 13 h 28"/>
                  </a:gdLst>
                  <a:ahLst/>
                  <a:cxnLst>
                    <a:cxn ang="0">
                      <a:pos x="T0" y="T1"/>
                    </a:cxn>
                    <a:cxn ang="0">
                      <a:pos x="T2" y="T3"/>
                    </a:cxn>
                    <a:cxn ang="0">
                      <a:pos x="T4" y="T5"/>
                    </a:cxn>
                    <a:cxn ang="0">
                      <a:pos x="T6" y="T7"/>
                    </a:cxn>
                  </a:cxnLst>
                  <a:rect l="0" t="0" r="r" b="b"/>
                  <a:pathLst>
                    <a:path w="59" h="28">
                      <a:moveTo>
                        <a:pt x="0" y="13"/>
                      </a:moveTo>
                      <a:cubicBezTo>
                        <a:pt x="0" y="26"/>
                        <a:pt x="59" y="28"/>
                        <a:pt x="59" y="28"/>
                      </a:cubicBezTo>
                      <a:cubicBezTo>
                        <a:pt x="59" y="2"/>
                        <a:pt x="59" y="2"/>
                        <a:pt x="59" y="2"/>
                      </a:cubicBezTo>
                      <a:cubicBezTo>
                        <a:pt x="59" y="2"/>
                        <a:pt x="0" y="0"/>
                        <a:pt x="0" y="13"/>
                      </a:cubicBezTo>
                      <a:close/>
                    </a:path>
                  </a:pathLst>
                </a:custGeom>
                <a:solidFill>
                  <a:srgbClr val="5D5D5D"/>
                </a:solidFill>
                <a:ln>
                  <a:noFill/>
                </a:ln>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grpSp>
        </p:grpSp>
        <p:sp>
          <p:nvSpPr>
            <p:cNvPr id="6" name="文本框 5"/>
            <p:cNvSpPr txBox="1">
              <a:spLocks noChangeArrowheads="1"/>
            </p:cNvSpPr>
            <p:nvPr/>
          </p:nvSpPr>
          <p:spPr bwMode="auto">
            <a:xfrm>
              <a:off x="4770444" y="2144469"/>
              <a:ext cx="3900483" cy="924000"/>
            </a:xfrm>
            <a:prstGeom prst="rect">
              <a:avLst/>
            </a:prstGeom>
            <a:noFill/>
            <a:ln>
              <a:noFill/>
            </a:ln>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dist" eaLnBrk="1" hangingPunct="1">
                <a:defRPr/>
              </a:pPr>
              <a:r>
                <a:rPr lang="en-US" altLang="zh-CN" sz="5400" b="1">
                  <a:solidFill>
                    <a:srgbClr val="404040"/>
                  </a:solidFill>
                  <a:latin typeface="方正粗黑繁体" panose="03000509000000000000" pitchFamily="2" charset="-122"/>
                  <a:ea typeface="方正粗黑繁体" panose="03000509000000000000" pitchFamily="2" charset="-122"/>
                  <a:cs typeface="Times New Roman" panose="02020603050405020304" pitchFamily="18" charset="0"/>
                </a:rPr>
                <a:t>THANKS</a:t>
              </a:r>
              <a:endParaRPr lang="zh-CN" altLang="en-US" sz="5400" b="1">
                <a:solidFill>
                  <a:srgbClr val="404040"/>
                </a:solidFill>
                <a:latin typeface="方正粗黑繁体" panose="03000509000000000000" pitchFamily="2" charset="-122"/>
                <a:ea typeface="方正粗黑繁体" panose="03000509000000000000" pitchFamily="2" charset="-122"/>
                <a:cs typeface="Times New Roman" panose="02020603050405020304" pitchFamily="18" charset="0"/>
              </a:endParaRPr>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18432" y="913572"/>
              <a:ext cx="2045984" cy="1088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a:ea typeface="黑体" panose="02010609060101010101" pitchFamily="49" charset="-122"/>
              </a:defRPr>
            </a:lvl1pPr>
          </a:lstStyle>
          <a:p>
            <a:pPr>
              <a:defRPr/>
            </a:pPr>
            <a:fld id="{2121932D-FC68-427C-B9E3-FCE5FC46AEB8}"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wmf"/><Relationship Id="rId5" Type="http://schemas.openxmlformats.org/officeDocument/2006/relationships/oleObject" Target="../embeddings/oleObject1.bin"/><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13.jpeg"/><Relationship Id="rId7"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2.wmf"/><Relationship Id="rId10" Type="http://schemas.openxmlformats.org/officeDocument/2006/relationships/image" Target="../media/image16.png"/><Relationship Id="rId4" Type="http://schemas.openxmlformats.org/officeDocument/2006/relationships/oleObject" Target="../embeddings/oleObject2.bin"/><Relationship Id="rId9" Type="http://schemas.openxmlformats.org/officeDocument/2006/relationships/image" Target="../media/image15.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2.wmf"/></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image" Target="../media/image21.jpeg"/><Relationship Id="rId7"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18.wmf"/><Relationship Id="rId4" Type="http://schemas.openxmlformats.org/officeDocument/2006/relationships/oleObject" Target="../embeddings/oleObject6.bin"/><Relationship Id="rId9" Type="http://schemas.openxmlformats.org/officeDocument/2006/relationships/image" Target="../media/image20.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2.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image" Target="../media/image26.jpeg"/><Relationship Id="rId7"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1.bin"/><Relationship Id="rId5" Type="http://schemas.openxmlformats.org/officeDocument/2006/relationships/image" Target="../media/image23.wmf"/><Relationship Id="rId4" Type="http://schemas.openxmlformats.org/officeDocument/2006/relationships/oleObject" Target="../embeddings/oleObject10.bin"/><Relationship Id="rId9" Type="http://schemas.openxmlformats.org/officeDocument/2006/relationships/image" Target="../media/image25.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7.wmf"/></Relationships>
</file>

<file path=ppt/slides/_rels/slide11.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oleObject" Target="../embeddings/oleObject14.bin"/><Relationship Id="rId7"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8.wmf"/><Relationship Id="rId5" Type="http://schemas.openxmlformats.org/officeDocument/2006/relationships/oleObject" Target="../embeddings/oleObject15.bin"/><Relationship Id="rId4" Type="http://schemas.openxmlformats.org/officeDocument/2006/relationships/image" Target="../media/image12.wmf"/></Relationships>
</file>

<file path=ppt/slides/_rels/slide12.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18.wmf"/><Relationship Id="rId5" Type="http://schemas.openxmlformats.org/officeDocument/2006/relationships/oleObject" Target="../embeddings/oleObject18.bin"/><Relationship Id="rId4" Type="http://schemas.openxmlformats.org/officeDocument/2006/relationships/image" Target="../media/image12.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image" Target="../media/image10.png"/><Relationship Id="rId7" Type="http://schemas.openxmlformats.org/officeDocument/2006/relationships/image" Target="../media/image28.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20.bin"/><Relationship Id="rId11" Type="http://schemas.openxmlformats.org/officeDocument/2006/relationships/image" Target="../media/image30.wmf"/><Relationship Id="rId5" Type="http://schemas.openxmlformats.org/officeDocument/2006/relationships/image" Target="../media/image32.png"/><Relationship Id="rId10" Type="http://schemas.openxmlformats.org/officeDocument/2006/relationships/oleObject" Target="../embeddings/oleObject22.bin"/><Relationship Id="rId4" Type="http://schemas.openxmlformats.org/officeDocument/2006/relationships/image" Target="../media/image31.png"/><Relationship Id="rId9" Type="http://schemas.openxmlformats.org/officeDocument/2006/relationships/image" Target="../media/image29.wmf"/></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8.w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24.bin"/><Relationship Id="rId5" Type="http://schemas.openxmlformats.org/officeDocument/2006/relationships/image" Target="../media/image37.wmf"/><Relationship Id="rId4" Type="http://schemas.openxmlformats.org/officeDocument/2006/relationships/oleObject" Target="../embeddings/oleObject23.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副标题 6"/>
          <p:cNvSpPr txBox="1">
            <a:spLocks noChangeArrowheads="1"/>
          </p:cNvSpPr>
          <p:nvPr/>
        </p:nvSpPr>
        <p:spPr bwMode="auto">
          <a:xfrm>
            <a:off x="3402013" y="3219450"/>
            <a:ext cx="244792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685800" indent="-22860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90000"/>
              </a:lnSpc>
              <a:spcBef>
                <a:spcPts val="1000"/>
              </a:spcBef>
              <a:buFont typeface="Arial" panose="020B0604020202020204" pitchFamily="34" charset="0"/>
              <a:buNone/>
            </a:pPr>
            <a:r>
              <a:rPr lang="en-US" altLang="zh-CN" sz="2800" b="1">
                <a:latin typeface="Times New Roman" panose="02020603050405020304" pitchFamily="18" charset="0"/>
                <a:ea typeface="楷体" panose="02010609060101010101" pitchFamily="49" charset="-122"/>
                <a:cs typeface="Times New Roman" panose="02020603050405020304" pitchFamily="18" charset="0"/>
              </a:rPr>
              <a:t>R</a:t>
            </a:r>
            <a:r>
              <a:rPr lang="zh-CN" altLang="en-US" sz="2800" b="1">
                <a:latin typeface="Times New Roman" panose="02020603050405020304" pitchFamily="18" charset="0"/>
                <a:ea typeface="楷体" panose="02010609060101010101" pitchFamily="49" charset="-122"/>
                <a:cs typeface="Times New Roman" panose="02020603050405020304" pitchFamily="18" charset="0"/>
              </a:rPr>
              <a:t>·四年级下册</a:t>
            </a:r>
          </a:p>
        </p:txBody>
      </p:sp>
      <p:sp>
        <p:nvSpPr>
          <p:cNvPr id="4" name="文本框 3"/>
          <p:cNvSpPr txBox="1"/>
          <p:nvPr/>
        </p:nvSpPr>
        <p:spPr>
          <a:xfrm>
            <a:off x="1493658" y="1695123"/>
            <a:ext cx="6264696" cy="693523"/>
          </a:xfrm>
          <a:prstGeom prst="rect">
            <a:avLst/>
          </a:prstGeom>
          <a:noFill/>
        </p:spPr>
        <p:txBody>
          <a:bodyPr>
            <a:spAutoFit/>
            <a:scene3d>
              <a:camera prst="orthographicFront"/>
              <a:lightRig rig="threePt" dir="t"/>
            </a:scene3d>
            <a:sp3d contourW="12700">
              <a:contourClr>
                <a:srgbClr val="FDA343"/>
              </a:contourClr>
            </a:sp3d>
          </a:bodyPr>
          <a:lstStyle/>
          <a:p>
            <a:pPr algn="ctr" eaLnBrk="1" fontAlgn="auto" hangingPunct="1">
              <a:lnSpc>
                <a:spcPct val="120000"/>
              </a:lnSpc>
              <a:spcBef>
                <a:spcPts val="0"/>
              </a:spcBef>
              <a:spcAft>
                <a:spcPts val="0"/>
              </a:spcAft>
              <a:defRPr/>
            </a:pPr>
            <a:r>
              <a:rPr lang="en-US" altLang="zh-CN" sz="3600" b="1">
                <a:ln w="6350">
                  <a:solidFill>
                    <a:schemeClr val="tx1"/>
                  </a:solidFill>
                </a:ln>
                <a:latin typeface="Times New Roman" panose="02020603050405020304" pitchFamily="18" charset="0"/>
                <a:ea typeface="幼圆" panose="02010509060101010101" pitchFamily="49" charset="-122"/>
                <a:cs typeface="Times New Roman" panose="02020603050405020304" pitchFamily="18" charset="0"/>
                <a:sym typeface="+mn-lt"/>
              </a:rPr>
              <a:t>1.</a:t>
            </a:r>
            <a:r>
              <a:rPr lang="zh-CN" altLang="en-US" sz="3600" b="1">
                <a:ln w="6350">
                  <a:solidFill>
                    <a:schemeClr val="tx1"/>
                  </a:solidFill>
                </a:ln>
                <a:latin typeface="Times New Roman" panose="02020603050405020304" pitchFamily="18" charset="0"/>
                <a:ea typeface="幼圆" panose="02010509060101010101" pitchFamily="49" charset="-122"/>
                <a:cs typeface="Times New Roman" panose="02020603050405020304" pitchFamily="18" charset="0"/>
                <a:sym typeface="+mn-lt"/>
              </a:rPr>
              <a:t>小数的意义和读写法</a:t>
            </a:r>
            <a:endParaRPr lang="zh-CN" altLang="en-US" sz="3600" b="1" dirty="0">
              <a:ln w="6350">
                <a:solidFill>
                  <a:schemeClr val="tx1"/>
                </a:solidFill>
              </a:ln>
              <a:latin typeface="Times New Roman" panose="02020603050405020304" pitchFamily="18" charset="0"/>
              <a:ea typeface="幼圆" panose="02010509060101010101" pitchFamily="49" charset="-122"/>
              <a:cs typeface="Times New Roman" panose="02020603050405020304" pitchFamily="18" charset="0"/>
              <a:sym typeface="+mn-lt"/>
            </a:endParaRPr>
          </a:p>
        </p:txBody>
      </p:sp>
      <p:sp>
        <p:nvSpPr>
          <p:cNvPr id="5" name="文本框 4"/>
          <p:cNvSpPr txBox="1"/>
          <p:nvPr/>
        </p:nvSpPr>
        <p:spPr>
          <a:xfrm>
            <a:off x="1493658" y="2457473"/>
            <a:ext cx="6264696" cy="693523"/>
          </a:xfrm>
          <a:prstGeom prst="rect">
            <a:avLst/>
          </a:prstGeom>
          <a:noFill/>
        </p:spPr>
        <p:txBody>
          <a:bodyPr>
            <a:spAutoFit/>
            <a:scene3d>
              <a:camera prst="orthographicFront"/>
              <a:lightRig rig="threePt" dir="t"/>
            </a:scene3d>
            <a:sp3d contourW="12700">
              <a:contourClr>
                <a:srgbClr val="FDA343"/>
              </a:contourClr>
            </a:sp3d>
          </a:bodyPr>
          <a:lstStyle/>
          <a:p>
            <a:pPr algn="ctr" eaLnBrk="1" fontAlgn="auto" hangingPunct="1">
              <a:lnSpc>
                <a:spcPct val="120000"/>
              </a:lnSpc>
              <a:spcBef>
                <a:spcPts val="0"/>
              </a:spcBef>
              <a:spcAft>
                <a:spcPts val="0"/>
              </a:spcAft>
              <a:defRPr/>
            </a:pPr>
            <a:r>
              <a:rPr lang="zh-CN" altLang="en-US" sz="3600" b="1" dirty="0">
                <a:ln w="6350">
                  <a:solidFill>
                    <a:schemeClr val="tx1"/>
                  </a:solidFill>
                </a:ln>
                <a:latin typeface="Times New Roman" panose="02020603050405020304" pitchFamily="18" charset="0"/>
                <a:ea typeface="幼圆" panose="02010509060101010101" pitchFamily="49" charset="-122"/>
                <a:cs typeface="Times New Roman" panose="02020603050405020304" pitchFamily="18" charset="0"/>
                <a:sym typeface="+mn-lt"/>
              </a:rPr>
              <a:t>小数的意义</a:t>
            </a:r>
          </a:p>
        </p:txBody>
      </p:sp>
      <p:pic>
        <p:nvPicPr>
          <p:cNvPr id="922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78992" y="865188"/>
            <a:ext cx="863153"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p:nvPr/>
        </p:nvSpPr>
        <p:spPr>
          <a:xfrm>
            <a:off x="2459386" y="918181"/>
            <a:ext cx="4536330" cy="760336"/>
          </a:xfrm>
          <a:prstGeom prst="rect">
            <a:avLst/>
          </a:prstGeom>
          <a:noFill/>
        </p:spPr>
        <p:txBody>
          <a:bodyPr>
            <a:spAutoFit/>
            <a:scene3d>
              <a:camera prst="orthographicFront"/>
              <a:lightRig rig="threePt" dir="t"/>
            </a:scene3d>
            <a:sp3d contourW="12700">
              <a:contourClr>
                <a:srgbClr val="FDA343"/>
              </a:contourClr>
            </a:sp3d>
          </a:bodyPr>
          <a:lstStyle/>
          <a:p>
            <a:pPr algn="ctr" eaLnBrk="1" fontAlgn="auto" hangingPunct="1">
              <a:lnSpc>
                <a:spcPct val="120000"/>
              </a:lnSpc>
              <a:spcBef>
                <a:spcPts val="0"/>
              </a:spcBef>
              <a:spcAft>
                <a:spcPts val="0"/>
              </a:spcAft>
              <a:defRPr/>
            </a:pPr>
            <a:r>
              <a:rPr lang="zh-CN" altLang="en-US" sz="4000" b="1" dirty="0">
                <a:ln w="6350">
                  <a:noFill/>
                </a:ln>
                <a:latin typeface="Times New Roman" panose="02020603050405020304" pitchFamily="18" charset="0"/>
                <a:ea typeface="幼圆" panose="02010509060101010101" pitchFamily="49" charset="-122"/>
                <a:cs typeface="Times New Roman" panose="02020603050405020304" pitchFamily="18" charset="0"/>
                <a:sym typeface="+mn-lt"/>
              </a:rPr>
              <a:t>小数的意义和性质</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5"/>
          <p:cNvGrpSpPr/>
          <p:nvPr/>
        </p:nvGrpSpPr>
        <p:grpSpPr bwMode="auto">
          <a:xfrm>
            <a:off x="-36513" y="14288"/>
            <a:ext cx="7921626" cy="1304925"/>
            <a:chOff x="-1" y="63493"/>
            <a:chExt cx="7920880" cy="1304925"/>
          </a:xfrm>
        </p:grpSpPr>
        <p:pic>
          <p:nvPicPr>
            <p:cNvPr id="11271" name="图片 4"/>
            <p:cNvPicPr>
              <a:picLocks noChangeAspect="1" noChangeArrowheads="1"/>
            </p:cNvPicPr>
            <p:nvPr/>
          </p:nvPicPr>
          <p:blipFill>
            <a:blip r:embed="rId2">
              <a:extLst>
                <a:ext uri="{28A0092B-C50C-407E-A947-70E740481C1C}">
                  <a14:useLocalDpi xmlns:a14="http://schemas.microsoft.com/office/drawing/2010/main" val="0"/>
                </a:ext>
              </a:extLst>
            </a:blip>
            <a:srcRect l="7599" r="22754"/>
            <a:stretch>
              <a:fillRect/>
            </a:stretch>
          </p:blipFill>
          <p:spPr bwMode="auto">
            <a:xfrm>
              <a:off x="-1" y="63493"/>
              <a:ext cx="3960439"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图片 11"/>
            <p:cNvPicPr>
              <a:picLocks noChangeAspect="1" noChangeArrowheads="1"/>
            </p:cNvPicPr>
            <p:nvPr/>
          </p:nvPicPr>
          <p:blipFill>
            <a:blip r:embed="rId2">
              <a:extLst>
                <a:ext uri="{28A0092B-C50C-407E-A947-70E740481C1C}">
                  <a14:useLocalDpi xmlns:a14="http://schemas.microsoft.com/office/drawing/2010/main" val="0"/>
                </a:ext>
              </a:extLst>
            </a:blip>
            <a:srcRect l="24060" r="5028"/>
            <a:stretch>
              <a:fillRect/>
            </a:stretch>
          </p:blipFill>
          <p:spPr bwMode="auto">
            <a:xfrm>
              <a:off x="3888432" y="63493"/>
              <a:ext cx="4032447"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267" name="文本框 3"/>
          <p:cNvSpPr txBox="1">
            <a:spLocks noChangeArrowheads="1"/>
          </p:cNvSpPr>
          <p:nvPr/>
        </p:nvSpPr>
        <p:spPr bwMode="auto">
          <a:xfrm>
            <a:off x="917575" y="339725"/>
            <a:ext cx="6775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a:defRPr>
                <a:solidFill>
                  <a:schemeClr val="tx1"/>
                </a:solidFill>
                <a:latin typeface="等线" panose="02010600030101010101" pitchFamily="2" charset="-122"/>
                <a:ea typeface="等线" panose="02010600030101010101" pitchFamily="2" charset="-122"/>
              </a:defRPr>
            </a:lvl1pPr>
            <a:lvl2pPr marL="742950" indent="-285750" defTabSz="685800">
              <a:defRPr>
                <a:solidFill>
                  <a:schemeClr val="tx1"/>
                </a:solidFill>
                <a:latin typeface="等线" panose="02010600030101010101" pitchFamily="2" charset="-122"/>
                <a:ea typeface="等线" panose="02010600030101010101" pitchFamily="2" charset="-122"/>
              </a:defRPr>
            </a:lvl2pPr>
            <a:lvl3pPr marL="1143000" indent="-228600" defTabSz="685800">
              <a:defRPr>
                <a:solidFill>
                  <a:schemeClr val="tx1"/>
                </a:solidFill>
                <a:latin typeface="等线" panose="02010600030101010101" pitchFamily="2" charset="-122"/>
                <a:ea typeface="等线" panose="02010600030101010101" pitchFamily="2" charset="-122"/>
              </a:defRPr>
            </a:lvl3pPr>
            <a:lvl4pPr marL="1600200" indent="-228600" defTabSz="685800">
              <a:defRPr>
                <a:solidFill>
                  <a:schemeClr val="tx1"/>
                </a:solidFill>
                <a:latin typeface="等线" panose="02010600030101010101" pitchFamily="2" charset="-122"/>
                <a:ea typeface="等线" panose="02010600030101010101" pitchFamily="2" charset="-122"/>
              </a:defRPr>
            </a:lvl4pPr>
            <a:lvl5pPr marL="2057400" indent="-228600" defTabSz="685800">
              <a:defRPr>
                <a:solidFill>
                  <a:schemeClr val="tx1"/>
                </a:solidFill>
                <a:latin typeface="等线" panose="02010600030101010101" pitchFamily="2" charset="-122"/>
                <a:ea typeface="等线" panose="02010600030101010101" pitchFamily="2" charset="-122"/>
              </a:defRPr>
            </a:lvl5pPr>
            <a:lvl6pPr marL="25146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3200" b="1">
                <a:solidFill>
                  <a:srgbClr val="C93756"/>
                </a:solidFill>
                <a:latin typeface="黑体" panose="02010609060101010101" pitchFamily="49" charset="-122"/>
                <a:ea typeface="黑体" panose="02010609060101010101" pitchFamily="49" charset="-122"/>
              </a:rPr>
              <a:t>一、经历测量活动，了解小数的产生</a:t>
            </a:r>
          </a:p>
        </p:txBody>
      </p:sp>
      <p:sp>
        <p:nvSpPr>
          <p:cNvPr id="10" name="文本框 9"/>
          <p:cNvSpPr txBox="1"/>
          <p:nvPr/>
        </p:nvSpPr>
        <p:spPr>
          <a:xfrm>
            <a:off x="323528" y="1201745"/>
            <a:ext cx="8568952" cy="1217641"/>
          </a:xfrm>
          <a:prstGeom prst="rect">
            <a:avLst/>
          </a:prstGeom>
          <a:noFill/>
        </p:spPr>
        <p:txBody>
          <a:bodyPr>
            <a:spAutoFit/>
            <a:scene3d>
              <a:camera prst="orthographicFront"/>
              <a:lightRig rig="threePt" dir="t"/>
            </a:scene3d>
            <a:sp3d contourW="12700">
              <a:contourClr>
                <a:srgbClr val="FDA343"/>
              </a:contourClr>
            </a:sp3d>
          </a:bodyPr>
          <a:lstStyle/>
          <a:p>
            <a:pPr indent="899795" eaLnBrk="1" fontAlgn="auto" hangingPunct="1">
              <a:lnSpc>
                <a:spcPct val="120000"/>
              </a:lnSpc>
              <a:spcBef>
                <a:spcPts val="0"/>
              </a:spcBef>
              <a:spcAft>
                <a:spcPts val="0"/>
              </a:spcAft>
              <a:defRPr/>
            </a:pPr>
            <a:r>
              <a:rPr lang="zh-CN" altLang="en-US" sz="3200" dirty="0">
                <a:ln w="6350">
                  <a:solidFill>
                    <a:schemeClr val="tx1"/>
                  </a:solidFill>
                </a:ln>
                <a:latin typeface="黑体" panose="02010609060101010101" pitchFamily="49" charset="-122"/>
                <a:ea typeface="黑体" panose="02010609060101010101" pitchFamily="49" charset="-122"/>
                <a:cs typeface="Times New Roman" panose="02020603050405020304" pitchFamily="18" charset="0"/>
                <a:sym typeface="+mn-lt"/>
              </a:rPr>
              <a:t>四人为一组，在教室里自由选择物品，拿出你的米尺测量出它们的长度。</a:t>
            </a:r>
          </a:p>
        </p:txBody>
      </p:sp>
      <p:pic>
        <p:nvPicPr>
          <p:cNvPr id="11269" name="图片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575" y="3724275"/>
            <a:ext cx="7308850"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27"/>
          <p:cNvSpPr>
            <a:spLocks noChangeArrowheads="1"/>
          </p:cNvSpPr>
          <p:nvPr/>
        </p:nvSpPr>
        <p:spPr bwMode="auto">
          <a:xfrm>
            <a:off x="4773613" y="2397125"/>
            <a:ext cx="3182937" cy="1195388"/>
          </a:xfrm>
          <a:prstGeom prst="wedgeRoundRectCallout">
            <a:avLst>
              <a:gd name="adj1" fmla="val -39009"/>
              <a:gd name="adj2" fmla="val 77306"/>
              <a:gd name="adj3" fmla="val 16667"/>
            </a:avLst>
          </a:prstGeom>
          <a:solidFill>
            <a:srgbClr val="FFFFFF"/>
          </a:solidFill>
          <a:ln w="19050">
            <a:solidFill>
              <a:srgbClr val="540E04"/>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latin typeface="黑体" panose="02010609060101010101" pitchFamily="49" charset="-122"/>
                <a:ea typeface="黑体" panose="02010609060101010101" pitchFamily="49" charset="-122"/>
              </a:rPr>
              <a:t>以米为单位，不够</a:t>
            </a:r>
            <a:r>
              <a:rPr lang="en-US" altLang="zh-CN" sz="3200" b="1" dirty="0">
                <a:latin typeface="黑体" panose="02010609060101010101" pitchFamily="49" charset="-122"/>
                <a:ea typeface="黑体" panose="02010609060101010101" pitchFamily="49" charset="-122"/>
              </a:rPr>
              <a:t>1</a:t>
            </a:r>
            <a:r>
              <a:rPr lang="zh-CN" altLang="en-US" sz="3200" b="1" dirty="0">
                <a:latin typeface="黑体" panose="02010609060101010101" pitchFamily="49" charset="-122"/>
                <a:ea typeface="黑体" panose="02010609060101010101" pitchFamily="49" charset="-122"/>
              </a:rPr>
              <a:t>米怎么办？</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12"/>
          <p:cNvGrpSpPr/>
          <p:nvPr/>
        </p:nvGrpSpPr>
        <p:grpSpPr bwMode="auto">
          <a:xfrm>
            <a:off x="-36513" y="14288"/>
            <a:ext cx="7189788" cy="1304925"/>
            <a:chOff x="-1" y="63493"/>
            <a:chExt cx="7190108" cy="1304925"/>
          </a:xfrm>
        </p:grpSpPr>
        <p:pic>
          <p:nvPicPr>
            <p:cNvPr id="12300" name="图片 13"/>
            <p:cNvPicPr>
              <a:picLocks noChangeAspect="1" noChangeArrowheads="1"/>
            </p:cNvPicPr>
            <p:nvPr/>
          </p:nvPicPr>
          <p:blipFill>
            <a:blip r:embed="rId3">
              <a:extLst>
                <a:ext uri="{28A0092B-C50C-407E-A947-70E740481C1C}">
                  <a14:useLocalDpi xmlns:a14="http://schemas.microsoft.com/office/drawing/2010/main" val="0"/>
                </a:ext>
              </a:extLst>
            </a:blip>
            <a:srcRect l="7599" r="22754"/>
            <a:stretch>
              <a:fillRect/>
            </a:stretch>
          </p:blipFill>
          <p:spPr bwMode="auto">
            <a:xfrm>
              <a:off x="-1" y="63493"/>
              <a:ext cx="3960439"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1" name="图片 14"/>
            <p:cNvPicPr>
              <a:picLocks noChangeAspect="1" noChangeArrowheads="1"/>
            </p:cNvPicPr>
            <p:nvPr/>
          </p:nvPicPr>
          <p:blipFill>
            <a:blip r:embed="rId3">
              <a:extLst>
                <a:ext uri="{28A0092B-C50C-407E-A947-70E740481C1C}">
                  <a14:useLocalDpi xmlns:a14="http://schemas.microsoft.com/office/drawing/2010/main" val="0"/>
                </a:ext>
              </a:extLst>
            </a:blip>
            <a:srcRect l="24060" r="5028"/>
            <a:stretch>
              <a:fillRect/>
            </a:stretch>
          </p:blipFill>
          <p:spPr bwMode="auto">
            <a:xfrm>
              <a:off x="3157660" y="63493"/>
              <a:ext cx="4032447"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AutoShape 27"/>
          <p:cNvSpPr>
            <a:spLocks noChangeArrowheads="1"/>
          </p:cNvSpPr>
          <p:nvPr/>
        </p:nvSpPr>
        <p:spPr bwMode="auto">
          <a:xfrm>
            <a:off x="2555875" y="2635250"/>
            <a:ext cx="3452813" cy="1195388"/>
          </a:xfrm>
          <a:prstGeom prst="wedgeRoundRectCallout">
            <a:avLst>
              <a:gd name="adj1" fmla="val -46736"/>
              <a:gd name="adj2" fmla="val -76213"/>
              <a:gd name="adj3" fmla="val 16667"/>
            </a:avLst>
          </a:prstGeom>
          <a:solidFill>
            <a:srgbClr val="FFFFFF"/>
          </a:solidFill>
          <a:ln w="19050">
            <a:solidFill>
              <a:srgbClr val="540E04"/>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a:latin typeface="Times New Roman" panose="02020603050405020304" pitchFamily="18" charset="0"/>
                <a:ea typeface="黑体" panose="02010609060101010101" pitchFamily="49" charset="-122"/>
                <a:cs typeface="Times New Roman" panose="02020603050405020304" pitchFamily="18" charset="0"/>
              </a:rPr>
              <a:t>你能在米尺上找出一位小数吗？</a:t>
            </a:r>
            <a:endParaRPr lang="en-US" altLang="zh-CN" sz="3200" b="1">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2292" name="图片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1398919"/>
            <a:ext cx="7556500" cy="83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矩形 6"/>
          <p:cNvSpPr>
            <a:spLocks noChangeArrowheads="1"/>
          </p:cNvSpPr>
          <p:nvPr/>
        </p:nvSpPr>
        <p:spPr bwMode="auto">
          <a:xfrm>
            <a:off x="1354138" y="2447925"/>
            <a:ext cx="960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1dm</a:t>
            </a:r>
            <a:endParaRPr lang="zh-CN" altLang="en-US">
              <a:latin typeface="Arial" panose="020B0604020202020204" pitchFamily="34" charset="0"/>
              <a:ea typeface="宋体" panose="02010600030101010101" pitchFamily="2" charset="-122"/>
            </a:endParaRPr>
          </a:p>
        </p:txBody>
      </p:sp>
      <p:grpSp>
        <p:nvGrpSpPr>
          <p:cNvPr id="28" name="组合 13"/>
          <p:cNvGrpSpPr/>
          <p:nvPr/>
        </p:nvGrpSpPr>
        <p:grpSpPr bwMode="auto">
          <a:xfrm>
            <a:off x="1362075" y="3108325"/>
            <a:ext cx="954088" cy="914400"/>
            <a:chOff x="1631950" y="3178428"/>
            <a:chExt cx="954088" cy="912812"/>
          </a:xfrm>
        </p:grpSpPr>
        <p:graphicFrame>
          <p:nvGraphicFramePr>
            <p:cNvPr id="12298" name="对象 3"/>
            <p:cNvGraphicFramePr>
              <a:graphicFrameLocks noChangeAspect="1"/>
            </p:cNvGraphicFramePr>
            <p:nvPr/>
          </p:nvGraphicFramePr>
          <p:xfrm>
            <a:off x="1631950" y="3178428"/>
            <a:ext cx="500063" cy="912812"/>
          </p:xfrm>
          <a:graphic>
            <a:graphicData uri="http://schemas.openxmlformats.org/presentationml/2006/ole">
              <mc:AlternateContent xmlns:mc="http://schemas.openxmlformats.org/markup-compatibility/2006">
                <mc:Choice xmlns:v="urn:schemas-microsoft-com:vml" Requires="v">
                  <p:oleObj spid="_x0000_s1026" r:id="rId5" imgW="215900" imgH="393065" progId="Equation.DSMT4">
                    <p:embed/>
                  </p:oleObj>
                </mc:Choice>
                <mc:Fallback>
                  <p:oleObj r:id="rId5" imgW="215900" imgH="393065" progId="Equation.DSMT4">
                    <p:embed/>
                    <p:pic>
                      <p:nvPicPr>
                        <p:cNvPr id="0" name="对象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1950" y="3178428"/>
                          <a:ext cx="500063"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2299" name="矩形 17"/>
            <p:cNvSpPr>
              <a:spLocks noChangeArrowheads="1"/>
            </p:cNvSpPr>
            <p:nvPr/>
          </p:nvSpPr>
          <p:spPr bwMode="auto">
            <a:xfrm>
              <a:off x="2060575" y="3349878"/>
              <a:ext cx="5254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grpSp>
      <p:cxnSp>
        <p:nvCxnSpPr>
          <p:cNvPr id="32" name="直接箭头连接符 31"/>
          <p:cNvCxnSpPr/>
          <p:nvPr/>
        </p:nvCxnSpPr>
        <p:spPr>
          <a:xfrm flipV="1">
            <a:off x="1728788" y="1931110"/>
            <a:ext cx="0" cy="53904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3" name="矩形 6"/>
          <p:cNvSpPr>
            <a:spLocks noChangeArrowheads="1"/>
          </p:cNvSpPr>
          <p:nvPr/>
        </p:nvSpPr>
        <p:spPr bwMode="auto">
          <a:xfrm>
            <a:off x="1304925" y="4114800"/>
            <a:ext cx="10398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FF0000"/>
                </a:solidFill>
                <a:latin typeface="Times New Roman" panose="02020603050405020304" pitchFamily="18" charset="0"/>
                <a:ea typeface="黑体" panose="02010609060101010101" pitchFamily="49" charset="-122"/>
              </a:rPr>
              <a:t>0.1m</a:t>
            </a:r>
            <a:endParaRPr lang="zh-CN" altLang="en-US">
              <a:solidFill>
                <a:srgbClr val="FF0000"/>
              </a:solidFill>
              <a:latin typeface="Arial" panose="020B0604020202020204" pitchFamily="34" charset="0"/>
              <a:ea typeface="宋体" panose="02010600030101010101" pitchFamily="2" charset="-122"/>
            </a:endParaRPr>
          </a:p>
        </p:txBody>
      </p:sp>
      <p:sp>
        <p:nvSpPr>
          <p:cNvPr id="12297" name="文本框 3"/>
          <p:cNvSpPr txBox="1">
            <a:spLocks noChangeArrowheads="1"/>
          </p:cNvSpPr>
          <p:nvPr/>
        </p:nvSpPr>
        <p:spPr bwMode="auto">
          <a:xfrm>
            <a:off x="889000" y="330200"/>
            <a:ext cx="6264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defRPr>
                <a:solidFill>
                  <a:schemeClr val="tx1"/>
                </a:solidFill>
                <a:latin typeface="等线" panose="02010600030101010101" pitchFamily="2" charset="-122"/>
                <a:ea typeface="等线" panose="02010600030101010101" pitchFamily="2" charset="-122"/>
              </a:defRPr>
            </a:lvl1pPr>
            <a:lvl2pPr marL="742950" indent="-285750" defTabSz="685800">
              <a:defRPr>
                <a:solidFill>
                  <a:schemeClr val="tx1"/>
                </a:solidFill>
                <a:latin typeface="等线" panose="02010600030101010101" pitchFamily="2" charset="-122"/>
                <a:ea typeface="等线" panose="02010600030101010101" pitchFamily="2" charset="-122"/>
              </a:defRPr>
            </a:lvl2pPr>
            <a:lvl3pPr marL="1143000" indent="-228600" defTabSz="685800">
              <a:defRPr>
                <a:solidFill>
                  <a:schemeClr val="tx1"/>
                </a:solidFill>
                <a:latin typeface="等线" panose="02010600030101010101" pitchFamily="2" charset="-122"/>
                <a:ea typeface="等线" panose="02010600030101010101" pitchFamily="2" charset="-122"/>
              </a:defRPr>
            </a:lvl3pPr>
            <a:lvl4pPr marL="1600200" indent="-228600" defTabSz="685800">
              <a:defRPr>
                <a:solidFill>
                  <a:schemeClr val="tx1"/>
                </a:solidFill>
                <a:latin typeface="等线" panose="02010600030101010101" pitchFamily="2" charset="-122"/>
                <a:ea typeface="等线" panose="02010600030101010101" pitchFamily="2" charset="-122"/>
              </a:defRPr>
            </a:lvl4pPr>
            <a:lvl5pPr marL="2057400" indent="-228600" defTabSz="685800">
              <a:defRPr>
                <a:solidFill>
                  <a:schemeClr val="tx1"/>
                </a:solidFill>
                <a:latin typeface="等线" panose="02010600030101010101" pitchFamily="2" charset="-122"/>
                <a:ea typeface="等线" panose="02010600030101010101" pitchFamily="2" charset="-122"/>
              </a:defRPr>
            </a:lvl5pPr>
            <a:lvl6pPr marL="25146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3200" b="1">
                <a:solidFill>
                  <a:srgbClr val="C93756"/>
                </a:solidFill>
                <a:latin typeface="黑体" panose="02010609060101010101" pitchFamily="49" charset="-122"/>
                <a:ea typeface="黑体" panose="02010609060101010101" pitchFamily="49" charset="-122"/>
              </a:rPr>
              <a:t>二、探究小数的意义和计数单位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6"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398919"/>
            <a:ext cx="7556500" cy="83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4"/>
          <p:cNvGrpSpPr/>
          <p:nvPr/>
        </p:nvGrpSpPr>
        <p:grpSpPr bwMode="auto">
          <a:xfrm>
            <a:off x="1233487" y="1897062"/>
            <a:ext cx="5905563" cy="2905126"/>
            <a:chOff x="1555749" y="1095374"/>
            <a:chExt cx="5905563" cy="2905126"/>
          </a:xfrm>
        </p:grpSpPr>
        <p:grpSp>
          <p:nvGrpSpPr>
            <p:cNvPr id="13324" name="组合 2"/>
            <p:cNvGrpSpPr/>
            <p:nvPr/>
          </p:nvGrpSpPr>
          <p:grpSpPr bwMode="auto">
            <a:xfrm>
              <a:off x="1555749" y="1095374"/>
              <a:ext cx="5905563" cy="2905126"/>
              <a:chOff x="1555749" y="1095374"/>
              <a:chExt cx="5905563" cy="2905126"/>
            </a:xfrm>
          </p:grpSpPr>
          <p:sp>
            <p:nvSpPr>
              <p:cNvPr id="13326" name="TextBox 12"/>
              <p:cNvSpPr txBox="1">
                <a:spLocks noChangeArrowheads="1"/>
              </p:cNvSpPr>
              <p:nvPr/>
            </p:nvSpPr>
            <p:spPr bwMode="auto">
              <a:xfrm>
                <a:off x="5592824" y="1477645"/>
                <a:ext cx="1561231"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  ）</a:t>
                </a:r>
              </a:p>
            </p:txBody>
          </p:sp>
          <p:sp>
            <p:nvSpPr>
              <p:cNvPr id="13327" name="TextBox 7"/>
              <p:cNvSpPr txBox="1">
                <a:spLocks noChangeArrowheads="1"/>
              </p:cNvSpPr>
              <p:nvPr/>
            </p:nvSpPr>
            <p:spPr bwMode="auto">
              <a:xfrm>
                <a:off x="2721460" y="1447800"/>
                <a:ext cx="1710986"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　）</a:t>
                </a:r>
              </a:p>
            </p:txBody>
          </p:sp>
          <p:grpSp>
            <p:nvGrpSpPr>
              <p:cNvPr id="13328" name="组合 9"/>
              <p:cNvGrpSpPr/>
              <p:nvPr/>
            </p:nvGrpSpPr>
            <p:grpSpPr bwMode="auto">
              <a:xfrm>
                <a:off x="2740603" y="3278188"/>
                <a:ext cx="1876590" cy="722312"/>
                <a:chOff x="2740603" y="3278188"/>
                <a:chExt cx="1876590" cy="722312"/>
              </a:xfrm>
            </p:grpSpPr>
            <p:sp>
              <p:nvSpPr>
                <p:cNvPr id="13344" name="矩形 17"/>
                <p:cNvSpPr>
                  <a:spLocks noChangeArrowheads="1"/>
                </p:cNvSpPr>
                <p:nvPr/>
              </p:nvSpPr>
              <p:spPr bwMode="auto">
                <a:xfrm>
                  <a:off x="3867175" y="3278188"/>
                  <a:ext cx="75001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sp>
              <p:nvSpPr>
                <p:cNvPr id="13345" name="TextBox 21"/>
                <p:cNvSpPr txBox="1">
                  <a:spLocks noChangeArrowheads="1"/>
                </p:cNvSpPr>
                <p:nvPr/>
              </p:nvSpPr>
              <p:spPr bwMode="auto">
                <a:xfrm>
                  <a:off x="2740603" y="3316288"/>
                  <a:ext cx="165735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　）</a:t>
                  </a:r>
                </a:p>
              </p:txBody>
            </p:sp>
          </p:grpSp>
          <p:grpSp>
            <p:nvGrpSpPr>
              <p:cNvPr id="13329" name="组合 7"/>
              <p:cNvGrpSpPr/>
              <p:nvPr/>
            </p:nvGrpSpPr>
            <p:grpSpPr bwMode="auto">
              <a:xfrm>
                <a:off x="5598873" y="3278188"/>
                <a:ext cx="1820523" cy="722312"/>
                <a:chOff x="5598873" y="3278188"/>
                <a:chExt cx="1820523" cy="722312"/>
              </a:xfrm>
            </p:grpSpPr>
            <p:sp>
              <p:nvSpPr>
                <p:cNvPr id="13342" name="矩形 17"/>
                <p:cNvSpPr>
                  <a:spLocks noChangeArrowheads="1"/>
                </p:cNvSpPr>
                <p:nvPr/>
              </p:nvSpPr>
              <p:spPr bwMode="auto">
                <a:xfrm>
                  <a:off x="6703988" y="3278188"/>
                  <a:ext cx="71540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sp>
              <p:nvSpPr>
                <p:cNvPr id="13343" name="TextBox 23"/>
                <p:cNvSpPr txBox="1">
                  <a:spLocks noChangeArrowheads="1"/>
                </p:cNvSpPr>
                <p:nvPr/>
              </p:nvSpPr>
              <p:spPr bwMode="auto">
                <a:xfrm>
                  <a:off x="5598873" y="3316288"/>
                  <a:ext cx="1578693"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　）</a:t>
                  </a:r>
                </a:p>
              </p:txBody>
            </p:sp>
          </p:grpSp>
          <p:sp>
            <p:nvSpPr>
              <p:cNvPr id="13330" name="TextBox 6"/>
              <p:cNvSpPr txBox="1">
                <a:spLocks noChangeArrowheads="1"/>
              </p:cNvSpPr>
              <p:nvPr/>
            </p:nvSpPr>
            <p:spPr bwMode="auto">
              <a:xfrm>
                <a:off x="1555749" y="3290888"/>
                <a:ext cx="1244600" cy="63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en-US" altLang="zh-CN" sz="3200" b="1">
                    <a:latin typeface="Times New Roman" panose="02020603050405020304" pitchFamily="18" charset="0"/>
                    <a:ea typeface="黑体" panose="02010609060101010101" pitchFamily="49" charset="-122"/>
                    <a:cs typeface="Times New Roman" panose="02020603050405020304" pitchFamily="18" charset="0"/>
                  </a:rPr>
                  <a:t>0.1m</a:t>
                </a:r>
                <a:endParaRPr lang="zh-CN" altLang="en-US" sz="3200" b="1">
                  <a:latin typeface="Times New Roman" panose="02020603050405020304" pitchFamily="18" charset="0"/>
                  <a:ea typeface="黑体" panose="02010609060101010101" pitchFamily="49" charset="-122"/>
                  <a:cs typeface="Times New Roman" panose="02020603050405020304" pitchFamily="18" charset="0"/>
                </a:endParaRPr>
              </a:p>
            </p:txBody>
          </p:sp>
          <p:cxnSp>
            <p:nvCxnSpPr>
              <p:cNvPr id="11" name="直接箭头连接符 10"/>
              <p:cNvCxnSpPr/>
              <p:nvPr/>
            </p:nvCxnSpPr>
            <p:spPr>
              <a:xfrm flipV="1">
                <a:off x="2039726" y="1110239"/>
                <a:ext cx="0" cy="38153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3332" name="矩形 6"/>
              <p:cNvSpPr>
                <a:spLocks noChangeArrowheads="1"/>
              </p:cNvSpPr>
              <p:nvPr/>
            </p:nvSpPr>
            <p:spPr bwMode="auto">
              <a:xfrm>
                <a:off x="1583500" y="1485773"/>
                <a:ext cx="960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1dm</a:t>
                </a:r>
                <a:endParaRPr lang="zh-CN" altLang="en-US">
                  <a:latin typeface="Arial" panose="020B0604020202020204" pitchFamily="34" charset="0"/>
                  <a:ea typeface="宋体" panose="02010600030101010101" pitchFamily="2" charset="-122"/>
                </a:endParaRPr>
              </a:p>
            </p:txBody>
          </p:sp>
          <p:sp>
            <p:nvSpPr>
              <p:cNvPr id="13333" name="矩形 17"/>
              <p:cNvSpPr>
                <a:spLocks noChangeArrowheads="1"/>
              </p:cNvSpPr>
              <p:nvPr/>
            </p:nvSpPr>
            <p:spPr bwMode="auto">
              <a:xfrm>
                <a:off x="1992526" y="2405063"/>
                <a:ext cx="5254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cxnSp>
            <p:nvCxnSpPr>
              <p:cNvPr id="14" name="直接箭头连接符 13"/>
              <p:cNvCxnSpPr/>
              <p:nvPr/>
            </p:nvCxnSpPr>
            <p:spPr>
              <a:xfrm flipV="1">
                <a:off x="3467954" y="1095374"/>
                <a:ext cx="0" cy="3816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V="1">
                <a:off x="6300933" y="1095374"/>
                <a:ext cx="0" cy="3816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3336" name="矩形 6"/>
              <p:cNvSpPr>
                <a:spLocks noChangeArrowheads="1"/>
              </p:cNvSpPr>
              <p:nvPr/>
            </p:nvSpPr>
            <p:spPr bwMode="auto">
              <a:xfrm>
                <a:off x="3816835" y="1447800"/>
                <a:ext cx="7524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dm</a:t>
                </a:r>
                <a:endParaRPr lang="zh-CN" altLang="en-US">
                  <a:latin typeface="Arial" panose="020B0604020202020204" pitchFamily="34" charset="0"/>
                  <a:ea typeface="宋体" panose="02010600030101010101" pitchFamily="2" charset="-122"/>
                </a:endParaRPr>
              </a:p>
            </p:txBody>
          </p:sp>
          <p:sp>
            <p:nvSpPr>
              <p:cNvPr id="13337" name="矩形 6"/>
              <p:cNvSpPr>
                <a:spLocks noChangeArrowheads="1"/>
              </p:cNvSpPr>
              <p:nvPr/>
            </p:nvSpPr>
            <p:spPr bwMode="auto">
              <a:xfrm>
                <a:off x="6707250" y="1447800"/>
                <a:ext cx="75406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dm</a:t>
                </a:r>
                <a:endParaRPr lang="zh-CN" altLang="en-US">
                  <a:latin typeface="Arial" panose="020B0604020202020204" pitchFamily="34" charset="0"/>
                  <a:ea typeface="宋体" panose="02010600030101010101" pitchFamily="2" charset="-122"/>
                </a:endParaRPr>
              </a:p>
            </p:txBody>
          </p:sp>
          <p:sp>
            <p:nvSpPr>
              <p:cNvPr id="13338" name="矩形 17"/>
              <p:cNvSpPr>
                <a:spLocks noChangeArrowheads="1"/>
              </p:cNvSpPr>
              <p:nvPr/>
            </p:nvSpPr>
            <p:spPr bwMode="auto">
              <a:xfrm>
                <a:off x="3872491" y="2405063"/>
                <a:ext cx="5254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sp>
            <p:nvSpPr>
              <p:cNvPr id="13339" name="矩形 17"/>
              <p:cNvSpPr>
                <a:spLocks noChangeArrowheads="1"/>
              </p:cNvSpPr>
              <p:nvPr/>
            </p:nvSpPr>
            <p:spPr bwMode="auto">
              <a:xfrm>
                <a:off x="6703988" y="2405063"/>
                <a:ext cx="5254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sp>
            <p:nvSpPr>
              <p:cNvPr id="13340" name="TextBox 18"/>
              <p:cNvSpPr txBox="1">
                <a:spLocks noChangeArrowheads="1"/>
              </p:cNvSpPr>
              <p:nvPr/>
            </p:nvSpPr>
            <p:spPr bwMode="auto">
              <a:xfrm>
                <a:off x="2740603" y="2444750"/>
                <a:ext cx="1501581"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　）</a:t>
                </a:r>
              </a:p>
            </p:txBody>
          </p:sp>
          <p:sp>
            <p:nvSpPr>
              <p:cNvPr id="13341" name="TextBox 19"/>
              <p:cNvSpPr txBox="1">
                <a:spLocks noChangeArrowheads="1"/>
              </p:cNvSpPr>
              <p:nvPr/>
            </p:nvSpPr>
            <p:spPr bwMode="auto">
              <a:xfrm>
                <a:off x="5585260" y="2444749"/>
                <a:ext cx="156123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　）</a:t>
                </a:r>
              </a:p>
            </p:txBody>
          </p:sp>
        </p:grpSp>
        <p:graphicFrame>
          <p:nvGraphicFramePr>
            <p:cNvPr id="13325" name="对象 3"/>
            <p:cNvGraphicFramePr>
              <a:graphicFrameLocks noChangeAspect="1"/>
            </p:cNvGraphicFramePr>
            <p:nvPr/>
          </p:nvGraphicFramePr>
          <p:xfrm>
            <a:off x="1562314" y="2233613"/>
            <a:ext cx="500062" cy="912812"/>
          </p:xfrm>
          <a:graphic>
            <a:graphicData uri="http://schemas.openxmlformats.org/presentationml/2006/ole">
              <mc:AlternateContent xmlns:mc="http://schemas.openxmlformats.org/markup-compatibility/2006">
                <mc:Choice xmlns:v="urn:schemas-microsoft-com:vml" Requires="v">
                  <p:oleObj spid="_x0000_s2052" r:id="rId4" imgW="215900" imgH="393065" progId="Equation.DSMT4">
                    <p:embed/>
                  </p:oleObj>
                </mc:Choice>
                <mc:Fallback>
                  <p:oleObj r:id="rId4" imgW="215900" imgH="393065" progId="Equation.DSMT4">
                    <p:embed/>
                    <p:pic>
                      <p:nvPicPr>
                        <p:cNvPr id="0" name="对象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2314" y="2233613"/>
                          <a:ext cx="500062"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sp>
        <p:nvSpPr>
          <p:cNvPr id="26" name="TextBox 24"/>
          <p:cNvSpPr txBox="1">
            <a:spLocks noChangeArrowheads="1"/>
          </p:cNvSpPr>
          <p:nvPr/>
        </p:nvSpPr>
        <p:spPr bwMode="auto">
          <a:xfrm>
            <a:off x="2956235" y="2249488"/>
            <a:ext cx="512762"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en-US" altLang="zh-CN" sz="3200" b="1">
                <a:solidFill>
                  <a:srgbClr val="FF0000"/>
                </a:solidFill>
                <a:latin typeface="Times New Roman" panose="02020603050405020304" pitchFamily="18" charset="0"/>
                <a:ea typeface="黑体" panose="02010609060101010101" pitchFamily="49" charset="-122"/>
              </a:rPr>
              <a:t>3</a:t>
            </a:r>
          </a:p>
        </p:txBody>
      </p:sp>
      <p:graphicFrame>
        <p:nvGraphicFramePr>
          <p:cNvPr id="27" name="对象 26"/>
          <p:cNvGraphicFramePr>
            <a:graphicFrameLocks noChangeAspect="1"/>
          </p:cNvGraphicFramePr>
          <p:nvPr/>
        </p:nvGraphicFramePr>
        <p:xfrm>
          <a:off x="2873982" y="3035300"/>
          <a:ext cx="500063" cy="912813"/>
        </p:xfrm>
        <a:graphic>
          <a:graphicData uri="http://schemas.openxmlformats.org/presentationml/2006/ole">
            <mc:AlternateContent xmlns:mc="http://schemas.openxmlformats.org/markup-compatibility/2006">
              <mc:Choice xmlns:v="urn:schemas-microsoft-com:vml" Requires="v">
                <p:oleObj spid="_x0000_s2053" r:id="rId6" imgW="215900" imgH="393065" progId="Equation.DSMT4">
                  <p:embed/>
                </p:oleObj>
              </mc:Choice>
              <mc:Fallback>
                <p:oleObj r:id="rId6" imgW="215900" imgH="393065" progId="Equation.DSMT4">
                  <p:embed/>
                  <p:pic>
                    <p:nvPicPr>
                      <p:cNvPr id="0" name="对象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3982" y="3035300"/>
                        <a:ext cx="500063"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8" name="TextBox 28"/>
          <p:cNvSpPr txBox="1">
            <a:spLocks noChangeArrowheads="1"/>
          </p:cNvSpPr>
          <p:nvPr/>
        </p:nvSpPr>
        <p:spPr bwMode="auto">
          <a:xfrm>
            <a:off x="2817813" y="4150102"/>
            <a:ext cx="766762"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0.3</a:t>
            </a:r>
            <a:endParaRPr lang="zh-CN" altLang="en-US"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9" name="TextBox 29"/>
          <p:cNvSpPr txBox="1">
            <a:spLocks noChangeArrowheads="1"/>
          </p:cNvSpPr>
          <p:nvPr/>
        </p:nvSpPr>
        <p:spPr bwMode="auto">
          <a:xfrm>
            <a:off x="5670971" y="4146548"/>
            <a:ext cx="760412"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0.7</a:t>
            </a:r>
            <a:endParaRPr lang="zh-CN" altLang="en-US"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0" name="TextBox 25"/>
          <p:cNvSpPr txBox="1">
            <a:spLocks noChangeArrowheads="1"/>
          </p:cNvSpPr>
          <p:nvPr/>
        </p:nvSpPr>
        <p:spPr bwMode="auto">
          <a:xfrm>
            <a:off x="5774867" y="2249488"/>
            <a:ext cx="5111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en-US" altLang="zh-CN" sz="3200" b="1">
                <a:solidFill>
                  <a:srgbClr val="FF0000"/>
                </a:solidFill>
                <a:latin typeface="Times New Roman" panose="02020603050405020304" pitchFamily="18" charset="0"/>
                <a:ea typeface="黑体" panose="02010609060101010101" pitchFamily="49" charset="-122"/>
              </a:rPr>
              <a:t>7</a:t>
            </a:r>
          </a:p>
        </p:txBody>
      </p:sp>
      <p:graphicFrame>
        <p:nvGraphicFramePr>
          <p:cNvPr id="31" name="对象 27"/>
          <p:cNvGraphicFramePr>
            <a:graphicFrameLocks noChangeAspect="1"/>
          </p:cNvGraphicFramePr>
          <p:nvPr/>
        </p:nvGraphicFramePr>
        <p:xfrm>
          <a:off x="5748229" y="3028951"/>
          <a:ext cx="501650" cy="914400"/>
        </p:xfrm>
        <a:graphic>
          <a:graphicData uri="http://schemas.openxmlformats.org/presentationml/2006/ole">
            <mc:AlternateContent xmlns:mc="http://schemas.openxmlformats.org/markup-compatibility/2006">
              <mc:Choice xmlns:v="urn:schemas-microsoft-com:vml" Requires="v">
                <p:oleObj spid="_x0000_s2054" r:id="rId8" imgW="215900" imgH="393700" progId="Equation.DSMT4">
                  <p:embed/>
                </p:oleObj>
              </mc:Choice>
              <mc:Fallback>
                <p:oleObj r:id="rId8" imgW="215900" imgH="393700" progId="Equation.DSMT4">
                  <p:embed/>
                  <p:pic>
                    <p:nvPicPr>
                      <p:cNvPr id="0" name="对象 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48229" y="3028951"/>
                        <a:ext cx="5016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3322" name="矩形 36"/>
          <p:cNvSpPr>
            <a:spLocks noChangeArrowheads="1"/>
          </p:cNvSpPr>
          <p:nvPr/>
        </p:nvSpPr>
        <p:spPr bwMode="auto">
          <a:xfrm>
            <a:off x="1571625" y="520700"/>
            <a:ext cx="4025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a:latin typeface="Times New Roman" panose="02020603050405020304" pitchFamily="18" charset="0"/>
                <a:ea typeface="黑体" panose="02010609060101010101" pitchFamily="49" charset="-122"/>
                <a:cs typeface="Times New Roman" panose="02020603050405020304" pitchFamily="18" charset="0"/>
              </a:rPr>
              <a:t>把</a:t>
            </a:r>
            <a:r>
              <a:rPr lang="en-US" altLang="zh-CN" sz="3200" b="1">
                <a:latin typeface="Times New Roman" panose="02020603050405020304" pitchFamily="18" charset="0"/>
                <a:ea typeface="黑体" panose="02010609060101010101" pitchFamily="49" charset="-122"/>
                <a:cs typeface="Times New Roman" panose="02020603050405020304" pitchFamily="18" charset="0"/>
              </a:rPr>
              <a:t>1m</a:t>
            </a:r>
            <a:r>
              <a:rPr lang="zh-CN" altLang="en-US" sz="3200" b="1">
                <a:latin typeface="Times New Roman" panose="02020603050405020304" pitchFamily="18" charset="0"/>
                <a:ea typeface="黑体" panose="02010609060101010101" pitchFamily="49" charset="-122"/>
                <a:cs typeface="Times New Roman" panose="02020603050405020304" pitchFamily="18" charset="0"/>
              </a:rPr>
              <a:t>平均分成</a:t>
            </a:r>
            <a:r>
              <a:rPr lang="en-US" altLang="zh-CN" sz="3200" b="1">
                <a:latin typeface="Times New Roman" panose="02020603050405020304" pitchFamily="18" charset="0"/>
                <a:ea typeface="黑体" panose="02010609060101010101" pitchFamily="49" charset="-122"/>
                <a:cs typeface="Times New Roman" panose="02020603050405020304" pitchFamily="18" charset="0"/>
              </a:rPr>
              <a:t>10</a:t>
            </a:r>
            <a:r>
              <a:rPr lang="zh-CN" altLang="en-US" sz="3200" b="1">
                <a:latin typeface="Times New Roman" panose="02020603050405020304" pitchFamily="18" charset="0"/>
                <a:ea typeface="黑体" panose="02010609060101010101" pitchFamily="49" charset="-122"/>
                <a:cs typeface="Times New Roman" panose="02020603050405020304" pitchFamily="18" charset="0"/>
              </a:rPr>
              <a:t>份。</a:t>
            </a:r>
          </a:p>
        </p:txBody>
      </p:sp>
      <p:pic>
        <p:nvPicPr>
          <p:cNvPr id="13323" name="Picture 5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61021" y="509588"/>
            <a:ext cx="605233"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a:spLocks noChangeArrowheads="1"/>
          </p:cNvSpPr>
          <p:nvPr/>
        </p:nvSpPr>
        <p:spPr bwMode="auto">
          <a:xfrm>
            <a:off x="431800" y="2900363"/>
            <a:ext cx="8280400" cy="100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10000"/>
              </a:lnSpc>
            </a:pPr>
            <a:r>
              <a:rPr lang="zh-CN" altLang="en-US"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        一位小数就表示十分之几，十分之几可以写成一位小数。一位小数的计数单位是</a:t>
            </a:r>
            <a:r>
              <a:rPr lang="en-US" altLang="zh-CN"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0.1</a:t>
            </a:r>
            <a:r>
              <a:rPr lang="zh-CN" altLang="en-US"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p>
        </p:txBody>
      </p:sp>
      <p:sp>
        <p:nvSpPr>
          <p:cNvPr id="3" name="文本框 2"/>
          <p:cNvSpPr txBox="1"/>
          <p:nvPr/>
        </p:nvSpPr>
        <p:spPr>
          <a:xfrm>
            <a:off x="2128506" y="1154179"/>
            <a:ext cx="958917" cy="63171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contourClr>
                <a:srgbClr val="FDA343"/>
              </a:contourClr>
            </a:sp3d>
          </a:bodyPr>
          <a:lstStyle/>
          <a:p>
            <a:pPr algn="ctr" eaLnBrk="1" fontAlgn="auto" hangingPunct="1">
              <a:lnSpc>
                <a:spcPct val="120000"/>
              </a:lnSpc>
              <a:spcBef>
                <a:spcPts val="0"/>
              </a:spcBef>
              <a:spcAft>
                <a:spcPts val="0"/>
              </a:spcAft>
              <a:defRPr/>
            </a:pPr>
            <a:r>
              <a:rPr lang="en-US" altLang="zh-CN" sz="3200" b="1" dirty="0">
                <a:ln w="6350">
                  <a:solidFill>
                    <a:schemeClr val="tx1"/>
                  </a:solidFill>
                </a:ln>
                <a:latin typeface="Times New Roman" panose="02020603050405020304" pitchFamily="18" charset="0"/>
                <a:ea typeface="黑体" panose="02010609060101010101" pitchFamily="49" charset="-122"/>
                <a:cs typeface="Times New Roman" panose="02020603050405020304" pitchFamily="18" charset="0"/>
                <a:sym typeface="+mn-lt"/>
              </a:rPr>
              <a:t>1dm</a:t>
            </a:r>
            <a:endParaRPr lang="zh-CN" altLang="en-US" sz="3200" b="1" dirty="0">
              <a:ln w="6350">
                <a:solidFill>
                  <a:schemeClr val="tx1"/>
                </a:solidFill>
              </a:ln>
              <a:latin typeface="Times New Roman" panose="02020603050405020304" pitchFamily="18" charset="0"/>
              <a:ea typeface="黑体" panose="02010609060101010101" pitchFamily="49" charset="-122"/>
              <a:cs typeface="Times New Roman" panose="02020603050405020304" pitchFamily="18" charset="0"/>
              <a:sym typeface="+mn-lt"/>
            </a:endParaRPr>
          </a:p>
        </p:txBody>
      </p:sp>
      <p:grpSp>
        <p:nvGrpSpPr>
          <p:cNvPr id="14340" name="组合 7"/>
          <p:cNvGrpSpPr/>
          <p:nvPr/>
        </p:nvGrpSpPr>
        <p:grpSpPr bwMode="auto">
          <a:xfrm>
            <a:off x="3976688" y="1000125"/>
            <a:ext cx="955675" cy="912813"/>
            <a:chOff x="3976365" y="962063"/>
            <a:chExt cx="955675" cy="912812"/>
          </a:xfrm>
        </p:grpSpPr>
        <p:sp>
          <p:nvSpPr>
            <p:cNvPr id="14343" name="矩形 17"/>
            <p:cNvSpPr>
              <a:spLocks noChangeArrowheads="1"/>
            </p:cNvSpPr>
            <p:nvPr/>
          </p:nvSpPr>
          <p:spPr bwMode="auto">
            <a:xfrm>
              <a:off x="4406577" y="1133513"/>
              <a:ext cx="5254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dirty="0">
                  <a:solidFill>
                    <a:srgbClr val="000000"/>
                  </a:solidFill>
                  <a:latin typeface="Times New Roman" panose="02020603050405020304" pitchFamily="18" charset="0"/>
                  <a:ea typeface="黑体" panose="02010609060101010101" pitchFamily="49" charset="-122"/>
                </a:rPr>
                <a:t>m</a:t>
              </a:r>
              <a:endParaRPr lang="zh-CN" altLang="en-US" dirty="0">
                <a:latin typeface="Arial" panose="020B0604020202020204" pitchFamily="34" charset="0"/>
                <a:ea typeface="宋体" panose="02010600030101010101" pitchFamily="2" charset="-122"/>
              </a:endParaRPr>
            </a:p>
          </p:txBody>
        </p:sp>
        <p:graphicFrame>
          <p:nvGraphicFramePr>
            <p:cNvPr id="14344" name="对象 3"/>
            <p:cNvGraphicFramePr>
              <a:graphicFrameLocks noChangeAspect="1"/>
            </p:cNvGraphicFramePr>
            <p:nvPr/>
          </p:nvGraphicFramePr>
          <p:xfrm>
            <a:off x="3976365" y="962063"/>
            <a:ext cx="500062" cy="912812"/>
          </p:xfrm>
          <a:graphic>
            <a:graphicData uri="http://schemas.openxmlformats.org/presentationml/2006/ole">
              <mc:AlternateContent xmlns:mc="http://schemas.openxmlformats.org/markup-compatibility/2006">
                <mc:Choice xmlns:v="urn:schemas-microsoft-com:vml" Requires="v">
                  <p:oleObj spid="_x0000_s3074" r:id="rId3" imgW="215900" imgH="393065" progId="Equation.DSMT4">
                    <p:embed/>
                  </p:oleObj>
                </mc:Choice>
                <mc:Fallback>
                  <p:oleObj r:id="rId3" imgW="215900" imgH="393065" progId="Equation.DSMT4">
                    <p:embed/>
                    <p:pic>
                      <p:nvPicPr>
                        <p:cNvPr id="0"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6365" y="962063"/>
                          <a:ext cx="500062"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sp>
        <p:nvSpPr>
          <p:cNvPr id="14341" name="矩形 17"/>
          <p:cNvSpPr>
            <a:spLocks noChangeArrowheads="1"/>
          </p:cNvSpPr>
          <p:nvPr/>
        </p:nvSpPr>
        <p:spPr bwMode="auto">
          <a:xfrm>
            <a:off x="5795963" y="1163638"/>
            <a:ext cx="10398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dirty="0">
                <a:solidFill>
                  <a:srgbClr val="000000"/>
                </a:solidFill>
                <a:latin typeface="Times New Roman" panose="02020603050405020304" pitchFamily="18" charset="0"/>
                <a:ea typeface="黑体" panose="02010609060101010101" pitchFamily="49" charset="-122"/>
              </a:rPr>
              <a:t>0.1m</a:t>
            </a:r>
            <a:endParaRPr lang="zh-CN" altLang="en-US" dirty="0">
              <a:latin typeface="Arial" panose="020B0604020202020204" pitchFamily="34" charset="0"/>
              <a:ea typeface="宋体" panose="02010600030101010101" pitchFamily="2" charset="-122"/>
            </a:endParaRPr>
          </a:p>
        </p:txBody>
      </p:sp>
      <p:sp>
        <p:nvSpPr>
          <p:cNvPr id="7" name="矩形 36"/>
          <p:cNvSpPr>
            <a:spLocks noChangeArrowheads="1"/>
          </p:cNvSpPr>
          <p:nvPr/>
        </p:nvSpPr>
        <p:spPr bwMode="auto">
          <a:xfrm>
            <a:off x="457200" y="2120900"/>
            <a:ext cx="84248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观察每组数中的分数和小数，你发现了什么？</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7"/>
          <p:cNvSpPr>
            <a:spLocks noChangeArrowheads="1"/>
          </p:cNvSpPr>
          <p:nvPr/>
        </p:nvSpPr>
        <p:spPr bwMode="auto">
          <a:xfrm>
            <a:off x="2483768" y="2932113"/>
            <a:ext cx="3817020" cy="1655861"/>
          </a:xfrm>
          <a:prstGeom prst="wedgeRoundRectCallout">
            <a:avLst>
              <a:gd name="adj1" fmla="val 3472"/>
              <a:gd name="adj2" fmla="val -86306"/>
              <a:gd name="adj3" fmla="val 16667"/>
            </a:avLst>
          </a:prstGeom>
          <a:solidFill>
            <a:srgbClr val="FFFFFF"/>
          </a:solidFill>
          <a:ln w="19050">
            <a:solidFill>
              <a:srgbClr val="540E04"/>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1cm</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用米作单位可以怎么表示？其他厘米数呢？</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 </a:t>
            </a:r>
          </a:p>
        </p:txBody>
      </p:sp>
      <p:pic>
        <p:nvPicPr>
          <p:cNvPr id="15363" name="图片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0113" y="1441450"/>
            <a:ext cx="7556500"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矩形 4"/>
          <p:cNvSpPr>
            <a:spLocks noChangeArrowheads="1"/>
          </p:cNvSpPr>
          <p:nvPr/>
        </p:nvSpPr>
        <p:spPr bwMode="auto">
          <a:xfrm>
            <a:off x="1571625" y="723900"/>
            <a:ext cx="42306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把</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1m</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平均分成</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100</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404063"/>
            <a:ext cx="6761480" cy="141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7" name="矩形 6"/>
          <p:cNvSpPr>
            <a:spLocks noChangeArrowheads="1"/>
          </p:cNvSpPr>
          <p:nvPr/>
        </p:nvSpPr>
        <p:spPr bwMode="auto">
          <a:xfrm>
            <a:off x="1155852" y="1911350"/>
            <a:ext cx="9128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1cm</a:t>
            </a:r>
            <a:endParaRPr lang="zh-CN" altLang="en-US">
              <a:latin typeface="Arial" panose="020B0604020202020204" pitchFamily="34" charset="0"/>
              <a:ea typeface="宋体" panose="02010600030101010101" pitchFamily="2" charset="-122"/>
            </a:endParaRPr>
          </a:p>
        </p:txBody>
      </p:sp>
      <p:grpSp>
        <p:nvGrpSpPr>
          <p:cNvPr id="28" name="组合 13"/>
          <p:cNvGrpSpPr/>
          <p:nvPr/>
        </p:nvGrpSpPr>
        <p:grpSpPr bwMode="auto">
          <a:xfrm>
            <a:off x="1047902" y="2571750"/>
            <a:ext cx="1041400" cy="912813"/>
            <a:chOff x="1544662" y="3178304"/>
            <a:chExt cx="1041376" cy="912812"/>
          </a:xfrm>
        </p:grpSpPr>
        <p:graphicFrame>
          <p:nvGraphicFramePr>
            <p:cNvPr id="16401" name="对象 3"/>
            <p:cNvGraphicFramePr>
              <a:graphicFrameLocks noChangeAspect="1"/>
            </p:cNvGraphicFramePr>
            <p:nvPr/>
          </p:nvGraphicFramePr>
          <p:xfrm>
            <a:off x="1544662" y="3178304"/>
            <a:ext cx="676275" cy="912812"/>
          </p:xfrm>
          <a:graphic>
            <a:graphicData uri="http://schemas.openxmlformats.org/presentationml/2006/ole">
              <mc:AlternateContent xmlns:mc="http://schemas.openxmlformats.org/markup-compatibility/2006">
                <mc:Choice xmlns:v="urn:schemas-microsoft-com:vml" Requires="v">
                  <p:oleObj spid="_x0000_s4100" name="Equation" r:id="rId4" imgW="292100" imgH="393700" progId="Equation.DSMT4">
                    <p:embed/>
                  </p:oleObj>
                </mc:Choice>
                <mc:Fallback>
                  <p:oleObj name="Equation" r:id="rId4" imgW="292100" imgH="393700" progId="Equation.DSMT4">
                    <p:embed/>
                    <p:pic>
                      <p:nvPicPr>
                        <p:cNvPr id="0" name="对象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4662" y="3178304"/>
                          <a:ext cx="676275"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6402" name="矩形 17"/>
            <p:cNvSpPr>
              <a:spLocks noChangeArrowheads="1"/>
            </p:cNvSpPr>
            <p:nvPr/>
          </p:nvSpPr>
          <p:spPr bwMode="auto">
            <a:xfrm>
              <a:off x="2060575" y="3349878"/>
              <a:ext cx="5254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grpSp>
      <p:sp>
        <p:nvSpPr>
          <p:cNvPr id="31" name="矩形 6"/>
          <p:cNvSpPr>
            <a:spLocks noChangeArrowheads="1"/>
          </p:cNvSpPr>
          <p:nvPr/>
        </p:nvSpPr>
        <p:spPr bwMode="auto">
          <a:xfrm>
            <a:off x="941540" y="3576638"/>
            <a:ext cx="1244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FF0000"/>
                </a:solidFill>
                <a:latin typeface="Times New Roman" panose="02020603050405020304" pitchFamily="18" charset="0"/>
                <a:ea typeface="黑体" panose="02010609060101010101" pitchFamily="49" charset="-122"/>
              </a:rPr>
              <a:t>0.01m</a:t>
            </a:r>
            <a:endParaRPr lang="zh-CN" altLang="en-US">
              <a:solidFill>
                <a:srgbClr val="FF0000"/>
              </a:solidFill>
              <a:latin typeface="Arial" panose="020B0604020202020204" pitchFamily="34" charset="0"/>
              <a:ea typeface="宋体" panose="02010600030101010101" pitchFamily="2" charset="-122"/>
            </a:endParaRPr>
          </a:p>
        </p:txBody>
      </p:sp>
      <p:sp>
        <p:nvSpPr>
          <p:cNvPr id="32" name="矩形 6"/>
          <p:cNvSpPr>
            <a:spLocks noChangeArrowheads="1"/>
          </p:cNvSpPr>
          <p:nvPr/>
        </p:nvSpPr>
        <p:spPr bwMode="auto">
          <a:xfrm>
            <a:off x="2590075" y="1911350"/>
            <a:ext cx="914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4cm</a:t>
            </a:r>
            <a:endParaRPr lang="zh-CN" altLang="en-US">
              <a:latin typeface="Arial" panose="020B0604020202020204" pitchFamily="34" charset="0"/>
              <a:ea typeface="宋体" panose="02010600030101010101" pitchFamily="2" charset="-122"/>
            </a:endParaRPr>
          </a:p>
        </p:txBody>
      </p:sp>
      <p:grpSp>
        <p:nvGrpSpPr>
          <p:cNvPr id="33" name="组合 13"/>
          <p:cNvGrpSpPr/>
          <p:nvPr/>
        </p:nvGrpSpPr>
        <p:grpSpPr bwMode="auto">
          <a:xfrm>
            <a:off x="2483712" y="2571750"/>
            <a:ext cx="1041400" cy="912813"/>
            <a:chOff x="1544662" y="3178304"/>
            <a:chExt cx="1041376" cy="912812"/>
          </a:xfrm>
        </p:grpSpPr>
        <p:graphicFrame>
          <p:nvGraphicFramePr>
            <p:cNvPr id="16399" name="对象 3"/>
            <p:cNvGraphicFramePr>
              <a:graphicFrameLocks noChangeAspect="1"/>
            </p:cNvGraphicFramePr>
            <p:nvPr/>
          </p:nvGraphicFramePr>
          <p:xfrm>
            <a:off x="1544662" y="3178304"/>
            <a:ext cx="676275" cy="912812"/>
          </p:xfrm>
          <a:graphic>
            <a:graphicData uri="http://schemas.openxmlformats.org/presentationml/2006/ole">
              <mc:AlternateContent xmlns:mc="http://schemas.openxmlformats.org/markup-compatibility/2006">
                <mc:Choice xmlns:v="urn:schemas-microsoft-com:vml" Requires="v">
                  <p:oleObj spid="_x0000_s4101" name="Equation" r:id="rId6" imgW="292100" imgH="393700" progId="Equation.DSMT4">
                    <p:embed/>
                  </p:oleObj>
                </mc:Choice>
                <mc:Fallback>
                  <p:oleObj name="Equation" r:id="rId6" imgW="292100" imgH="393700" progId="Equation.DSMT4">
                    <p:embed/>
                    <p:pic>
                      <p:nvPicPr>
                        <p:cNvPr id="0" name="对象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4662" y="3178304"/>
                          <a:ext cx="676275"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6400" name="矩形 17"/>
            <p:cNvSpPr>
              <a:spLocks noChangeArrowheads="1"/>
            </p:cNvSpPr>
            <p:nvPr/>
          </p:nvSpPr>
          <p:spPr bwMode="auto">
            <a:xfrm>
              <a:off x="2060575" y="3349878"/>
              <a:ext cx="5254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grpSp>
      <p:sp>
        <p:nvSpPr>
          <p:cNvPr id="36" name="矩形 6"/>
          <p:cNvSpPr>
            <a:spLocks noChangeArrowheads="1"/>
          </p:cNvSpPr>
          <p:nvPr/>
        </p:nvSpPr>
        <p:spPr bwMode="auto">
          <a:xfrm>
            <a:off x="2377350" y="3576638"/>
            <a:ext cx="12430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FF0000"/>
                </a:solidFill>
                <a:latin typeface="Times New Roman" panose="02020603050405020304" pitchFamily="18" charset="0"/>
                <a:ea typeface="黑体" panose="02010609060101010101" pitchFamily="49" charset="-122"/>
              </a:rPr>
              <a:t>0.04m</a:t>
            </a:r>
            <a:endParaRPr lang="zh-CN" altLang="en-US">
              <a:solidFill>
                <a:srgbClr val="FF0000"/>
              </a:solidFill>
              <a:latin typeface="Arial" panose="020B0604020202020204" pitchFamily="34" charset="0"/>
              <a:ea typeface="宋体" panose="02010600030101010101" pitchFamily="2" charset="-122"/>
            </a:endParaRPr>
          </a:p>
        </p:txBody>
      </p:sp>
      <p:sp>
        <p:nvSpPr>
          <p:cNvPr id="37" name="矩形 6"/>
          <p:cNvSpPr>
            <a:spLocks noChangeArrowheads="1"/>
          </p:cNvSpPr>
          <p:nvPr/>
        </p:nvSpPr>
        <p:spPr bwMode="auto">
          <a:xfrm>
            <a:off x="4353971" y="1911350"/>
            <a:ext cx="914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8cm</a:t>
            </a:r>
            <a:endParaRPr lang="zh-CN" altLang="en-US">
              <a:latin typeface="Arial" panose="020B0604020202020204" pitchFamily="34" charset="0"/>
              <a:ea typeface="宋体" panose="02010600030101010101" pitchFamily="2" charset="-122"/>
            </a:endParaRPr>
          </a:p>
        </p:txBody>
      </p:sp>
      <p:grpSp>
        <p:nvGrpSpPr>
          <p:cNvPr id="38" name="组合 13"/>
          <p:cNvGrpSpPr/>
          <p:nvPr/>
        </p:nvGrpSpPr>
        <p:grpSpPr bwMode="auto">
          <a:xfrm>
            <a:off x="4246021" y="2571750"/>
            <a:ext cx="1041400" cy="912813"/>
            <a:chOff x="1544662" y="3178304"/>
            <a:chExt cx="1041376" cy="912812"/>
          </a:xfrm>
        </p:grpSpPr>
        <p:graphicFrame>
          <p:nvGraphicFramePr>
            <p:cNvPr id="16397" name="对象 3"/>
            <p:cNvGraphicFramePr>
              <a:graphicFrameLocks noChangeAspect="1"/>
            </p:cNvGraphicFramePr>
            <p:nvPr/>
          </p:nvGraphicFramePr>
          <p:xfrm>
            <a:off x="1544662" y="3178304"/>
            <a:ext cx="676275" cy="912812"/>
          </p:xfrm>
          <a:graphic>
            <a:graphicData uri="http://schemas.openxmlformats.org/presentationml/2006/ole">
              <mc:AlternateContent xmlns:mc="http://schemas.openxmlformats.org/markup-compatibility/2006">
                <mc:Choice xmlns:v="urn:schemas-microsoft-com:vml" Requires="v">
                  <p:oleObj spid="_x0000_s4102" name="Equation" r:id="rId8" imgW="292100" imgH="393700" progId="Equation.DSMT4">
                    <p:embed/>
                  </p:oleObj>
                </mc:Choice>
                <mc:Fallback>
                  <p:oleObj name="Equation" r:id="rId8" imgW="292100" imgH="393700" progId="Equation.DSMT4">
                    <p:embed/>
                    <p:pic>
                      <p:nvPicPr>
                        <p:cNvPr id="0" name="对象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44662" y="3178304"/>
                          <a:ext cx="676275"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6398" name="矩形 17"/>
            <p:cNvSpPr>
              <a:spLocks noChangeArrowheads="1"/>
            </p:cNvSpPr>
            <p:nvPr/>
          </p:nvSpPr>
          <p:spPr bwMode="auto">
            <a:xfrm>
              <a:off x="2060575" y="3349878"/>
              <a:ext cx="5254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grpSp>
      <p:sp>
        <p:nvSpPr>
          <p:cNvPr id="41" name="矩形 6"/>
          <p:cNvSpPr>
            <a:spLocks noChangeArrowheads="1"/>
          </p:cNvSpPr>
          <p:nvPr/>
        </p:nvSpPr>
        <p:spPr bwMode="auto">
          <a:xfrm>
            <a:off x="4139659" y="3576638"/>
            <a:ext cx="1244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FF0000"/>
                </a:solidFill>
                <a:latin typeface="Times New Roman" panose="02020603050405020304" pitchFamily="18" charset="0"/>
                <a:ea typeface="黑体" panose="02010609060101010101" pitchFamily="49" charset="-122"/>
              </a:rPr>
              <a:t>0.08m</a:t>
            </a:r>
            <a:endParaRPr lang="zh-CN" altLang="en-US">
              <a:solidFill>
                <a:srgbClr val="FF0000"/>
              </a:solidFill>
              <a:latin typeface="Arial" panose="020B0604020202020204" pitchFamily="34" charset="0"/>
              <a:ea typeface="宋体" panose="02010600030101010101" pitchFamily="2" charset="-122"/>
            </a:endParaRPr>
          </a:p>
        </p:txBody>
      </p:sp>
      <p:sp>
        <p:nvSpPr>
          <p:cNvPr id="18" name="矩形 36"/>
          <p:cNvSpPr>
            <a:spLocks noChangeArrowheads="1"/>
          </p:cNvSpPr>
          <p:nvPr/>
        </p:nvSpPr>
        <p:spPr bwMode="auto">
          <a:xfrm>
            <a:off x="611188" y="4238625"/>
            <a:ext cx="80041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8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观察每组数中的分数和小数，你发现了什么？</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32" grpId="0"/>
      <p:bldP spid="36" grpId="0"/>
      <p:bldP spid="37" grpId="0"/>
      <p:bldP spid="41"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a:spLocks noChangeArrowheads="1"/>
          </p:cNvSpPr>
          <p:nvPr/>
        </p:nvSpPr>
        <p:spPr bwMode="auto">
          <a:xfrm>
            <a:off x="431800" y="2500313"/>
            <a:ext cx="82804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10000"/>
              </a:lnSpc>
            </a:pPr>
            <a:r>
              <a:rPr lang="zh-CN" altLang="en-US" sz="28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        两位小数就表示百分之几，百分之几就可以写成两位小数。两位小数的计数单位就是</a:t>
            </a:r>
            <a:r>
              <a:rPr lang="en-US" altLang="zh-CN" sz="28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0.01</a:t>
            </a:r>
            <a:r>
              <a:rPr lang="zh-CN" altLang="en-US" sz="28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p>
        </p:txBody>
      </p:sp>
      <p:sp>
        <p:nvSpPr>
          <p:cNvPr id="8" name="文本框 7"/>
          <p:cNvSpPr txBox="1"/>
          <p:nvPr/>
        </p:nvSpPr>
        <p:spPr>
          <a:xfrm>
            <a:off x="2150947" y="1154179"/>
            <a:ext cx="914033" cy="631711"/>
          </a:xfrm>
          <a:prstGeom prst="rect">
            <a:avLst/>
          </a:prstGeom>
          <a:noFill/>
        </p:spPr>
        <p:txBody>
          <a:bodyPr wrap="none">
            <a:spAutoFit/>
            <a:scene3d>
              <a:camera prst="orthographicFront"/>
              <a:lightRig rig="threePt" dir="t"/>
            </a:scene3d>
            <a:sp3d contourW="12700">
              <a:contourClr>
                <a:srgbClr val="FDA343"/>
              </a:contourClr>
            </a:sp3d>
          </a:bodyPr>
          <a:lstStyle/>
          <a:p>
            <a:pPr algn="ctr" eaLnBrk="1" fontAlgn="auto" hangingPunct="1">
              <a:lnSpc>
                <a:spcPct val="120000"/>
              </a:lnSpc>
              <a:spcBef>
                <a:spcPts val="0"/>
              </a:spcBef>
              <a:spcAft>
                <a:spcPts val="0"/>
              </a:spcAft>
              <a:defRPr/>
            </a:pPr>
            <a:r>
              <a:rPr lang="en-US" altLang="zh-CN" sz="3200" b="1" dirty="0">
                <a:ln w="6350">
                  <a:solidFill>
                    <a:schemeClr val="tx1"/>
                  </a:solidFill>
                </a:ln>
                <a:latin typeface="Times New Roman" panose="02020603050405020304" pitchFamily="18" charset="0"/>
                <a:ea typeface="黑体" panose="02010609060101010101" pitchFamily="49" charset="-122"/>
                <a:cs typeface="Times New Roman" panose="02020603050405020304" pitchFamily="18" charset="0"/>
                <a:sym typeface="+mn-lt"/>
              </a:rPr>
              <a:t>1cm</a:t>
            </a:r>
            <a:endParaRPr lang="zh-CN" altLang="en-US" sz="3200" b="1" dirty="0">
              <a:ln w="6350">
                <a:solidFill>
                  <a:schemeClr val="tx1"/>
                </a:solidFill>
              </a:ln>
              <a:latin typeface="Times New Roman" panose="02020603050405020304" pitchFamily="18" charset="0"/>
              <a:ea typeface="黑体" panose="02010609060101010101" pitchFamily="49" charset="-122"/>
              <a:cs typeface="Times New Roman" panose="02020603050405020304" pitchFamily="18" charset="0"/>
              <a:sym typeface="+mn-lt"/>
            </a:endParaRPr>
          </a:p>
        </p:txBody>
      </p:sp>
      <p:grpSp>
        <p:nvGrpSpPr>
          <p:cNvPr id="17412" name="组合 8"/>
          <p:cNvGrpSpPr/>
          <p:nvPr/>
        </p:nvGrpSpPr>
        <p:grpSpPr bwMode="auto">
          <a:xfrm>
            <a:off x="3932238" y="1000125"/>
            <a:ext cx="1042987" cy="912813"/>
            <a:chOff x="3889375" y="962025"/>
            <a:chExt cx="1042665" cy="912813"/>
          </a:xfrm>
        </p:grpSpPr>
        <p:sp>
          <p:nvSpPr>
            <p:cNvPr id="17414" name="矩形 17"/>
            <p:cNvSpPr>
              <a:spLocks noChangeArrowheads="1"/>
            </p:cNvSpPr>
            <p:nvPr/>
          </p:nvSpPr>
          <p:spPr bwMode="auto">
            <a:xfrm>
              <a:off x="4406577" y="1133513"/>
              <a:ext cx="5254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graphicFrame>
          <p:nvGraphicFramePr>
            <p:cNvPr id="17415" name="对象 3"/>
            <p:cNvGraphicFramePr>
              <a:graphicFrameLocks noChangeAspect="1"/>
            </p:cNvGraphicFramePr>
            <p:nvPr/>
          </p:nvGraphicFramePr>
          <p:xfrm>
            <a:off x="3889375" y="962025"/>
            <a:ext cx="676275" cy="912813"/>
          </p:xfrm>
          <a:graphic>
            <a:graphicData uri="http://schemas.openxmlformats.org/presentationml/2006/ole">
              <mc:AlternateContent xmlns:mc="http://schemas.openxmlformats.org/markup-compatibility/2006">
                <mc:Choice xmlns:v="urn:schemas-microsoft-com:vml" Requires="v">
                  <p:oleObj spid="_x0000_s5122" name="Equation" r:id="rId3" imgW="292100" imgH="393700" progId="Equation.DSMT4">
                    <p:embed/>
                  </p:oleObj>
                </mc:Choice>
                <mc:Fallback>
                  <p:oleObj name="Equation" r:id="rId3" imgW="292100" imgH="393700" progId="Equation.DSMT4">
                    <p:embed/>
                    <p:pic>
                      <p:nvPicPr>
                        <p:cNvPr id="0"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9375" y="962025"/>
                          <a:ext cx="676275"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sp>
        <p:nvSpPr>
          <p:cNvPr id="17413" name="矩形 17"/>
          <p:cNvSpPr>
            <a:spLocks noChangeArrowheads="1"/>
          </p:cNvSpPr>
          <p:nvPr/>
        </p:nvSpPr>
        <p:spPr bwMode="auto">
          <a:xfrm>
            <a:off x="5795963" y="1163638"/>
            <a:ext cx="12446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0.01m</a:t>
            </a:r>
            <a:endParaRPr lang="zh-CN" altLang="en-US">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0364" y="771550"/>
            <a:ext cx="6641210" cy="2152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8435" name="矩形 2"/>
          <p:cNvSpPr>
            <a:spLocks noChangeArrowheads="1"/>
          </p:cNvSpPr>
          <p:nvPr/>
        </p:nvSpPr>
        <p:spPr bwMode="auto">
          <a:xfrm>
            <a:off x="1530364" y="248330"/>
            <a:ext cx="39068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800" b="1">
                <a:latin typeface="Times New Roman" panose="02020603050405020304" pitchFamily="18" charset="0"/>
                <a:ea typeface="黑体" panose="02010609060101010101" pitchFamily="49" charset="-122"/>
                <a:cs typeface="Times New Roman" panose="02020603050405020304" pitchFamily="18" charset="0"/>
              </a:rPr>
              <a:t>把</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1m</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平均分成</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1000</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份。</a:t>
            </a:r>
          </a:p>
        </p:txBody>
      </p:sp>
      <p:sp>
        <p:nvSpPr>
          <p:cNvPr id="4" name="矩形 6"/>
          <p:cNvSpPr>
            <a:spLocks noChangeArrowheads="1"/>
          </p:cNvSpPr>
          <p:nvPr/>
        </p:nvSpPr>
        <p:spPr bwMode="auto">
          <a:xfrm>
            <a:off x="3522074" y="2833650"/>
            <a:ext cx="9636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000000"/>
                </a:solidFill>
                <a:latin typeface="Times New Roman" panose="02020603050405020304" pitchFamily="18" charset="0"/>
                <a:ea typeface="黑体" panose="02010609060101010101" pitchFamily="49" charset="-122"/>
              </a:rPr>
              <a:t>1mm</a:t>
            </a:r>
            <a:endParaRPr lang="zh-CN" altLang="en-US" sz="1600">
              <a:latin typeface="Arial" panose="020B0604020202020204" pitchFamily="34" charset="0"/>
              <a:ea typeface="宋体" panose="02010600030101010101" pitchFamily="2" charset="-122"/>
            </a:endParaRPr>
          </a:p>
        </p:txBody>
      </p:sp>
      <p:grpSp>
        <p:nvGrpSpPr>
          <p:cNvPr id="5" name="组合 13"/>
          <p:cNvGrpSpPr/>
          <p:nvPr/>
        </p:nvGrpSpPr>
        <p:grpSpPr bwMode="auto">
          <a:xfrm>
            <a:off x="3502872" y="3437706"/>
            <a:ext cx="1116012" cy="792163"/>
            <a:chOff x="1429289" y="3215489"/>
            <a:chExt cx="1115714" cy="791999"/>
          </a:xfrm>
        </p:grpSpPr>
        <p:graphicFrame>
          <p:nvGraphicFramePr>
            <p:cNvPr id="18450" name="对象 3"/>
            <p:cNvGraphicFramePr>
              <a:graphicFrameLocks noChangeAspect="1"/>
            </p:cNvGraphicFramePr>
            <p:nvPr/>
          </p:nvGraphicFramePr>
          <p:xfrm>
            <a:off x="1429289" y="3215489"/>
            <a:ext cx="739658" cy="791999"/>
          </p:xfrm>
          <a:graphic>
            <a:graphicData uri="http://schemas.openxmlformats.org/presentationml/2006/ole">
              <mc:AlternateContent xmlns:mc="http://schemas.openxmlformats.org/markup-compatibility/2006">
                <mc:Choice xmlns:v="urn:schemas-microsoft-com:vml" Requires="v">
                  <p:oleObj spid="_x0000_s6148" name="Equation" r:id="rId4" imgW="368300" imgH="393700" progId="Equation.DSMT4">
                    <p:embed/>
                  </p:oleObj>
                </mc:Choice>
                <mc:Fallback>
                  <p:oleObj name="Equation" r:id="rId4" imgW="368300" imgH="393700" progId="Equation.DSMT4">
                    <p:embed/>
                    <p:pic>
                      <p:nvPicPr>
                        <p:cNvPr id="0" name="对象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9289" y="3215489"/>
                          <a:ext cx="739658" cy="79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8451" name="矩形 17"/>
            <p:cNvSpPr>
              <a:spLocks noChangeArrowheads="1"/>
            </p:cNvSpPr>
            <p:nvPr/>
          </p:nvSpPr>
          <p:spPr bwMode="auto">
            <a:xfrm>
              <a:off x="2060575" y="3349878"/>
              <a:ext cx="484428"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000000"/>
                  </a:solidFill>
                  <a:latin typeface="Times New Roman" panose="02020603050405020304" pitchFamily="18" charset="0"/>
                  <a:ea typeface="黑体" panose="02010609060101010101" pitchFamily="49" charset="-122"/>
                </a:rPr>
                <a:t>m</a:t>
              </a:r>
              <a:endParaRPr lang="zh-CN" altLang="en-US" sz="1600">
                <a:latin typeface="Arial" panose="020B0604020202020204" pitchFamily="34" charset="0"/>
                <a:ea typeface="宋体" panose="02010600030101010101" pitchFamily="2" charset="-122"/>
              </a:endParaRPr>
            </a:p>
          </p:txBody>
        </p:sp>
      </p:grpSp>
      <p:sp>
        <p:nvSpPr>
          <p:cNvPr id="8" name="矩形 6"/>
          <p:cNvSpPr>
            <a:spLocks noChangeArrowheads="1"/>
          </p:cNvSpPr>
          <p:nvPr/>
        </p:nvSpPr>
        <p:spPr bwMode="auto">
          <a:xfrm>
            <a:off x="3357767" y="4364286"/>
            <a:ext cx="1292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rPr>
              <a:t>0.001m</a:t>
            </a:r>
            <a:endParaRPr lang="zh-CN" altLang="en-US" sz="1600">
              <a:solidFill>
                <a:srgbClr val="FF0000"/>
              </a:solidFill>
              <a:latin typeface="Arial" panose="020B0604020202020204" pitchFamily="34" charset="0"/>
              <a:ea typeface="宋体" panose="02010600030101010101" pitchFamily="2" charset="-122"/>
            </a:endParaRPr>
          </a:p>
        </p:txBody>
      </p:sp>
      <p:sp>
        <p:nvSpPr>
          <p:cNvPr id="9" name="矩形 6"/>
          <p:cNvSpPr>
            <a:spLocks noChangeArrowheads="1"/>
          </p:cNvSpPr>
          <p:nvPr/>
        </p:nvSpPr>
        <p:spPr bwMode="auto">
          <a:xfrm>
            <a:off x="4572000" y="2838549"/>
            <a:ext cx="96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000000"/>
                </a:solidFill>
                <a:latin typeface="Times New Roman" panose="02020603050405020304" pitchFamily="18" charset="0"/>
                <a:ea typeface="黑体" panose="02010609060101010101" pitchFamily="49" charset="-122"/>
              </a:rPr>
              <a:t>6mm</a:t>
            </a:r>
            <a:endParaRPr lang="zh-CN" altLang="en-US" sz="1600">
              <a:latin typeface="Arial" panose="020B0604020202020204" pitchFamily="34" charset="0"/>
              <a:ea typeface="宋体" panose="02010600030101010101" pitchFamily="2" charset="-122"/>
            </a:endParaRPr>
          </a:p>
        </p:txBody>
      </p:sp>
      <p:grpSp>
        <p:nvGrpSpPr>
          <p:cNvPr id="10" name="组合 13"/>
          <p:cNvGrpSpPr/>
          <p:nvPr/>
        </p:nvGrpSpPr>
        <p:grpSpPr bwMode="auto">
          <a:xfrm>
            <a:off x="4556190" y="3451013"/>
            <a:ext cx="1116013" cy="792163"/>
            <a:chOff x="1429289" y="3215488"/>
            <a:chExt cx="1115714" cy="791999"/>
          </a:xfrm>
        </p:grpSpPr>
        <p:graphicFrame>
          <p:nvGraphicFramePr>
            <p:cNvPr id="18448" name="对象 3"/>
            <p:cNvGraphicFramePr>
              <a:graphicFrameLocks noChangeAspect="1"/>
            </p:cNvGraphicFramePr>
            <p:nvPr/>
          </p:nvGraphicFramePr>
          <p:xfrm>
            <a:off x="1429289" y="3215488"/>
            <a:ext cx="739658" cy="791999"/>
          </p:xfrm>
          <a:graphic>
            <a:graphicData uri="http://schemas.openxmlformats.org/presentationml/2006/ole">
              <mc:AlternateContent xmlns:mc="http://schemas.openxmlformats.org/markup-compatibility/2006">
                <mc:Choice xmlns:v="urn:schemas-microsoft-com:vml" Requires="v">
                  <p:oleObj spid="_x0000_s6149" name="Equation" r:id="rId6" imgW="368300" imgH="393700" progId="Equation.DSMT4">
                    <p:embed/>
                  </p:oleObj>
                </mc:Choice>
                <mc:Fallback>
                  <p:oleObj name="Equation" r:id="rId6" imgW="368300" imgH="393700" progId="Equation.DSMT4">
                    <p:embed/>
                    <p:pic>
                      <p:nvPicPr>
                        <p:cNvPr id="0" name="对象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9289" y="3215488"/>
                          <a:ext cx="739658" cy="79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8449" name="矩形 17"/>
            <p:cNvSpPr>
              <a:spLocks noChangeArrowheads="1"/>
            </p:cNvSpPr>
            <p:nvPr/>
          </p:nvSpPr>
          <p:spPr bwMode="auto">
            <a:xfrm>
              <a:off x="2060575" y="3349878"/>
              <a:ext cx="484428"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000000"/>
                  </a:solidFill>
                  <a:latin typeface="Times New Roman" panose="02020603050405020304" pitchFamily="18" charset="0"/>
                  <a:ea typeface="黑体" panose="02010609060101010101" pitchFamily="49" charset="-122"/>
                </a:rPr>
                <a:t>m</a:t>
              </a:r>
              <a:endParaRPr lang="zh-CN" altLang="en-US" sz="1600">
                <a:latin typeface="Arial" panose="020B0604020202020204" pitchFamily="34" charset="0"/>
                <a:ea typeface="宋体" panose="02010600030101010101" pitchFamily="2" charset="-122"/>
              </a:endParaRPr>
            </a:p>
          </p:txBody>
        </p:sp>
      </p:grpSp>
      <p:sp>
        <p:nvSpPr>
          <p:cNvPr id="13" name="矩形 6"/>
          <p:cNvSpPr>
            <a:spLocks noChangeArrowheads="1"/>
          </p:cNvSpPr>
          <p:nvPr/>
        </p:nvSpPr>
        <p:spPr bwMode="auto">
          <a:xfrm>
            <a:off x="4572000" y="4366730"/>
            <a:ext cx="12938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rPr>
              <a:t>0.006m</a:t>
            </a:r>
            <a:endParaRPr lang="zh-CN" altLang="en-US" sz="1600">
              <a:solidFill>
                <a:srgbClr val="FF0000"/>
              </a:solidFill>
              <a:latin typeface="Arial" panose="020B0604020202020204" pitchFamily="34" charset="0"/>
              <a:ea typeface="宋体" panose="02010600030101010101" pitchFamily="2" charset="-122"/>
            </a:endParaRPr>
          </a:p>
        </p:txBody>
      </p:sp>
      <p:sp>
        <p:nvSpPr>
          <p:cNvPr id="14" name="矩形 6"/>
          <p:cNvSpPr>
            <a:spLocks noChangeArrowheads="1"/>
          </p:cNvSpPr>
          <p:nvPr/>
        </p:nvSpPr>
        <p:spPr bwMode="auto">
          <a:xfrm>
            <a:off x="5623578" y="2827345"/>
            <a:ext cx="1143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000000"/>
                </a:solidFill>
                <a:latin typeface="Times New Roman" panose="02020603050405020304" pitchFamily="18" charset="0"/>
                <a:ea typeface="黑体" panose="02010609060101010101" pitchFamily="49" charset="-122"/>
              </a:rPr>
              <a:t>13mm</a:t>
            </a:r>
            <a:endParaRPr lang="zh-CN" altLang="en-US" sz="1600">
              <a:latin typeface="Arial" panose="020B0604020202020204" pitchFamily="34" charset="0"/>
              <a:ea typeface="宋体" panose="02010600030101010101" pitchFamily="2" charset="-122"/>
            </a:endParaRPr>
          </a:p>
        </p:txBody>
      </p:sp>
      <p:grpSp>
        <p:nvGrpSpPr>
          <p:cNvPr id="15" name="组合 13"/>
          <p:cNvGrpSpPr/>
          <p:nvPr/>
        </p:nvGrpSpPr>
        <p:grpSpPr bwMode="auto">
          <a:xfrm>
            <a:off x="5650565" y="3437706"/>
            <a:ext cx="1116013" cy="792163"/>
            <a:chOff x="1429289" y="3215488"/>
            <a:chExt cx="1115714" cy="791999"/>
          </a:xfrm>
        </p:grpSpPr>
        <p:graphicFrame>
          <p:nvGraphicFramePr>
            <p:cNvPr id="18446" name="对象 3"/>
            <p:cNvGraphicFramePr>
              <a:graphicFrameLocks noChangeAspect="1"/>
            </p:cNvGraphicFramePr>
            <p:nvPr/>
          </p:nvGraphicFramePr>
          <p:xfrm>
            <a:off x="1429289" y="3215488"/>
            <a:ext cx="739658" cy="791999"/>
          </p:xfrm>
          <a:graphic>
            <a:graphicData uri="http://schemas.openxmlformats.org/presentationml/2006/ole">
              <mc:AlternateContent xmlns:mc="http://schemas.openxmlformats.org/markup-compatibility/2006">
                <mc:Choice xmlns:v="urn:schemas-microsoft-com:vml" Requires="v">
                  <p:oleObj spid="_x0000_s6150" name="Equation" r:id="rId8" imgW="368300" imgH="393700" progId="Equation.DSMT4">
                    <p:embed/>
                  </p:oleObj>
                </mc:Choice>
                <mc:Fallback>
                  <p:oleObj name="Equation" r:id="rId8" imgW="368300" imgH="393700" progId="Equation.DSMT4">
                    <p:embed/>
                    <p:pic>
                      <p:nvPicPr>
                        <p:cNvPr id="0" name="对象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29289" y="3215488"/>
                          <a:ext cx="739658" cy="79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8447" name="矩形 17"/>
            <p:cNvSpPr>
              <a:spLocks noChangeArrowheads="1"/>
            </p:cNvSpPr>
            <p:nvPr/>
          </p:nvSpPr>
          <p:spPr bwMode="auto">
            <a:xfrm>
              <a:off x="2060575" y="3349878"/>
              <a:ext cx="484428"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000000"/>
                  </a:solidFill>
                  <a:latin typeface="Times New Roman" panose="02020603050405020304" pitchFamily="18" charset="0"/>
                  <a:ea typeface="黑体" panose="02010609060101010101" pitchFamily="49" charset="-122"/>
                </a:rPr>
                <a:t>m</a:t>
              </a:r>
              <a:endParaRPr lang="zh-CN" altLang="en-US" sz="1600">
                <a:latin typeface="Arial" panose="020B0604020202020204" pitchFamily="34" charset="0"/>
                <a:ea typeface="宋体" panose="02010600030101010101" pitchFamily="2" charset="-122"/>
              </a:endParaRPr>
            </a:p>
          </p:txBody>
        </p:sp>
      </p:grpSp>
      <p:sp>
        <p:nvSpPr>
          <p:cNvPr id="18" name="矩形 6"/>
          <p:cNvSpPr>
            <a:spLocks noChangeArrowheads="1"/>
          </p:cNvSpPr>
          <p:nvPr/>
        </p:nvSpPr>
        <p:spPr bwMode="auto">
          <a:xfrm>
            <a:off x="5777395" y="4371950"/>
            <a:ext cx="1292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rPr>
              <a:t>0.013m</a:t>
            </a:r>
            <a:endParaRPr lang="zh-CN" altLang="en-US" sz="1600">
              <a:solidFill>
                <a:srgbClr val="FF0000"/>
              </a:solidFill>
              <a:latin typeface="Arial" panose="020B0604020202020204" pitchFamily="34" charset="0"/>
              <a:ea typeface="宋体" panose="02010600030101010101" pitchFamily="2" charset="-122"/>
            </a:endParaRPr>
          </a:p>
        </p:txBody>
      </p:sp>
      <p:sp>
        <p:nvSpPr>
          <p:cNvPr id="20" name="AutoShape 27"/>
          <p:cNvSpPr>
            <a:spLocks noChangeArrowheads="1"/>
          </p:cNvSpPr>
          <p:nvPr/>
        </p:nvSpPr>
        <p:spPr bwMode="auto">
          <a:xfrm>
            <a:off x="405013" y="2413569"/>
            <a:ext cx="2838569" cy="2048274"/>
          </a:xfrm>
          <a:prstGeom prst="wedgeRoundRectCallout">
            <a:avLst>
              <a:gd name="adj1" fmla="val 68426"/>
              <a:gd name="adj2" fmla="val -50690"/>
              <a:gd name="adj3" fmla="val 16667"/>
            </a:avLst>
          </a:prstGeom>
          <a:solidFill>
            <a:srgbClr val="FFFFFF"/>
          </a:solidFill>
          <a:ln w="19050">
            <a:solidFill>
              <a:srgbClr val="540E04"/>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10000"/>
              </a:lnSpc>
            </a:pPr>
            <a:r>
              <a:rPr lang="zh-CN" altLang="en-US" sz="2800" b="1" dirty="0">
                <a:latin typeface="楷体" panose="02010609060101010101" pitchFamily="49" charset="-122"/>
                <a:ea typeface="楷体" panose="02010609060101010101" pitchFamily="49" charset="-122"/>
                <a:cs typeface="Times New Roman" panose="02020603050405020304" pitchFamily="18" charset="0"/>
              </a:rPr>
              <a:t>想一想，三位小数表示什么？它的计数单位是什么？</a:t>
            </a:r>
            <a:endParaRPr lang="en-US" altLang="zh-CN" sz="2800" b="1" dirty="0">
              <a:latin typeface="楷体" panose="02010609060101010101" pitchFamily="49" charset="-122"/>
              <a:ea typeface="楷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down)">
                                      <p:cBhvr>
                                        <p:cTn id="4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3" grpId="0"/>
      <p:bldP spid="14" grpId="0"/>
      <p:bldP spid="18" grpId="0"/>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71599" y="747779"/>
            <a:ext cx="1072731" cy="631711"/>
          </a:xfrm>
          <a:prstGeom prst="rect">
            <a:avLst/>
          </a:prstGeom>
          <a:noFill/>
        </p:spPr>
        <p:txBody>
          <a:bodyPr wrap="none">
            <a:spAutoFit/>
            <a:scene3d>
              <a:camera prst="orthographicFront"/>
              <a:lightRig rig="threePt" dir="t"/>
            </a:scene3d>
            <a:sp3d contourW="12700">
              <a:contourClr>
                <a:srgbClr val="FDA343"/>
              </a:contourClr>
            </a:sp3d>
          </a:bodyPr>
          <a:lstStyle/>
          <a:p>
            <a:pPr algn="ctr" eaLnBrk="1" fontAlgn="auto" hangingPunct="1">
              <a:lnSpc>
                <a:spcPct val="120000"/>
              </a:lnSpc>
              <a:spcBef>
                <a:spcPts val="0"/>
              </a:spcBef>
              <a:spcAft>
                <a:spcPts val="0"/>
              </a:spcAft>
              <a:defRPr/>
            </a:pPr>
            <a:r>
              <a:rPr lang="en-US" altLang="zh-CN" sz="3200" b="1" dirty="0">
                <a:ln w="6350">
                  <a:solidFill>
                    <a:schemeClr val="tx1"/>
                  </a:solidFill>
                </a:ln>
                <a:latin typeface="Times New Roman" panose="02020603050405020304" pitchFamily="18" charset="0"/>
                <a:ea typeface="黑体" panose="02010609060101010101" pitchFamily="49" charset="-122"/>
                <a:cs typeface="Times New Roman" panose="02020603050405020304" pitchFamily="18" charset="0"/>
                <a:sym typeface="+mn-lt"/>
              </a:rPr>
              <a:t>1mm</a:t>
            </a:r>
            <a:endParaRPr lang="zh-CN" altLang="en-US" sz="3200" b="1" dirty="0">
              <a:ln w="6350">
                <a:solidFill>
                  <a:schemeClr val="tx1"/>
                </a:solidFill>
              </a:ln>
              <a:latin typeface="Times New Roman" panose="02020603050405020304" pitchFamily="18" charset="0"/>
              <a:ea typeface="黑体" panose="02010609060101010101" pitchFamily="49" charset="-122"/>
              <a:cs typeface="Times New Roman" panose="02020603050405020304" pitchFamily="18" charset="0"/>
              <a:sym typeface="+mn-lt"/>
            </a:endParaRPr>
          </a:p>
        </p:txBody>
      </p:sp>
      <p:grpSp>
        <p:nvGrpSpPr>
          <p:cNvPr id="19459" name="组合 2"/>
          <p:cNvGrpSpPr/>
          <p:nvPr/>
        </p:nvGrpSpPr>
        <p:grpSpPr bwMode="auto">
          <a:xfrm>
            <a:off x="3825875" y="593725"/>
            <a:ext cx="1255713" cy="912813"/>
            <a:chOff x="3676017" y="962025"/>
            <a:chExt cx="1256023" cy="912813"/>
          </a:xfrm>
        </p:grpSpPr>
        <p:sp>
          <p:nvSpPr>
            <p:cNvPr id="19463" name="矩形 17"/>
            <p:cNvSpPr>
              <a:spLocks noChangeArrowheads="1"/>
            </p:cNvSpPr>
            <p:nvPr/>
          </p:nvSpPr>
          <p:spPr bwMode="auto">
            <a:xfrm>
              <a:off x="4406577" y="1133513"/>
              <a:ext cx="5254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graphicFrame>
          <p:nvGraphicFramePr>
            <p:cNvPr id="19464" name="对象 3"/>
            <p:cNvGraphicFramePr>
              <a:graphicFrameLocks noChangeAspect="1"/>
            </p:cNvGraphicFramePr>
            <p:nvPr/>
          </p:nvGraphicFramePr>
          <p:xfrm>
            <a:off x="3676017" y="962025"/>
            <a:ext cx="852488" cy="912813"/>
          </p:xfrm>
          <a:graphic>
            <a:graphicData uri="http://schemas.openxmlformats.org/presentationml/2006/ole">
              <mc:AlternateContent xmlns:mc="http://schemas.openxmlformats.org/markup-compatibility/2006">
                <mc:Choice xmlns:v="urn:schemas-microsoft-com:vml" Requires="v">
                  <p:oleObj spid="_x0000_s7170" name="Equation" r:id="rId3" imgW="368300" imgH="393700" progId="Equation.DSMT4">
                    <p:embed/>
                  </p:oleObj>
                </mc:Choice>
                <mc:Fallback>
                  <p:oleObj name="Equation" r:id="rId3" imgW="368300" imgH="393700" progId="Equation.DSMT4">
                    <p:embed/>
                    <p:pic>
                      <p:nvPicPr>
                        <p:cNvPr id="0"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6017" y="962025"/>
                          <a:ext cx="852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sp>
        <p:nvSpPr>
          <p:cNvPr id="19460" name="矩形 17"/>
          <p:cNvSpPr>
            <a:spLocks noChangeArrowheads="1"/>
          </p:cNvSpPr>
          <p:nvPr/>
        </p:nvSpPr>
        <p:spPr bwMode="auto">
          <a:xfrm>
            <a:off x="5795963" y="757238"/>
            <a:ext cx="14493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0.001m</a:t>
            </a:r>
            <a:endParaRPr lang="zh-CN" altLang="en-US">
              <a:latin typeface="Arial" panose="020B0604020202020204" pitchFamily="34" charset="0"/>
              <a:ea typeface="宋体" panose="02010600030101010101" pitchFamily="2" charset="-122"/>
            </a:endParaRPr>
          </a:p>
        </p:txBody>
      </p:sp>
      <p:sp>
        <p:nvSpPr>
          <p:cNvPr id="7" name="矩形 6"/>
          <p:cNvSpPr>
            <a:spLocks noChangeArrowheads="1"/>
          </p:cNvSpPr>
          <p:nvPr/>
        </p:nvSpPr>
        <p:spPr bwMode="auto">
          <a:xfrm>
            <a:off x="468313" y="1627188"/>
            <a:ext cx="8207375"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10000"/>
              </a:lnSpc>
            </a:pPr>
            <a:r>
              <a:rPr lang="zh-CN" altLang="en-US" sz="28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        三位小数就表示千分之几。千分之几就可以写成三位小数。三位小数的计数单位就是</a:t>
            </a:r>
            <a:r>
              <a:rPr lang="en-US" altLang="zh-CN" sz="28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0.001</a:t>
            </a:r>
            <a:r>
              <a:rPr lang="zh-CN" altLang="en-US" sz="28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p>
        </p:txBody>
      </p:sp>
      <p:sp>
        <p:nvSpPr>
          <p:cNvPr id="8" name="思想气泡: 云 7"/>
          <p:cNvSpPr/>
          <p:nvPr/>
        </p:nvSpPr>
        <p:spPr>
          <a:xfrm>
            <a:off x="3360738" y="2644775"/>
            <a:ext cx="4740275" cy="2109788"/>
          </a:xfrm>
          <a:prstGeom prst="cloudCallout">
            <a:avLst>
              <a:gd name="adj1" fmla="val -47713"/>
              <a:gd name="adj2" fmla="val -51920"/>
            </a:avLst>
          </a:prstGeom>
          <a:solidFill>
            <a:schemeClr val="bg1">
              <a:lumMod val="95000"/>
            </a:schemeClr>
          </a:solidFill>
          <a:ln>
            <a:solidFill>
              <a:srgbClr val="540E0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b="1" dirty="0">
                <a:solidFill>
                  <a:schemeClr val="tx1"/>
                </a:solidFill>
                <a:latin typeface="黑体" panose="02010609060101010101" pitchFamily="49" charset="-122"/>
                <a:ea typeface="黑体" panose="02010609060101010101" pitchFamily="49" charset="-122"/>
              </a:rPr>
              <a:t>想一想：四位小数表示什么？五位小数呢？</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矩形 6"/>
          <p:cNvSpPr>
            <a:spLocks noChangeArrowheads="1"/>
          </p:cNvSpPr>
          <p:nvPr/>
        </p:nvSpPr>
        <p:spPr bwMode="auto">
          <a:xfrm>
            <a:off x="1692275" y="484188"/>
            <a:ext cx="9604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1dm</a:t>
            </a:r>
            <a:endParaRPr lang="zh-CN" altLang="en-US">
              <a:latin typeface="Arial" panose="020B0604020202020204" pitchFamily="34" charset="0"/>
              <a:ea typeface="宋体" panose="02010600030101010101" pitchFamily="2" charset="-122"/>
            </a:endParaRPr>
          </a:p>
        </p:txBody>
      </p:sp>
      <p:grpSp>
        <p:nvGrpSpPr>
          <p:cNvPr id="20483" name="组合 13"/>
          <p:cNvGrpSpPr/>
          <p:nvPr/>
        </p:nvGrpSpPr>
        <p:grpSpPr bwMode="auto">
          <a:xfrm>
            <a:off x="1700213" y="1111250"/>
            <a:ext cx="954087" cy="912813"/>
            <a:chOff x="1631950" y="3178428"/>
            <a:chExt cx="954088" cy="912812"/>
          </a:xfrm>
        </p:grpSpPr>
        <p:graphicFrame>
          <p:nvGraphicFramePr>
            <p:cNvPr id="20497" name="对象 3"/>
            <p:cNvGraphicFramePr>
              <a:graphicFrameLocks noChangeAspect="1"/>
            </p:cNvGraphicFramePr>
            <p:nvPr/>
          </p:nvGraphicFramePr>
          <p:xfrm>
            <a:off x="1631950" y="3178428"/>
            <a:ext cx="500063" cy="912812"/>
          </p:xfrm>
          <a:graphic>
            <a:graphicData uri="http://schemas.openxmlformats.org/presentationml/2006/ole">
              <mc:AlternateContent xmlns:mc="http://schemas.openxmlformats.org/markup-compatibility/2006">
                <mc:Choice xmlns:v="urn:schemas-microsoft-com:vml" Requires="v">
                  <p:oleObj spid="_x0000_s8196" r:id="rId3" imgW="215900" imgH="393065" progId="Equation.DSMT4">
                    <p:embed/>
                  </p:oleObj>
                </mc:Choice>
                <mc:Fallback>
                  <p:oleObj r:id="rId3" imgW="215900" imgH="393065" progId="Equation.DSMT4">
                    <p:embed/>
                    <p:pic>
                      <p:nvPicPr>
                        <p:cNvPr id="0"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1950" y="3178428"/>
                          <a:ext cx="500063"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0498" name="矩形 17"/>
            <p:cNvSpPr>
              <a:spLocks noChangeArrowheads="1"/>
            </p:cNvSpPr>
            <p:nvPr/>
          </p:nvSpPr>
          <p:spPr bwMode="auto">
            <a:xfrm>
              <a:off x="2060575" y="3349878"/>
              <a:ext cx="5254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grpSp>
      <p:sp>
        <p:nvSpPr>
          <p:cNvPr id="20484" name="矩形 6"/>
          <p:cNvSpPr>
            <a:spLocks noChangeArrowheads="1"/>
          </p:cNvSpPr>
          <p:nvPr/>
        </p:nvSpPr>
        <p:spPr bwMode="auto">
          <a:xfrm>
            <a:off x="1643063" y="2147888"/>
            <a:ext cx="10398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FF0000"/>
                </a:solidFill>
                <a:latin typeface="Times New Roman" panose="02020603050405020304" pitchFamily="18" charset="0"/>
                <a:ea typeface="黑体" panose="02010609060101010101" pitchFamily="49" charset="-122"/>
              </a:rPr>
              <a:t>0.1m</a:t>
            </a:r>
            <a:endParaRPr lang="zh-CN" altLang="en-US">
              <a:solidFill>
                <a:srgbClr val="FF0000"/>
              </a:solidFill>
              <a:latin typeface="Arial" panose="020B0604020202020204" pitchFamily="34" charset="0"/>
              <a:ea typeface="宋体" panose="02010600030101010101" pitchFamily="2" charset="-122"/>
            </a:endParaRPr>
          </a:p>
        </p:txBody>
      </p:sp>
      <p:sp>
        <p:nvSpPr>
          <p:cNvPr id="20485" name="矩形 6"/>
          <p:cNvSpPr>
            <a:spLocks noChangeArrowheads="1"/>
          </p:cNvSpPr>
          <p:nvPr/>
        </p:nvSpPr>
        <p:spPr bwMode="auto">
          <a:xfrm>
            <a:off x="3916363" y="484188"/>
            <a:ext cx="914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1cm</a:t>
            </a:r>
            <a:endParaRPr lang="zh-CN" altLang="en-US">
              <a:latin typeface="Arial" panose="020B0604020202020204" pitchFamily="34" charset="0"/>
              <a:ea typeface="宋体" panose="02010600030101010101" pitchFamily="2" charset="-122"/>
            </a:endParaRPr>
          </a:p>
        </p:txBody>
      </p:sp>
      <p:grpSp>
        <p:nvGrpSpPr>
          <p:cNvPr id="20486" name="组合 13"/>
          <p:cNvGrpSpPr/>
          <p:nvPr/>
        </p:nvGrpSpPr>
        <p:grpSpPr bwMode="auto">
          <a:xfrm>
            <a:off x="3987800" y="1111250"/>
            <a:ext cx="1041400" cy="912813"/>
            <a:chOff x="1544662" y="3178304"/>
            <a:chExt cx="1041376" cy="912812"/>
          </a:xfrm>
        </p:grpSpPr>
        <p:graphicFrame>
          <p:nvGraphicFramePr>
            <p:cNvPr id="20495" name="对象 3"/>
            <p:cNvGraphicFramePr>
              <a:graphicFrameLocks noChangeAspect="1"/>
            </p:cNvGraphicFramePr>
            <p:nvPr/>
          </p:nvGraphicFramePr>
          <p:xfrm>
            <a:off x="1544662" y="3178304"/>
            <a:ext cx="676275" cy="912812"/>
          </p:xfrm>
          <a:graphic>
            <a:graphicData uri="http://schemas.openxmlformats.org/presentationml/2006/ole">
              <mc:AlternateContent xmlns:mc="http://schemas.openxmlformats.org/markup-compatibility/2006">
                <mc:Choice xmlns:v="urn:schemas-microsoft-com:vml" Requires="v">
                  <p:oleObj spid="_x0000_s8197" name="Equation" r:id="rId5" imgW="292100" imgH="393700" progId="Equation.DSMT4">
                    <p:embed/>
                  </p:oleObj>
                </mc:Choice>
                <mc:Fallback>
                  <p:oleObj name="Equation" r:id="rId5" imgW="292100" imgH="393700" progId="Equation.DSMT4">
                    <p:embed/>
                    <p:pic>
                      <p:nvPicPr>
                        <p:cNvPr id="0" name="对象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4662" y="3178304"/>
                          <a:ext cx="676275"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0496" name="矩形 17"/>
            <p:cNvSpPr>
              <a:spLocks noChangeArrowheads="1"/>
            </p:cNvSpPr>
            <p:nvPr/>
          </p:nvSpPr>
          <p:spPr bwMode="auto">
            <a:xfrm>
              <a:off x="2060575" y="3349878"/>
              <a:ext cx="5254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grpSp>
      <p:sp>
        <p:nvSpPr>
          <p:cNvPr id="20487" name="矩形 6"/>
          <p:cNvSpPr>
            <a:spLocks noChangeArrowheads="1"/>
          </p:cNvSpPr>
          <p:nvPr/>
        </p:nvSpPr>
        <p:spPr bwMode="auto">
          <a:xfrm>
            <a:off x="3886200" y="2147888"/>
            <a:ext cx="1244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FF0000"/>
                </a:solidFill>
                <a:latin typeface="Times New Roman" panose="02020603050405020304" pitchFamily="18" charset="0"/>
                <a:ea typeface="黑体" panose="02010609060101010101" pitchFamily="49" charset="-122"/>
              </a:rPr>
              <a:t>0.01m</a:t>
            </a:r>
            <a:endParaRPr lang="zh-CN" altLang="en-US">
              <a:solidFill>
                <a:srgbClr val="FF0000"/>
              </a:solidFill>
              <a:latin typeface="Arial" panose="020B0604020202020204" pitchFamily="34" charset="0"/>
              <a:ea typeface="宋体" panose="02010600030101010101" pitchFamily="2" charset="-122"/>
            </a:endParaRPr>
          </a:p>
        </p:txBody>
      </p:sp>
      <p:sp>
        <p:nvSpPr>
          <p:cNvPr id="20488" name="矩形 6"/>
          <p:cNvSpPr>
            <a:spLocks noChangeArrowheads="1"/>
          </p:cNvSpPr>
          <p:nvPr/>
        </p:nvSpPr>
        <p:spPr bwMode="auto">
          <a:xfrm>
            <a:off x="6094413" y="484188"/>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1mm</a:t>
            </a:r>
            <a:endParaRPr lang="zh-CN" altLang="en-US">
              <a:latin typeface="Arial" panose="020B0604020202020204" pitchFamily="34" charset="0"/>
              <a:ea typeface="宋体" panose="02010600030101010101" pitchFamily="2" charset="-122"/>
            </a:endParaRPr>
          </a:p>
        </p:txBody>
      </p:sp>
      <p:grpSp>
        <p:nvGrpSpPr>
          <p:cNvPr id="20489" name="组合 13"/>
          <p:cNvGrpSpPr/>
          <p:nvPr/>
        </p:nvGrpSpPr>
        <p:grpSpPr bwMode="auto">
          <a:xfrm>
            <a:off x="5935663" y="1130300"/>
            <a:ext cx="1274762" cy="871538"/>
            <a:chOff x="1312927" y="3175420"/>
            <a:chExt cx="1273754" cy="871199"/>
          </a:xfrm>
        </p:grpSpPr>
        <p:graphicFrame>
          <p:nvGraphicFramePr>
            <p:cNvPr id="20493" name="对象 3"/>
            <p:cNvGraphicFramePr>
              <a:graphicFrameLocks noChangeAspect="1"/>
            </p:cNvGraphicFramePr>
            <p:nvPr/>
          </p:nvGraphicFramePr>
          <p:xfrm>
            <a:off x="1312927" y="3175420"/>
            <a:ext cx="813624" cy="871199"/>
          </p:xfrm>
          <a:graphic>
            <a:graphicData uri="http://schemas.openxmlformats.org/presentationml/2006/ole">
              <mc:AlternateContent xmlns:mc="http://schemas.openxmlformats.org/markup-compatibility/2006">
                <mc:Choice xmlns:v="urn:schemas-microsoft-com:vml" Requires="v">
                  <p:oleObj spid="_x0000_s8198" name="Equation" r:id="rId7" imgW="368300" imgH="393700" progId="Equation.DSMT4">
                    <p:embed/>
                  </p:oleObj>
                </mc:Choice>
                <mc:Fallback>
                  <p:oleObj name="Equation" r:id="rId7" imgW="368300" imgH="393700" progId="Equation.DSMT4">
                    <p:embed/>
                    <p:pic>
                      <p:nvPicPr>
                        <p:cNvPr id="0" name="对象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12927" y="3175420"/>
                          <a:ext cx="813624" cy="871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0494" name="矩形 17"/>
            <p:cNvSpPr>
              <a:spLocks noChangeArrowheads="1"/>
            </p:cNvSpPr>
            <p:nvPr/>
          </p:nvSpPr>
          <p:spPr bwMode="auto">
            <a:xfrm>
              <a:off x="2060575" y="3349878"/>
              <a:ext cx="526106" cy="58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grpSp>
      <p:sp>
        <p:nvSpPr>
          <p:cNvPr id="20490" name="矩形 6"/>
          <p:cNvSpPr>
            <a:spLocks noChangeArrowheads="1"/>
          </p:cNvSpPr>
          <p:nvPr/>
        </p:nvSpPr>
        <p:spPr bwMode="auto">
          <a:xfrm>
            <a:off x="5907088" y="2147888"/>
            <a:ext cx="1449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FF0000"/>
                </a:solidFill>
                <a:latin typeface="Times New Roman" panose="02020603050405020304" pitchFamily="18" charset="0"/>
                <a:ea typeface="黑体" panose="02010609060101010101" pitchFamily="49" charset="-122"/>
              </a:rPr>
              <a:t>0.001m</a:t>
            </a:r>
            <a:endParaRPr lang="zh-CN" altLang="en-US">
              <a:solidFill>
                <a:srgbClr val="FF0000"/>
              </a:solidFill>
              <a:latin typeface="Arial" panose="020B0604020202020204" pitchFamily="34" charset="0"/>
              <a:ea typeface="宋体" panose="02010600030101010101" pitchFamily="2" charset="-122"/>
            </a:endParaRPr>
          </a:p>
        </p:txBody>
      </p:sp>
      <p:sp>
        <p:nvSpPr>
          <p:cNvPr id="19" name="矩形: 圆角 18"/>
          <p:cNvSpPr/>
          <p:nvPr/>
        </p:nvSpPr>
        <p:spPr>
          <a:xfrm>
            <a:off x="1331913" y="1068388"/>
            <a:ext cx="6264275" cy="186372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AutoShape 27"/>
          <p:cNvSpPr>
            <a:spLocks noChangeArrowheads="1"/>
          </p:cNvSpPr>
          <p:nvPr/>
        </p:nvSpPr>
        <p:spPr bwMode="auto">
          <a:xfrm>
            <a:off x="1331913" y="3138488"/>
            <a:ext cx="6192837" cy="1663700"/>
          </a:xfrm>
          <a:prstGeom prst="wedgeRoundRectCallout">
            <a:avLst>
              <a:gd name="adj1" fmla="val 39296"/>
              <a:gd name="adj2" fmla="val -74065"/>
              <a:gd name="adj3" fmla="val 16667"/>
            </a:avLst>
          </a:prstGeom>
          <a:solidFill>
            <a:srgbClr val="FFFFFF"/>
          </a:solidFill>
          <a:ln w="19050">
            <a:solidFill>
              <a:srgbClr val="540E04"/>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小数的计数单位是十分之一、百分之一、千分之一</a:t>
            </a:r>
            <a:r>
              <a:rPr lang="en-US" altLang="zh-CN" sz="3200" b="1" dirty="0">
                <a:latin typeface="楷体" panose="02010609060101010101" pitchFamily="49" charset="-122"/>
                <a:ea typeface="楷体" panose="02010609060101010101" pitchFamily="49" charset="-122"/>
                <a:cs typeface="Times New Roman" panose="02020603050405020304" pitchFamily="18" charset="0"/>
              </a:rPr>
              <a:t>……</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分别写作</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0.1</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0.01</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0.001</a:t>
            </a:r>
            <a:r>
              <a:rPr lang="en-US" altLang="zh-CN" sz="3200" b="1" dirty="0">
                <a:latin typeface="楷体" panose="02010609060101010101" pitchFamily="49" charset="-122"/>
                <a:ea typeface="楷体" panose="02010609060101010101" pitchFamily="49" charset="-122"/>
                <a:cs typeface="Times New Roman" panose="02020603050405020304" pitchFamily="18" charset="0"/>
              </a:rPr>
              <a:t>……</a:t>
            </a:r>
            <a:endParaRPr lang="en-US" altLang="zh-CN" sz="3200" b="1" dirty="0">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6"/>
          <p:cNvSpPr>
            <a:spLocks noChangeArrowheads="1"/>
          </p:cNvSpPr>
          <p:nvPr/>
        </p:nvSpPr>
        <p:spPr bwMode="auto">
          <a:xfrm>
            <a:off x="1692275" y="484188"/>
            <a:ext cx="9604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1dm</a:t>
            </a:r>
            <a:endParaRPr lang="zh-CN" altLang="en-US">
              <a:latin typeface="Arial" panose="020B0604020202020204" pitchFamily="34" charset="0"/>
              <a:ea typeface="宋体" panose="02010600030101010101" pitchFamily="2" charset="-122"/>
            </a:endParaRPr>
          </a:p>
        </p:txBody>
      </p:sp>
      <p:grpSp>
        <p:nvGrpSpPr>
          <p:cNvPr id="21507" name="组合 13"/>
          <p:cNvGrpSpPr/>
          <p:nvPr/>
        </p:nvGrpSpPr>
        <p:grpSpPr bwMode="auto">
          <a:xfrm>
            <a:off x="1700213" y="1111250"/>
            <a:ext cx="954087" cy="912813"/>
            <a:chOff x="1631950" y="3178428"/>
            <a:chExt cx="954088" cy="912812"/>
          </a:xfrm>
        </p:grpSpPr>
        <p:graphicFrame>
          <p:nvGraphicFramePr>
            <p:cNvPr id="21520" name="对象 3"/>
            <p:cNvGraphicFramePr>
              <a:graphicFrameLocks noChangeAspect="1"/>
            </p:cNvGraphicFramePr>
            <p:nvPr/>
          </p:nvGraphicFramePr>
          <p:xfrm>
            <a:off x="1631950" y="3178428"/>
            <a:ext cx="500063" cy="912812"/>
          </p:xfrm>
          <a:graphic>
            <a:graphicData uri="http://schemas.openxmlformats.org/presentationml/2006/ole">
              <mc:AlternateContent xmlns:mc="http://schemas.openxmlformats.org/markup-compatibility/2006">
                <mc:Choice xmlns:v="urn:schemas-microsoft-com:vml" Requires="v">
                  <p:oleObj spid="_x0000_s9220" r:id="rId3" imgW="215900" imgH="393065" progId="Equation.DSMT4">
                    <p:embed/>
                  </p:oleObj>
                </mc:Choice>
                <mc:Fallback>
                  <p:oleObj r:id="rId3" imgW="215900" imgH="393065" progId="Equation.DSMT4">
                    <p:embed/>
                    <p:pic>
                      <p:nvPicPr>
                        <p:cNvPr id="0"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1950" y="3178428"/>
                          <a:ext cx="500063"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1521" name="矩形 17"/>
            <p:cNvSpPr>
              <a:spLocks noChangeArrowheads="1"/>
            </p:cNvSpPr>
            <p:nvPr/>
          </p:nvSpPr>
          <p:spPr bwMode="auto">
            <a:xfrm>
              <a:off x="2060575" y="3349878"/>
              <a:ext cx="5254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grpSp>
      <p:sp>
        <p:nvSpPr>
          <p:cNvPr id="21508" name="矩形 6"/>
          <p:cNvSpPr>
            <a:spLocks noChangeArrowheads="1"/>
          </p:cNvSpPr>
          <p:nvPr/>
        </p:nvSpPr>
        <p:spPr bwMode="auto">
          <a:xfrm>
            <a:off x="1643063" y="2147888"/>
            <a:ext cx="10398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FF0000"/>
                </a:solidFill>
                <a:latin typeface="Times New Roman" panose="02020603050405020304" pitchFamily="18" charset="0"/>
                <a:ea typeface="黑体" panose="02010609060101010101" pitchFamily="49" charset="-122"/>
              </a:rPr>
              <a:t>0.1m</a:t>
            </a:r>
            <a:endParaRPr lang="zh-CN" altLang="en-US">
              <a:solidFill>
                <a:srgbClr val="FF0000"/>
              </a:solidFill>
              <a:latin typeface="Arial" panose="020B0604020202020204" pitchFamily="34" charset="0"/>
              <a:ea typeface="宋体" panose="02010600030101010101" pitchFamily="2" charset="-122"/>
            </a:endParaRPr>
          </a:p>
        </p:txBody>
      </p:sp>
      <p:sp>
        <p:nvSpPr>
          <p:cNvPr id="21509" name="矩形 6"/>
          <p:cNvSpPr>
            <a:spLocks noChangeArrowheads="1"/>
          </p:cNvSpPr>
          <p:nvPr/>
        </p:nvSpPr>
        <p:spPr bwMode="auto">
          <a:xfrm>
            <a:off x="3916363" y="484188"/>
            <a:ext cx="914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1cm</a:t>
            </a:r>
            <a:endParaRPr lang="zh-CN" altLang="en-US">
              <a:latin typeface="Arial" panose="020B0604020202020204" pitchFamily="34" charset="0"/>
              <a:ea typeface="宋体" panose="02010600030101010101" pitchFamily="2" charset="-122"/>
            </a:endParaRPr>
          </a:p>
        </p:txBody>
      </p:sp>
      <p:grpSp>
        <p:nvGrpSpPr>
          <p:cNvPr id="21510" name="组合 13"/>
          <p:cNvGrpSpPr/>
          <p:nvPr/>
        </p:nvGrpSpPr>
        <p:grpSpPr bwMode="auto">
          <a:xfrm>
            <a:off x="3987800" y="1111250"/>
            <a:ext cx="1041400" cy="912813"/>
            <a:chOff x="1544662" y="3178304"/>
            <a:chExt cx="1041376" cy="912812"/>
          </a:xfrm>
        </p:grpSpPr>
        <p:graphicFrame>
          <p:nvGraphicFramePr>
            <p:cNvPr id="21518" name="对象 3"/>
            <p:cNvGraphicFramePr>
              <a:graphicFrameLocks noChangeAspect="1"/>
            </p:cNvGraphicFramePr>
            <p:nvPr/>
          </p:nvGraphicFramePr>
          <p:xfrm>
            <a:off x="1544662" y="3178304"/>
            <a:ext cx="676275" cy="912812"/>
          </p:xfrm>
          <a:graphic>
            <a:graphicData uri="http://schemas.openxmlformats.org/presentationml/2006/ole">
              <mc:AlternateContent xmlns:mc="http://schemas.openxmlformats.org/markup-compatibility/2006">
                <mc:Choice xmlns:v="urn:schemas-microsoft-com:vml" Requires="v">
                  <p:oleObj spid="_x0000_s9221" name="Equation" r:id="rId5" imgW="292100" imgH="393700" progId="Equation.DSMT4">
                    <p:embed/>
                  </p:oleObj>
                </mc:Choice>
                <mc:Fallback>
                  <p:oleObj name="Equation" r:id="rId5" imgW="292100" imgH="393700" progId="Equation.DSMT4">
                    <p:embed/>
                    <p:pic>
                      <p:nvPicPr>
                        <p:cNvPr id="0" name="对象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4662" y="3178304"/>
                          <a:ext cx="676275"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1519" name="矩形 17"/>
            <p:cNvSpPr>
              <a:spLocks noChangeArrowheads="1"/>
            </p:cNvSpPr>
            <p:nvPr/>
          </p:nvSpPr>
          <p:spPr bwMode="auto">
            <a:xfrm>
              <a:off x="2060575" y="3349878"/>
              <a:ext cx="5254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grpSp>
      <p:sp>
        <p:nvSpPr>
          <p:cNvPr id="21511" name="矩形 6"/>
          <p:cNvSpPr>
            <a:spLocks noChangeArrowheads="1"/>
          </p:cNvSpPr>
          <p:nvPr/>
        </p:nvSpPr>
        <p:spPr bwMode="auto">
          <a:xfrm>
            <a:off x="3886200" y="2147888"/>
            <a:ext cx="1244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FF0000"/>
                </a:solidFill>
                <a:latin typeface="Times New Roman" panose="02020603050405020304" pitchFamily="18" charset="0"/>
                <a:ea typeface="黑体" panose="02010609060101010101" pitchFamily="49" charset="-122"/>
              </a:rPr>
              <a:t>0.01m</a:t>
            </a:r>
            <a:endParaRPr lang="zh-CN" altLang="en-US">
              <a:solidFill>
                <a:srgbClr val="FF0000"/>
              </a:solidFill>
              <a:latin typeface="Arial" panose="020B0604020202020204" pitchFamily="34" charset="0"/>
              <a:ea typeface="宋体" panose="02010600030101010101" pitchFamily="2" charset="-122"/>
            </a:endParaRPr>
          </a:p>
        </p:txBody>
      </p:sp>
      <p:sp>
        <p:nvSpPr>
          <p:cNvPr id="21512" name="矩形 6"/>
          <p:cNvSpPr>
            <a:spLocks noChangeArrowheads="1"/>
          </p:cNvSpPr>
          <p:nvPr/>
        </p:nvSpPr>
        <p:spPr bwMode="auto">
          <a:xfrm>
            <a:off x="6094413" y="484188"/>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1mm</a:t>
            </a:r>
            <a:endParaRPr lang="zh-CN" altLang="en-US">
              <a:latin typeface="Arial" panose="020B0604020202020204" pitchFamily="34" charset="0"/>
              <a:ea typeface="宋体" panose="02010600030101010101" pitchFamily="2" charset="-122"/>
            </a:endParaRPr>
          </a:p>
        </p:txBody>
      </p:sp>
      <p:grpSp>
        <p:nvGrpSpPr>
          <p:cNvPr id="21513" name="组合 13"/>
          <p:cNvGrpSpPr/>
          <p:nvPr/>
        </p:nvGrpSpPr>
        <p:grpSpPr bwMode="auto">
          <a:xfrm>
            <a:off x="5935663" y="1130300"/>
            <a:ext cx="1274762" cy="871538"/>
            <a:chOff x="1312927" y="3175420"/>
            <a:chExt cx="1273754" cy="871199"/>
          </a:xfrm>
        </p:grpSpPr>
        <p:graphicFrame>
          <p:nvGraphicFramePr>
            <p:cNvPr id="21516" name="对象 3"/>
            <p:cNvGraphicFramePr>
              <a:graphicFrameLocks noChangeAspect="1"/>
            </p:cNvGraphicFramePr>
            <p:nvPr/>
          </p:nvGraphicFramePr>
          <p:xfrm>
            <a:off x="1312927" y="3175420"/>
            <a:ext cx="813624" cy="871199"/>
          </p:xfrm>
          <a:graphic>
            <a:graphicData uri="http://schemas.openxmlformats.org/presentationml/2006/ole">
              <mc:AlternateContent xmlns:mc="http://schemas.openxmlformats.org/markup-compatibility/2006">
                <mc:Choice xmlns:v="urn:schemas-microsoft-com:vml" Requires="v">
                  <p:oleObj spid="_x0000_s9222" name="Equation" r:id="rId7" imgW="368300" imgH="393700" progId="Equation.DSMT4">
                    <p:embed/>
                  </p:oleObj>
                </mc:Choice>
                <mc:Fallback>
                  <p:oleObj name="Equation" r:id="rId7" imgW="368300" imgH="393700" progId="Equation.DSMT4">
                    <p:embed/>
                    <p:pic>
                      <p:nvPicPr>
                        <p:cNvPr id="0" name="对象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12927" y="3175420"/>
                          <a:ext cx="813624" cy="871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1517" name="矩形 17"/>
            <p:cNvSpPr>
              <a:spLocks noChangeArrowheads="1"/>
            </p:cNvSpPr>
            <p:nvPr/>
          </p:nvSpPr>
          <p:spPr bwMode="auto">
            <a:xfrm>
              <a:off x="2060575" y="3349878"/>
              <a:ext cx="526106" cy="58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rPr>
                <a:t>m</a:t>
              </a:r>
              <a:endParaRPr lang="zh-CN" altLang="en-US">
                <a:latin typeface="Arial" panose="020B0604020202020204" pitchFamily="34" charset="0"/>
                <a:ea typeface="宋体" panose="02010600030101010101" pitchFamily="2" charset="-122"/>
              </a:endParaRPr>
            </a:p>
          </p:txBody>
        </p:sp>
      </p:grpSp>
      <p:sp>
        <p:nvSpPr>
          <p:cNvPr id="21514" name="矩形 6"/>
          <p:cNvSpPr>
            <a:spLocks noChangeArrowheads="1"/>
          </p:cNvSpPr>
          <p:nvPr/>
        </p:nvSpPr>
        <p:spPr bwMode="auto">
          <a:xfrm>
            <a:off x="5907088" y="2147888"/>
            <a:ext cx="1449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FF0000"/>
                </a:solidFill>
                <a:latin typeface="Times New Roman" panose="02020603050405020304" pitchFamily="18" charset="0"/>
                <a:ea typeface="黑体" panose="02010609060101010101" pitchFamily="49" charset="-122"/>
              </a:rPr>
              <a:t>0.001m</a:t>
            </a:r>
            <a:endParaRPr lang="zh-CN" altLang="en-US">
              <a:solidFill>
                <a:srgbClr val="FF0000"/>
              </a:solidFill>
              <a:latin typeface="Arial" panose="020B0604020202020204" pitchFamily="34" charset="0"/>
              <a:ea typeface="宋体" panose="02010600030101010101" pitchFamily="2" charset="-122"/>
            </a:endParaRPr>
          </a:p>
        </p:txBody>
      </p:sp>
      <p:sp>
        <p:nvSpPr>
          <p:cNvPr id="21" name="AutoShape 27"/>
          <p:cNvSpPr>
            <a:spLocks noChangeArrowheads="1"/>
          </p:cNvSpPr>
          <p:nvPr/>
        </p:nvSpPr>
        <p:spPr bwMode="auto">
          <a:xfrm>
            <a:off x="1762125" y="3081338"/>
            <a:ext cx="5619750" cy="1195387"/>
          </a:xfrm>
          <a:prstGeom prst="wedgeRoundRectCallout">
            <a:avLst>
              <a:gd name="adj1" fmla="val 39296"/>
              <a:gd name="adj2" fmla="val -74065"/>
              <a:gd name="adj3" fmla="val 16667"/>
            </a:avLst>
          </a:prstGeom>
          <a:solidFill>
            <a:srgbClr val="FFFFFF"/>
          </a:solidFill>
          <a:ln w="19050">
            <a:solidFill>
              <a:srgbClr val="540E04"/>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a:latin typeface="Times New Roman" panose="02020603050405020304" pitchFamily="18" charset="0"/>
                <a:ea typeface="黑体" panose="02010609060101010101" pitchFamily="49" charset="-122"/>
                <a:cs typeface="Times New Roman" panose="02020603050405020304" pitchFamily="18" charset="0"/>
              </a:rPr>
              <a:t>每相邻两个计数单位之间的进率是</a:t>
            </a:r>
            <a:r>
              <a:rPr lang="en-US" altLang="zh-CN" sz="3200" b="1">
                <a:latin typeface="Times New Roman" panose="02020603050405020304" pitchFamily="18" charset="0"/>
                <a:ea typeface="黑体" panose="02010609060101010101" pitchFamily="49" charset="-122"/>
                <a:cs typeface="Times New Roman" panose="02020603050405020304" pitchFamily="18" charset="0"/>
              </a:rPr>
              <a:t>10</a:t>
            </a:r>
            <a:r>
              <a:rPr lang="zh-CN" altLang="en-US" sz="3200" b="1">
                <a:latin typeface="Times New Roman" panose="02020603050405020304" pitchFamily="18" charset="0"/>
                <a:ea typeface="黑体" panose="02010609060101010101" pitchFamily="49" charset="-122"/>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组合 22"/>
          <p:cNvGrpSpPr/>
          <p:nvPr/>
        </p:nvGrpSpPr>
        <p:grpSpPr bwMode="auto">
          <a:xfrm>
            <a:off x="-36513" y="14288"/>
            <a:ext cx="5999163" cy="1304925"/>
            <a:chOff x="-1" y="63493"/>
            <a:chExt cx="5999162" cy="1304925"/>
          </a:xfrm>
        </p:grpSpPr>
        <p:pic>
          <p:nvPicPr>
            <p:cNvPr id="22549" name="图片 23"/>
            <p:cNvPicPr>
              <a:picLocks noChangeAspect="1" noChangeArrowheads="1"/>
            </p:cNvPicPr>
            <p:nvPr/>
          </p:nvPicPr>
          <p:blipFill>
            <a:blip r:embed="rId3">
              <a:extLst>
                <a:ext uri="{28A0092B-C50C-407E-A947-70E740481C1C}">
                  <a14:useLocalDpi xmlns:a14="http://schemas.microsoft.com/office/drawing/2010/main" val="0"/>
                </a:ext>
              </a:extLst>
            </a:blip>
            <a:srcRect l="7599" r="22754"/>
            <a:stretch>
              <a:fillRect/>
            </a:stretch>
          </p:blipFill>
          <p:spPr bwMode="auto">
            <a:xfrm>
              <a:off x="-1" y="63493"/>
              <a:ext cx="3960439"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0" name="图片 24"/>
            <p:cNvPicPr>
              <a:picLocks noChangeAspect="1" noChangeArrowheads="1"/>
            </p:cNvPicPr>
            <p:nvPr/>
          </p:nvPicPr>
          <p:blipFill>
            <a:blip r:embed="rId3">
              <a:extLst>
                <a:ext uri="{28A0092B-C50C-407E-A947-70E740481C1C}">
                  <a14:useLocalDpi xmlns:a14="http://schemas.microsoft.com/office/drawing/2010/main" val="0"/>
                </a:ext>
              </a:extLst>
            </a:blip>
            <a:srcRect l="24060" r="5028"/>
            <a:stretch>
              <a:fillRect/>
            </a:stretch>
          </p:blipFill>
          <p:spPr bwMode="auto">
            <a:xfrm>
              <a:off x="1966714" y="63493"/>
              <a:ext cx="4032447"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531" name="Picture 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1975" y="1631950"/>
            <a:ext cx="3621088" cy="128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2532"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4300" y="1670050"/>
            <a:ext cx="1262063"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nvGrpSpPr>
          <p:cNvPr id="22533" name="组合 7"/>
          <p:cNvGrpSpPr/>
          <p:nvPr/>
        </p:nvGrpSpPr>
        <p:grpSpPr bwMode="auto">
          <a:xfrm>
            <a:off x="827088" y="3268663"/>
            <a:ext cx="8121650" cy="1376362"/>
            <a:chOff x="725488" y="3059113"/>
            <a:chExt cx="8121650" cy="1376306"/>
          </a:xfrm>
        </p:grpSpPr>
        <p:sp>
          <p:nvSpPr>
            <p:cNvPr id="22543" name="TextBox 12"/>
            <p:cNvSpPr txBox="1">
              <a:spLocks noChangeArrowheads="1"/>
            </p:cNvSpPr>
            <p:nvPr/>
          </p:nvSpPr>
          <p:spPr bwMode="auto">
            <a:xfrm>
              <a:off x="3135313" y="3059113"/>
              <a:ext cx="2986087"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分数：</a:t>
              </a:r>
              <a:r>
                <a:rPr lang="en-US" altLang="zh-CN" sz="3200" b="1" u="sng">
                  <a:latin typeface="黑体" panose="02010609060101010101" pitchFamily="49" charset="-122"/>
                  <a:ea typeface="黑体" panose="02010609060101010101" pitchFamily="49" charset="-122"/>
                </a:rPr>
                <a:t>_____</a:t>
              </a:r>
              <a:endParaRPr lang="zh-CN" altLang="en-US" sz="3200" b="1">
                <a:solidFill>
                  <a:schemeClr val="bg1"/>
                </a:solidFill>
                <a:latin typeface="黑体" panose="02010609060101010101" pitchFamily="49" charset="-122"/>
                <a:ea typeface="黑体" panose="02010609060101010101" pitchFamily="49" charset="-122"/>
              </a:endParaRPr>
            </a:p>
          </p:txBody>
        </p:sp>
        <p:sp>
          <p:nvSpPr>
            <p:cNvPr id="22544" name="TextBox 13"/>
            <p:cNvSpPr txBox="1">
              <a:spLocks noChangeArrowheads="1"/>
            </p:cNvSpPr>
            <p:nvPr/>
          </p:nvSpPr>
          <p:spPr bwMode="auto">
            <a:xfrm>
              <a:off x="3135313" y="3830638"/>
              <a:ext cx="2986087" cy="60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小数：</a:t>
              </a:r>
              <a:r>
                <a:rPr lang="en-US" altLang="zh-CN" sz="3200" b="1" u="sng">
                  <a:latin typeface="黑体" panose="02010609060101010101" pitchFamily="49" charset="-122"/>
                  <a:ea typeface="黑体" panose="02010609060101010101" pitchFamily="49" charset="-122"/>
                </a:rPr>
                <a:t>_____</a:t>
              </a:r>
              <a:endParaRPr lang="zh-CN" altLang="en-US" sz="3200" b="1">
                <a:solidFill>
                  <a:schemeClr val="bg1"/>
                </a:solidFill>
                <a:latin typeface="黑体" panose="02010609060101010101" pitchFamily="49" charset="-122"/>
                <a:ea typeface="黑体" panose="02010609060101010101" pitchFamily="49" charset="-122"/>
              </a:endParaRPr>
            </a:p>
          </p:txBody>
        </p:sp>
        <p:sp>
          <p:nvSpPr>
            <p:cNvPr id="22545" name="TextBox 14"/>
            <p:cNvSpPr txBox="1">
              <a:spLocks noChangeArrowheads="1"/>
            </p:cNvSpPr>
            <p:nvPr/>
          </p:nvSpPr>
          <p:spPr bwMode="auto">
            <a:xfrm>
              <a:off x="5861050" y="3059113"/>
              <a:ext cx="2986088"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分数：</a:t>
              </a:r>
              <a:r>
                <a:rPr lang="en-US" altLang="zh-CN" sz="3200" b="1">
                  <a:latin typeface="黑体" panose="02010609060101010101" pitchFamily="49" charset="-122"/>
                  <a:ea typeface="黑体" panose="02010609060101010101" pitchFamily="49" charset="-122"/>
                </a:rPr>
                <a:t>_____</a:t>
              </a:r>
              <a:endParaRPr lang="zh-CN" altLang="en-US" sz="3200" b="1">
                <a:solidFill>
                  <a:schemeClr val="bg1"/>
                </a:solidFill>
                <a:latin typeface="黑体" panose="02010609060101010101" pitchFamily="49" charset="-122"/>
                <a:ea typeface="黑体" panose="02010609060101010101" pitchFamily="49" charset="-122"/>
              </a:endParaRPr>
            </a:p>
          </p:txBody>
        </p:sp>
        <p:sp>
          <p:nvSpPr>
            <p:cNvPr id="22546" name="TextBox 15"/>
            <p:cNvSpPr txBox="1">
              <a:spLocks noChangeArrowheads="1"/>
            </p:cNvSpPr>
            <p:nvPr/>
          </p:nvSpPr>
          <p:spPr bwMode="auto">
            <a:xfrm>
              <a:off x="5861050" y="3830638"/>
              <a:ext cx="2986088" cy="60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小数：</a:t>
              </a:r>
              <a:r>
                <a:rPr lang="en-US" altLang="zh-CN" sz="3200" b="1">
                  <a:latin typeface="黑体" panose="02010609060101010101" pitchFamily="49" charset="-122"/>
                  <a:ea typeface="黑体" panose="02010609060101010101" pitchFamily="49" charset="-122"/>
                </a:rPr>
                <a:t>_____</a:t>
              </a:r>
              <a:endParaRPr lang="zh-CN" altLang="en-US" sz="3200" b="1">
                <a:solidFill>
                  <a:schemeClr val="bg1"/>
                </a:solidFill>
                <a:latin typeface="黑体" panose="02010609060101010101" pitchFamily="49" charset="-122"/>
                <a:ea typeface="黑体" panose="02010609060101010101" pitchFamily="49" charset="-122"/>
              </a:endParaRPr>
            </a:p>
          </p:txBody>
        </p:sp>
        <p:sp>
          <p:nvSpPr>
            <p:cNvPr id="22547" name="TextBox 16"/>
            <p:cNvSpPr txBox="1">
              <a:spLocks noChangeArrowheads="1"/>
            </p:cNvSpPr>
            <p:nvPr/>
          </p:nvSpPr>
          <p:spPr bwMode="auto">
            <a:xfrm>
              <a:off x="725488" y="3059113"/>
              <a:ext cx="2986087"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分数：</a:t>
              </a:r>
              <a:r>
                <a:rPr lang="en-US" altLang="zh-CN" sz="3200" b="1">
                  <a:latin typeface="黑体" panose="02010609060101010101" pitchFamily="49" charset="-122"/>
                  <a:ea typeface="黑体" panose="02010609060101010101" pitchFamily="49" charset="-122"/>
                </a:rPr>
                <a:t>_____</a:t>
              </a:r>
              <a:endParaRPr lang="zh-CN" altLang="en-US" sz="3200" b="1">
                <a:solidFill>
                  <a:srgbClr val="FF0000"/>
                </a:solidFill>
                <a:latin typeface="黑体" panose="02010609060101010101" pitchFamily="49" charset="-122"/>
                <a:ea typeface="黑体" panose="02010609060101010101" pitchFamily="49" charset="-122"/>
              </a:endParaRPr>
            </a:p>
          </p:txBody>
        </p:sp>
        <p:sp>
          <p:nvSpPr>
            <p:cNvPr id="22548" name="TextBox 17"/>
            <p:cNvSpPr txBox="1">
              <a:spLocks noChangeArrowheads="1"/>
            </p:cNvSpPr>
            <p:nvPr/>
          </p:nvSpPr>
          <p:spPr bwMode="auto">
            <a:xfrm>
              <a:off x="725488" y="3830638"/>
              <a:ext cx="2986087" cy="60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latin typeface="黑体" panose="02010609060101010101" pitchFamily="49" charset="-122"/>
                  <a:ea typeface="黑体" panose="02010609060101010101" pitchFamily="49" charset="-122"/>
                </a:rPr>
                <a:t>小数：</a:t>
              </a:r>
              <a:r>
                <a:rPr lang="en-US" altLang="zh-CN" sz="3200" b="1">
                  <a:latin typeface="黑体" panose="02010609060101010101" pitchFamily="49" charset="-122"/>
                  <a:ea typeface="黑体" panose="02010609060101010101" pitchFamily="49" charset="-122"/>
                </a:rPr>
                <a:t>_____</a:t>
              </a:r>
              <a:r>
                <a:rPr lang="zh-CN" altLang="en-US" sz="3200" b="1" u="sng">
                  <a:latin typeface="黑体" panose="02010609060101010101" pitchFamily="49" charset="-122"/>
                  <a:ea typeface="黑体" panose="02010609060101010101" pitchFamily="49" charset="-122"/>
                </a:rPr>
                <a:t>     </a:t>
              </a:r>
              <a:endParaRPr lang="zh-CN" altLang="en-US" sz="3200" b="1">
                <a:solidFill>
                  <a:srgbClr val="FF0000"/>
                </a:solidFill>
                <a:latin typeface="黑体" panose="02010609060101010101" pitchFamily="49" charset="-122"/>
                <a:ea typeface="黑体" panose="02010609060101010101" pitchFamily="49" charset="-122"/>
              </a:endParaRPr>
            </a:p>
          </p:txBody>
        </p:sp>
      </p:grpSp>
      <p:sp>
        <p:nvSpPr>
          <p:cNvPr id="17" name="TextBox 19"/>
          <p:cNvSpPr txBox="1">
            <a:spLocks noChangeArrowheads="1"/>
          </p:cNvSpPr>
          <p:nvPr/>
        </p:nvSpPr>
        <p:spPr bwMode="auto">
          <a:xfrm>
            <a:off x="2219325" y="4032250"/>
            <a:ext cx="771525" cy="631825"/>
          </a:xfrm>
          <a:prstGeom prst="rect">
            <a:avLst/>
          </a:prstGeom>
          <a:noFill/>
          <a:ln>
            <a:noFill/>
          </a:ln>
        </p:spPr>
        <p:txBody>
          <a:bodyPr>
            <a:spAutoFit/>
          </a:bodyPr>
          <a:lstStyle>
            <a:lvl1pPr eaLnBrk="0" hangingPunct="0">
              <a:defRPr sz="2000" b="1">
                <a:solidFill>
                  <a:schemeClr val="tx1"/>
                </a:solidFill>
                <a:latin typeface="楷体_GB2312" panose="02010609030101010101" pitchFamily="49" charset="-122"/>
                <a:ea typeface="楷体_GB2312" panose="02010609030101010101" pitchFamily="49" charset="-122"/>
              </a:defRPr>
            </a:lvl1pPr>
            <a:lvl2pPr marL="742950" indent="-285750" eaLnBrk="0" hangingPunct="0">
              <a:defRPr sz="2000" b="1">
                <a:solidFill>
                  <a:schemeClr val="tx1"/>
                </a:solidFill>
                <a:latin typeface="楷体_GB2312" panose="02010609030101010101" pitchFamily="49" charset="-122"/>
                <a:ea typeface="楷体_GB2312" panose="02010609030101010101" pitchFamily="49" charset="-122"/>
              </a:defRPr>
            </a:lvl2pPr>
            <a:lvl3pPr marL="1143000" indent="-228600" eaLnBrk="0" hangingPunct="0">
              <a:defRPr sz="2000" b="1">
                <a:solidFill>
                  <a:schemeClr val="tx1"/>
                </a:solidFill>
                <a:latin typeface="楷体_GB2312" panose="02010609030101010101" pitchFamily="49" charset="-122"/>
                <a:ea typeface="楷体_GB2312" panose="02010609030101010101" pitchFamily="49" charset="-122"/>
              </a:defRPr>
            </a:lvl3pPr>
            <a:lvl4pPr marL="1600200" indent="-228600" eaLnBrk="0" hangingPunct="0">
              <a:defRPr sz="2000" b="1">
                <a:solidFill>
                  <a:schemeClr val="tx1"/>
                </a:solidFill>
                <a:latin typeface="楷体_GB2312" panose="02010609030101010101" pitchFamily="49" charset="-122"/>
                <a:ea typeface="楷体_GB2312" panose="02010609030101010101" pitchFamily="49" charset="-122"/>
              </a:defRPr>
            </a:lvl4pPr>
            <a:lvl5pPr marL="2057400" indent="-228600" eaLnBrk="0" hangingPunct="0">
              <a:defRPr sz="2000" b="1">
                <a:solidFill>
                  <a:schemeClr val="tx1"/>
                </a:solidFill>
                <a:latin typeface="楷体_GB2312" panose="02010609030101010101" pitchFamily="49" charset="-122"/>
                <a:ea typeface="楷体_GB2312" panose="02010609030101010101" pitchFamily="49" charset="-122"/>
              </a:defRPr>
            </a:lvl5pPr>
            <a:lvl6pPr marL="2514600" indent="-228600" eaLnBrk="0" fontAlgn="base" hangingPunct="0">
              <a:spcBef>
                <a:spcPct val="0"/>
              </a:spcBef>
              <a:spcAft>
                <a:spcPct val="0"/>
              </a:spcAft>
              <a:defRPr sz="2000" b="1">
                <a:solidFill>
                  <a:schemeClr val="tx1"/>
                </a:solidFill>
                <a:latin typeface="楷体_GB2312" panose="02010609030101010101" pitchFamily="49" charset="-122"/>
                <a:ea typeface="楷体_GB2312" panose="02010609030101010101" pitchFamily="49" charset="-122"/>
              </a:defRPr>
            </a:lvl6pPr>
            <a:lvl7pPr marL="2971800" indent="-228600" eaLnBrk="0" fontAlgn="base" hangingPunct="0">
              <a:spcBef>
                <a:spcPct val="0"/>
              </a:spcBef>
              <a:spcAft>
                <a:spcPct val="0"/>
              </a:spcAft>
              <a:defRPr sz="2000" b="1">
                <a:solidFill>
                  <a:schemeClr val="tx1"/>
                </a:solidFill>
                <a:latin typeface="楷体_GB2312" panose="02010609030101010101" pitchFamily="49" charset="-122"/>
                <a:ea typeface="楷体_GB2312" panose="02010609030101010101" pitchFamily="49" charset="-122"/>
              </a:defRPr>
            </a:lvl7pPr>
            <a:lvl8pPr marL="3429000" indent="-228600" eaLnBrk="0" fontAlgn="base" hangingPunct="0">
              <a:spcBef>
                <a:spcPct val="0"/>
              </a:spcBef>
              <a:spcAft>
                <a:spcPct val="0"/>
              </a:spcAft>
              <a:defRPr sz="2000" b="1">
                <a:solidFill>
                  <a:schemeClr val="tx1"/>
                </a:solidFill>
                <a:latin typeface="楷体_GB2312" panose="02010609030101010101" pitchFamily="49" charset="-122"/>
                <a:ea typeface="楷体_GB2312" panose="02010609030101010101" pitchFamily="49" charset="-122"/>
              </a:defRPr>
            </a:lvl8pPr>
            <a:lvl9pPr marL="3886200" indent="-228600" eaLnBrk="0" fontAlgn="base" hangingPunct="0">
              <a:spcBef>
                <a:spcPct val="0"/>
              </a:spcBef>
              <a:spcAft>
                <a:spcPct val="0"/>
              </a:spcAft>
              <a:defRPr sz="2000" b="1">
                <a:solidFill>
                  <a:schemeClr val="tx1"/>
                </a:solidFill>
                <a:latin typeface="楷体_GB2312" panose="02010609030101010101" pitchFamily="49" charset="-122"/>
                <a:ea typeface="楷体_GB2312" panose="02010609030101010101" pitchFamily="49" charset="-122"/>
              </a:defRPr>
            </a:lvl9pPr>
          </a:lstStyle>
          <a:p>
            <a:pPr algn="ctr" eaLnBrk="1" hangingPunct="1">
              <a:lnSpc>
                <a:spcPct val="120000"/>
              </a:lnSpc>
              <a:defRPr/>
            </a:pPr>
            <a:r>
              <a:rPr lang="en-US" altLang="zh-CN" sz="3200" dirty="0">
                <a:solidFill>
                  <a:srgbClr val="FF0000"/>
                </a:solidFill>
                <a:latin typeface="Times New Roman" panose="02020603050405020304" pitchFamily="18" charset="0"/>
                <a:ea typeface="+mj-ea"/>
                <a:cs typeface="Times New Roman" panose="02020603050405020304" pitchFamily="18" charset="0"/>
              </a:rPr>
              <a:t>0.6</a:t>
            </a:r>
            <a:endParaRPr lang="zh-CN" altLang="en-US" sz="3200" dirty="0">
              <a:solidFill>
                <a:srgbClr val="FF0000"/>
              </a:solidFill>
              <a:latin typeface="Times New Roman" panose="02020603050405020304" pitchFamily="18" charset="0"/>
              <a:ea typeface="+mj-ea"/>
              <a:cs typeface="Times New Roman" panose="02020603050405020304" pitchFamily="18" charset="0"/>
            </a:endParaRPr>
          </a:p>
        </p:txBody>
      </p:sp>
      <p:sp>
        <p:nvSpPr>
          <p:cNvPr id="18" name="TextBox 20"/>
          <p:cNvSpPr txBox="1">
            <a:spLocks noChangeArrowheads="1"/>
          </p:cNvSpPr>
          <p:nvPr/>
        </p:nvSpPr>
        <p:spPr bwMode="auto">
          <a:xfrm>
            <a:off x="4679950" y="3984625"/>
            <a:ext cx="7731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lnSpc>
                <a:spcPct val="120000"/>
              </a:lnSpc>
            </a:pPr>
            <a:r>
              <a:rPr lang="en-US" altLang="zh-CN" sz="3200" b="1">
                <a:solidFill>
                  <a:srgbClr val="FF0000"/>
                </a:solidFill>
                <a:latin typeface="Times New Roman" panose="02020603050405020304" pitchFamily="18" charset="0"/>
                <a:ea typeface="等线 Light" panose="02010600030101010101" pitchFamily="2" charset="-122"/>
                <a:cs typeface="Times New Roman" panose="02020603050405020304" pitchFamily="18" charset="0"/>
              </a:rPr>
              <a:t>0.7</a:t>
            </a:r>
            <a:endParaRPr lang="zh-CN" altLang="en-US" sz="3200" b="1">
              <a:solidFill>
                <a:srgbClr val="FF0000"/>
              </a:solidFill>
              <a:latin typeface="Times New Roman" panose="02020603050405020304" pitchFamily="18" charset="0"/>
              <a:ea typeface="等线 Light" panose="02010600030101010101" pitchFamily="2" charset="-122"/>
              <a:cs typeface="Times New Roman" panose="02020603050405020304" pitchFamily="18" charset="0"/>
            </a:endParaRPr>
          </a:p>
        </p:txBody>
      </p:sp>
      <p:sp>
        <p:nvSpPr>
          <p:cNvPr id="19" name="TextBox 21"/>
          <p:cNvSpPr txBox="1">
            <a:spLocks noChangeArrowheads="1"/>
          </p:cNvSpPr>
          <p:nvPr/>
        </p:nvSpPr>
        <p:spPr bwMode="auto">
          <a:xfrm>
            <a:off x="7262813" y="4002088"/>
            <a:ext cx="925512"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lnSpc>
                <a:spcPct val="120000"/>
              </a:lnSpc>
            </a:pPr>
            <a:r>
              <a:rPr lang="en-US" altLang="zh-CN" sz="3200" b="1">
                <a:solidFill>
                  <a:srgbClr val="FF0000"/>
                </a:solidFill>
                <a:latin typeface="Times New Roman" panose="02020603050405020304" pitchFamily="18" charset="0"/>
                <a:ea typeface="等线 Light" panose="02010600030101010101" pitchFamily="2" charset="-122"/>
                <a:cs typeface="Times New Roman" panose="02020603050405020304" pitchFamily="18" charset="0"/>
              </a:rPr>
              <a:t>0.32</a:t>
            </a:r>
            <a:endParaRPr lang="zh-CN" altLang="en-US" sz="3200" b="1">
              <a:solidFill>
                <a:srgbClr val="FF0000"/>
              </a:solidFill>
              <a:latin typeface="Times New Roman" panose="02020603050405020304" pitchFamily="18" charset="0"/>
              <a:ea typeface="等线 Light" panose="02010600030101010101" pitchFamily="2" charset="-122"/>
              <a:cs typeface="Times New Roman" panose="02020603050405020304" pitchFamily="18" charset="0"/>
            </a:endParaRPr>
          </a:p>
        </p:txBody>
      </p:sp>
      <p:graphicFrame>
        <p:nvGraphicFramePr>
          <p:cNvPr id="20" name="对象 24"/>
          <p:cNvGraphicFramePr>
            <a:graphicFrameLocks noChangeAspect="1"/>
          </p:cNvGraphicFramePr>
          <p:nvPr/>
        </p:nvGraphicFramePr>
        <p:xfrm>
          <a:off x="2320925" y="2849563"/>
          <a:ext cx="506413" cy="925512"/>
        </p:xfrm>
        <a:graphic>
          <a:graphicData uri="http://schemas.openxmlformats.org/presentationml/2006/ole">
            <mc:AlternateContent xmlns:mc="http://schemas.openxmlformats.org/markup-compatibility/2006">
              <mc:Choice xmlns:v="urn:schemas-microsoft-com:vml" Requires="v">
                <p:oleObj spid="_x0000_s10244" name="Equation" r:id="rId6" imgW="215900" imgH="393065" progId="Equation.DSMT4">
                  <p:embed/>
                </p:oleObj>
              </mc:Choice>
              <mc:Fallback>
                <p:oleObj name="Equation" r:id="rId6" imgW="215900" imgH="393065" progId="Equation.DSMT4">
                  <p:embed/>
                  <p:pic>
                    <p:nvPicPr>
                      <p:cNvPr id="0" name="对象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20925" y="2849563"/>
                        <a:ext cx="506413"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21" name="对象 25"/>
          <p:cNvGraphicFramePr>
            <a:graphicFrameLocks noChangeAspect="1"/>
          </p:cNvGraphicFramePr>
          <p:nvPr/>
        </p:nvGraphicFramePr>
        <p:xfrm>
          <a:off x="4791075" y="2876550"/>
          <a:ext cx="506413" cy="925513"/>
        </p:xfrm>
        <a:graphic>
          <a:graphicData uri="http://schemas.openxmlformats.org/presentationml/2006/ole">
            <mc:AlternateContent xmlns:mc="http://schemas.openxmlformats.org/markup-compatibility/2006">
              <mc:Choice xmlns:v="urn:schemas-microsoft-com:vml" Requires="v">
                <p:oleObj spid="_x0000_s10245" r:id="rId8" imgW="215900" imgH="393065" progId="Equation.DSMT4">
                  <p:embed/>
                </p:oleObj>
              </mc:Choice>
              <mc:Fallback>
                <p:oleObj r:id="rId8" imgW="215900" imgH="393065" progId="Equation.DSMT4">
                  <p:embed/>
                  <p:pic>
                    <p:nvPicPr>
                      <p:cNvPr id="0" name="对象 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91075" y="2876550"/>
                        <a:ext cx="506413"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22" name="对象 26"/>
          <p:cNvGraphicFramePr>
            <a:graphicFrameLocks noChangeAspect="1"/>
          </p:cNvGraphicFramePr>
          <p:nvPr/>
        </p:nvGraphicFramePr>
        <p:xfrm>
          <a:off x="7426325" y="2889250"/>
          <a:ext cx="684213" cy="925513"/>
        </p:xfrm>
        <a:graphic>
          <a:graphicData uri="http://schemas.openxmlformats.org/presentationml/2006/ole">
            <mc:AlternateContent xmlns:mc="http://schemas.openxmlformats.org/markup-compatibility/2006">
              <mc:Choice xmlns:v="urn:schemas-microsoft-com:vml" Requires="v">
                <p:oleObj spid="_x0000_s10246" r:id="rId10" imgW="292100" imgH="393700" progId="Equation.DSMT4">
                  <p:embed/>
                </p:oleObj>
              </mc:Choice>
              <mc:Fallback>
                <p:oleObj r:id="rId10" imgW="292100" imgH="393700" progId="Equation.DSMT4">
                  <p:embed/>
                  <p:pic>
                    <p:nvPicPr>
                      <p:cNvPr id="0" name="对象 2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26325" y="2889250"/>
                        <a:ext cx="684213"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2540" name="文本框 3"/>
          <p:cNvSpPr txBox="1">
            <a:spLocks noChangeArrowheads="1"/>
          </p:cNvSpPr>
          <p:nvPr/>
        </p:nvSpPr>
        <p:spPr bwMode="auto">
          <a:xfrm>
            <a:off x="900113" y="327025"/>
            <a:ext cx="47164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a:defRPr>
                <a:solidFill>
                  <a:schemeClr val="tx1"/>
                </a:solidFill>
                <a:latin typeface="等线" panose="02010600030101010101" pitchFamily="2" charset="-122"/>
                <a:ea typeface="等线" panose="02010600030101010101" pitchFamily="2" charset="-122"/>
              </a:defRPr>
            </a:lvl1pPr>
            <a:lvl2pPr marL="742950" indent="-285750" defTabSz="685800">
              <a:defRPr>
                <a:solidFill>
                  <a:schemeClr val="tx1"/>
                </a:solidFill>
                <a:latin typeface="等线" panose="02010600030101010101" pitchFamily="2" charset="-122"/>
                <a:ea typeface="等线" panose="02010600030101010101" pitchFamily="2" charset="-122"/>
              </a:defRPr>
            </a:lvl2pPr>
            <a:lvl3pPr marL="1143000" indent="-228600" defTabSz="685800">
              <a:defRPr>
                <a:solidFill>
                  <a:schemeClr val="tx1"/>
                </a:solidFill>
                <a:latin typeface="等线" panose="02010600030101010101" pitchFamily="2" charset="-122"/>
                <a:ea typeface="等线" panose="02010600030101010101" pitchFamily="2" charset="-122"/>
              </a:defRPr>
            </a:lvl3pPr>
            <a:lvl4pPr marL="1600200" indent="-228600" defTabSz="685800">
              <a:defRPr>
                <a:solidFill>
                  <a:schemeClr val="tx1"/>
                </a:solidFill>
                <a:latin typeface="等线" panose="02010600030101010101" pitchFamily="2" charset="-122"/>
                <a:ea typeface="等线" panose="02010600030101010101" pitchFamily="2" charset="-122"/>
              </a:defRPr>
            </a:lvl4pPr>
            <a:lvl5pPr marL="2057400" indent="-228600" defTabSz="685800">
              <a:defRPr>
                <a:solidFill>
                  <a:schemeClr val="tx1"/>
                </a:solidFill>
                <a:latin typeface="等线" panose="02010600030101010101" pitchFamily="2" charset="-122"/>
                <a:ea typeface="等线" panose="02010600030101010101" pitchFamily="2" charset="-122"/>
              </a:defRPr>
            </a:lvl5pPr>
            <a:lvl6pPr marL="25146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3200" b="1">
                <a:solidFill>
                  <a:srgbClr val="C93756"/>
                </a:solidFill>
                <a:latin typeface="黑体" panose="02010609060101010101" pitchFamily="49" charset="-122"/>
                <a:ea typeface="黑体" panose="02010609060101010101" pitchFamily="49" charset="-122"/>
              </a:rPr>
              <a:t>三、巩固练习，拓展延伸</a:t>
            </a:r>
          </a:p>
        </p:txBody>
      </p:sp>
      <p:sp>
        <p:nvSpPr>
          <p:cNvPr id="22541" name="矩形 1"/>
          <p:cNvSpPr>
            <a:spLocks noChangeArrowheads="1"/>
          </p:cNvSpPr>
          <p:nvPr/>
        </p:nvSpPr>
        <p:spPr bwMode="auto">
          <a:xfrm>
            <a:off x="835025" y="1090613"/>
            <a:ext cx="492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1.</a:t>
            </a:r>
            <a:endParaRPr lang="zh-CN" altLang="en-US">
              <a:ea typeface="黑体" panose="02010609060101010101" pitchFamily="49" charset="-122"/>
              <a:cs typeface="Times New Roman" panose="02020603050405020304" pitchFamily="18" charset="0"/>
            </a:endParaRPr>
          </a:p>
        </p:txBody>
      </p:sp>
      <p:sp>
        <p:nvSpPr>
          <p:cNvPr id="23" name="文本框 22"/>
          <p:cNvSpPr txBox="1"/>
          <p:nvPr/>
        </p:nvSpPr>
        <p:spPr>
          <a:xfrm>
            <a:off x="1116013" y="1214438"/>
            <a:ext cx="3616325" cy="369887"/>
          </a:xfrm>
          <a:prstGeom prst="rect">
            <a:avLst/>
          </a:prstGeom>
          <a:noFill/>
        </p:spPr>
        <p:txBody>
          <a:bodyPr>
            <a:spAutoFit/>
          </a:bodyPr>
          <a:lstStyle/>
          <a:p>
            <a:pPr>
              <a:defRPr/>
            </a:pPr>
            <a:r>
              <a:rPr lang="en-US" altLang="zh-CN" dirty="0">
                <a:solidFill>
                  <a:srgbClr val="F27E3F"/>
                </a:solidFill>
                <a:latin typeface="+mn-lt"/>
              </a:rPr>
              <a:t>【</a:t>
            </a:r>
            <a:r>
              <a:rPr lang="zh-CN" altLang="en-US" dirty="0">
                <a:solidFill>
                  <a:srgbClr val="F27E3F"/>
                </a:solidFill>
                <a:latin typeface="+mn-lt"/>
              </a:rPr>
              <a:t>选自教材</a:t>
            </a:r>
            <a:r>
              <a:rPr lang="en-US" altLang="zh-CN" dirty="0">
                <a:solidFill>
                  <a:srgbClr val="F27E3F"/>
                </a:solidFill>
                <a:latin typeface="+mn-lt"/>
              </a:rPr>
              <a:t>P33 </a:t>
            </a:r>
            <a:r>
              <a:rPr lang="zh-CN" altLang="en-US" dirty="0">
                <a:solidFill>
                  <a:srgbClr val="F27E3F"/>
                </a:solidFill>
                <a:latin typeface="+mn-lt"/>
              </a:rPr>
              <a:t>做一做</a:t>
            </a:r>
            <a:r>
              <a:rPr lang="en-US" altLang="zh-CN" dirty="0">
                <a:solidFill>
                  <a:srgbClr val="F27E3F"/>
                </a:solidFill>
                <a:latin typeface="+mn-lt"/>
              </a:rPr>
              <a:t>】</a:t>
            </a:r>
            <a:endParaRPr lang="zh-CN" altLang="en-US" dirty="0">
              <a:solidFill>
                <a:srgbClr val="F27E3F"/>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858" y="1563638"/>
            <a:ext cx="8312728" cy="2419342"/>
          </a:xfrm>
          <a:prstGeom prst="rect">
            <a:avLst/>
          </a:prstGeom>
        </p:spPr>
      </p:pic>
      <p:sp>
        <p:nvSpPr>
          <p:cNvPr id="23554" name="文本框 1"/>
          <p:cNvSpPr txBox="1">
            <a:spLocks noChangeArrowheads="1"/>
          </p:cNvSpPr>
          <p:nvPr/>
        </p:nvSpPr>
        <p:spPr bwMode="auto">
          <a:xfrm>
            <a:off x="611188" y="465138"/>
            <a:ext cx="46121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latin typeface="Times New Roman" panose="02020603050405020304" pitchFamily="18" charset="0"/>
                <a:ea typeface="黑体" panose="02010609060101010101" pitchFamily="49" charset="-122"/>
                <a:cs typeface="Times New Roman" panose="02020603050405020304" pitchFamily="18" charset="0"/>
              </a:rPr>
              <a:t>2.</a:t>
            </a:r>
            <a:r>
              <a:rPr lang="zh-CN" altLang="en-US" sz="3200" b="1">
                <a:latin typeface="Times New Roman" panose="02020603050405020304" pitchFamily="18" charset="0"/>
                <a:ea typeface="黑体" panose="02010609060101010101" pitchFamily="49" charset="-122"/>
                <a:cs typeface="Times New Roman" panose="02020603050405020304" pitchFamily="18" charset="0"/>
              </a:rPr>
              <a:t>把相等的两数连起来。</a:t>
            </a:r>
          </a:p>
        </p:txBody>
      </p:sp>
      <p:cxnSp>
        <p:nvCxnSpPr>
          <p:cNvPr id="5" name="直接连接符 4"/>
          <p:cNvCxnSpPr/>
          <p:nvPr/>
        </p:nvCxnSpPr>
        <p:spPr>
          <a:xfrm>
            <a:off x="1317248" y="2493818"/>
            <a:ext cx="2058998" cy="8120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454710" y="2493818"/>
            <a:ext cx="4372042" cy="8120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223763" y="2493818"/>
            <a:ext cx="4416968" cy="78866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5436096" y="2493818"/>
            <a:ext cx="2390656" cy="8120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364163" y="1049338"/>
            <a:ext cx="3617912" cy="369887"/>
          </a:xfrm>
          <a:prstGeom prst="rect">
            <a:avLst/>
          </a:prstGeom>
          <a:noFill/>
        </p:spPr>
        <p:txBody>
          <a:bodyPr>
            <a:spAutoFit/>
          </a:bodyPr>
          <a:lstStyle/>
          <a:p>
            <a:pPr>
              <a:defRPr/>
            </a:pPr>
            <a:r>
              <a:rPr lang="en-US" altLang="zh-CN" dirty="0">
                <a:solidFill>
                  <a:srgbClr val="F27E3F"/>
                </a:solidFill>
                <a:latin typeface="+mn-lt"/>
              </a:rPr>
              <a:t>【</a:t>
            </a:r>
            <a:r>
              <a:rPr lang="zh-CN" altLang="en-US" dirty="0">
                <a:solidFill>
                  <a:srgbClr val="F27E3F"/>
                </a:solidFill>
                <a:latin typeface="+mn-lt"/>
              </a:rPr>
              <a:t>选自教材</a:t>
            </a:r>
            <a:r>
              <a:rPr lang="en-US" altLang="zh-CN" dirty="0">
                <a:solidFill>
                  <a:srgbClr val="F27E3F"/>
                </a:solidFill>
                <a:latin typeface="+mn-lt"/>
              </a:rPr>
              <a:t>P36 </a:t>
            </a:r>
            <a:r>
              <a:rPr lang="zh-CN" altLang="en-US" dirty="0">
                <a:solidFill>
                  <a:srgbClr val="F27E3F"/>
                </a:solidFill>
                <a:latin typeface="+mn-lt"/>
              </a:rPr>
              <a:t>练习九 第</a:t>
            </a:r>
            <a:r>
              <a:rPr lang="en-US" altLang="zh-CN" dirty="0">
                <a:solidFill>
                  <a:srgbClr val="F27E3F"/>
                </a:solidFill>
                <a:latin typeface="+mn-lt"/>
              </a:rPr>
              <a:t>1</a:t>
            </a:r>
            <a:r>
              <a:rPr lang="zh-CN" altLang="en-US" dirty="0">
                <a:solidFill>
                  <a:srgbClr val="F27E3F"/>
                </a:solidFill>
                <a:latin typeface="+mn-lt"/>
              </a:rPr>
              <a:t>题</a:t>
            </a:r>
            <a:r>
              <a:rPr lang="en-US" altLang="zh-CN" dirty="0">
                <a:solidFill>
                  <a:srgbClr val="F27E3F"/>
                </a:solidFill>
                <a:latin typeface="+mn-lt"/>
              </a:rPr>
              <a:t>】</a:t>
            </a:r>
            <a:endParaRPr lang="zh-CN" altLang="en-US" dirty="0">
              <a:solidFill>
                <a:srgbClr val="F27E3F"/>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19250" y="1203325"/>
            <a:ext cx="5073650" cy="1492250"/>
          </a:xfrm>
          <a:prstGeom prst="rect">
            <a:avLst/>
          </a:prstGeom>
          <a:noFill/>
        </p:spPr>
        <p:txBody>
          <a:bodyPr wrap="none">
            <a:spAutoFit/>
          </a:bodyPr>
          <a:lstStyle/>
          <a:p>
            <a:pPr>
              <a:lnSpc>
                <a:spcPct val="150000"/>
              </a:lnSpc>
              <a:defRPr/>
            </a:pPr>
            <a:r>
              <a:rPr lang="en-US" altLang="zh-CN" sz="3200" b="1">
                <a:latin typeface="Times New Roman" panose="02020603050405020304" pitchFamily="18" charset="0"/>
                <a:ea typeface="+mn-ea"/>
                <a:cs typeface="Times New Roman" panose="02020603050405020304" pitchFamily="18" charset="0"/>
              </a:rPr>
              <a:t>3. </a:t>
            </a:r>
            <a:r>
              <a:rPr lang="en-US" altLang="zh-CN" sz="3200" b="1" dirty="0">
                <a:latin typeface="Times New Roman" panose="02020603050405020304" pitchFamily="18" charset="0"/>
                <a:ea typeface="+mn-ea"/>
                <a:cs typeface="Times New Roman" panose="02020603050405020304" pitchFamily="18" charset="0"/>
              </a:rPr>
              <a:t>0.8</a:t>
            </a:r>
            <a:r>
              <a:rPr lang="zh-CN" altLang="en-US" sz="3200" b="1">
                <a:latin typeface="Times New Roman" panose="02020603050405020304" pitchFamily="18" charset="0"/>
                <a:ea typeface="+mn-ea"/>
                <a:cs typeface="Times New Roman" panose="02020603050405020304" pitchFamily="18" charset="0"/>
              </a:rPr>
              <a:t>里面有</a:t>
            </a:r>
            <a:r>
              <a:rPr lang="en-US" altLang="zh-CN" sz="3200" b="1">
                <a:latin typeface="Times New Roman" panose="02020603050405020304" pitchFamily="18" charset="0"/>
                <a:ea typeface="+mn-ea"/>
                <a:cs typeface="Times New Roman" panose="02020603050405020304" pitchFamily="18" charset="0"/>
              </a:rPr>
              <a:t>(</a:t>
            </a:r>
            <a:r>
              <a:rPr lang="zh-CN" altLang="en-US" sz="3200" b="1">
                <a:latin typeface="Times New Roman" panose="02020603050405020304" pitchFamily="18" charset="0"/>
                <a:ea typeface="+mn-ea"/>
                <a:cs typeface="Times New Roman" panose="02020603050405020304" pitchFamily="18" charset="0"/>
              </a:rPr>
              <a:t>      </a:t>
            </a:r>
            <a:r>
              <a:rPr lang="en-US" altLang="zh-CN" sz="3200" b="1" dirty="0">
                <a:latin typeface="Times New Roman" panose="02020603050405020304" pitchFamily="18" charset="0"/>
                <a:ea typeface="+mn-ea"/>
                <a:cs typeface="Times New Roman" panose="02020603050405020304" pitchFamily="18" charset="0"/>
              </a:rPr>
              <a:t>)</a:t>
            </a:r>
            <a:r>
              <a:rPr lang="zh-CN" altLang="en-US" sz="3200" b="1">
                <a:latin typeface="Times New Roman" panose="02020603050405020304" pitchFamily="18" charset="0"/>
                <a:ea typeface="+mn-ea"/>
                <a:cs typeface="Times New Roman" panose="02020603050405020304" pitchFamily="18" charset="0"/>
              </a:rPr>
              <a:t>个</a:t>
            </a:r>
            <a:r>
              <a:rPr lang="en-US" altLang="zh-CN" sz="3200" b="1" dirty="0">
                <a:latin typeface="Times New Roman" panose="02020603050405020304" pitchFamily="18" charset="0"/>
                <a:ea typeface="+mn-ea"/>
                <a:cs typeface="Times New Roman" panose="02020603050405020304" pitchFamily="18" charset="0"/>
              </a:rPr>
              <a:t>0.1</a:t>
            </a:r>
            <a:r>
              <a:rPr lang="zh-CN" altLang="en-US" sz="3200" b="1" dirty="0">
                <a:latin typeface="Times New Roman" panose="02020603050405020304" pitchFamily="18" charset="0"/>
                <a:ea typeface="+mn-ea"/>
                <a:cs typeface="Times New Roman" panose="02020603050405020304" pitchFamily="18" charset="0"/>
              </a:rPr>
              <a:t>。</a:t>
            </a:r>
            <a:endParaRPr lang="en-US" altLang="zh-CN" sz="3200" b="1" dirty="0">
              <a:latin typeface="Times New Roman" panose="02020603050405020304" pitchFamily="18" charset="0"/>
              <a:ea typeface="+mn-ea"/>
              <a:cs typeface="Times New Roman" panose="02020603050405020304" pitchFamily="18" charset="0"/>
            </a:endParaRPr>
          </a:p>
          <a:p>
            <a:pPr>
              <a:lnSpc>
                <a:spcPct val="150000"/>
              </a:lnSpc>
              <a:defRPr/>
            </a:pPr>
            <a:r>
              <a:rPr lang="en-US" altLang="zh-CN" sz="3200" b="1" dirty="0">
                <a:latin typeface="Times New Roman" panose="02020603050405020304" pitchFamily="18" charset="0"/>
                <a:ea typeface="+mn-ea"/>
                <a:cs typeface="Times New Roman" panose="02020603050405020304" pitchFamily="18" charset="0"/>
              </a:rPr>
              <a:t>    0.32</a:t>
            </a:r>
            <a:r>
              <a:rPr lang="zh-CN" altLang="en-US" sz="3200" b="1">
                <a:latin typeface="Times New Roman" panose="02020603050405020304" pitchFamily="18" charset="0"/>
                <a:ea typeface="+mn-ea"/>
                <a:cs typeface="Times New Roman" panose="02020603050405020304" pitchFamily="18" charset="0"/>
              </a:rPr>
              <a:t>里面有</a:t>
            </a:r>
            <a:r>
              <a:rPr lang="en-US" altLang="zh-CN" sz="3200" b="1">
                <a:latin typeface="Times New Roman" panose="02020603050405020304" pitchFamily="18" charset="0"/>
                <a:ea typeface="+mn-ea"/>
                <a:cs typeface="Times New Roman" panose="02020603050405020304" pitchFamily="18" charset="0"/>
              </a:rPr>
              <a:t>(</a:t>
            </a:r>
            <a:r>
              <a:rPr lang="zh-CN" altLang="en-US" sz="3200" b="1">
                <a:latin typeface="Times New Roman" panose="02020603050405020304" pitchFamily="18" charset="0"/>
                <a:ea typeface="+mn-ea"/>
                <a:cs typeface="Times New Roman" panose="02020603050405020304" pitchFamily="18" charset="0"/>
              </a:rPr>
              <a:t>       </a:t>
            </a:r>
            <a:r>
              <a:rPr lang="en-US" altLang="zh-CN" sz="3200" b="1">
                <a:latin typeface="Times New Roman" panose="02020603050405020304" pitchFamily="18" charset="0"/>
                <a:ea typeface="+mn-ea"/>
                <a:cs typeface="Times New Roman" panose="02020603050405020304" pitchFamily="18" charset="0"/>
              </a:rPr>
              <a:t>)</a:t>
            </a:r>
            <a:r>
              <a:rPr lang="zh-CN" altLang="en-US" sz="3200" b="1">
                <a:latin typeface="Times New Roman" panose="02020603050405020304" pitchFamily="18" charset="0"/>
                <a:ea typeface="+mn-ea"/>
                <a:cs typeface="Times New Roman" panose="02020603050405020304" pitchFamily="18" charset="0"/>
              </a:rPr>
              <a:t>个</a:t>
            </a:r>
            <a:r>
              <a:rPr lang="en-US" altLang="zh-CN" sz="3200" b="1" dirty="0">
                <a:latin typeface="Times New Roman" panose="02020603050405020304" pitchFamily="18" charset="0"/>
                <a:ea typeface="+mn-ea"/>
                <a:cs typeface="Times New Roman" panose="02020603050405020304" pitchFamily="18" charset="0"/>
              </a:rPr>
              <a:t>0.01</a:t>
            </a:r>
            <a:r>
              <a:rPr lang="zh-CN" altLang="en-US" sz="3200" b="1" dirty="0">
                <a:latin typeface="Times New Roman" panose="02020603050405020304" pitchFamily="18" charset="0"/>
                <a:ea typeface="+mn-ea"/>
                <a:cs typeface="Times New Roman" panose="02020603050405020304" pitchFamily="18" charset="0"/>
              </a:rPr>
              <a:t>。</a:t>
            </a:r>
          </a:p>
        </p:txBody>
      </p:sp>
      <p:sp>
        <p:nvSpPr>
          <p:cNvPr id="3" name="文本框 2"/>
          <p:cNvSpPr txBox="1"/>
          <p:nvPr/>
        </p:nvSpPr>
        <p:spPr>
          <a:xfrm>
            <a:off x="4079875" y="1366838"/>
            <a:ext cx="388938" cy="585787"/>
          </a:xfrm>
          <a:prstGeom prst="rect">
            <a:avLst/>
          </a:prstGeom>
          <a:noFill/>
        </p:spPr>
        <p:txBody>
          <a:bodyPr wrap="none">
            <a:spAutoFit/>
          </a:bodyPr>
          <a:lstStyle/>
          <a:p>
            <a:pPr>
              <a:defRPr/>
            </a:pPr>
            <a:r>
              <a:rPr lang="en-US" altLang="zh-CN" sz="3200" b="1" dirty="0">
                <a:solidFill>
                  <a:srgbClr val="FF0000"/>
                </a:solidFill>
                <a:latin typeface="Times New Roman" panose="02020603050405020304" pitchFamily="18" charset="0"/>
                <a:ea typeface="+mn-ea"/>
                <a:cs typeface="Times New Roman" panose="02020603050405020304" pitchFamily="18" charset="0"/>
              </a:rPr>
              <a:t>8</a:t>
            </a:r>
            <a:endParaRPr lang="zh-CN" altLang="en-US" sz="3200" b="1" dirty="0">
              <a:solidFill>
                <a:srgbClr val="FF0000"/>
              </a:solidFill>
              <a:latin typeface="Times New Roman" panose="02020603050405020304" pitchFamily="18" charset="0"/>
              <a:ea typeface="+mn-ea"/>
              <a:cs typeface="Times New Roman" panose="02020603050405020304" pitchFamily="18" charset="0"/>
            </a:endParaRPr>
          </a:p>
        </p:txBody>
      </p:sp>
      <p:sp>
        <p:nvSpPr>
          <p:cNvPr id="4" name="文本框 3"/>
          <p:cNvSpPr txBox="1"/>
          <p:nvPr/>
        </p:nvSpPr>
        <p:spPr>
          <a:xfrm>
            <a:off x="4273550" y="2116138"/>
            <a:ext cx="595313" cy="584200"/>
          </a:xfrm>
          <a:prstGeom prst="rect">
            <a:avLst/>
          </a:prstGeom>
          <a:noFill/>
        </p:spPr>
        <p:txBody>
          <a:bodyPr wrap="none">
            <a:spAutoFit/>
          </a:bodyPr>
          <a:lstStyle/>
          <a:p>
            <a:pPr>
              <a:defRPr/>
            </a:pPr>
            <a:r>
              <a:rPr lang="en-US" altLang="zh-CN" sz="3200" b="1" dirty="0">
                <a:solidFill>
                  <a:srgbClr val="FF0000"/>
                </a:solidFill>
                <a:latin typeface="Times New Roman" panose="02020603050405020304" pitchFamily="18" charset="0"/>
                <a:ea typeface="+mn-ea"/>
                <a:cs typeface="Times New Roman" panose="02020603050405020304" pitchFamily="18" charset="0"/>
              </a:rPr>
              <a:t>32</a:t>
            </a:r>
            <a:endParaRPr lang="zh-CN" altLang="en-US" sz="3200" b="1" dirty="0">
              <a:solidFill>
                <a:srgbClr val="FF0000"/>
              </a:solidFill>
              <a:latin typeface="Times New Roman" panose="02020603050405020304" pitchFamily="18" charset="0"/>
              <a:ea typeface="+mn-ea"/>
              <a:cs typeface="Times New Roman" panose="02020603050405020304" pitchFamily="18" charset="0"/>
            </a:endParaRPr>
          </a:p>
        </p:txBody>
      </p:sp>
      <p:sp>
        <p:nvSpPr>
          <p:cNvPr id="5" name="文本框 4"/>
          <p:cNvSpPr txBox="1"/>
          <p:nvPr/>
        </p:nvSpPr>
        <p:spPr>
          <a:xfrm>
            <a:off x="5219700" y="2932113"/>
            <a:ext cx="3617913" cy="368300"/>
          </a:xfrm>
          <a:prstGeom prst="rect">
            <a:avLst/>
          </a:prstGeom>
          <a:noFill/>
        </p:spPr>
        <p:txBody>
          <a:bodyPr>
            <a:spAutoFit/>
          </a:bodyPr>
          <a:lstStyle/>
          <a:p>
            <a:pPr>
              <a:defRPr/>
            </a:pPr>
            <a:r>
              <a:rPr lang="en-US" altLang="zh-CN" dirty="0">
                <a:solidFill>
                  <a:srgbClr val="F27E3F"/>
                </a:solidFill>
                <a:latin typeface="+mn-lt"/>
              </a:rPr>
              <a:t>【</a:t>
            </a:r>
            <a:r>
              <a:rPr lang="zh-CN" altLang="en-US" dirty="0">
                <a:solidFill>
                  <a:srgbClr val="F27E3F"/>
                </a:solidFill>
                <a:latin typeface="+mn-lt"/>
              </a:rPr>
              <a:t>选自教材</a:t>
            </a:r>
            <a:r>
              <a:rPr lang="en-US" altLang="zh-CN" dirty="0">
                <a:solidFill>
                  <a:srgbClr val="F27E3F"/>
                </a:solidFill>
                <a:latin typeface="+mn-lt"/>
              </a:rPr>
              <a:t>P36 </a:t>
            </a:r>
            <a:r>
              <a:rPr lang="zh-CN" altLang="en-US" dirty="0">
                <a:solidFill>
                  <a:srgbClr val="F27E3F"/>
                </a:solidFill>
                <a:latin typeface="+mn-lt"/>
              </a:rPr>
              <a:t>练习九 第</a:t>
            </a:r>
            <a:r>
              <a:rPr lang="en-US" altLang="zh-CN" dirty="0">
                <a:solidFill>
                  <a:srgbClr val="F27E3F"/>
                </a:solidFill>
                <a:latin typeface="+mn-lt"/>
              </a:rPr>
              <a:t>2</a:t>
            </a:r>
            <a:r>
              <a:rPr lang="zh-CN" altLang="en-US" dirty="0">
                <a:solidFill>
                  <a:srgbClr val="F27E3F"/>
                </a:solidFill>
                <a:latin typeface="+mn-lt"/>
              </a:rPr>
              <a:t>题</a:t>
            </a:r>
            <a:r>
              <a:rPr lang="en-US" altLang="zh-CN" dirty="0">
                <a:solidFill>
                  <a:srgbClr val="F27E3F"/>
                </a:solidFill>
                <a:latin typeface="+mn-lt"/>
              </a:rPr>
              <a:t>】</a:t>
            </a:r>
            <a:endParaRPr lang="zh-CN" altLang="en-US" dirty="0">
              <a:solidFill>
                <a:srgbClr val="F27E3F"/>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6989" y="1249631"/>
            <a:ext cx="6870023" cy="2826899"/>
          </a:xfrm>
          <a:prstGeom prst="rect">
            <a:avLst/>
          </a:prstGeom>
        </p:spPr>
      </p:pic>
      <p:sp>
        <p:nvSpPr>
          <p:cNvPr id="2" name="文本框 1"/>
          <p:cNvSpPr txBox="1"/>
          <p:nvPr/>
        </p:nvSpPr>
        <p:spPr>
          <a:xfrm>
            <a:off x="755576" y="577969"/>
            <a:ext cx="5011737" cy="584200"/>
          </a:xfrm>
          <a:prstGeom prst="rect">
            <a:avLst/>
          </a:prstGeom>
          <a:noFill/>
        </p:spPr>
        <p:txBody>
          <a:bodyPr wrap="none">
            <a:spAutoFit/>
          </a:bodyPr>
          <a:lstStyle/>
          <a:p>
            <a:pPr>
              <a:defRPr/>
            </a:pPr>
            <a:r>
              <a:rPr lang="en-US" altLang="zh-CN" sz="3200" b="1">
                <a:latin typeface="Times New Roman" panose="02020603050405020304" pitchFamily="18" charset="0"/>
                <a:ea typeface="+mn-ea"/>
                <a:cs typeface="Times New Roman" panose="02020603050405020304" pitchFamily="18" charset="0"/>
              </a:rPr>
              <a:t>4.</a:t>
            </a:r>
            <a:r>
              <a:rPr lang="zh-CN" altLang="en-US" sz="3200" b="1" dirty="0">
                <a:latin typeface="Times New Roman" panose="02020603050405020304" pitchFamily="18" charset="0"/>
                <a:ea typeface="+mn-ea"/>
                <a:cs typeface="Times New Roman" panose="02020603050405020304" pitchFamily="18" charset="0"/>
              </a:rPr>
              <a:t>用手势比画下面的长度。</a:t>
            </a:r>
          </a:p>
        </p:txBody>
      </p:sp>
      <p:sp>
        <p:nvSpPr>
          <p:cNvPr id="3" name="矩形 2"/>
          <p:cNvSpPr/>
          <p:nvPr/>
        </p:nvSpPr>
        <p:spPr>
          <a:xfrm>
            <a:off x="1130277" y="3993259"/>
            <a:ext cx="1527175" cy="461962"/>
          </a:xfrm>
          <a:prstGeom prst="rect">
            <a:avLst/>
          </a:prstGeom>
          <a:noFill/>
        </p:spPr>
        <p:txBody>
          <a:bodyPr wrap="none">
            <a:spAutoFit/>
          </a:bodyPr>
          <a:lstStyle/>
          <a:p>
            <a:pPr>
              <a:defRPr/>
            </a:pPr>
            <a:r>
              <a:rPr lang="zh-CN" altLang="en-US" sz="2400" b="1">
                <a:latin typeface="Times New Roman" panose="02020603050405020304" pitchFamily="18" charset="0"/>
                <a:ea typeface="+mn-ea"/>
                <a:cs typeface="Times New Roman" panose="02020603050405020304" pitchFamily="18" charset="0"/>
              </a:rPr>
              <a:t>长</a:t>
            </a:r>
            <a:r>
              <a:rPr lang="en-US" altLang="zh-CN" sz="2400" b="1">
                <a:latin typeface="Times New Roman" panose="02020603050405020304" pitchFamily="18" charset="0"/>
                <a:ea typeface="+mn-ea"/>
                <a:cs typeface="Times New Roman" panose="02020603050405020304" pitchFamily="18" charset="0"/>
              </a:rPr>
              <a:t>: 2.7 cm</a:t>
            </a:r>
          </a:p>
        </p:txBody>
      </p:sp>
      <p:sp>
        <p:nvSpPr>
          <p:cNvPr id="5" name="矩形 4"/>
          <p:cNvSpPr/>
          <p:nvPr/>
        </p:nvSpPr>
        <p:spPr>
          <a:xfrm>
            <a:off x="3635896" y="3993259"/>
            <a:ext cx="2024063" cy="461962"/>
          </a:xfrm>
          <a:prstGeom prst="rect">
            <a:avLst/>
          </a:prstGeom>
          <a:noFill/>
        </p:spPr>
        <p:txBody>
          <a:bodyPr wrap="none">
            <a:spAutoFit/>
          </a:bodyPr>
          <a:lstStyle/>
          <a:p>
            <a:pPr>
              <a:defRPr/>
            </a:pPr>
            <a:r>
              <a:rPr lang="zh-CN" altLang="en-US" sz="2400" b="1">
                <a:latin typeface="Times New Roman" panose="02020603050405020304" pitchFamily="18" charset="0"/>
                <a:ea typeface="+mn-ea"/>
                <a:cs typeface="Times New Roman" panose="02020603050405020304" pitchFamily="18" charset="0"/>
              </a:rPr>
              <a:t>体长</a:t>
            </a:r>
            <a:r>
              <a:rPr lang="en-US" altLang="zh-CN" sz="2400" b="1">
                <a:latin typeface="Times New Roman" panose="02020603050405020304" pitchFamily="18" charset="0"/>
                <a:ea typeface="+mn-ea"/>
                <a:cs typeface="Times New Roman" panose="02020603050405020304" pitchFamily="18" charset="0"/>
              </a:rPr>
              <a:t>: 0.85 dm</a:t>
            </a:r>
          </a:p>
        </p:txBody>
      </p:sp>
      <p:sp>
        <p:nvSpPr>
          <p:cNvPr id="6" name="矩形 5"/>
          <p:cNvSpPr/>
          <p:nvPr/>
        </p:nvSpPr>
        <p:spPr>
          <a:xfrm>
            <a:off x="6732240" y="3993259"/>
            <a:ext cx="1727200" cy="461962"/>
          </a:xfrm>
          <a:prstGeom prst="rect">
            <a:avLst/>
          </a:prstGeom>
          <a:noFill/>
        </p:spPr>
        <p:txBody>
          <a:bodyPr>
            <a:spAutoFit/>
          </a:bodyPr>
          <a:lstStyle/>
          <a:p>
            <a:pPr>
              <a:defRPr/>
            </a:pPr>
            <a:r>
              <a:rPr lang="zh-CN" altLang="en-US" sz="2400" b="1" dirty="0">
                <a:latin typeface="Times New Roman" panose="02020603050405020304" pitchFamily="18" charset="0"/>
                <a:ea typeface="+mn-ea"/>
                <a:cs typeface="Times New Roman" panose="02020603050405020304" pitchFamily="18" charset="0"/>
              </a:rPr>
              <a:t>身高</a:t>
            </a:r>
            <a:r>
              <a:rPr lang="en-US" altLang="zh-CN" sz="2400" b="1">
                <a:latin typeface="Times New Roman" panose="02020603050405020304" pitchFamily="18" charset="0"/>
                <a:ea typeface="+mn-ea"/>
                <a:cs typeface="Times New Roman" panose="02020603050405020304" pitchFamily="18" charset="0"/>
              </a:rPr>
              <a:t>:1.4 </a:t>
            </a:r>
            <a:r>
              <a:rPr lang="en-US" altLang="zh-CN" sz="2400" b="1" dirty="0">
                <a:latin typeface="Times New Roman" panose="02020603050405020304" pitchFamily="18" charset="0"/>
                <a:ea typeface="+mn-ea"/>
                <a:cs typeface="Times New Roman" panose="02020603050405020304" pitchFamily="18" charset="0"/>
              </a:rPr>
              <a:t>m</a:t>
            </a:r>
          </a:p>
        </p:txBody>
      </p:sp>
      <p:sp>
        <p:nvSpPr>
          <p:cNvPr id="7" name="文本框 6"/>
          <p:cNvSpPr txBox="1"/>
          <p:nvPr/>
        </p:nvSpPr>
        <p:spPr>
          <a:xfrm>
            <a:off x="949679" y="1197326"/>
            <a:ext cx="3617913" cy="368300"/>
          </a:xfrm>
          <a:prstGeom prst="rect">
            <a:avLst/>
          </a:prstGeom>
          <a:noFill/>
        </p:spPr>
        <p:txBody>
          <a:bodyPr>
            <a:spAutoFit/>
          </a:bodyPr>
          <a:lstStyle/>
          <a:p>
            <a:pPr>
              <a:defRPr/>
            </a:pPr>
            <a:r>
              <a:rPr lang="en-US" altLang="zh-CN" dirty="0">
                <a:solidFill>
                  <a:srgbClr val="F27E3F"/>
                </a:solidFill>
                <a:latin typeface="+mn-lt"/>
              </a:rPr>
              <a:t>【</a:t>
            </a:r>
            <a:r>
              <a:rPr lang="zh-CN" altLang="en-US" dirty="0">
                <a:solidFill>
                  <a:srgbClr val="F27E3F"/>
                </a:solidFill>
                <a:latin typeface="+mn-lt"/>
              </a:rPr>
              <a:t>选自教材</a:t>
            </a:r>
            <a:r>
              <a:rPr lang="en-US" altLang="zh-CN" dirty="0">
                <a:solidFill>
                  <a:srgbClr val="F27E3F"/>
                </a:solidFill>
                <a:latin typeface="+mn-lt"/>
              </a:rPr>
              <a:t>P36 </a:t>
            </a:r>
            <a:r>
              <a:rPr lang="zh-CN" altLang="en-US" dirty="0">
                <a:solidFill>
                  <a:srgbClr val="F27E3F"/>
                </a:solidFill>
                <a:latin typeface="+mn-lt"/>
              </a:rPr>
              <a:t>练习九 第</a:t>
            </a:r>
            <a:r>
              <a:rPr lang="en-US" altLang="zh-CN" dirty="0">
                <a:solidFill>
                  <a:srgbClr val="F27E3F"/>
                </a:solidFill>
                <a:latin typeface="+mn-lt"/>
              </a:rPr>
              <a:t>3</a:t>
            </a:r>
            <a:r>
              <a:rPr lang="zh-CN" altLang="en-US" dirty="0">
                <a:solidFill>
                  <a:srgbClr val="F27E3F"/>
                </a:solidFill>
                <a:latin typeface="+mn-lt"/>
              </a:rPr>
              <a:t>题</a:t>
            </a:r>
            <a:r>
              <a:rPr lang="en-US" altLang="zh-CN" dirty="0">
                <a:solidFill>
                  <a:srgbClr val="F27E3F"/>
                </a:solidFill>
                <a:latin typeface="+mn-lt"/>
              </a:rPr>
              <a:t>】</a:t>
            </a:r>
            <a:endParaRPr lang="zh-CN" altLang="en-US" dirty="0">
              <a:solidFill>
                <a:srgbClr val="F27E3F"/>
              </a:solidFill>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8850" y="771550"/>
            <a:ext cx="6242050" cy="584200"/>
          </a:xfrm>
          <a:prstGeom prst="rect">
            <a:avLst/>
          </a:prstGeom>
          <a:noFill/>
        </p:spPr>
        <p:txBody>
          <a:bodyPr wrap="none">
            <a:spAutoFit/>
          </a:bodyPr>
          <a:lstStyle/>
          <a:p>
            <a:pPr>
              <a:defRPr/>
            </a:pPr>
            <a:r>
              <a:rPr lang="en-US" altLang="zh-CN" sz="3200" b="1">
                <a:latin typeface="Times New Roman" panose="02020603050405020304" pitchFamily="18" charset="0"/>
                <a:ea typeface="+mn-ea"/>
                <a:cs typeface="Times New Roman" panose="02020603050405020304" pitchFamily="18" charset="0"/>
              </a:rPr>
              <a:t>5.</a:t>
            </a:r>
            <a:r>
              <a:rPr lang="zh-CN" altLang="en-US" sz="3200" b="1" dirty="0">
                <a:latin typeface="Times New Roman" panose="02020603050405020304" pitchFamily="18" charset="0"/>
                <a:ea typeface="+mn-ea"/>
                <a:cs typeface="Times New Roman" panose="02020603050405020304" pitchFamily="18" charset="0"/>
              </a:rPr>
              <a:t>在直线上标出下面各数的位置。</a:t>
            </a:r>
          </a:p>
        </p:txBody>
      </p:sp>
      <p:pic>
        <p:nvPicPr>
          <p:cNvPr id="26627" name="图片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750" y="2575342"/>
            <a:ext cx="7556500" cy="76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椭圆 3"/>
          <p:cNvSpPr/>
          <p:nvPr/>
        </p:nvSpPr>
        <p:spPr>
          <a:xfrm>
            <a:off x="2016465" y="2866606"/>
            <a:ext cx="69850" cy="698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椭圆 4"/>
          <p:cNvSpPr/>
          <p:nvPr/>
        </p:nvSpPr>
        <p:spPr>
          <a:xfrm>
            <a:off x="3415110" y="2866606"/>
            <a:ext cx="69850" cy="698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椭圆 5"/>
          <p:cNvSpPr/>
          <p:nvPr/>
        </p:nvSpPr>
        <p:spPr>
          <a:xfrm>
            <a:off x="4229056" y="2866606"/>
            <a:ext cx="69850" cy="698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椭圆 6"/>
          <p:cNvSpPr/>
          <p:nvPr/>
        </p:nvSpPr>
        <p:spPr>
          <a:xfrm>
            <a:off x="6031708" y="2866606"/>
            <a:ext cx="69850" cy="698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8" name="直接箭头连接符 7"/>
          <p:cNvCxnSpPr/>
          <p:nvPr/>
        </p:nvCxnSpPr>
        <p:spPr>
          <a:xfrm>
            <a:off x="1968485" y="2106576"/>
            <a:ext cx="88915" cy="71917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3333750" y="2070100"/>
            <a:ext cx="114300" cy="7620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flipH="1">
            <a:off x="4279900" y="2070100"/>
            <a:ext cx="349250" cy="7683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H="1">
            <a:off x="6084168" y="2057400"/>
            <a:ext cx="88032" cy="77031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507038" y="4075658"/>
            <a:ext cx="3617912" cy="368300"/>
          </a:xfrm>
          <a:prstGeom prst="rect">
            <a:avLst/>
          </a:prstGeom>
          <a:noFill/>
        </p:spPr>
        <p:txBody>
          <a:bodyPr>
            <a:spAutoFit/>
          </a:bodyPr>
          <a:lstStyle/>
          <a:p>
            <a:pPr>
              <a:defRPr/>
            </a:pPr>
            <a:r>
              <a:rPr lang="en-US" altLang="zh-CN" dirty="0">
                <a:solidFill>
                  <a:srgbClr val="F27E3F"/>
                </a:solidFill>
                <a:latin typeface="+mn-lt"/>
              </a:rPr>
              <a:t>【</a:t>
            </a:r>
            <a:r>
              <a:rPr lang="zh-CN" altLang="en-US" dirty="0">
                <a:solidFill>
                  <a:srgbClr val="F27E3F"/>
                </a:solidFill>
                <a:latin typeface="+mn-lt"/>
              </a:rPr>
              <a:t>选自教材</a:t>
            </a:r>
            <a:r>
              <a:rPr lang="en-US" altLang="zh-CN" dirty="0">
                <a:solidFill>
                  <a:srgbClr val="F27E3F"/>
                </a:solidFill>
                <a:latin typeface="+mn-lt"/>
              </a:rPr>
              <a:t>P37 </a:t>
            </a:r>
            <a:r>
              <a:rPr lang="zh-CN" altLang="en-US" dirty="0">
                <a:solidFill>
                  <a:srgbClr val="F27E3F"/>
                </a:solidFill>
                <a:latin typeface="+mn-lt"/>
              </a:rPr>
              <a:t>练习九 第</a:t>
            </a:r>
            <a:r>
              <a:rPr lang="en-US" altLang="zh-CN" dirty="0">
                <a:solidFill>
                  <a:srgbClr val="F27E3F"/>
                </a:solidFill>
                <a:latin typeface="+mn-lt"/>
              </a:rPr>
              <a:t>7</a:t>
            </a:r>
            <a:r>
              <a:rPr lang="zh-CN" altLang="en-US" dirty="0">
                <a:solidFill>
                  <a:srgbClr val="F27E3F"/>
                </a:solidFill>
                <a:latin typeface="+mn-lt"/>
              </a:rPr>
              <a:t>题</a:t>
            </a:r>
            <a:r>
              <a:rPr lang="en-US" altLang="zh-CN" dirty="0">
                <a:solidFill>
                  <a:srgbClr val="F27E3F"/>
                </a:solidFill>
                <a:latin typeface="+mn-lt"/>
              </a:rPr>
              <a:t>】</a:t>
            </a:r>
            <a:endParaRPr lang="zh-CN" altLang="en-US" dirty="0">
              <a:solidFill>
                <a:srgbClr val="F27E3F"/>
              </a:solidFill>
              <a:latin typeface="+mn-lt"/>
            </a:endParaRPr>
          </a:p>
        </p:txBody>
      </p:sp>
      <p:sp>
        <p:nvSpPr>
          <p:cNvPr id="3" name="文本框 2"/>
          <p:cNvSpPr txBox="1"/>
          <p:nvPr/>
        </p:nvSpPr>
        <p:spPr>
          <a:xfrm>
            <a:off x="1619672" y="1545612"/>
            <a:ext cx="697627" cy="584775"/>
          </a:xfrm>
          <a:prstGeom prst="rect">
            <a:avLst/>
          </a:prstGeom>
          <a:noFill/>
        </p:spPr>
        <p:txBody>
          <a:bodyPr wrap="none">
            <a:spAutoFit/>
          </a:bodyPr>
          <a:lstStyle/>
          <a:p>
            <a:pPr>
              <a:defRPr/>
            </a:pPr>
            <a:r>
              <a:rPr lang="en-US" altLang="zh-CN" sz="3200" b="1">
                <a:latin typeface="Times New Roman" panose="02020603050405020304" pitchFamily="18" charset="0"/>
                <a:ea typeface="+mn-ea"/>
                <a:cs typeface="Times New Roman" panose="02020603050405020304" pitchFamily="18" charset="0"/>
              </a:rPr>
              <a:t>0.4</a:t>
            </a:r>
            <a:endParaRPr lang="zh-CN" altLang="en-US" sz="3200" b="1" dirty="0">
              <a:latin typeface="Times New Roman" panose="02020603050405020304" pitchFamily="18" charset="0"/>
              <a:ea typeface="+mn-ea"/>
              <a:cs typeface="Times New Roman" panose="02020603050405020304" pitchFamily="18" charset="0"/>
            </a:endParaRPr>
          </a:p>
        </p:txBody>
      </p:sp>
      <p:sp>
        <p:nvSpPr>
          <p:cNvPr id="13" name="文本框 12"/>
          <p:cNvSpPr txBox="1"/>
          <p:nvPr/>
        </p:nvSpPr>
        <p:spPr>
          <a:xfrm>
            <a:off x="2966036" y="1545612"/>
            <a:ext cx="697627" cy="584775"/>
          </a:xfrm>
          <a:prstGeom prst="rect">
            <a:avLst/>
          </a:prstGeom>
          <a:noFill/>
        </p:spPr>
        <p:txBody>
          <a:bodyPr wrap="none">
            <a:spAutoFit/>
          </a:bodyPr>
          <a:lstStyle/>
          <a:p>
            <a:pPr>
              <a:defRPr/>
            </a:pPr>
            <a:r>
              <a:rPr lang="en-US" altLang="zh-CN" sz="3200" b="1">
                <a:latin typeface="Times New Roman" panose="02020603050405020304" pitchFamily="18" charset="0"/>
                <a:ea typeface="+mn-ea"/>
                <a:cs typeface="Times New Roman" panose="02020603050405020304" pitchFamily="18" charset="0"/>
              </a:rPr>
              <a:t>1.6</a:t>
            </a:r>
            <a:endParaRPr lang="zh-CN" altLang="en-US" sz="3200" b="1" dirty="0">
              <a:latin typeface="Times New Roman" panose="02020603050405020304" pitchFamily="18" charset="0"/>
              <a:ea typeface="+mn-ea"/>
              <a:cs typeface="Times New Roman" panose="02020603050405020304" pitchFamily="18" charset="0"/>
            </a:endParaRPr>
          </a:p>
        </p:txBody>
      </p:sp>
      <p:sp>
        <p:nvSpPr>
          <p:cNvPr id="14" name="文本框 13"/>
          <p:cNvSpPr txBox="1"/>
          <p:nvPr/>
        </p:nvSpPr>
        <p:spPr>
          <a:xfrm>
            <a:off x="4312400" y="1545612"/>
            <a:ext cx="697627" cy="584775"/>
          </a:xfrm>
          <a:prstGeom prst="rect">
            <a:avLst/>
          </a:prstGeom>
          <a:noFill/>
        </p:spPr>
        <p:txBody>
          <a:bodyPr wrap="none">
            <a:spAutoFit/>
          </a:bodyPr>
          <a:lstStyle/>
          <a:p>
            <a:pPr>
              <a:defRPr/>
            </a:pPr>
            <a:r>
              <a:rPr lang="en-US" altLang="zh-CN" sz="3200" b="1">
                <a:latin typeface="Times New Roman" panose="02020603050405020304" pitchFamily="18" charset="0"/>
                <a:ea typeface="+mn-ea"/>
                <a:cs typeface="Times New Roman" panose="02020603050405020304" pitchFamily="18" charset="0"/>
              </a:rPr>
              <a:t>2.3</a:t>
            </a:r>
            <a:endParaRPr lang="zh-CN" altLang="en-US" sz="3200" b="1" dirty="0">
              <a:latin typeface="Times New Roman" panose="02020603050405020304" pitchFamily="18" charset="0"/>
              <a:ea typeface="+mn-ea"/>
              <a:cs typeface="Times New Roman" panose="02020603050405020304" pitchFamily="18" charset="0"/>
            </a:endParaRPr>
          </a:p>
        </p:txBody>
      </p:sp>
      <p:sp>
        <p:nvSpPr>
          <p:cNvPr id="15" name="文本框 14"/>
          <p:cNvSpPr txBox="1"/>
          <p:nvPr/>
        </p:nvSpPr>
        <p:spPr>
          <a:xfrm>
            <a:off x="5658763" y="1545612"/>
            <a:ext cx="902811" cy="584775"/>
          </a:xfrm>
          <a:prstGeom prst="rect">
            <a:avLst/>
          </a:prstGeom>
          <a:noFill/>
        </p:spPr>
        <p:txBody>
          <a:bodyPr wrap="none">
            <a:spAutoFit/>
          </a:bodyPr>
          <a:lstStyle/>
          <a:p>
            <a:pPr>
              <a:defRPr/>
            </a:pPr>
            <a:r>
              <a:rPr lang="en-US" altLang="zh-CN" sz="3200" b="1">
                <a:latin typeface="Times New Roman" panose="02020603050405020304" pitchFamily="18" charset="0"/>
                <a:ea typeface="+mn-ea"/>
                <a:cs typeface="Times New Roman" panose="02020603050405020304" pitchFamily="18" charset="0"/>
              </a:rPr>
              <a:t>3.85</a:t>
            </a:r>
            <a:endParaRPr lang="zh-CN" altLang="en-US" sz="3200" b="1" dirty="0">
              <a:latin typeface="Times New Roman" panose="02020603050405020304" pitchFamily="18" charset="0"/>
              <a:ea typeface="+mn-ea"/>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up)">
                                      <p:cBhvr>
                                        <p:cTn id="34" dur="500"/>
                                        <p:tgtEl>
                                          <p:spTgt spid="11"/>
                                        </p:tgtEl>
                                      </p:cBhvr>
                                    </p:animEffect>
                                  </p:childTnLst>
                                </p:cTn>
                              </p:par>
                            </p:childTnLst>
                          </p:cTn>
                        </p:par>
                        <p:par>
                          <p:cTn id="35" fill="hold">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图片 8"/>
          <p:cNvPicPr>
            <a:picLocks noChangeAspect="1" noChangeArrowheads="1"/>
          </p:cNvPicPr>
          <p:nvPr/>
        </p:nvPicPr>
        <p:blipFill>
          <a:blip r:embed="rId2">
            <a:extLst>
              <a:ext uri="{28A0092B-C50C-407E-A947-70E740481C1C}">
                <a14:useLocalDpi xmlns:a14="http://schemas.microsoft.com/office/drawing/2010/main" val="0"/>
              </a:ext>
            </a:extLst>
          </a:blip>
          <a:srcRect l="7599" r="6293"/>
          <a:stretch>
            <a:fillRect/>
          </a:stretch>
        </p:blipFill>
        <p:spPr bwMode="auto">
          <a:xfrm>
            <a:off x="-36513" y="14288"/>
            <a:ext cx="4895851"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2715766"/>
            <a:ext cx="891373" cy="1636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标注 19"/>
          <p:cNvSpPr/>
          <p:nvPr/>
        </p:nvSpPr>
        <p:spPr>
          <a:xfrm>
            <a:off x="2069406" y="1689795"/>
            <a:ext cx="6200775" cy="2136775"/>
          </a:xfrm>
          <a:prstGeom prst="wedgeRoundRectCallout">
            <a:avLst>
              <a:gd name="adj1" fmla="val -57406"/>
              <a:gd name="adj2" fmla="val 34971"/>
              <a:gd name="adj3" fmla="val 16667"/>
            </a:avLst>
          </a:prstGeom>
          <a:noFill/>
          <a:ln w="19050">
            <a:solidFill>
              <a:srgbClr val="540E04"/>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prstClr val="white"/>
              </a:solidFill>
            </a:endParaRPr>
          </a:p>
        </p:txBody>
      </p:sp>
      <p:sp>
        <p:nvSpPr>
          <p:cNvPr id="27653" name="TextBox 20"/>
          <p:cNvSpPr txBox="1">
            <a:spLocks noChangeArrowheads="1"/>
          </p:cNvSpPr>
          <p:nvPr/>
        </p:nvSpPr>
        <p:spPr bwMode="auto">
          <a:xfrm>
            <a:off x="2250381" y="1777107"/>
            <a:ext cx="6097587"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lang="zh-CN" altLang="en-US" sz="3200" b="1">
                <a:latin typeface="Times New Roman" panose="02020603050405020304" pitchFamily="18" charset="0"/>
                <a:ea typeface="黑体" panose="02010609060101010101" pitchFamily="49" charset="-122"/>
                <a:cs typeface="Times New Roman" panose="02020603050405020304" pitchFamily="18" charset="0"/>
              </a:rPr>
              <a:t>        同学们，开课时大家测量的数据现在能用小数表示吗？这节课你有哪些收获？</a:t>
            </a:r>
          </a:p>
        </p:txBody>
      </p:sp>
      <p:sp>
        <p:nvSpPr>
          <p:cNvPr id="27654" name="文本框 4"/>
          <p:cNvSpPr txBox="1">
            <a:spLocks noChangeArrowheads="1"/>
          </p:cNvSpPr>
          <p:nvPr/>
        </p:nvSpPr>
        <p:spPr bwMode="auto">
          <a:xfrm>
            <a:off x="1039813" y="317500"/>
            <a:ext cx="29638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a:defRPr>
                <a:solidFill>
                  <a:schemeClr val="tx1"/>
                </a:solidFill>
                <a:latin typeface="等线" panose="02010600030101010101" pitchFamily="2" charset="-122"/>
                <a:ea typeface="等线" panose="02010600030101010101" pitchFamily="2" charset="-122"/>
              </a:defRPr>
            </a:lvl1pPr>
            <a:lvl2pPr marL="742950" indent="-285750" defTabSz="685800">
              <a:defRPr>
                <a:solidFill>
                  <a:schemeClr val="tx1"/>
                </a:solidFill>
                <a:latin typeface="等线" panose="02010600030101010101" pitchFamily="2" charset="-122"/>
                <a:ea typeface="等线" panose="02010600030101010101" pitchFamily="2" charset="-122"/>
              </a:defRPr>
            </a:lvl2pPr>
            <a:lvl3pPr marL="1143000" indent="-228600" defTabSz="685800">
              <a:defRPr>
                <a:solidFill>
                  <a:schemeClr val="tx1"/>
                </a:solidFill>
                <a:latin typeface="等线" panose="02010600030101010101" pitchFamily="2" charset="-122"/>
                <a:ea typeface="等线" panose="02010600030101010101" pitchFamily="2" charset="-122"/>
              </a:defRPr>
            </a:lvl3pPr>
            <a:lvl4pPr marL="1600200" indent="-228600" defTabSz="685800">
              <a:defRPr>
                <a:solidFill>
                  <a:schemeClr val="tx1"/>
                </a:solidFill>
                <a:latin typeface="等线" panose="02010600030101010101" pitchFamily="2" charset="-122"/>
                <a:ea typeface="等线" panose="02010600030101010101" pitchFamily="2" charset="-122"/>
              </a:defRPr>
            </a:lvl4pPr>
            <a:lvl5pPr marL="2057400" indent="-228600" defTabSz="685800">
              <a:defRPr>
                <a:solidFill>
                  <a:schemeClr val="tx1"/>
                </a:solidFill>
                <a:latin typeface="等线" panose="02010600030101010101" pitchFamily="2" charset="-122"/>
                <a:ea typeface="等线" panose="02010600030101010101" pitchFamily="2" charset="-122"/>
              </a:defRPr>
            </a:lvl5pPr>
            <a:lvl6pPr marL="25146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3600" b="1">
                <a:solidFill>
                  <a:srgbClr val="C93756"/>
                </a:solidFill>
                <a:latin typeface="黑体" panose="02010609060101010101" pitchFamily="49" charset="-122"/>
                <a:ea typeface="黑体" panose="02010609060101010101" pitchFamily="49" charset="-122"/>
              </a:rPr>
              <a:t>四、课堂小结</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99592" y="1059582"/>
            <a:ext cx="7272808" cy="3242170"/>
          </a:xfrm>
          <a:prstGeom prst="rect">
            <a:avLst/>
          </a:prstGeom>
          <a:noFill/>
        </p:spPr>
        <p:txBody>
          <a:bodyPr wrap="square">
            <a:spAutoFit/>
          </a:bodyPr>
          <a:lstStyle/>
          <a:p>
            <a:pPr eaLnBrk="1" hangingPunct="1">
              <a:lnSpc>
                <a:spcPct val="150000"/>
              </a:lnSpc>
            </a:pP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        小数是我国最早提出和使用的。</a:t>
            </a:r>
            <a:endParaRPr lang="en-US" altLang="zh-CN" sz="2800" dirty="0">
              <a:latin typeface="Times New Roman" panose="02020603050405020304" pitchFamily="18" charset="0"/>
              <a:ea typeface="黑体" panose="02010609060101010101" pitchFamily="49" charset="-122"/>
              <a:cs typeface="Times New Roman" panose="02020603050405020304" pitchFamily="18" charset="0"/>
            </a:endParaRPr>
          </a:p>
          <a:p>
            <a:pPr eaLnBrk="1" hangingPunct="1">
              <a:lnSpc>
                <a:spcPct val="150000"/>
              </a:lnSpc>
            </a:pP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        在公元3世纪，我国数学家刘徽就提出把整数个位以下无法标出名称的部分称为微数。</a:t>
            </a:r>
            <a:endParaRPr lang="en-US" altLang="zh-CN" sz="2800" dirty="0">
              <a:latin typeface="Times New Roman" panose="02020603050405020304" pitchFamily="18" charset="0"/>
              <a:ea typeface="黑体" panose="02010609060101010101" pitchFamily="49" charset="-122"/>
              <a:cs typeface="Times New Roman" panose="02020603050405020304" pitchFamily="18" charset="0"/>
            </a:endParaRPr>
          </a:p>
          <a:p>
            <a:pPr eaLnBrk="1" hangingPunct="1">
              <a:lnSpc>
                <a:spcPct val="150000"/>
              </a:lnSpc>
            </a:pPr>
            <a:r>
              <a:rPr lang="zh-CN" altLang="en-US" sz="2800" dirty="0">
                <a:latin typeface="Times New Roman" panose="02020603050405020304" pitchFamily="18" charset="0"/>
                <a:ea typeface="黑体" panose="02010609060101010101" pitchFamily="49" charset="-122"/>
                <a:cs typeface="Times New Roman" panose="02020603050405020304" pitchFamily="18" charset="0"/>
              </a:rPr>
              <a:t>        到了公元13世纪，我国数学家朱世杰提出了“小数”这个名称。</a:t>
            </a:r>
          </a:p>
        </p:txBody>
      </p:sp>
      <p:sp>
        <p:nvSpPr>
          <p:cNvPr id="4" name="文本框 3"/>
          <p:cNvSpPr txBox="1"/>
          <p:nvPr/>
        </p:nvSpPr>
        <p:spPr>
          <a:xfrm>
            <a:off x="5724128" y="411510"/>
            <a:ext cx="2052228" cy="661207"/>
          </a:xfrm>
          <a:prstGeom prst="rect">
            <a:avLst/>
          </a:prstGeom>
          <a:noFill/>
        </p:spPr>
        <p:txBody>
          <a:bodyPr wrap="square">
            <a:spAutoFit/>
          </a:bodyPr>
          <a:lstStyle/>
          <a:p>
            <a:pPr eaLnBrk="1" hangingPunct="1">
              <a:lnSpc>
                <a:spcPct val="150000"/>
              </a:lnSpc>
            </a:pPr>
            <a:r>
              <a:rPr lang="zh-CN" altLang="en-US" sz="2800" dirty="0">
                <a:solidFill>
                  <a:srgbClr val="7030A0"/>
                </a:solidFill>
                <a:latin typeface="Times New Roman" panose="02020603050405020304" pitchFamily="18" charset="0"/>
                <a:ea typeface="黑体" panose="02010609060101010101" pitchFamily="49" charset="-122"/>
                <a:cs typeface="Times New Roman" panose="02020603050405020304" pitchFamily="18" charset="0"/>
              </a:rPr>
              <a:t>你知道吗？</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图片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863" y="88900"/>
            <a:ext cx="2967037"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矩形 1"/>
          <p:cNvSpPr>
            <a:spLocks noChangeArrowheads="1"/>
          </p:cNvSpPr>
          <p:nvPr/>
        </p:nvSpPr>
        <p:spPr bwMode="auto">
          <a:xfrm>
            <a:off x="900113" y="963613"/>
            <a:ext cx="7854950" cy="366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填空。</a:t>
            </a:r>
          </a:p>
          <a:p>
            <a:pPr>
              <a:lnSpc>
                <a:spcPct val="12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把</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1 m</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平均分成</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100</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份，其中的</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份用分数表示是</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)m</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，用小数表示是</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)m</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；其中的</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份用分数表示是</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)m</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，用小数表示是</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)m</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a:t>
            </a:r>
          </a:p>
          <a:p>
            <a:pPr>
              <a:lnSpc>
                <a:spcPct val="12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小数的计数单位是</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b="1">
                <a:latin typeface="楷体" panose="02010609060101010101" pitchFamily="49" charset="-122"/>
                <a:ea typeface="楷体" panose="02010609060101010101" pitchFamily="49" charset="-122"/>
                <a:cs typeface="Times New Roman" panose="02020603050405020304" pitchFamily="18" charset="0"/>
              </a:rPr>
              <a:t>……</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分别写作</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a:t>
            </a:r>
            <a:endParaRPr lang="en-US" altLang="zh-CN" sz="2800" b="1">
              <a:latin typeface="Times New Roman" panose="02020603050405020304" pitchFamily="18" charset="0"/>
              <a:ea typeface="黑体" panose="02010609060101010101" pitchFamily="49" charset="-122"/>
              <a:cs typeface="Times New Roman" panose="02020603050405020304" pitchFamily="18" charset="0"/>
            </a:endParaRPr>
          </a:p>
          <a:p>
            <a:pPr>
              <a:lnSpc>
                <a:spcPct val="12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b="1">
                <a:latin typeface="楷体" panose="02010609060101010101" pitchFamily="49" charset="-122"/>
                <a:ea typeface="楷体" panose="02010609060101010101" pitchFamily="49" charset="-122"/>
                <a:cs typeface="Times New Roman" panose="02020603050405020304" pitchFamily="18" charset="0"/>
              </a:rPr>
              <a:t>……</a:t>
            </a:r>
            <a:endParaRPr lang="en-US" altLang="zh-CN" sz="2800" b="1">
              <a:latin typeface="Times New Roman" panose="02020603050405020304" pitchFamily="18" charset="0"/>
              <a:ea typeface="黑体" panose="02010609060101010101" pitchFamily="49" charset="-122"/>
              <a:cs typeface="Times New Roman" panose="02020603050405020304" pitchFamily="18" charset="0"/>
            </a:endParaRPr>
          </a:p>
        </p:txBody>
      </p:sp>
      <p:graphicFrame>
        <p:nvGraphicFramePr>
          <p:cNvPr id="9" name="对象 8"/>
          <p:cNvGraphicFramePr>
            <a:graphicFrameLocks noChangeAspect="1"/>
          </p:cNvGraphicFramePr>
          <p:nvPr/>
        </p:nvGraphicFramePr>
        <p:xfrm>
          <a:off x="1481138" y="1884363"/>
          <a:ext cx="517525" cy="719137"/>
        </p:xfrm>
        <a:graphic>
          <a:graphicData uri="http://schemas.openxmlformats.org/presentationml/2006/ole">
            <mc:AlternateContent xmlns:mc="http://schemas.openxmlformats.org/markup-compatibility/2006">
              <mc:Choice xmlns:v="urn:schemas-microsoft-com:vml" Requires="v">
                <p:oleObj spid="_x0000_s11267" name="Equation" r:id="rId4" imgW="292100" imgH="405765" progId="Equation.DSMT4">
                  <p:embed/>
                </p:oleObj>
              </mc:Choice>
              <mc:Fallback>
                <p:oleObj name="Equation" r:id="rId4" imgW="292100" imgH="405765" progId="Equation.DSMT4">
                  <p:embed/>
                  <p:pic>
                    <p:nvPicPr>
                      <p:cNvPr id="0" name="对象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1138" y="1884363"/>
                        <a:ext cx="51752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矩形 9"/>
          <p:cNvSpPr>
            <a:spLocks noChangeArrowheads="1"/>
          </p:cNvSpPr>
          <p:nvPr/>
        </p:nvSpPr>
        <p:spPr bwMode="auto">
          <a:xfrm>
            <a:off x="5010150" y="2028825"/>
            <a:ext cx="81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0.01</a:t>
            </a:r>
            <a:endParaRPr lang="zh-CN" altLang="en-US">
              <a:solidFill>
                <a:srgbClr val="FF0000"/>
              </a:solidFill>
              <a:ea typeface="黑体" panose="02010609060101010101" pitchFamily="49" charset="-122"/>
              <a:cs typeface="Times New Roman" panose="02020603050405020304" pitchFamily="18" charset="0"/>
            </a:endParaRPr>
          </a:p>
        </p:txBody>
      </p:sp>
      <p:graphicFrame>
        <p:nvGraphicFramePr>
          <p:cNvPr id="11" name="对象 10"/>
          <p:cNvGraphicFramePr>
            <a:graphicFrameLocks noChangeAspect="1"/>
          </p:cNvGraphicFramePr>
          <p:nvPr/>
        </p:nvGraphicFramePr>
        <p:xfrm>
          <a:off x="2901950" y="2341563"/>
          <a:ext cx="517525" cy="719137"/>
        </p:xfrm>
        <a:graphic>
          <a:graphicData uri="http://schemas.openxmlformats.org/presentationml/2006/ole">
            <mc:AlternateContent xmlns:mc="http://schemas.openxmlformats.org/markup-compatibility/2006">
              <mc:Choice xmlns:v="urn:schemas-microsoft-com:vml" Requires="v">
                <p:oleObj spid="_x0000_s11268" name="Equation" r:id="rId6" imgW="292100" imgH="405765" progId="Equation.DSMT4">
                  <p:embed/>
                </p:oleObj>
              </mc:Choice>
              <mc:Fallback>
                <p:oleObj name="Equation" r:id="rId6" imgW="292100" imgH="405765" progId="Equation.DSMT4">
                  <p:embed/>
                  <p:pic>
                    <p:nvPicPr>
                      <p:cNvPr id="0" name="对象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1950" y="2341563"/>
                        <a:ext cx="51752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矩形 11"/>
          <p:cNvSpPr>
            <a:spLocks noChangeArrowheads="1"/>
          </p:cNvSpPr>
          <p:nvPr/>
        </p:nvSpPr>
        <p:spPr bwMode="auto">
          <a:xfrm>
            <a:off x="6408738" y="2554288"/>
            <a:ext cx="8128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0.03</a:t>
            </a:r>
            <a:endParaRPr lang="zh-CN" altLang="en-US">
              <a:solidFill>
                <a:srgbClr val="FF0000"/>
              </a:solidFill>
              <a:ea typeface="黑体" panose="02010609060101010101" pitchFamily="49" charset="-122"/>
              <a:cs typeface="Times New Roman" panose="02020603050405020304" pitchFamily="18" charset="0"/>
            </a:endParaRPr>
          </a:p>
        </p:txBody>
      </p:sp>
      <p:sp>
        <p:nvSpPr>
          <p:cNvPr id="13" name="矩形 12"/>
          <p:cNvSpPr>
            <a:spLocks noChangeArrowheads="1"/>
          </p:cNvSpPr>
          <p:nvPr/>
        </p:nvSpPr>
        <p:spPr bwMode="auto">
          <a:xfrm>
            <a:off x="4387850" y="3060700"/>
            <a:ext cx="16271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十分之一</a:t>
            </a:r>
            <a:endParaRPr lang="zh-CN" altLang="en-US">
              <a:solidFill>
                <a:srgbClr val="FF0000"/>
              </a:solidFill>
              <a:ea typeface="黑体" panose="02010609060101010101" pitchFamily="49" charset="-122"/>
              <a:cs typeface="Times New Roman" panose="02020603050405020304" pitchFamily="18" charset="0"/>
            </a:endParaRPr>
          </a:p>
        </p:txBody>
      </p:sp>
      <p:sp>
        <p:nvSpPr>
          <p:cNvPr id="14" name="矩形 13"/>
          <p:cNvSpPr>
            <a:spLocks noChangeArrowheads="1"/>
          </p:cNvSpPr>
          <p:nvPr/>
        </p:nvSpPr>
        <p:spPr bwMode="auto">
          <a:xfrm>
            <a:off x="6592888" y="3060700"/>
            <a:ext cx="16271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百分之一</a:t>
            </a:r>
            <a:endParaRPr lang="zh-CN" altLang="en-US">
              <a:solidFill>
                <a:srgbClr val="FF0000"/>
              </a:solidFill>
              <a:ea typeface="黑体" panose="02010609060101010101" pitchFamily="49" charset="-122"/>
              <a:cs typeface="Times New Roman" panose="02020603050405020304" pitchFamily="18" charset="0"/>
            </a:endParaRPr>
          </a:p>
        </p:txBody>
      </p:sp>
      <p:sp>
        <p:nvSpPr>
          <p:cNvPr id="15" name="矩形 14"/>
          <p:cNvSpPr>
            <a:spLocks noChangeArrowheads="1"/>
          </p:cNvSpPr>
          <p:nvPr/>
        </p:nvSpPr>
        <p:spPr bwMode="auto">
          <a:xfrm>
            <a:off x="1016000" y="3584575"/>
            <a:ext cx="16271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千分之一</a:t>
            </a:r>
            <a:endParaRPr lang="zh-CN" altLang="en-US">
              <a:solidFill>
                <a:srgbClr val="FF0000"/>
              </a:solidFill>
              <a:ea typeface="黑体" panose="02010609060101010101" pitchFamily="49" charset="-122"/>
              <a:cs typeface="Times New Roman" panose="02020603050405020304" pitchFamily="18" charset="0"/>
            </a:endParaRPr>
          </a:p>
        </p:txBody>
      </p:sp>
      <p:sp>
        <p:nvSpPr>
          <p:cNvPr id="16" name="矩形 15"/>
          <p:cNvSpPr>
            <a:spLocks noChangeArrowheads="1"/>
          </p:cNvSpPr>
          <p:nvPr/>
        </p:nvSpPr>
        <p:spPr bwMode="auto">
          <a:xfrm>
            <a:off x="4938713" y="3597275"/>
            <a:ext cx="63341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0.1</a:t>
            </a:r>
            <a:endParaRPr lang="zh-CN" altLang="en-US">
              <a:solidFill>
                <a:srgbClr val="FF0000"/>
              </a:solidFill>
              <a:ea typeface="黑体" panose="02010609060101010101" pitchFamily="49" charset="-122"/>
              <a:cs typeface="Times New Roman" panose="02020603050405020304" pitchFamily="18" charset="0"/>
            </a:endParaRPr>
          </a:p>
        </p:txBody>
      </p:sp>
      <p:sp>
        <p:nvSpPr>
          <p:cNvPr id="17" name="矩形 16"/>
          <p:cNvSpPr>
            <a:spLocks noChangeArrowheads="1"/>
          </p:cNvSpPr>
          <p:nvPr/>
        </p:nvSpPr>
        <p:spPr bwMode="auto">
          <a:xfrm>
            <a:off x="5921375" y="3602038"/>
            <a:ext cx="81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0.01</a:t>
            </a:r>
            <a:endParaRPr lang="zh-CN" altLang="en-US">
              <a:solidFill>
                <a:srgbClr val="FF0000"/>
              </a:solidFill>
              <a:ea typeface="黑体" panose="02010609060101010101" pitchFamily="49" charset="-122"/>
              <a:cs typeface="Times New Roman" panose="02020603050405020304" pitchFamily="18" charset="0"/>
            </a:endParaRPr>
          </a:p>
        </p:txBody>
      </p:sp>
      <p:sp>
        <p:nvSpPr>
          <p:cNvPr id="18" name="矩形 17"/>
          <p:cNvSpPr>
            <a:spLocks noChangeArrowheads="1"/>
          </p:cNvSpPr>
          <p:nvPr/>
        </p:nvSpPr>
        <p:spPr bwMode="auto">
          <a:xfrm>
            <a:off x="1079500" y="4119563"/>
            <a:ext cx="9937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0.001</a:t>
            </a:r>
            <a:endParaRPr lang="zh-CN" altLang="en-US">
              <a:solidFill>
                <a:srgbClr val="FF0000"/>
              </a:solidFill>
              <a:ea typeface="黑体" panose="02010609060101010101" pitchFamily="49" charset="-122"/>
              <a:cs typeface="Times New Roman" panose="02020603050405020304" pitchFamily="18" charset="0"/>
            </a:endParaRPr>
          </a:p>
        </p:txBody>
      </p:sp>
      <p:sp>
        <p:nvSpPr>
          <p:cNvPr id="28686" name="文本框 18"/>
          <p:cNvSpPr txBox="1">
            <a:spLocks noChangeArrowheads="1"/>
          </p:cNvSpPr>
          <p:nvPr/>
        </p:nvSpPr>
        <p:spPr bwMode="auto">
          <a:xfrm>
            <a:off x="323850" y="169863"/>
            <a:ext cx="26590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a:defRPr>
                <a:solidFill>
                  <a:schemeClr val="tx1"/>
                </a:solidFill>
                <a:latin typeface="等线" panose="02010600030101010101" pitchFamily="2" charset="-122"/>
                <a:ea typeface="等线" panose="02010600030101010101" pitchFamily="2" charset="-122"/>
              </a:defRPr>
            </a:lvl1pPr>
            <a:lvl2pPr marL="742950" indent="-285750" defTabSz="685800">
              <a:defRPr>
                <a:solidFill>
                  <a:schemeClr val="tx1"/>
                </a:solidFill>
                <a:latin typeface="等线" panose="02010600030101010101" pitchFamily="2" charset="-122"/>
                <a:ea typeface="等线" panose="02010600030101010101" pitchFamily="2" charset="-122"/>
              </a:defRPr>
            </a:lvl2pPr>
            <a:lvl3pPr marL="1143000" indent="-228600" defTabSz="685800">
              <a:defRPr>
                <a:solidFill>
                  <a:schemeClr val="tx1"/>
                </a:solidFill>
                <a:latin typeface="等线" panose="02010600030101010101" pitchFamily="2" charset="-122"/>
                <a:ea typeface="等线" panose="02010600030101010101" pitchFamily="2" charset="-122"/>
              </a:defRPr>
            </a:lvl3pPr>
            <a:lvl4pPr marL="1600200" indent="-228600" defTabSz="685800">
              <a:defRPr>
                <a:solidFill>
                  <a:schemeClr val="tx1"/>
                </a:solidFill>
                <a:latin typeface="等线" panose="02010600030101010101" pitchFamily="2" charset="-122"/>
                <a:ea typeface="等线" panose="02010600030101010101" pitchFamily="2" charset="-122"/>
              </a:defRPr>
            </a:lvl4pPr>
            <a:lvl5pPr marL="2057400" indent="-228600" defTabSz="685800">
              <a:defRPr>
                <a:solidFill>
                  <a:schemeClr val="tx1"/>
                </a:solidFill>
                <a:latin typeface="等线" panose="02010600030101010101" pitchFamily="2" charset="-122"/>
                <a:ea typeface="等线" panose="02010600030101010101" pitchFamily="2" charset="-122"/>
              </a:defRPr>
            </a:lvl5pPr>
            <a:lvl6pPr marL="25146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zh-CN" altLang="en-US" sz="3600" b="1">
                <a:solidFill>
                  <a:srgbClr val="C93756"/>
                </a:solidFill>
                <a:latin typeface="黑体" panose="02010609060101010101" pitchFamily="49" charset="-122"/>
                <a:ea typeface="黑体" panose="02010609060101010101" pitchFamily="49" charset="-122"/>
              </a:rPr>
              <a:t>▶备选练习</a:t>
            </a:r>
          </a:p>
        </p:txBody>
      </p:sp>
      <p:grpSp>
        <p:nvGrpSpPr>
          <p:cNvPr id="28687" name="组合 2"/>
          <p:cNvGrpSpPr/>
          <p:nvPr/>
        </p:nvGrpSpPr>
        <p:grpSpPr bwMode="auto">
          <a:xfrm>
            <a:off x="2541588" y="4832350"/>
            <a:ext cx="3989387" cy="307975"/>
            <a:chOff x="2382515" y="4832269"/>
            <a:chExt cx="3989944" cy="307776"/>
          </a:xfrm>
        </p:grpSpPr>
        <p:sp>
          <p:nvSpPr>
            <p:cNvPr id="21" name="圆角矩形 20"/>
            <p:cNvSpPr/>
            <p:nvPr/>
          </p:nvSpPr>
          <p:spPr>
            <a:xfrm>
              <a:off x="2382515" y="4832269"/>
              <a:ext cx="3989944" cy="306190"/>
            </a:xfrm>
            <a:prstGeom prst="roundRect">
              <a:avLst/>
            </a:prstGeom>
            <a:gradFill>
              <a:gsLst>
                <a:gs pos="0">
                  <a:srgbClr val="5CB7A2"/>
                </a:gs>
                <a:gs pos="73000">
                  <a:srgbClr val="176D85"/>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689" name="矩形 16"/>
            <p:cNvSpPr>
              <a:spLocks noChangeArrowheads="1"/>
            </p:cNvSpPr>
            <p:nvPr/>
          </p:nvSpPr>
          <p:spPr bwMode="auto">
            <a:xfrm>
              <a:off x="2567781" y="4832269"/>
              <a:ext cx="377594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1400" b="1">
                  <a:solidFill>
                    <a:schemeClr val="bg1"/>
                  </a:solidFill>
                  <a:latin typeface="宋体" panose="02010600030101010101" pitchFamily="2" charset="-122"/>
                  <a:ea typeface="宋体" panose="02010600030101010101" pitchFamily="2" charset="-122"/>
                </a:rPr>
                <a:t>选自“状元成才路”系列丛书</a:t>
              </a:r>
              <a:r>
                <a:rPr lang="en-US" altLang="zh-CN" sz="1400" b="1">
                  <a:solidFill>
                    <a:schemeClr val="bg1"/>
                  </a:solidFill>
                  <a:latin typeface="宋体" panose="02010600030101010101" pitchFamily="2" charset="-122"/>
                  <a:ea typeface="宋体" panose="02010600030101010101" pitchFamily="2" charset="-122"/>
                </a:rPr>
                <a:t>《</a:t>
              </a:r>
              <a:r>
                <a:rPr lang="zh-CN" altLang="en-US" sz="1400" b="1">
                  <a:solidFill>
                    <a:schemeClr val="bg1"/>
                  </a:solidFill>
                  <a:latin typeface="宋体" panose="02010600030101010101" pitchFamily="2" charset="-122"/>
                  <a:ea typeface="宋体" panose="02010600030101010101" pitchFamily="2" charset="-122"/>
                </a:rPr>
                <a:t>状元作业本</a:t>
              </a:r>
              <a:r>
                <a:rPr lang="en-US" altLang="zh-CN" sz="1400" b="1">
                  <a:solidFill>
                    <a:schemeClr val="bg1"/>
                  </a:solidFill>
                  <a:latin typeface="宋体" panose="02010600030101010101" pitchFamily="2" charset="-122"/>
                  <a:ea typeface="宋体" panose="02010600030101010101" pitchFamily="2" charset="-122"/>
                </a:rPr>
                <a:t>》</a:t>
              </a:r>
              <a:endParaRPr lang="zh-CN" altLang="en-US" sz="1400" b="1">
                <a:solidFill>
                  <a:schemeClr val="bg1"/>
                </a:solidFill>
                <a:latin typeface="宋体" panose="02010600030101010101" pitchFamily="2" charset="-122"/>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P spid="1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矩形 1"/>
          <p:cNvSpPr>
            <a:spLocks noChangeArrowheads="1"/>
          </p:cNvSpPr>
          <p:nvPr/>
        </p:nvSpPr>
        <p:spPr bwMode="auto">
          <a:xfrm>
            <a:off x="684213" y="1257300"/>
            <a:ext cx="7920037"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(3)0.7</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的计数单位是</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，它有</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个这样的计数单位。</a:t>
            </a:r>
          </a:p>
          <a:p>
            <a:pPr>
              <a:lnSpc>
                <a:spcPct val="12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(4)(     )</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个</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0.01</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是</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0.23</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a:t>
            </a:r>
          </a:p>
          <a:p>
            <a:pPr>
              <a:lnSpc>
                <a:spcPct val="12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(5)10</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个</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0.1</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是</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10</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个</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0.01</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是</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个</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0.001</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是</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0.01</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a:t>
            </a:r>
          </a:p>
        </p:txBody>
      </p:sp>
      <p:sp>
        <p:nvSpPr>
          <p:cNvPr id="4" name="矩形 3"/>
          <p:cNvSpPr>
            <a:spLocks noChangeArrowheads="1"/>
          </p:cNvSpPr>
          <p:nvPr/>
        </p:nvSpPr>
        <p:spPr bwMode="auto">
          <a:xfrm>
            <a:off x="3800475" y="1327150"/>
            <a:ext cx="6334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0.1</a:t>
            </a:r>
            <a:endParaRPr lang="zh-CN" altLang="en-US">
              <a:solidFill>
                <a:srgbClr val="FF0000"/>
              </a:solidFill>
              <a:ea typeface="黑体" panose="02010609060101010101" pitchFamily="49" charset="-122"/>
              <a:cs typeface="Times New Roman" panose="02020603050405020304" pitchFamily="18" charset="0"/>
            </a:endParaRPr>
          </a:p>
        </p:txBody>
      </p:sp>
      <p:sp>
        <p:nvSpPr>
          <p:cNvPr id="5" name="矩形 4"/>
          <p:cNvSpPr>
            <a:spLocks noChangeArrowheads="1"/>
          </p:cNvSpPr>
          <p:nvPr/>
        </p:nvSpPr>
        <p:spPr bwMode="auto">
          <a:xfrm>
            <a:off x="5682615" y="1338263"/>
            <a:ext cx="3651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7</a:t>
            </a:r>
            <a:endParaRPr lang="zh-CN" altLang="en-US">
              <a:solidFill>
                <a:srgbClr val="FF0000"/>
              </a:solidFill>
              <a:ea typeface="黑体" panose="02010609060101010101" pitchFamily="49" charset="-122"/>
              <a:cs typeface="Times New Roman" panose="02020603050405020304" pitchFamily="18" charset="0"/>
            </a:endParaRPr>
          </a:p>
        </p:txBody>
      </p:sp>
      <p:sp>
        <p:nvSpPr>
          <p:cNvPr id="6" name="矩形 5"/>
          <p:cNvSpPr>
            <a:spLocks noChangeArrowheads="1"/>
          </p:cNvSpPr>
          <p:nvPr/>
        </p:nvSpPr>
        <p:spPr bwMode="auto">
          <a:xfrm>
            <a:off x="1273175" y="2338388"/>
            <a:ext cx="5445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23</a:t>
            </a:r>
            <a:endParaRPr lang="zh-CN" altLang="en-US">
              <a:solidFill>
                <a:srgbClr val="FF0000"/>
              </a:solidFill>
              <a:ea typeface="黑体" panose="02010609060101010101" pitchFamily="49" charset="-122"/>
              <a:cs typeface="Times New Roman" panose="02020603050405020304" pitchFamily="18" charset="0"/>
            </a:endParaRPr>
          </a:p>
        </p:txBody>
      </p:sp>
      <p:sp>
        <p:nvSpPr>
          <p:cNvPr id="7" name="矩形 6"/>
          <p:cNvSpPr>
            <a:spLocks noChangeArrowheads="1"/>
          </p:cNvSpPr>
          <p:nvPr/>
        </p:nvSpPr>
        <p:spPr bwMode="auto">
          <a:xfrm>
            <a:off x="2916238" y="2854325"/>
            <a:ext cx="3635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a:t>
            </a:r>
            <a:endParaRPr lang="zh-CN" altLang="en-US">
              <a:solidFill>
                <a:srgbClr val="FF0000"/>
              </a:solidFill>
              <a:ea typeface="黑体" panose="02010609060101010101" pitchFamily="49" charset="-122"/>
              <a:cs typeface="Times New Roman" panose="02020603050405020304" pitchFamily="18" charset="0"/>
            </a:endParaRPr>
          </a:p>
        </p:txBody>
      </p:sp>
      <p:sp>
        <p:nvSpPr>
          <p:cNvPr id="8" name="矩形 7"/>
          <p:cNvSpPr>
            <a:spLocks noChangeArrowheads="1"/>
          </p:cNvSpPr>
          <p:nvPr/>
        </p:nvSpPr>
        <p:spPr bwMode="auto">
          <a:xfrm>
            <a:off x="5456238" y="2852738"/>
            <a:ext cx="633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0.1</a:t>
            </a:r>
            <a:endParaRPr lang="zh-CN" altLang="en-US">
              <a:solidFill>
                <a:srgbClr val="FF0000"/>
              </a:solidFill>
              <a:ea typeface="黑体" panose="02010609060101010101" pitchFamily="49" charset="-122"/>
              <a:cs typeface="Times New Roman" panose="02020603050405020304" pitchFamily="18" charset="0"/>
            </a:endParaRPr>
          </a:p>
        </p:txBody>
      </p:sp>
      <p:sp>
        <p:nvSpPr>
          <p:cNvPr id="9" name="矩形 8"/>
          <p:cNvSpPr>
            <a:spLocks noChangeArrowheads="1"/>
          </p:cNvSpPr>
          <p:nvPr/>
        </p:nvSpPr>
        <p:spPr bwMode="auto">
          <a:xfrm>
            <a:off x="6542088" y="2862263"/>
            <a:ext cx="5445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10</a:t>
            </a:r>
            <a:endParaRPr lang="zh-CN" altLang="en-US">
              <a:solidFill>
                <a:srgbClr val="FF0000"/>
              </a:solidFill>
              <a:ea typeface="黑体" panose="02010609060101010101" pitchFamily="49" charset="-122"/>
              <a:cs typeface="Times New Roman" panose="02020603050405020304" pitchFamily="18" charset="0"/>
            </a:endParaRPr>
          </a:p>
        </p:txBody>
      </p:sp>
      <p:grpSp>
        <p:nvGrpSpPr>
          <p:cNvPr id="29705" name="组合 2"/>
          <p:cNvGrpSpPr/>
          <p:nvPr/>
        </p:nvGrpSpPr>
        <p:grpSpPr bwMode="auto">
          <a:xfrm>
            <a:off x="2541588" y="4832350"/>
            <a:ext cx="3989387" cy="307975"/>
            <a:chOff x="2382515" y="4832269"/>
            <a:chExt cx="3989944" cy="307776"/>
          </a:xfrm>
        </p:grpSpPr>
        <p:sp>
          <p:nvSpPr>
            <p:cNvPr id="11" name="圆角矩形 10"/>
            <p:cNvSpPr/>
            <p:nvPr/>
          </p:nvSpPr>
          <p:spPr>
            <a:xfrm>
              <a:off x="2382515" y="4832269"/>
              <a:ext cx="3989944" cy="306190"/>
            </a:xfrm>
            <a:prstGeom prst="roundRect">
              <a:avLst/>
            </a:prstGeom>
            <a:gradFill>
              <a:gsLst>
                <a:gs pos="0">
                  <a:srgbClr val="5CB7A2"/>
                </a:gs>
                <a:gs pos="73000">
                  <a:srgbClr val="176D85"/>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9707" name="矩形 16"/>
            <p:cNvSpPr>
              <a:spLocks noChangeArrowheads="1"/>
            </p:cNvSpPr>
            <p:nvPr/>
          </p:nvSpPr>
          <p:spPr bwMode="auto">
            <a:xfrm>
              <a:off x="2567781" y="4832269"/>
              <a:ext cx="377594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1400" b="1">
                  <a:solidFill>
                    <a:schemeClr val="bg1"/>
                  </a:solidFill>
                  <a:latin typeface="宋体" panose="02010600030101010101" pitchFamily="2" charset="-122"/>
                  <a:ea typeface="宋体" panose="02010600030101010101" pitchFamily="2" charset="-122"/>
                </a:rPr>
                <a:t>选自“状元成才路”系列丛书</a:t>
              </a:r>
              <a:r>
                <a:rPr lang="en-US" altLang="zh-CN" sz="1400" b="1">
                  <a:solidFill>
                    <a:schemeClr val="bg1"/>
                  </a:solidFill>
                  <a:latin typeface="宋体" panose="02010600030101010101" pitchFamily="2" charset="-122"/>
                  <a:ea typeface="宋体" panose="02010600030101010101" pitchFamily="2" charset="-122"/>
                </a:rPr>
                <a:t>《</a:t>
              </a:r>
              <a:r>
                <a:rPr lang="zh-CN" altLang="en-US" sz="1400" b="1">
                  <a:solidFill>
                    <a:schemeClr val="bg1"/>
                  </a:solidFill>
                  <a:latin typeface="宋体" panose="02010600030101010101" pitchFamily="2" charset="-122"/>
                  <a:ea typeface="宋体" panose="02010600030101010101" pitchFamily="2" charset="-122"/>
                </a:rPr>
                <a:t>状元作业本</a:t>
              </a:r>
              <a:r>
                <a:rPr lang="en-US" altLang="zh-CN" sz="1400" b="1">
                  <a:solidFill>
                    <a:schemeClr val="bg1"/>
                  </a:solidFill>
                  <a:latin typeface="宋体" panose="02010600030101010101" pitchFamily="2" charset="-122"/>
                  <a:ea typeface="宋体" panose="02010600030101010101" pitchFamily="2" charset="-122"/>
                </a:rPr>
                <a:t>》</a:t>
              </a:r>
              <a:endParaRPr lang="zh-CN" altLang="en-US" sz="1400" b="1">
                <a:solidFill>
                  <a:schemeClr val="bg1"/>
                </a:solidFill>
                <a:latin typeface="宋体" panose="02010600030101010101" pitchFamily="2" charset="-122"/>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矩形 1"/>
          <p:cNvSpPr>
            <a:spLocks noChangeArrowheads="1"/>
          </p:cNvSpPr>
          <p:nvPr/>
        </p:nvSpPr>
        <p:spPr bwMode="auto">
          <a:xfrm>
            <a:off x="1042988" y="1131888"/>
            <a:ext cx="7777162" cy="262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判断。</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对的画“√”</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错的画“</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a:t>
            </a:r>
          </a:p>
          <a:p>
            <a:pPr>
              <a:lnSpc>
                <a:spcPct val="12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(1)0.3</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表示把一个整体分成</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10</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份</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表示其中的</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份。</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     )</a:t>
            </a:r>
          </a:p>
          <a:p>
            <a:pPr>
              <a:lnSpc>
                <a:spcPct val="12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(2)0.6m</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等于</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6dm</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     )</a:t>
            </a:r>
            <a:endParaRPr lang="zh-CN" altLang="en-US" sz="2800" b="1">
              <a:latin typeface="Times New Roman" panose="02020603050405020304" pitchFamily="18" charset="0"/>
              <a:ea typeface="黑体" panose="02010609060101010101" pitchFamily="49" charset="-122"/>
              <a:cs typeface="Times New Roman" panose="02020603050405020304" pitchFamily="18" charset="0"/>
            </a:endParaRPr>
          </a:p>
          <a:p>
            <a:pPr>
              <a:lnSpc>
                <a:spcPct val="12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小数计数单位之间的进率都是</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10</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a:latin typeface="Times New Roman" panose="02020603050405020304" pitchFamily="18" charset="0"/>
                <a:ea typeface="黑体" panose="02010609060101010101" pitchFamily="49" charset="-122"/>
                <a:cs typeface="Times New Roman" panose="02020603050405020304" pitchFamily="18" charset="0"/>
              </a:rPr>
              <a:t>	(     )</a:t>
            </a:r>
            <a:endParaRPr lang="zh-CN" altLang="en-US" sz="28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 name="矩形 2"/>
          <p:cNvSpPr>
            <a:spLocks noChangeArrowheads="1"/>
          </p:cNvSpPr>
          <p:nvPr/>
        </p:nvSpPr>
        <p:spPr bwMode="auto">
          <a:xfrm>
            <a:off x="7596188" y="2211388"/>
            <a:ext cx="5461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endParaRPr lang="zh-CN" altLang="en-US">
              <a:solidFill>
                <a:srgbClr val="FF0000"/>
              </a:solidFill>
              <a:ea typeface="黑体" panose="02010609060101010101" pitchFamily="49" charset="-122"/>
              <a:cs typeface="Times New Roman" panose="02020603050405020304" pitchFamily="18" charset="0"/>
            </a:endParaRPr>
          </a:p>
        </p:txBody>
      </p:sp>
      <p:sp>
        <p:nvSpPr>
          <p:cNvPr id="4" name="矩形 3"/>
          <p:cNvSpPr>
            <a:spLocks noChangeArrowheads="1"/>
          </p:cNvSpPr>
          <p:nvPr/>
        </p:nvSpPr>
        <p:spPr bwMode="auto">
          <a:xfrm>
            <a:off x="7678738" y="2735263"/>
            <a:ext cx="3810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endParaRPr lang="zh-CN" altLang="en-US">
              <a:solidFill>
                <a:srgbClr val="FF0000"/>
              </a:solidFill>
              <a:ea typeface="黑体" panose="02010609060101010101" pitchFamily="49" charset="-122"/>
              <a:cs typeface="Times New Roman" panose="02020603050405020304" pitchFamily="18" charset="0"/>
            </a:endParaRPr>
          </a:p>
        </p:txBody>
      </p:sp>
      <p:sp>
        <p:nvSpPr>
          <p:cNvPr id="5" name="矩形 4"/>
          <p:cNvSpPr>
            <a:spLocks noChangeArrowheads="1"/>
          </p:cNvSpPr>
          <p:nvPr/>
        </p:nvSpPr>
        <p:spPr bwMode="auto">
          <a:xfrm>
            <a:off x="7596188" y="3263900"/>
            <a:ext cx="5461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endParaRPr lang="zh-CN" altLang="en-US">
              <a:solidFill>
                <a:srgbClr val="FF0000"/>
              </a:solidFill>
              <a:ea typeface="黑体" panose="02010609060101010101" pitchFamily="49" charset="-122"/>
              <a:cs typeface="Times New Roman" panose="02020603050405020304" pitchFamily="18" charset="0"/>
            </a:endParaRPr>
          </a:p>
        </p:txBody>
      </p:sp>
      <p:grpSp>
        <p:nvGrpSpPr>
          <p:cNvPr id="30726" name="组合 2"/>
          <p:cNvGrpSpPr/>
          <p:nvPr/>
        </p:nvGrpSpPr>
        <p:grpSpPr bwMode="auto">
          <a:xfrm>
            <a:off x="2541588" y="4832350"/>
            <a:ext cx="3989387" cy="307975"/>
            <a:chOff x="2382515" y="4832269"/>
            <a:chExt cx="3989944" cy="307776"/>
          </a:xfrm>
        </p:grpSpPr>
        <p:sp>
          <p:nvSpPr>
            <p:cNvPr id="8" name="圆角矩形 7"/>
            <p:cNvSpPr/>
            <p:nvPr/>
          </p:nvSpPr>
          <p:spPr>
            <a:xfrm>
              <a:off x="2382515" y="4832269"/>
              <a:ext cx="3989944" cy="306190"/>
            </a:xfrm>
            <a:prstGeom prst="roundRect">
              <a:avLst/>
            </a:prstGeom>
            <a:gradFill>
              <a:gsLst>
                <a:gs pos="0">
                  <a:srgbClr val="5CB7A2"/>
                </a:gs>
                <a:gs pos="73000">
                  <a:srgbClr val="176D85"/>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728" name="矩形 16"/>
            <p:cNvSpPr>
              <a:spLocks noChangeArrowheads="1"/>
            </p:cNvSpPr>
            <p:nvPr/>
          </p:nvSpPr>
          <p:spPr bwMode="auto">
            <a:xfrm>
              <a:off x="2567781" y="4832269"/>
              <a:ext cx="377594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1400" b="1">
                  <a:solidFill>
                    <a:schemeClr val="bg1"/>
                  </a:solidFill>
                  <a:latin typeface="宋体" panose="02010600030101010101" pitchFamily="2" charset="-122"/>
                  <a:ea typeface="宋体" panose="02010600030101010101" pitchFamily="2" charset="-122"/>
                </a:rPr>
                <a:t>选自“状元成才路”系列丛书</a:t>
              </a:r>
              <a:r>
                <a:rPr lang="en-US" altLang="zh-CN" sz="1400" b="1">
                  <a:solidFill>
                    <a:schemeClr val="bg1"/>
                  </a:solidFill>
                  <a:latin typeface="宋体" panose="02010600030101010101" pitchFamily="2" charset="-122"/>
                  <a:ea typeface="宋体" panose="02010600030101010101" pitchFamily="2" charset="-122"/>
                </a:rPr>
                <a:t>《</a:t>
              </a:r>
              <a:r>
                <a:rPr lang="zh-CN" altLang="en-US" sz="1400" b="1">
                  <a:solidFill>
                    <a:schemeClr val="bg1"/>
                  </a:solidFill>
                  <a:latin typeface="宋体" panose="02010600030101010101" pitchFamily="2" charset="-122"/>
                  <a:ea typeface="宋体" panose="02010600030101010101" pitchFamily="2" charset="-122"/>
                </a:rPr>
                <a:t>状元作业本</a:t>
              </a:r>
              <a:r>
                <a:rPr lang="en-US" altLang="zh-CN" sz="1400" b="1">
                  <a:solidFill>
                    <a:schemeClr val="bg1"/>
                  </a:solidFill>
                  <a:latin typeface="宋体" panose="02010600030101010101" pitchFamily="2" charset="-122"/>
                  <a:ea typeface="宋体" panose="02010600030101010101" pitchFamily="2" charset="-122"/>
                </a:rPr>
                <a:t>》</a:t>
              </a:r>
              <a:endParaRPr lang="zh-CN" altLang="en-US" sz="1400" b="1">
                <a:solidFill>
                  <a:schemeClr val="bg1"/>
                </a:solidFill>
                <a:latin typeface="宋体" panose="02010600030101010101" pitchFamily="2" charset="-122"/>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scene3d>
          <a:camera prst="orthographicFront"/>
          <a:lightRig rig="threePt" dir="t"/>
        </a:scene3d>
        <a:sp3d contourW="12700">
          <a:contourClr>
            <a:srgbClr val="FDA343"/>
          </a:contourClr>
        </a:sp3d>
      </a:bodyPr>
      <a:lstStyle>
        <a:defPPr algn="ctr" eaLnBrk="1" fontAlgn="auto" hangingPunct="1">
          <a:lnSpc>
            <a:spcPct val="120000"/>
          </a:lnSpc>
          <a:spcBef>
            <a:spcPts val="0"/>
          </a:spcBef>
          <a:spcAft>
            <a:spcPts val="0"/>
          </a:spcAft>
          <a:defRPr sz="3600" b="1">
            <a:ln w="6350">
              <a:solidFill>
                <a:schemeClr val="tx1"/>
              </a:solidFill>
            </a:ln>
            <a:latin typeface="Times New Roman" panose="02020603050405020304" pitchFamily="18" charset="0"/>
            <a:ea typeface="黑体" panose="02010609060101010101" pitchFamily="49" charset="-122"/>
            <a:cs typeface="Times New Roman" panose="02020603050405020304" pitchFamily="18" charset="0"/>
            <a:sym typeface="+mn-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801</Words>
  <Application>Microsoft Office PowerPoint</Application>
  <PresentationFormat>全屏显示(16:9)</PresentationFormat>
  <Paragraphs>158</Paragraphs>
  <Slides>24</Slides>
  <Notes>1</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2</vt:i4>
      </vt:variant>
      <vt:variant>
        <vt:lpstr>幻灯片标题</vt:lpstr>
      </vt:variant>
      <vt:variant>
        <vt:i4>24</vt:i4>
      </vt:variant>
    </vt:vector>
  </HeadingPairs>
  <TitlesOfParts>
    <vt:vector size="36" baseType="lpstr">
      <vt:lpstr>等线</vt:lpstr>
      <vt:lpstr>等线 Light</vt:lpstr>
      <vt:lpstr>方正粗黑繁体</vt:lpstr>
      <vt:lpstr>黑体</vt:lpstr>
      <vt:lpstr>楷体</vt:lpstr>
      <vt:lpstr>宋体</vt:lpstr>
      <vt:lpstr>幼圆</vt:lpstr>
      <vt:lpstr>Arial</vt:lpstr>
      <vt:lpstr>Times New Roman</vt:lpstr>
      <vt:lpstr>自定义设计方案</vt:lpstr>
      <vt:lpstr>MathType 7.0 Equation</vt:lpstr>
      <vt:lpstr>Equation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状元成才路</Manager>
  <Company>状元成才路</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subject>状元成才路</dc:subject>
  <dc:creator>状元成才路</dc:creator>
  <cp:keywords>状元成才路</cp:keywords>
  <dc:description>状元成才路</dc:description>
  <cp:lastModifiedBy>litao</cp:lastModifiedBy>
  <cp:revision>256</cp:revision>
  <dcterms:created xsi:type="dcterms:W3CDTF">2015-08-27T07:30:00Z</dcterms:created>
  <dcterms:modified xsi:type="dcterms:W3CDTF">2023-11-21T03:59:02Z</dcterms:modified>
  <cp:category>状元成才路</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2052-11.8.2.11734</vt:lpwstr>
  </property>
  <property fmtid="{D5CDD505-2E9C-101B-9397-08002B2CF9AE}" pid="3" name="ICV">
    <vt:lpwstr>819A596D655F4C9C94A5801F918771F8</vt:lpwstr>
  </property>
</Properties>
</file>