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3" r:id="rId2"/>
    <p:sldId id="345" r:id="rId3"/>
    <p:sldId id="346" r:id="rId4"/>
    <p:sldId id="348" r:id="rId5"/>
    <p:sldId id="349" r:id="rId6"/>
    <p:sldId id="350" r:id="rId7"/>
    <p:sldId id="370" r:id="rId8"/>
    <p:sldId id="371" r:id="rId9"/>
    <p:sldId id="352" r:id="rId10"/>
    <p:sldId id="353" r:id="rId11"/>
    <p:sldId id="354" r:id="rId12"/>
    <p:sldId id="357" r:id="rId13"/>
    <p:sldId id="355" r:id="rId14"/>
    <p:sldId id="358" r:id="rId15"/>
    <p:sldId id="356" r:id="rId16"/>
    <p:sldId id="360" r:id="rId17"/>
    <p:sldId id="361" r:id="rId18"/>
    <p:sldId id="362" r:id="rId19"/>
    <p:sldId id="363" r:id="rId20"/>
    <p:sldId id="365" r:id="rId21"/>
    <p:sldId id="366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EB83A"/>
    <a:srgbClr val="BDDD22"/>
    <a:srgbClr val="EAFF56"/>
    <a:srgbClr val="00E079"/>
    <a:srgbClr val="00BC12"/>
    <a:srgbClr val="4B5CC4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522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6035A5B-54F4-495D-8047-9E792957AEF7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9D41204-34C4-4D0E-9F01-2A6CF0EE99C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DFAD688-84C2-40F0-A5C7-E1269156B78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B707D283-4F35-4651-B219-6367354B44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75" y="23813"/>
            <a:ext cx="9036050" cy="50958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7CDBEC48-37E9-4F41-8B42-37EE0CF2A8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9073" y="10077608"/>
                  <a:ext cx="188384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2837" y="9080670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4803" y="9172611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4720" y="9172459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6040" y="10184929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4947" y="9068659"/>
                  <a:ext cx="94614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3160" y="3928742"/>
                <a:ext cx="1259416" cy="1208714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648" y="1386380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717" y="1376405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4527" y="13659268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6402" y="13589605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8540" y="13522893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373" y="14347134"/>
                  <a:ext cx="153186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817" y="1428068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473" y="14221300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7120" y="14174844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979" y="14076837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7423"/>
                  <a:ext cx="431173" cy="321446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10B8E54-DC39-4B7B-B85E-617516B68A5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79712" y="1904244"/>
            <a:ext cx="4896544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小数的读法和写法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3203575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629" y="1025525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5"/>
          <p:cNvGrpSpPr/>
          <p:nvPr/>
        </p:nvGrpSpPr>
        <p:grpSpPr bwMode="auto">
          <a:xfrm>
            <a:off x="-36513" y="14288"/>
            <a:ext cx="6553201" cy="1304925"/>
            <a:chOff x="-1" y="63493"/>
            <a:chExt cx="6552584" cy="1304925"/>
          </a:xfrm>
        </p:grpSpPr>
        <p:pic>
          <p:nvPicPr>
            <p:cNvPr id="10248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2520136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文本框 1"/>
          <p:cNvSpPr txBox="1">
            <a:spLocks noChangeArrowheads="1"/>
          </p:cNvSpPr>
          <p:nvPr/>
        </p:nvSpPr>
        <p:spPr bwMode="auto">
          <a:xfrm>
            <a:off x="900113" y="261938"/>
            <a:ext cx="5403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一、谈话导入，揭示课题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77913" y="1371741"/>
            <a:ext cx="6875600" cy="258416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  请同学们读一读以下信息。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）妈妈的体重是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51 5kg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）爸爸的身高是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1 75m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）小明的体育测试成绩是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99 5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分。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29188" y="2016125"/>
            <a:ext cx="2968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zh-CN" altLang="en-US" sz="4000" dirty="0">
              <a:latin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19638" y="2619375"/>
            <a:ext cx="3127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zh-CN" altLang="en-US" sz="4000" dirty="0">
              <a:latin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54788" y="3246438"/>
            <a:ext cx="3127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zh-CN" altLang="en-US" sz="4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76934" y="1160213"/>
            <a:ext cx="3132894" cy="3614326"/>
            <a:chOff x="1176934" y="1160213"/>
            <a:chExt cx="3132894" cy="361432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76934" y="1160213"/>
              <a:ext cx="3132894" cy="361432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/>
            <a:srcRect l="2384" t="1811" r="105" b="1356"/>
            <a:stretch>
              <a:fillRect/>
            </a:stretch>
          </p:blipFill>
          <p:spPr>
            <a:xfrm>
              <a:off x="2123728" y="3023764"/>
              <a:ext cx="1521083" cy="1530039"/>
            </a:xfrm>
            <a:custGeom>
              <a:avLst/>
              <a:gdLst>
                <a:gd name="connsiteX0" fmla="*/ 954501 w 1909002"/>
                <a:gd name="connsiteY0" fmla="*/ 0 h 1920242"/>
                <a:gd name="connsiteX1" fmla="*/ 1909002 w 1909002"/>
                <a:gd name="connsiteY1" fmla="*/ 960121 h 1920242"/>
                <a:gd name="connsiteX2" fmla="*/ 954501 w 1909002"/>
                <a:gd name="connsiteY2" fmla="*/ 1920242 h 1920242"/>
                <a:gd name="connsiteX3" fmla="*/ 0 w 1909002"/>
                <a:gd name="connsiteY3" fmla="*/ 960121 h 1920242"/>
                <a:gd name="connsiteX4" fmla="*/ 954501 w 1909002"/>
                <a:gd name="connsiteY4" fmla="*/ 0 h 192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9002" h="1920242">
                  <a:moveTo>
                    <a:pt x="954501" y="0"/>
                  </a:moveTo>
                  <a:cubicBezTo>
                    <a:pt x="1481657" y="0"/>
                    <a:pt x="1909002" y="429861"/>
                    <a:pt x="1909002" y="960121"/>
                  </a:cubicBezTo>
                  <a:cubicBezTo>
                    <a:pt x="1909002" y="1490381"/>
                    <a:pt x="1481657" y="1920242"/>
                    <a:pt x="954501" y="1920242"/>
                  </a:cubicBezTo>
                  <a:cubicBezTo>
                    <a:pt x="427345" y="1920242"/>
                    <a:pt x="0" y="1490381"/>
                    <a:pt x="0" y="960121"/>
                  </a:cubicBezTo>
                  <a:cubicBezTo>
                    <a:pt x="0" y="429861"/>
                    <a:pt x="427345" y="0"/>
                    <a:pt x="954501" y="0"/>
                  </a:cubicBezTo>
                  <a:close/>
                </a:path>
              </a:pathLst>
            </a:custGeom>
          </p:spPr>
        </p:pic>
      </p:grpSp>
      <p:grpSp>
        <p:nvGrpSpPr>
          <p:cNvPr id="11266" name="组合 5"/>
          <p:cNvGrpSpPr/>
          <p:nvPr/>
        </p:nvGrpSpPr>
        <p:grpSpPr bwMode="auto">
          <a:xfrm>
            <a:off x="-36513" y="14288"/>
            <a:ext cx="7921626" cy="1304925"/>
            <a:chOff x="-1" y="63493"/>
            <a:chExt cx="7920880" cy="1304925"/>
          </a:xfrm>
        </p:grpSpPr>
        <p:pic>
          <p:nvPicPr>
            <p:cNvPr id="11274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5" name="图片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3888432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4355976" y="3075806"/>
            <a:ext cx="2519362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latin typeface="+mn-lt"/>
              </a:rPr>
              <a:t>高：</a:t>
            </a:r>
            <a:r>
              <a:rPr lang="en-US" altLang="zh-CN" sz="3200" b="1" dirty="0">
                <a:latin typeface="+mn-lt"/>
              </a:rPr>
              <a:t>0.58m</a:t>
            </a:r>
          </a:p>
          <a:p>
            <a:pPr eaLnBrk="1" hangingPunct="1">
              <a:defRPr/>
            </a:pPr>
            <a:r>
              <a:rPr lang="zh-CN" altLang="en-US" sz="3200" b="1" dirty="0">
                <a:latin typeface="+mn-lt"/>
              </a:rPr>
              <a:t>厚：</a:t>
            </a:r>
            <a:r>
              <a:rPr lang="en-US" altLang="zh-CN" sz="3200" b="1" dirty="0">
                <a:latin typeface="+mn-lt"/>
              </a:rPr>
              <a:t>3.5cm</a:t>
            </a:r>
          </a:p>
          <a:p>
            <a:pPr eaLnBrk="1" hangingPunct="1">
              <a:defRPr/>
            </a:pPr>
            <a:r>
              <a:rPr lang="zh-CN" altLang="en-US" sz="3200" b="1" dirty="0">
                <a:latin typeface="+mn-lt"/>
              </a:rPr>
              <a:t>重：</a:t>
            </a:r>
            <a:r>
              <a:rPr lang="en-US" altLang="zh-CN" sz="3200" b="1" dirty="0">
                <a:latin typeface="+mn-lt"/>
              </a:rPr>
              <a:t>41.47kg</a:t>
            </a:r>
            <a:endParaRPr lang="zh-CN" altLang="en-US" sz="3200" b="1" dirty="0">
              <a:latin typeface="+mn-lt"/>
            </a:endParaRPr>
          </a:p>
        </p:txBody>
      </p:sp>
      <p:pic>
        <p:nvPicPr>
          <p:cNvPr id="11270" name="Picture 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18" y="1263095"/>
            <a:ext cx="5905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文本框 1"/>
          <p:cNvSpPr txBox="1">
            <a:spLocks noChangeArrowheads="1"/>
          </p:cNvSpPr>
          <p:nvPr/>
        </p:nvSpPr>
        <p:spPr bwMode="auto">
          <a:xfrm>
            <a:off x="909638" y="295275"/>
            <a:ext cx="71294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二、创设情境，学习小数的读法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83968" y="1347614"/>
            <a:ext cx="4320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读出这枚古钱币的有关数据。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987675" y="2605088"/>
            <a:ext cx="2644775" cy="18176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4224338" y="771525"/>
            <a:ext cx="2519362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latin typeface="+mn-lt"/>
              </a:rPr>
              <a:t>高：</a:t>
            </a:r>
            <a:r>
              <a:rPr lang="en-US" altLang="zh-CN" sz="3200" b="1">
                <a:latin typeface="+mn-lt"/>
              </a:rPr>
              <a:t>0.58m</a:t>
            </a:r>
          </a:p>
          <a:p>
            <a:pPr eaLnBrk="1" hangingPunct="1">
              <a:defRPr/>
            </a:pPr>
            <a:r>
              <a:rPr lang="zh-CN" altLang="en-US" sz="3200" b="1">
                <a:latin typeface="+mn-lt"/>
              </a:rPr>
              <a:t>厚：</a:t>
            </a:r>
            <a:r>
              <a:rPr lang="en-US" altLang="zh-CN" sz="3200" b="1">
                <a:latin typeface="+mn-lt"/>
              </a:rPr>
              <a:t>3.5cm</a:t>
            </a:r>
          </a:p>
          <a:p>
            <a:pPr eaLnBrk="1" hangingPunct="1">
              <a:defRPr/>
            </a:pPr>
            <a:r>
              <a:rPr lang="zh-CN" altLang="en-US" sz="3200" b="1">
                <a:latin typeface="+mn-lt"/>
              </a:rPr>
              <a:t>重：</a:t>
            </a:r>
            <a:r>
              <a:rPr lang="en-US" altLang="zh-CN" sz="3200" b="1">
                <a:latin typeface="+mn-lt"/>
              </a:rPr>
              <a:t>41.47kg</a:t>
            </a:r>
            <a:endParaRPr lang="zh-CN" altLang="en-US" sz="3200" b="1">
              <a:latin typeface="+mn-lt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987675" y="2665413"/>
            <a:ext cx="25193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零点五八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987675" y="3836988"/>
            <a:ext cx="2644775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四十一点四七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2987675" y="3251200"/>
            <a:ext cx="25193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三点五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661988" y="2605088"/>
            <a:ext cx="2451100" cy="18653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  0.58  </a:t>
            </a:r>
            <a:r>
              <a:rPr lang="zh-CN" altLang="en-US" sz="3200" dirty="0">
                <a:latin typeface="+mj-lt"/>
                <a:ea typeface="+mj-ea"/>
              </a:rPr>
              <a:t>读作：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    3.5  </a:t>
            </a:r>
            <a:r>
              <a:rPr lang="zh-CN" altLang="en-US" sz="3200" dirty="0">
                <a:latin typeface="+mj-lt"/>
                <a:ea typeface="+mj-ea"/>
              </a:rPr>
              <a:t>读作：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dirty="0">
                <a:latin typeface="+mj-lt"/>
                <a:ea typeface="+mj-ea"/>
              </a:rPr>
              <a:t>41.47  </a:t>
            </a:r>
            <a:r>
              <a:rPr lang="zh-CN" altLang="en-US" sz="3200" dirty="0">
                <a:latin typeface="+mj-lt"/>
                <a:ea typeface="+mj-ea"/>
              </a:rPr>
              <a:t>读作：</a:t>
            </a:r>
          </a:p>
        </p:txBody>
      </p:sp>
      <p:sp>
        <p:nvSpPr>
          <p:cNvPr id="11" name="右箭头 2"/>
          <p:cNvSpPr/>
          <p:nvPr/>
        </p:nvSpPr>
        <p:spPr>
          <a:xfrm>
            <a:off x="5668169" y="3249613"/>
            <a:ext cx="452437" cy="503237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9"/>
          <p:cNvGrpSpPr/>
          <p:nvPr/>
        </p:nvGrpSpPr>
        <p:grpSpPr bwMode="auto">
          <a:xfrm>
            <a:off x="6156325" y="2571750"/>
            <a:ext cx="2135189" cy="1898650"/>
            <a:chOff x="5911850" y="3216275"/>
            <a:chExt cx="2250091" cy="1898690"/>
          </a:xfrm>
        </p:grpSpPr>
        <p:sp>
          <p:nvSpPr>
            <p:cNvPr id="12299" name="AutoShape 27"/>
            <p:cNvSpPr>
              <a:spLocks noChangeArrowheads="1"/>
            </p:cNvSpPr>
            <p:nvPr/>
          </p:nvSpPr>
          <p:spPr bwMode="auto">
            <a:xfrm>
              <a:off x="5911850" y="3216275"/>
              <a:ext cx="2250090" cy="1898690"/>
            </a:xfrm>
            <a:prstGeom prst="wedgeRoundRectCallout">
              <a:avLst>
                <a:gd name="adj1" fmla="val 48556"/>
                <a:gd name="adj2" fmla="val -223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矩形 16"/>
            <p:cNvSpPr>
              <a:spLocks noChangeArrowheads="1"/>
            </p:cNvSpPr>
            <p:nvPr/>
          </p:nvSpPr>
          <p:spPr bwMode="auto">
            <a:xfrm>
              <a:off x="5933599" y="3232150"/>
              <a:ext cx="2228342" cy="1816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indent="-342900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solidFill>
                    <a:srgbClr val="000000"/>
                  </a:solidFill>
                  <a:latin typeface="+mn-ea"/>
                  <a:ea typeface="+mn-ea"/>
                </a:rPr>
                <a:t>先读整数部分，再读小数点，最后读小数部分。</a:t>
              </a:r>
              <a:endParaRPr lang="zh-CN" altLang="en-US" sz="2800" b="1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2384" t="1811" r="105" b="1356"/>
          <a:stretch>
            <a:fillRect/>
          </a:stretch>
        </p:blipFill>
        <p:spPr>
          <a:xfrm>
            <a:off x="2339752" y="627534"/>
            <a:ext cx="1735456" cy="1745675"/>
          </a:xfrm>
          <a:custGeom>
            <a:avLst/>
            <a:gdLst>
              <a:gd name="connsiteX0" fmla="*/ 954501 w 1909002"/>
              <a:gd name="connsiteY0" fmla="*/ 0 h 1920242"/>
              <a:gd name="connsiteX1" fmla="*/ 1909002 w 1909002"/>
              <a:gd name="connsiteY1" fmla="*/ 960121 h 1920242"/>
              <a:gd name="connsiteX2" fmla="*/ 954501 w 1909002"/>
              <a:gd name="connsiteY2" fmla="*/ 1920242 h 1920242"/>
              <a:gd name="connsiteX3" fmla="*/ 0 w 1909002"/>
              <a:gd name="connsiteY3" fmla="*/ 960121 h 1920242"/>
              <a:gd name="connsiteX4" fmla="*/ 954501 w 1909002"/>
              <a:gd name="connsiteY4" fmla="*/ 0 h 1920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9002" h="1920242">
                <a:moveTo>
                  <a:pt x="954501" y="0"/>
                </a:moveTo>
                <a:cubicBezTo>
                  <a:pt x="1481657" y="0"/>
                  <a:pt x="1909002" y="429861"/>
                  <a:pt x="1909002" y="960121"/>
                </a:cubicBezTo>
                <a:cubicBezTo>
                  <a:pt x="1909002" y="1490381"/>
                  <a:pt x="1481657" y="1920242"/>
                  <a:pt x="954501" y="1920242"/>
                </a:cubicBezTo>
                <a:cubicBezTo>
                  <a:pt x="427345" y="1920242"/>
                  <a:pt x="0" y="1490381"/>
                  <a:pt x="0" y="960121"/>
                </a:cubicBezTo>
                <a:cubicBezTo>
                  <a:pt x="0" y="429861"/>
                  <a:pt x="427345" y="0"/>
                  <a:pt x="954501" y="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7" grpId="0"/>
      <p:bldP spid="8" grpId="0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9"/>
          <p:cNvGrpSpPr/>
          <p:nvPr/>
        </p:nvGrpSpPr>
        <p:grpSpPr bwMode="auto">
          <a:xfrm>
            <a:off x="899592" y="558800"/>
            <a:ext cx="5242446" cy="1487213"/>
            <a:chOff x="330224" y="209119"/>
            <a:chExt cx="5242446" cy="1487333"/>
          </a:xfrm>
        </p:grpSpPr>
        <p:sp>
          <p:nvSpPr>
            <p:cNvPr id="3" name="椭圆形标注 43"/>
            <p:cNvSpPr/>
            <p:nvPr/>
          </p:nvSpPr>
          <p:spPr>
            <a:xfrm>
              <a:off x="2099220" y="209119"/>
              <a:ext cx="3313112" cy="817629"/>
            </a:xfrm>
            <a:prstGeom prst="wedgeEllipseCallout">
              <a:avLst>
                <a:gd name="adj1" fmla="val -63141"/>
                <a:gd name="adj2" fmla="val 5974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6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3334" name="文本框 25"/>
            <p:cNvSpPr txBox="1">
              <a:spLocks noChangeArrowheads="1"/>
            </p:cNvSpPr>
            <p:nvPr/>
          </p:nvSpPr>
          <p:spPr bwMode="auto">
            <a:xfrm>
              <a:off x="1403350" y="1527175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35" name="文本框 25"/>
            <p:cNvSpPr txBox="1">
              <a:spLocks noChangeArrowheads="1"/>
            </p:cNvSpPr>
            <p:nvPr/>
          </p:nvSpPr>
          <p:spPr bwMode="auto">
            <a:xfrm>
              <a:off x="1535113" y="1165225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36" name="文本框 25"/>
            <p:cNvSpPr txBox="1">
              <a:spLocks noChangeArrowheads="1"/>
            </p:cNvSpPr>
            <p:nvPr/>
          </p:nvSpPr>
          <p:spPr bwMode="auto">
            <a:xfrm>
              <a:off x="3433763" y="931863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37" name="文本框 25"/>
            <p:cNvSpPr txBox="1">
              <a:spLocks noChangeArrowheads="1"/>
            </p:cNvSpPr>
            <p:nvPr/>
          </p:nvSpPr>
          <p:spPr bwMode="auto">
            <a:xfrm>
              <a:off x="2155825" y="498475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38" name="文本框 25"/>
            <p:cNvSpPr txBox="1">
              <a:spLocks noChangeArrowheads="1"/>
            </p:cNvSpPr>
            <p:nvPr/>
          </p:nvSpPr>
          <p:spPr bwMode="auto">
            <a:xfrm>
              <a:off x="5054600" y="595313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39" name="文本框 25"/>
            <p:cNvSpPr txBox="1">
              <a:spLocks noChangeArrowheads="1"/>
            </p:cNvSpPr>
            <p:nvPr/>
          </p:nvSpPr>
          <p:spPr bwMode="auto">
            <a:xfrm>
              <a:off x="5054600" y="946150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40" name="文本框 25"/>
            <p:cNvSpPr txBox="1">
              <a:spLocks noChangeArrowheads="1"/>
            </p:cNvSpPr>
            <p:nvPr/>
          </p:nvSpPr>
          <p:spPr bwMode="auto">
            <a:xfrm>
              <a:off x="3935413" y="820738"/>
              <a:ext cx="18471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pic>
          <p:nvPicPr>
            <p:cNvPr id="13341" name="Picture 1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514"/>
            <a:stretch>
              <a:fillRect/>
            </a:stretch>
          </p:blipFill>
          <p:spPr bwMode="auto">
            <a:xfrm>
              <a:off x="330224" y="349872"/>
              <a:ext cx="1132803" cy="1299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2292884" y="348444"/>
              <a:ext cx="32797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3200" b="1" dirty="0">
                  <a:latin typeface="+mn-lt"/>
                  <a:ea typeface="+mn-ea"/>
                </a:rPr>
                <a:t>0.00290</a:t>
              </a:r>
              <a:r>
                <a:rPr lang="zh-CN" altLang="en-US" sz="3200" b="1" dirty="0">
                  <a:latin typeface="+mn-lt"/>
                  <a:ea typeface="+mn-ea"/>
                </a:rPr>
                <a:t>怎么读？</a:t>
              </a:r>
              <a:endParaRPr lang="zh-CN" altLang="en-US" sz="3200" b="1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3" name="组合 50"/>
          <p:cNvGrpSpPr/>
          <p:nvPr/>
        </p:nvGrpSpPr>
        <p:grpSpPr bwMode="auto">
          <a:xfrm>
            <a:off x="2085975" y="1598613"/>
            <a:ext cx="6297612" cy="1793129"/>
            <a:chOff x="2383436" y="1434005"/>
            <a:chExt cx="6298947" cy="1793599"/>
          </a:xfrm>
        </p:grpSpPr>
        <p:sp>
          <p:nvSpPr>
            <p:cNvPr id="13317" name="文本框 25"/>
            <p:cNvSpPr txBox="1">
              <a:spLocks noChangeArrowheads="1"/>
            </p:cNvSpPr>
            <p:nvPr/>
          </p:nvSpPr>
          <p:spPr bwMode="auto">
            <a:xfrm>
              <a:off x="2681287" y="2140443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18" name="文本框 25"/>
            <p:cNvSpPr txBox="1">
              <a:spLocks noChangeArrowheads="1"/>
            </p:cNvSpPr>
            <p:nvPr/>
          </p:nvSpPr>
          <p:spPr bwMode="auto">
            <a:xfrm>
              <a:off x="5580062" y="2237280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19" name="文本框 25"/>
            <p:cNvSpPr txBox="1">
              <a:spLocks noChangeArrowheads="1"/>
            </p:cNvSpPr>
            <p:nvPr/>
          </p:nvSpPr>
          <p:spPr bwMode="auto">
            <a:xfrm>
              <a:off x="4302124" y="1803893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0" name="文本框 25"/>
            <p:cNvSpPr txBox="1">
              <a:spLocks noChangeArrowheads="1"/>
            </p:cNvSpPr>
            <p:nvPr/>
          </p:nvSpPr>
          <p:spPr bwMode="auto">
            <a:xfrm>
              <a:off x="2813049" y="1778493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1" name="文本框 25"/>
            <p:cNvSpPr txBox="1">
              <a:spLocks noChangeArrowheads="1"/>
            </p:cNvSpPr>
            <p:nvPr/>
          </p:nvSpPr>
          <p:spPr bwMode="auto">
            <a:xfrm>
              <a:off x="3990974" y="2900855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2" name="文本框 25"/>
            <p:cNvSpPr txBox="1">
              <a:spLocks noChangeArrowheads="1"/>
            </p:cNvSpPr>
            <p:nvPr/>
          </p:nvSpPr>
          <p:spPr bwMode="auto">
            <a:xfrm>
              <a:off x="5889624" y="2667493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3" name="文本框 25"/>
            <p:cNvSpPr txBox="1">
              <a:spLocks noChangeArrowheads="1"/>
            </p:cNvSpPr>
            <p:nvPr/>
          </p:nvSpPr>
          <p:spPr bwMode="auto">
            <a:xfrm>
              <a:off x="4611687" y="2234105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4" name="文本框 25"/>
            <p:cNvSpPr txBox="1">
              <a:spLocks noChangeArrowheads="1"/>
            </p:cNvSpPr>
            <p:nvPr/>
          </p:nvSpPr>
          <p:spPr bwMode="auto">
            <a:xfrm>
              <a:off x="7761287" y="3026268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5" name="文本框 25"/>
            <p:cNvSpPr txBox="1">
              <a:spLocks noChangeArrowheads="1"/>
            </p:cNvSpPr>
            <p:nvPr/>
          </p:nvSpPr>
          <p:spPr bwMode="auto">
            <a:xfrm>
              <a:off x="7510462" y="2330943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6" name="文本框 25"/>
            <p:cNvSpPr txBox="1">
              <a:spLocks noChangeArrowheads="1"/>
            </p:cNvSpPr>
            <p:nvPr/>
          </p:nvSpPr>
          <p:spPr bwMode="auto">
            <a:xfrm>
              <a:off x="3433762" y="1462580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7" name="文本框 25"/>
            <p:cNvSpPr txBox="1">
              <a:spLocks noChangeArrowheads="1"/>
            </p:cNvSpPr>
            <p:nvPr/>
          </p:nvSpPr>
          <p:spPr bwMode="auto">
            <a:xfrm>
              <a:off x="6332537" y="1559418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8" name="文本框 25"/>
            <p:cNvSpPr txBox="1">
              <a:spLocks noChangeArrowheads="1"/>
            </p:cNvSpPr>
            <p:nvPr/>
          </p:nvSpPr>
          <p:spPr bwMode="auto">
            <a:xfrm>
              <a:off x="3314699" y="1667368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9" name="文本框 25"/>
            <p:cNvSpPr txBox="1">
              <a:spLocks noChangeArrowheads="1"/>
            </p:cNvSpPr>
            <p:nvPr/>
          </p:nvSpPr>
          <p:spPr bwMode="auto">
            <a:xfrm>
              <a:off x="5213349" y="1434005"/>
              <a:ext cx="519345" cy="168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zh-CN" sz="500">
                <a:solidFill>
                  <a:srgbClr val="F2FBF6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pic>
          <p:nvPicPr>
            <p:cNvPr id="13330" name="Picture 3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23086" y="1709616"/>
              <a:ext cx="1059297" cy="151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云形标注 46"/>
            <p:cNvSpPr/>
            <p:nvPr/>
          </p:nvSpPr>
          <p:spPr>
            <a:xfrm>
              <a:off x="2383436" y="1521340"/>
              <a:ext cx="4763510" cy="1014679"/>
            </a:xfrm>
            <a:prstGeom prst="cloudCallout">
              <a:avLst>
                <a:gd name="adj1" fmla="val 61131"/>
                <a:gd name="adj2" fmla="val 2310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93030" y="1681720"/>
              <a:ext cx="4457058" cy="5843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n-ea"/>
                  <a:ea typeface="+mn-ea"/>
                </a:rPr>
                <a:t>读作：零点零零二九零</a:t>
              </a:r>
            </a:p>
          </p:txBody>
        </p:sp>
      </p:grpSp>
      <p:sp>
        <p:nvSpPr>
          <p:cNvPr id="30" name="AutoShape 27"/>
          <p:cNvSpPr>
            <a:spLocks noChangeArrowheads="1"/>
          </p:cNvSpPr>
          <p:nvPr/>
        </p:nvSpPr>
        <p:spPr bwMode="auto">
          <a:xfrm>
            <a:off x="1462088" y="2982913"/>
            <a:ext cx="5499100" cy="1817687"/>
          </a:xfrm>
          <a:prstGeom prst="wedgeRoundRectCallout">
            <a:avLst>
              <a:gd name="adj1" fmla="val 56946"/>
              <a:gd name="adj2" fmla="val -6686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+mj-ea"/>
              </a:rPr>
              <a:t>读小数时，小数部分要依次读出每个数字，而且有几个</a:t>
            </a:r>
            <a:r>
              <a:rPr lang="en-US" altLang="zh-CN" sz="3200" b="1" dirty="0">
                <a:latin typeface="+mj-lt"/>
                <a:ea typeface="+mj-ea"/>
              </a:rPr>
              <a:t>0</a:t>
            </a:r>
            <a:r>
              <a:rPr lang="zh-CN" altLang="en-US" sz="3200" b="1" dirty="0">
                <a:latin typeface="+mj-lt"/>
                <a:ea typeface="+mj-ea"/>
              </a:rPr>
              <a:t>就要读出几个</a:t>
            </a:r>
            <a:r>
              <a:rPr lang="en-US" altLang="zh-CN" sz="3200" b="1" dirty="0">
                <a:latin typeface="+mj-lt"/>
                <a:ea typeface="+mj-ea"/>
              </a:rPr>
              <a:t>0</a:t>
            </a:r>
            <a:r>
              <a:rPr lang="zh-CN" altLang="en-US" sz="3200" b="1" dirty="0">
                <a:latin typeface="+mj-lt"/>
                <a:ea typeface="+mj-ea"/>
              </a:rPr>
              <a:t>。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defRPr/>
            </a:pPr>
            <a:endParaRPr lang="en-US" altLang="zh-CN" sz="32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 bwMode="auto">
          <a:xfrm>
            <a:off x="-36513" y="14288"/>
            <a:ext cx="7921626" cy="1304925"/>
            <a:chOff x="-1" y="63493"/>
            <a:chExt cx="7920880" cy="1304925"/>
          </a:xfrm>
        </p:grpSpPr>
        <p:pic>
          <p:nvPicPr>
            <p:cNvPr id="14343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3888432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39" name="Picture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4" y="1242220"/>
            <a:ext cx="56324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5481335" y="1209852"/>
            <a:ext cx="2147824" cy="1081487"/>
          </a:xfrm>
          <a:prstGeom prst="wedgeRoundRectCallout">
            <a:avLst>
              <a:gd name="adj1" fmla="val 65017"/>
              <a:gd name="adj2" fmla="val 4272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800" b="1">
                <a:latin typeface="+mj-lt"/>
                <a:ea typeface="+mj-ea"/>
              </a:rPr>
              <a:t>先读一读左边的小数</a:t>
            </a:r>
            <a:r>
              <a:rPr lang="zh-CN" altLang="en-US" sz="2800" b="1" dirty="0">
                <a:latin typeface="+mj-lt"/>
                <a:ea typeface="+mj-ea"/>
              </a:rPr>
              <a:t>。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14342" name="文本框 1"/>
          <p:cNvSpPr txBox="1">
            <a:spLocks noChangeArrowheads="1"/>
          </p:cNvSpPr>
          <p:nvPr/>
        </p:nvSpPr>
        <p:spPr bwMode="auto">
          <a:xfrm>
            <a:off x="900113" y="387350"/>
            <a:ext cx="7610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三、引入生活情境，自主学习小数的写法</a:t>
            </a:r>
          </a:p>
        </p:txBody>
      </p:sp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960279" y="1209852"/>
            <a:ext cx="3549972" cy="6267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>
                <a:latin typeface="+mj-lt"/>
                <a:ea typeface="+mj-ea"/>
              </a:rPr>
              <a:t>写出下面各数。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755576" y="1919405"/>
            <a:ext cx="2119312" cy="6267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四点七六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55576" y="2628390"/>
            <a:ext cx="2119312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零点零六</a:t>
            </a:r>
            <a:endParaRPr lang="zh-CN" altLang="en-US" dirty="0"/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755576" y="3280225"/>
            <a:ext cx="2448272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十三点一五 </a:t>
            </a:r>
            <a:endParaRPr lang="zh-CN" altLang="en-US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755576" y="3933648"/>
            <a:ext cx="2520280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零点二零六 </a:t>
            </a:r>
            <a:endParaRPr lang="zh-CN" altLang="en-US" dirty="0"/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193700" y="1944804"/>
            <a:ext cx="2530428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>
                <a:latin typeface="+mn-lt"/>
              </a:rPr>
              <a:t>写作：</a:t>
            </a:r>
            <a:r>
              <a:rPr lang="en-US" altLang="zh-CN">
                <a:latin typeface="+mn-lt"/>
              </a:rPr>
              <a:t>4.76</a:t>
            </a:r>
            <a:endParaRPr lang="zh-CN" altLang="en-US" dirty="0">
              <a:latin typeface="+mn-lt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3193700" y="2620808"/>
            <a:ext cx="2602436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写作：</a:t>
            </a:r>
            <a:r>
              <a:rPr lang="en-US" altLang="zh-CN"/>
              <a:t>0.06</a:t>
            </a:r>
            <a:endParaRPr lang="zh-CN" altLang="en-US" dirty="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3193700" y="3277843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193700" y="3931266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7905" y="1732688"/>
            <a:ext cx="1099061" cy="111730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5576" y="1944804"/>
            <a:ext cx="2304256" cy="2642267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755576" y="1919405"/>
            <a:ext cx="2119312" cy="6267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四点七六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55576" y="2628390"/>
            <a:ext cx="2119312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零点零六</a:t>
            </a:r>
            <a:endParaRPr lang="zh-CN" alt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755576" y="3280225"/>
            <a:ext cx="2448272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十三点一五 </a:t>
            </a:r>
            <a:endParaRPr lang="zh-CN" altLang="en-US" dirty="0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755576" y="3933648"/>
            <a:ext cx="2520280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零点二零六 </a:t>
            </a:r>
            <a:endParaRPr lang="zh-CN" altLang="en-US" dirty="0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193700" y="1944804"/>
            <a:ext cx="2530428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>
                <a:latin typeface="+mn-lt"/>
              </a:rPr>
              <a:t>写作：</a:t>
            </a:r>
            <a:r>
              <a:rPr lang="en-US" altLang="zh-CN">
                <a:latin typeface="+mn-lt"/>
              </a:rPr>
              <a:t>4.76</a:t>
            </a:r>
            <a:endParaRPr lang="zh-CN" altLang="en-US" dirty="0">
              <a:latin typeface="+mn-lt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193700" y="2620808"/>
            <a:ext cx="2602436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写作：</a:t>
            </a:r>
            <a:r>
              <a:rPr lang="en-US" altLang="zh-CN"/>
              <a:t>0.06</a:t>
            </a:r>
            <a:endParaRPr lang="zh-CN" altLang="en-US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193700" y="3277843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193700" y="3931266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7905" y="1732688"/>
            <a:ext cx="1099061" cy="1117302"/>
          </a:xfrm>
          <a:prstGeom prst="rect">
            <a:avLst/>
          </a:prstGeom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3851920" y="803389"/>
            <a:ext cx="3888432" cy="1057976"/>
          </a:xfrm>
          <a:prstGeom prst="wedgeRoundRectCallout">
            <a:avLst>
              <a:gd name="adj1" fmla="val 56361"/>
              <a:gd name="adj2" fmla="val 4735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试着将剩下的小数改写成数字的形式。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375158" y="3275234"/>
            <a:ext cx="1728192" cy="6317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n-lt"/>
              </a:rPr>
              <a:t>13.15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375158" y="3906945"/>
            <a:ext cx="1728192" cy="6317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n-lt"/>
              </a:rPr>
              <a:t>0.206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755576" y="1919405"/>
            <a:ext cx="2119312" cy="6267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</a:rPr>
              <a:t>四点七六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55576" y="2628390"/>
            <a:ext cx="2119312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零点零六</a:t>
            </a:r>
            <a:endParaRPr lang="zh-CN" altLang="en-US" dirty="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755576" y="3280225"/>
            <a:ext cx="2448272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十三点一五 </a:t>
            </a:r>
            <a:endParaRPr lang="zh-CN" altLang="en-US" dirty="0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755576" y="3933648"/>
            <a:ext cx="2520280" cy="6047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零点二零六 </a:t>
            </a:r>
            <a:endParaRPr lang="zh-CN" altLang="en-US" dirty="0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193700" y="1944804"/>
            <a:ext cx="2530428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>
                <a:latin typeface="+mn-lt"/>
              </a:rPr>
              <a:t>写作：</a:t>
            </a:r>
            <a:r>
              <a:rPr lang="en-US" altLang="zh-CN">
                <a:latin typeface="+mn-lt"/>
              </a:rPr>
              <a:t>4.76</a:t>
            </a:r>
            <a:endParaRPr lang="zh-CN" altLang="en-US" dirty="0">
              <a:latin typeface="+mn-lt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193700" y="2620808"/>
            <a:ext cx="2602436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写作：</a:t>
            </a:r>
            <a:r>
              <a:rPr lang="en-US" altLang="zh-CN"/>
              <a:t>0.06</a:t>
            </a:r>
            <a:endParaRPr lang="zh-CN" altLang="en-US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193700" y="3277843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3193700" y="3931266"/>
            <a:ext cx="2120900" cy="6047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/>
              <a:t>写作</a:t>
            </a:r>
            <a:r>
              <a:rPr lang="zh-CN" altLang="en-US" dirty="0"/>
              <a:t>：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4375158" y="3275234"/>
            <a:ext cx="1728192" cy="6317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n-lt"/>
              </a:rPr>
              <a:t>13.15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4375158" y="3906945"/>
            <a:ext cx="1728192" cy="6317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  <a:latin typeface="+mn-lt"/>
              </a:rPr>
              <a:t>0.206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2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02564" y="843558"/>
            <a:ext cx="1046000" cy="158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742136" y="309730"/>
            <a:ext cx="5433555" cy="1579350"/>
          </a:xfrm>
          <a:prstGeom prst="wedgeRoundRectCallout">
            <a:avLst>
              <a:gd name="adj1" fmla="val 57614"/>
              <a:gd name="adj2" fmla="val 388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>
                <a:latin typeface="+mn-lt"/>
                <a:ea typeface="黑体" panose="02010609060101010101" pitchFamily="49" charset="-122"/>
              </a:rPr>
              <a:t>写小数的时候，整数部分按整数的写法来写，（整数部分是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的写作“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”）。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755576" y="3247518"/>
            <a:ext cx="47132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4490428" y="2717843"/>
            <a:ext cx="225425" cy="49371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811838" y="2717843"/>
            <a:ext cx="198311" cy="49371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26049" y="2717843"/>
            <a:ext cx="203200" cy="49371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5582472" y="2522692"/>
            <a:ext cx="3240360" cy="2017859"/>
          </a:xfrm>
          <a:prstGeom prst="wedgeRoundRectCallout">
            <a:avLst>
              <a:gd name="adj1" fmla="val -59021"/>
              <a:gd name="adj2" fmla="val -294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  <a:miter lim="800000"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latin typeface="+mn-lt"/>
                <a:ea typeface="黑体" panose="02010609060101010101" pitchFamily="49" charset="-122"/>
              </a:rPr>
              <a:t>小数点写在个位的右下角，小数部分顺次写出每一个数位上的数字。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5"/>
          <p:cNvGrpSpPr/>
          <p:nvPr/>
        </p:nvGrpSpPr>
        <p:grpSpPr bwMode="auto">
          <a:xfrm>
            <a:off x="-36513" y="14288"/>
            <a:ext cx="6489701" cy="1304925"/>
            <a:chOff x="-1" y="63493"/>
            <a:chExt cx="6489377" cy="1304925"/>
          </a:xfrm>
        </p:grpSpPr>
        <p:pic>
          <p:nvPicPr>
            <p:cNvPr id="17427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8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2456929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79563" y="4032250"/>
            <a:ext cx="24272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零点零五八</a:t>
            </a:r>
          </a:p>
        </p:txBody>
      </p:sp>
      <p:sp>
        <p:nvSpPr>
          <p:cNvPr id="11" name="矩形 30"/>
          <p:cNvSpPr>
            <a:spLocks noChangeArrowheads="1"/>
          </p:cNvSpPr>
          <p:nvPr/>
        </p:nvSpPr>
        <p:spPr bwMode="auto">
          <a:xfrm>
            <a:off x="693738" y="2455863"/>
            <a:ext cx="14208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六点五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31"/>
          <p:cNvSpPr>
            <a:spLocks noChangeArrowheads="1"/>
          </p:cNvSpPr>
          <p:nvPr/>
        </p:nvSpPr>
        <p:spPr bwMode="auto">
          <a:xfrm>
            <a:off x="3521075" y="24368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零点零四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32"/>
          <p:cNvSpPr>
            <a:spLocks noChangeArrowheads="1"/>
          </p:cNvSpPr>
          <p:nvPr/>
        </p:nvSpPr>
        <p:spPr bwMode="auto">
          <a:xfrm>
            <a:off x="6400800" y="2463800"/>
            <a:ext cx="183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六点七二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30800" y="3994150"/>
            <a:ext cx="3294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三百四十点零九</a:t>
            </a:r>
          </a:p>
        </p:txBody>
      </p:sp>
      <p:grpSp>
        <p:nvGrpSpPr>
          <p:cNvPr id="17416" name="组合 12"/>
          <p:cNvGrpSpPr/>
          <p:nvPr/>
        </p:nvGrpSpPr>
        <p:grpSpPr bwMode="auto">
          <a:xfrm>
            <a:off x="442913" y="1785938"/>
            <a:ext cx="8181975" cy="2946400"/>
            <a:chOff x="417513" y="1353513"/>
            <a:chExt cx="8181975" cy="2947165"/>
          </a:xfrm>
        </p:grpSpPr>
        <p:sp>
          <p:nvSpPr>
            <p:cNvPr id="17420" name="矩形 25"/>
            <p:cNvSpPr>
              <a:spLocks noChangeArrowheads="1"/>
            </p:cNvSpPr>
            <p:nvPr/>
          </p:nvSpPr>
          <p:spPr bwMode="auto">
            <a:xfrm>
              <a:off x="441845" y="1353513"/>
              <a:ext cx="7667625" cy="631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71945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6.5		     0.04		       6.72	</a:t>
              </a:r>
            </a:p>
          </p:txBody>
        </p:sp>
        <p:sp>
          <p:nvSpPr>
            <p:cNvPr id="17421" name="矩形 26"/>
            <p:cNvSpPr>
              <a:spLocks noChangeArrowheads="1"/>
            </p:cNvSpPr>
            <p:nvPr/>
          </p:nvSpPr>
          <p:spPr bwMode="auto">
            <a:xfrm>
              <a:off x="1258888" y="2887663"/>
              <a:ext cx="7340600" cy="631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71945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0.058			         340.09</a:t>
              </a:r>
            </a:p>
          </p:txBody>
        </p:sp>
        <p:sp>
          <p:nvSpPr>
            <p:cNvPr id="17422" name="TextBox 27"/>
            <p:cNvSpPr txBox="1">
              <a:spLocks noChangeArrowheads="1"/>
            </p:cNvSpPr>
            <p:nvPr/>
          </p:nvSpPr>
          <p:spPr bwMode="auto">
            <a:xfrm>
              <a:off x="417513" y="2115955"/>
              <a:ext cx="2256879" cy="60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23" name="TextBox 28"/>
            <p:cNvSpPr txBox="1">
              <a:spLocks noChangeArrowheads="1"/>
            </p:cNvSpPr>
            <p:nvPr/>
          </p:nvSpPr>
          <p:spPr bwMode="auto">
            <a:xfrm>
              <a:off x="3416393" y="2070985"/>
              <a:ext cx="2338387" cy="60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24" name="TextBox 29"/>
            <p:cNvSpPr txBox="1">
              <a:spLocks noChangeArrowheads="1"/>
            </p:cNvSpPr>
            <p:nvPr/>
          </p:nvSpPr>
          <p:spPr bwMode="auto">
            <a:xfrm>
              <a:off x="6262688" y="2055995"/>
              <a:ext cx="2336800" cy="60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25" name="TextBox 34"/>
            <p:cNvSpPr txBox="1">
              <a:spLocks noChangeArrowheads="1"/>
            </p:cNvSpPr>
            <p:nvPr/>
          </p:nvSpPr>
          <p:spPr bwMode="auto">
            <a:xfrm>
              <a:off x="4949825" y="3692525"/>
              <a:ext cx="3649663" cy="60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26" name="TextBox 35"/>
            <p:cNvSpPr txBox="1">
              <a:spLocks noChangeArrowheads="1"/>
            </p:cNvSpPr>
            <p:nvPr/>
          </p:nvSpPr>
          <p:spPr bwMode="auto">
            <a:xfrm>
              <a:off x="1262472" y="3695772"/>
              <a:ext cx="2939231" cy="604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417" name="文本框 1"/>
          <p:cNvSpPr txBox="1">
            <a:spLocks noChangeArrowheads="1"/>
          </p:cNvSpPr>
          <p:nvPr/>
        </p:nvSpPr>
        <p:spPr bwMode="auto">
          <a:xfrm>
            <a:off x="868363" y="292100"/>
            <a:ext cx="5305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四、巩固应用，解决问题</a:t>
            </a:r>
          </a:p>
        </p:txBody>
      </p:sp>
      <p:sp>
        <p:nvSpPr>
          <p:cNvPr id="18" name="矩形 17"/>
          <p:cNvSpPr/>
          <p:nvPr/>
        </p:nvSpPr>
        <p:spPr>
          <a:xfrm>
            <a:off x="685800" y="1141413"/>
            <a:ext cx="4127500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读出下面各数。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00463" y="1346200"/>
            <a:ext cx="3616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P35 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5800" y="900113"/>
            <a:ext cx="4127500" cy="6254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en-US" sz="3200" b="1" dirty="0">
                <a:latin typeface="+mj-lt"/>
                <a:ea typeface="+mj-ea"/>
              </a:rPr>
              <a:t>写出下面各数。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23888" y="2000250"/>
            <a:ext cx="8027987" cy="1276350"/>
            <a:chOff x="623888" y="2000250"/>
            <a:chExt cx="8027987" cy="1276294"/>
          </a:xfrm>
        </p:grpSpPr>
        <p:sp>
          <p:nvSpPr>
            <p:cNvPr id="18440" name="TextBox 3"/>
            <p:cNvSpPr txBox="1">
              <a:spLocks noChangeArrowheads="1"/>
            </p:cNvSpPr>
            <p:nvPr/>
          </p:nvSpPr>
          <p:spPr bwMode="auto">
            <a:xfrm>
              <a:off x="898526" y="2671763"/>
              <a:ext cx="1729258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441" name="TextBox 4"/>
            <p:cNvSpPr txBox="1">
              <a:spLocks noChangeArrowheads="1"/>
            </p:cNvSpPr>
            <p:nvPr/>
          </p:nvSpPr>
          <p:spPr bwMode="auto">
            <a:xfrm>
              <a:off x="3974307" y="2669960"/>
              <a:ext cx="1677814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442" name="矩形 5"/>
            <p:cNvSpPr>
              <a:spLocks noChangeArrowheads="1"/>
            </p:cNvSpPr>
            <p:nvPr/>
          </p:nvSpPr>
          <p:spPr bwMode="auto">
            <a:xfrm>
              <a:off x="623888" y="2000250"/>
              <a:ext cx="22447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三百点七一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3" name="矩形 6"/>
            <p:cNvSpPr>
              <a:spLocks noChangeArrowheads="1"/>
            </p:cNvSpPr>
            <p:nvPr/>
          </p:nvSpPr>
          <p:spPr bwMode="auto">
            <a:xfrm>
              <a:off x="3716338" y="2009775"/>
              <a:ext cx="18319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五点零六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4" name="矩形 7"/>
            <p:cNvSpPr>
              <a:spLocks noChangeArrowheads="1"/>
            </p:cNvSpPr>
            <p:nvPr/>
          </p:nvSpPr>
          <p:spPr bwMode="auto">
            <a:xfrm>
              <a:off x="6407150" y="2022475"/>
              <a:ext cx="22447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零点零八九</a:t>
              </a:r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5" name="TextBox 8"/>
            <p:cNvSpPr txBox="1">
              <a:spLocks noChangeArrowheads="1"/>
            </p:cNvSpPr>
            <p:nvPr/>
          </p:nvSpPr>
          <p:spPr bwMode="auto">
            <a:xfrm>
              <a:off x="6619875" y="2669960"/>
              <a:ext cx="1892299" cy="604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u="sng">
                  <a:latin typeface="黑体" panose="02010609060101010101" pitchFamily="49" charset="-122"/>
                  <a:ea typeface="黑体" panose="02010609060101010101" pitchFamily="49" charset="-122"/>
                </a:rPr>
                <a:t>________</a:t>
              </a:r>
              <a:endPara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矩形 10"/>
          <p:cNvSpPr>
            <a:spLocks noChangeArrowheads="1"/>
          </p:cNvSpPr>
          <p:nvPr/>
        </p:nvSpPr>
        <p:spPr bwMode="auto">
          <a:xfrm>
            <a:off x="1074738" y="2605088"/>
            <a:ext cx="1312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300.71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1"/>
          <p:cNvSpPr>
            <a:spLocks noChangeArrowheads="1"/>
          </p:cNvSpPr>
          <p:nvPr/>
        </p:nvSpPr>
        <p:spPr bwMode="auto">
          <a:xfrm>
            <a:off x="4240213" y="2605088"/>
            <a:ext cx="9032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5.06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2"/>
          <p:cNvSpPr>
            <a:spLocks noChangeArrowheads="1"/>
          </p:cNvSpPr>
          <p:nvPr/>
        </p:nvSpPr>
        <p:spPr bwMode="auto">
          <a:xfrm>
            <a:off x="7011988" y="2636838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0.089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40150" y="1131888"/>
            <a:ext cx="36163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P35 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 bwMode="auto">
          <a:xfrm>
            <a:off x="791958" y="2932679"/>
            <a:ext cx="3207072" cy="10769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土星绕</a:t>
            </a:r>
            <a:r>
              <a:rPr lang="zh-CN" altLang="en-US" sz="2800" b="1">
                <a:latin typeface="+mn-lt"/>
                <a:ea typeface="+mn-ea"/>
              </a:rPr>
              <a:t>太阳一周大约需要</a:t>
            </a:r>
            <a:r>
              <a:rPr lang="en-US" altLang="zh-CN" sz="2800" b="1" u="sng">
                <a:latin typeface="+mn-lt"/>
                <a:ea typeface="+mn-ea"/>
              </a:rPr>
              <a:t>29.5</a:t>
            </a:r>
            <a:r>
              <a:rPr lang="zh-CN" altLang="en-US" sz="2800" b="1">
                <a:latin typeface="+mn-lt"/>
                <a:ea typeface="+mn-ea"/>
              </a:rPr>
              <a:t>年。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" name="TextBox 7"/>
          <p:cNvSpPr txBox="1"/>
          <p:nvPr/>
        </p:nvSpPr>
        <p:spPr bwMode="auto">
          <a:xfrm>
            <a:off x="4817139" y="2927759"/>
            <a:ext cx="3745110" cy="10769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>
                <a:latin typeface="+mn-lt"/>
                <a:ea typeface="+mn-ea"/>
              </a:defRPr>
            </a:lvl1pPr>
          </a:lstStyle>
          <a:p>
            <a:r>
              <a:rPr lang="zh-CN" altLang="en-US"/>
              <a:t>国家高山滑雪中心占地面积约</a:t>
            </a:r>
            <a:r>
              <a:rPr lang="en-US" altLang="zh-CN" u="sng"/>
              <a:t>432.4</a:t>
            </a:r>
            <a:r>
              <a:rPr lang="zh-CN" altLang="en-US"/>
              <a:t>公顷。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969963" y="557840"/>
            <a:ext cx="4125912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+mj-ea"/>
              </a:rPr>
              <a:t>3.</a:t>
            </a:r>
            <a:r>
              <a:rPr lang="zh-CN" altLang="en-US" sz="3200" b="1" dirty="0">
                <a:latin typeface="+mj-lt"/>
                <a:ea typeface="+mj-ea"/>
              </a:rPr>
              <a:t>读出下面各数。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924300" y="761040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00262"/>
            <a:ext cx="2559756" cy="148988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30" y="1389305"/>
            <a:ext cx="2194782" cy="148988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427984" y="4042791"/>
            <a:ext cx="4629550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读作：四百三十二点四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63792" y="4047249"/>
            <a:ext cx="3692185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二十九点五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/>
          <p:cNvSpPr txBox="1"/>
          <p:nvPr/>
        </p:nvSpPr>
        <p:spPr bwMode="auto">
          <a:xfrm>
            <a:off x="613503" y="2769357"/>
            <a:ext cx="3570287" cy="1081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一只成年大熊猫体长约</a:t>
            </a:r>
            <a:r>
              <a:rPr lang="en-US" altLang="zh-CN" sz="2800" b="1" u="sng">
                <a:latin typeface="+mn-lt"/>
                <a:ea typeface="+mn-ea"/>
              </a:rPr>
              <a:t>1.8</a:t>
            </a:r>
            <a:r>
              <a:rPr lang="en-US" altLang="zh-CN" sz="2800" b="1">
                <a:latin typeface="+mn-lt"/>
                <a:ea typeface="+mn-ea"/>
              </a:rPr>
              <a:t>m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8" name="TextBox 9"/>
          <p:cNvSpPr txBox="1"/>
          <p:nvPr/>
        </p:nvSpPr>
        <p:spPr bwMode="auto">
          <a:xfrm>
            <a:off x="5148263" y="2896591"/>
            <a:ext cx="3106737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</a:rPr>
              <a:t>珠穆朗玛峰</a:t>
            </a:r>
            <a:r>
              <a:rPr lang="zh-CN" altLang="en-US" sz="2800" b="1">
                <a:latin typeface="+mn-lt"/>
                <a:ea typeface="+mn-ea"/>
              </a:rPr>
              <a:t>的海拔是</a:t>
            </a:r>
            <a:r>
              <a:rPr lang="en-US" altLang="zh-CN" sz="2800" b="1" u="sng">
                <a:latin typeface="+mn-lt"/>
                <a:ea typeface="+mn-ea"/>
              </a:rPr>
              <a:t>8848.86</a:t>
            </a:r>
            <a:r>
              <a:rPr lang="en-US" altLang="zh-CN" sz="2800" b="1">
                <a:latin typeface="+mn-lt"/>
                <a:ea typeface="+mn-ea"/>
              </a:rPr>
              <a:t>m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43558"/>
            <a:ext cx="2710078" cy="18027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845657"/>
            <a:ext cx="2721671" cy="179856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63792" y="3867894"/>
            <a:ext cx="3692185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读作：一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点八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83518" y="3867894"/>
            <a:ext cx="4994778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八千八百四十八点八六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85775" y="1060450"/>
            <a:ext cx="5464175" cy="6254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+mj-ea"/>
              </a:rPr>
              <a:t>4.</a:t>
            </a:r>
            <a:r>
              <a:rPr lang="zh-CN" altLang="en-US" sz="3200" b="1" dirty="0">
                <a:latin typeface="+mj-lt"/>
                <a:ea typeface="+mj-ea"/>
              </a:rPr>
              <a:t>写出下面横线上的数。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971600" y="2979766"/>
            <a:ext cx="3159546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367.7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73613" y="1238250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827585" y="1762125"/>
            <a:ext cx="6984776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1</a:t>
            </a:r>
            <a:r>
              <a:rPr lang="zh-CN" altLang="en-US" sz="3200" b="1">
                <a:latin typeface="+mj-lt"/>
                <a:ea typeface="+mj-ea"/>
              </a:rPr>
              <a:t>）</a:t>
            </a:r>
            <a:r>
              <a:rPr lang="en-US" altLang="zh-CN" sz="3200" b="1">
                <a:latin typeface="+mj-lt"/>
                <a:ea typeface="+mj-ea"/>
              </a:rPr>
              <a:t>2021</a:t>
            </a:r>
            <a:r>
              <a:rPr lang="zh-CN" altLang="en-US" sz="3200" b="1">
                <a:latin typeface="+mj-lt"/>
                <a:ea typeface="+mj-ea"/>
              </a:rPr>
              <a:t>年，我国新能源汽车产量达</a:t>
            </a:r>
            <a:r>
              <a:rPr lang="zh-CN" altLang="en-US" sz="3200" b="1" u="sng">
                <a:latin typeface="+mj-lt"/>
                <a:ea typeface="+mj-ea"/>
              </a:rPr>
              <a:t>三百六十七点七</a:t>
            </a:r>
            <a:r>
              <a:rPr lang="zh-CN" altLang="en-US" sz="3200" b="1">
                <a:latin typeface="+mj-lt"/>
                <a:ea typeface="+mj-ea"/>
              </a:rPr>
              <a:t>万辆。</a:t>
            </a:r>
            <a:endParaRPr lang="zh-CN" altLang="en-US" sz="32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 bwMode="auto">
          <a:xfrm>
            <a:off x="791617" y="1203598"/>
            <a:ext cx="7560766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2</a:t>
            </a:r>
            <a:r>
              <a:rPr lang="zh-CN" altLang="en-US" sz="3200" b="1">
                <a:latin typeface="+mj-lt"/>
                <a:ea typeface="+mj-ea"/>
              </a:rPr>
              <a:t>）一只蜂鸟的蛋只有绿豆那么大，仅重</a:t>
            </a:r>
            <a:r>
              <a:rPr lang="zh-CN" altLang="en-US" sz="3200" b="1" u="sng">
                <a:latin typeface="+mj-lt"/>
                <a:ea typeface="+mj-ea"/>
              </a:rPr>
              <a:t>零点五五七</a:t>
            </a:r>
            <a:r>
              <a:rPr lang="zh-CN" altLang="en-US" sz="3200" b="1">
                <a:latin typeface="+mj-lt"/>
                <a:ea typeface="+mj-ea"/>
              </a:rPr>
              <a:t>克。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3995936" y="1848862"/>
            <a:ext cx="3627834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0.557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5508104" y="3333323"/>
            <a:ext cx="3240360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40075.7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791617" y="2667929"/>
            <a:ext cx="7560766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3</a:t>
            </a:r>
            <a:r>
              <a:rPr lang="zh-CN" altLang="en-US" sz="3200" b="1">
                <a:latin typeface="+mj-lt"/>
                <a:ea typeface="+mj-ea"/>
              </a:rPr>
              <a:t>）地球赤道的周长大约是</a:t>
            </a:r>
            <a:r>
              <a:rPr lang="zh-CN" altLang="en-US" sz="3200" b="1" u="sng">
                <a:latin typeface="+mj-lt"/>
                <a:ea typeface="+mj-ea"/>
              </a:rPr>
              <a:t>四万零七十五点七</a:t>
            </a:r>
            <a:r>
              <a:rPr lang="zh-CN" altLang="en-US" sz="3200" b="1">
                <a:latin typeface="+mj-lt"/>
                <a:ea typeface="+mj-ea"/>
              </a:rPr>
              <a:t>千米。</a:t>
            </a:r>
            <a:endParaRPr lang="zh-CN" altLang="en-US" sz="32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650" y="781050"/>
            <a:ext cx="76327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用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这几个数字和小数点“</a:t>
            </a:r>
            <a:r>
              <a:rPr lang="en-US" altLang="zh-CN" sz="3200" b="1" dirty="0">
                <a:latin typeface="+mn-lt"/>
                <a:ea typeface="+mn-ea"/>
              </a:rPr>
              <a:t>.</a:t>
            </a:r>
            <a:r>
              <a:rPr lang="zh-CN" altLang="en-US" sz="3200" b="1" dirty="0">
                <a:latin typeface="+mn-lt"/>
                <a:ea typeface="+mn-ea"/>
              </a:rPr>
              <a:t>”写出下面各数，每个数字都要用上并且只能用一次：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(1)</a:t>
            </a:r>
            <a:r>
              <a:rPr lang="zh-CN" altLang="en-US" sz="3200" b="1" dirty="0">
                <a:latin typeface="+mn-lt"/>
                <a:ea typeface="+mn-ea"/>
              </a:rPr>
              <a:t>小于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且小数部分是三位的小数；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979613" y="3284538"/>
            <a:ext cx="5545137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0.358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0.385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0.538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0.583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0.853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0.835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48263" y="2201863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10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650" y="781050"/>
            <a:ext cx="76327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用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这几个数字和小数点“</a:t>
            </a:r>
            <a:r>
              <a:rPr lang="en-US" altLang="zh-CN" sz="3200" b="1" dirty="0">
                <a:latin typeface="+mn-lt"/>
                <a:ea typeface="+mn-ea"/>
              </a:rPr>
              <a:t>.</a:t>
            </a:r>
            <a:r>
              <a:rPr lang="zh-CN" altLang="en-US" sz="3200" b="1" dirty="0">
                <a:latin typeface="+mn-lt"/>
                <a:ea typeface="+mn-ea"/>
              </a:rPr>
              <a:t>”写出下面各数，每个数字都要用上并且只能用</a:t>
            </a:r>
            <a:r>
              <a:rPr lang="zh-CN" altLang="en-US" sz="3200" b="1">
                <a:latin typeface="+mn-lt"/>
                <a:ea typeface="+mn-ea"/>
              </a:rPr>
              <a:t>一次</a:t>
            </a:r>
            <a:r>
              <a:rPr lang="zh-CN" altLang="en-US" sz="3200" b="1" dirty="0">
                <a:latin typeface="+mn-lt"/>
                <a:ea typeface="+mn-ea"/>
              </a:rPr>
              <a:t>：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(2)</a:t>
            </a:r>
            <a:r>
              <a:rPr lang="zh-CN" altLang="en-US" sz="3200" b="1" dirty="0">
                <a:latin typeface="+mn-lt"/>
                <a:ea typeface="+mn-ea"/>
              </a:rPr>
              <a:t>大于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且小数部分是三位</a:t>
            </a:r>
            <a:r>
              <a:rPr lang="zh-CN" altLang="en-US" sz="3200" b="1">
                <a:latin typeface="+mn-lt"/>
                <a:ea typeface="+mn-ea"/>
              </a:rPr>
              <a:t>的小数；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979613" y="3219450"/>
            <a:ext cx="5545137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8.035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8.053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8.305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8.503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8.350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8.530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55650" y="781050"/>
            <a:ext cx="76327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用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这几个数字和小数点“</a:t>
            </a:r>
            <a:r>
              <a:rPr lang="en-US" altLang="zh-CN" sz="3200" b="1" dirty="0">
                <a:latin typeface="+mn-lt"/>
                <a:ea typeface="+mn-ea"/>
              </a:rPr>
              <a:t>.</a:t>
            </a:r>
            <a:r>
              <a:rPr lang="zh-CN" altLang="en-US" sz="3200" b="1" dirty="0">
                <a:latin typeface="+mn-lt"/>
                <a:ea typeface="+mn-ea"/>
              </a:rPr>
              <a:t>”写出下面各数，每个数字都要用上并且只能用</a:t>
            </a:r>
            <a:r>
              <a:rPr lang="zh-CN" altLang="en-US" sz="3200" b="1">
                <a:latin typeface="+mn-lt"/>
                <a:ea typeface="+mn-ea"/>
              </a:rPr>
              <a:t>一次</a:t>
            </a:r>
            <a:r>
              <a:rPr lang="zh-CN" altLang="en-US" sz="3200" b="1" dirty="0">
                <a:latin typeface="+mn-lt"/>
                <a:ea typeface="+mn-ea"/>
              </a:rPr>
              <a:t>：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(3)0</a:t>
            </a:r>
            <a:r>
              <a:rPr lang="zh-CN" altLang="en-US" sz="3200" b="1" dirty="0">
                <a:latin typeface="+mn-lt"/>
                <a:ea typeface="+mn-ea"/>
              </a:rPr>
              <a:t>不读出来且小数部分是两位的小数。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979613" y="3225800"/>
            <a:ext cx="5472112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30.58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30.85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50.38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50.83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80.35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80.53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r="6293"/>
          <a:stretch>
            <a:fillRect/>
          </a:stretch>
        </p:blipFill>
        <p:spPr bwMode="auto">
          <a:xfrm>
            <a:off x="-36513" y="14288"/>
            <a:ext cx="4895851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7" name="组合 7"/>
          <p:cNvGrpSpPr/>
          <p:nvPr/>
        </p:nvGrpSpPr>
        <p:grpSpPr bwMode="auto">
          <a:xfrm>
            <a:off x="1187450" y="1779588"/>
            <a:ext cx="7265938" cy="2680328"/>
            <a:chOff x="1186037" y="1347614"/>
            <a:chExt cx="7266205" cy="2680249"/>
          </a:xfrm>
        </p:grpSpPr>
        <p:pic>
          <p:nvPicPr>
            <p:cNvPr id="26630" name="图片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523148" y="2139753"/>
              <a:ext cx="929094" cy="1888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圆角矩形标注 19"/>
            <p:cNvSpPr/>
            <p:nvPr/>
          </p:nvSpPr>
          <p:spPr>
            <a:xfrm>
              <a:off x="1186037" y="1347614"/>
              <a:ext cx="5572329" cy="1636664"/>
            </a:xfrm>
            <a:prstGeom prst="wedgeRoundRectCallout">
              <a:avLst>
                <a:gd name="adj1" fmla="val 60650"/>
                <a:gd name="adj2" fmla="val 45805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b="1">
                <a:solidFill>
                  <a:prstClr val="white"/>
                </a:solidFill>
              </a:endParaRPr>
            </a:p>
          </p:txBody>
        </p:sp>
      </p:grpSp>
      <p:sp>
        <p:nvSpPr>
          <p:cNvPr id="26628" name="TextBox 20"/>
          <p:cNvSpPr txBox="1">
            <a:spLocks noChangeArrowheads="1"/>
          </p:cNvSpPr>
          <p:nvPr/>
        </p:nvSpPr>
        <p:spPr bwMode="auto">
          <a:xfrm>
            <a:off x="1185863" y="1855788"/>
            <a:ext cx="55753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Calibri" panose="020F0502020204030204" pitchFamily="34" charset="0"/>
                <a:ea typeface="黑体" panose="02010609060101010101" pitchFamily="49" charset="-122"/>
              </a:rPr>
              <a:t>         通过这节课的学习，你知道了什么？还有什么疑惑？</a:t>
            </a:r>
          </a:p>
        </p:txBody>
      </p:sp>
      <p:sp>
        <p:nvSpPr>
          <p:cNvPr id="26629" name="文本框 1"/>
          <p:cNvSpPr txBox="1">
            <a:spLocks noChangeArrowheads="1"/>
          </p:cNvSpPr>
          <p:nvPr/>
        </p:nvSpPr>
        <p:spPr bwMode="auto">
          <a:xfrm>
            <a:off x="1071563" y="341313"/>
            <a:ext cx="2963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827088" y="1393825"/>
            <a:ext cx="7783512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对的画“√”，错的画“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读、写小数都是从高位到低位。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小数的读法和整数的读法完全一样。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(3)10.056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十点零五十六。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四点零零二写作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:4.002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	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602538" y="1979613"/>
            <a:ext cx="38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586663" y="2519363"/>
            <a:ext cx="5445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27938" y="3027363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67625" y="3587750"/>
            <a:ext cx="3825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55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15" name="圆角矩形 14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7656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88900"/>
            <a:ext cx="29670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文本框 18"/>
          <p:cNvSpPr txBox="1">
            <a:spLocks noChangeArrowheads="1"/>
          </p:cNvSpPr>
          <p:nvPr/>
        </p:nvSpPr>
        <p:spPr bwMode="auto">
          <a:xfrm>
            <a:off x="323850" y="169863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547813" y="1162050"/>
            <a:ext cx="64801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读出下列各数。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0.19	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:__________________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3.014	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:__________________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70.707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:__________________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103.070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:__________________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389438" y="1635125"/>
            <a:ext cx="1627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零点一九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389438" y="2166938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三点零一四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389438" y="2697163"/>
            <a:ext cx="2347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七十点七零七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389438" y="3228975"/>
            <a:ext cx="307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一百零三点零七零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79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619250" y="1136650"/>
            <a:ext cx="648176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写出下面各数。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零点五五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四点八零二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四十点零一零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三百点零零三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:_______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414963" y="1706880"/>
            <a:ext cx="81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347018" y="2240280"/>
            <a:ext cx="992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4.802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340350" y="2771140"/>
            <a:ext cx="1171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40.010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295900" y="3241993"/>
            <a:ext cx="1350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300.003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3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786</Words>
  <Application>Microsoft Office PowerPoint</Application>
  <PresentationFormat>全屏显示(16:9)</PresentationFormat>
  <Paragraphs>150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248</cp:revision>
  <dcterms:created xsi:type="dcterms:W3CDTF">2015-08-27T07:30:00Z</dcterms:created>
  <dcterms:modified xsi:type="dcterms:W3CDTF">2023-11-21T05:11:43Z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E7364AF779744289BB993B9EC56AAFC1</vt:lpwstr>
  </property>
</Properties>
</file>