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60" r:id="rId4"/>
    <p:sldId id="264" r:id="rId5"/>
    <p:sldId id="258" r:id="rId6"/>
    <p:sldId id="259" r:id="rId7"/>
    <p:sldId id="363" r:id="rId8"/>
    <p:sldId id="261" r:id="rId9"/>
    <p:sldId id="262" r:id="rId10"/>
    <p:sldId id="263" r:id="rId11"/>
    <p:sldId id="265" r:id="rId12"/>
    <p:sldId id="266" r:id="rId13"/>
  </p:sldIdLst>
  <p:sldSz cx="9144000" cy="5143500" type="screen16x9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>
        <p:scale>
          <a:sx n="125" d="100"/>
          <a:sy n="125" d="100"/>
        </p:scale>
        <p:origin x="1092" y="4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1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 userDrawn="1"/>
        </p:nvSpPr>
        <p:spPr>
          <a:xfrm rot="19856675">
            <a:off x="2289332" y="2333414"/>
            <a:ext cx="1723549" cy="47666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8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6" t="10902" r="6726" b="10902"/>
          <a:stretch>
            <a:fillRect/>
          </a:stretch>
        </p:blipFill>
        <p:spPr bwMode="auto">
          <a:xfrm>
            <a:off x="617538" y="209550"/>
            <a:ext cx="7908925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27">
            <a:extLst>
              <a:ext uri="{FF2B5EF4-FFF2-40B4-BE49-F238E27FC236}">
                <a16:creationId xmlns:a16="http://schemas.microsoft.com/office/drawing/2014/main" id="{A4E80AFE-A39D-471B-9C51-A4F309F8A1C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74538" y="0"/>
            <a:ext cx="1366287" cy="7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 userDrawn="1"/>
        </p:nvSpPr>
        <p:spPr>
          <a:xfrm rot="19856675">
            <a:off x="2102407" y="2632374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2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863" y="0"/>
            <a:ext cx="135413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/>
          <p:nvPr userDrawn="1"/>
        </p:nvSpPr>
        <p:spPr>
          <a:xfrm rot="19856675">
            <a:off x="2102407" y="2632374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7" name="图片 2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: 圆角 7"/>
          <p:cNvSpPr/>
          <p:nvPr userDrawn="1"/>
        </p:nvSpPr>
        <p:spPr>
          <a:xfrm>
            <a:off x="265890" y="603115"/>
            <a:ext cx="8547370" cy="3774381"/>
          </a:xfrm>
          <a:prstGeom prst="roundRect">
            <a:avLst>
              <a:gd name="adj" fmla="val 4509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  <a:effectLst>
            <a:outerShdw blurRad="279400" dist="50800" dir="5160000" algn="l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785506" y="1451341"/>
            <a:ext cx="3155621" cy="92564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642316" y="3030732"/>
            <a:ext cx="3555119" cy="58785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 rotWithShape="1">
          <a:blip r:embed="rId7" cstate="print">
            <a:clrChange>
              <a:clrFrom>
                <a:srgbClr val="EEEDF2"/>
              </a:clrFrom>
              <a:clrTo>
                <a:srgbClr val="EEED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5" t="15893" r="7173" b="18788"/>
          <a:stretch>
            <a:fillRect/>
          </a:stretch>
        </p:blipFill>
        <p:spPr>
          <a:xfrm>
            <a:off x="6941127" y="3361832"/>
            <a:ext cx="2292992" cy="185041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79" y="203896"/>
            <a:ext cx="3048544" cy="4572817"/>
          </a:xfrm>
          <a:prstGeom prst="rect">
            <a:avLst/>
          </a:prstGeom>
        </p:spPr>
      </p:pic>
      <p:pic>
        <p:nvPicPr>
          <p:cNvPr id="14" name="图片 27">
            <a:extLst>
              <a:ext uri="{FF2B5EF4-FFF2-40B4-BE49-F238E27FC236}">
                <a16:creationId xmlns:a16="http://schemas.microsoft.com/office/drawing/2014/main" id="{F6745BB3-26A3-47BC-8233-3E6513D0C91C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74538" y="0"/>
            <a:ext cx="1366287" cy="7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7"/>
          <p:cNvGrpSpPr/>
          <p:nvPr userDrawn="1"/>
        </p:nvGrpSpPr>
        <p:grpSpPr bwMode="auto">
          <a:xfrm>
            <a:off x="139700" y="142875"/>
            <a:ext cx="8866188" cy="4856163"/>
            <a:chOff x="179512" y="195485"/>
            <a:chExt cx="8866206" cy="4855405"/>
          </a:xfrm>
        </p:grpSpPr>
        <p:sp>
          <p:nvSpPr>
            <p:cNvPr id="4" name="矩形: 圆角 28"/>
            <p:cNvSpPr/>
            <p:nvPr userDrawn="1"/>
          </p:nvSpPr>
          <p:spPr>
            <a:xfrm>
              <a:off x="179512" y="195485"/>
              <a:ext cx="8866206" cy="4855405"/>
            </a:xfrm>
            <a:prstGeom prst="roundRect">
              <a:avLst>
                <a:gd name="adj" fmla="val 12594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" name="矩形: 圆角 6"/>
            <p:cNvSpPr/>
            <p:nvPr userDrawn="1"/>
          </p:nvSpPr>
          <p:spPr>
            <a:xfrm>
              <a:off x="328737" y="308180"/>
              <a:ext cx="8567755" cy="4630014"/>
            </a:xfrm>
            <a:prstGeom prst="roundRect">
              <a:avLst>
                <a:gd name="adj" fmla="val 12872"/>
              </a:avLst>
            </a:prstGeom>
            <a:noFill/>
            <a:ln w="19050">
              <a:solidFill>
                <a:srgbClr val="FFC000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pic>
        <p:nvPicPr>
          <p:cNvPr id="6" name="图片 3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138" y="4324350"/>
            <a:ext cx="6445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5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12" r="27708"/>
          <a:stretch>
            <a:fillRect/>
          </a:stretch>
        </p:blipFill>
        <p:spPr bwMode="auto">
          <a:xfrm>
            <a:off x="0" y="4629150"/>
            <a:ext cx="1952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27">
            <a:extLst>
              <a:ext uri="{FF2B5EF4-FFF2-40B4-BE49-F238E27FC236}">
                <a16:creationId xmlns:a16="http://schemas.microsoft.com/office/drawing/2014/main" id="{02B15D05-E4C1-4854-804A-98DB941E450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74538" y="0"/>
            <a:ext cx="1366287" cy="7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223838"/>
            <a:ext cx="9144000" cy="4695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/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5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12" r="27708"/>
          <a:stretch>
            <a:fillRect/>
          </a:stretch>
        </p:blipFill>
        <p:spPr bwMode="auto">
          <a:xfrm>
            <a:off x="0" y="4629150"/>
            <a:ext cx="1952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27">
            <a:extLst>
              <a:ext uri="{FF2B5EF4-FFF2-40B4-BE49-F238E27FC236}">
                <a16:creationId xmlns:a16="http://schemas.microsoft.com/office/drawing/2014/main" id="{BF2B8FD0-81BB-40D6-8214-85A6FA34FEA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74538" y="0"/>
            <a:ext cx="1366287" cy="7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223838"/>
            <a:ext cx="9144000" cy="4695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/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27">
            <a:extLst>
              <a:ext uri="{FF2B5EF4-FFF2-40B4-BE49-F238E27FC236}">
                <a16:creationId xmlns:a16="http://schemas.microsoft.com/office/drawing/2014/main" id="{7C646380-4D87-4A61-B8EB-6B8052B5F1D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74538" y="0"/>
            <a:ext cx="1366287" cy="7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1D991CA8-338F-471B-B4CB-571405503BA9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5"/>
          <p:cNvSpPr txBox="1">
            <a:spLocks noChangeArrowheads="1"/>
          </p:cNvSpPr>
          <p:nvPr userDrawn="1"/>
        </p:nvSpPr>
        <p:spPr bwMode="auto">
          <a:xfrm>
            <a:off x="2562225" y="44751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" name="文本框 25"/>
          <p:cNvSpPr txBox="1">
            <a:spLocks noChangeArrowheads="1"/>
          </p:cNvSpPr>
          <p:nvPr userDrawn="1"/>
        </p:nvSpPr>
        <p:spPr bwMode="auto">
          <a:xfrm>
            <a:off x="1284288" y="40417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4" name="文本框 25"/>
          <p:cNvSpPr txBox="1">
            <a:spLocks noChangeArrowheads="1"/>
          </p:cNvSpPr>
          <p:nvPr userDrawn="1"/>
        </p:nvSpPr>
        <p:spPr bwMode="auto">
          <a:xfrm>
            <a:off x="3182938" y="38084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5" name="文本框 25"/>
          <p:cNvSpPr txBox="1">
            <a:spLocks noChangeArrowheads="1"/>
          </p:cNvSpPr>
          <p:nvPr userDrawn="1"/>
        </p:nvSpPr>
        <p:spPr bwMode="auto">
          <a:xfrm>
            <a:off x="1905000" y="33750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6" name="文本框 25"/>
          <p:cNvSpPr txBox="1">
            <a:spLocks noChangeArrowheads="1"/>
          </p:cNvSpPr>
          <p:nvPr userDrawn="1"/>
        </p:nvSpPr>
        <p:spPr bwMode="auto">
          <a:xfrm>
            <a:off x="6081713" y="39052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7" name="文本框 25"/>
          <p:cNvSpPr txBox="1">
            <a:spLocks noChangeArrowheads="1"/>
          </p:cNvSpPr>
          <p:nvPr userDrawn="1"/>
        </p:nvSpPr>
        <p:spPr bwMode="auto">
          <a:xfrm>
            <a:off x="4803775" y="34718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8" name="文本框 25"/>
          <p:cNvSpPr txBox="1">
            <a:spLocks noChangeArrowheads="1"/>
          </p:cNvSpPr>
          <p:nvPr userDrawn="1"/>
        </p:nvSpPr>
        <p:spPr bwMode="auto">
          <a:xfrm>
            <a:off x="2060575" y="26273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9" name="文本框 25"/>
          <p:cNvSpPr txBox="1">
            <a:spLocks noChangeArrowheads="1"/>
          </p:cNvSpPr>
          <p:nvPr userDrawn="1"/>
        </p:nvSpPr>
        <p:spPr bwMode="auto">
          <a:xfrm>
            <a:off x="782638" y="21939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0" name="文本框 25"/>
          <p:cNvSpPr txBox="1">
            <a:spLocks noChangeArrowheads="1"/>
          </p:cNvSpPr>
          <p:nvPr userDrawn="1"/>
        </p:nvSpPr>
        <p:spPr bwMode="auto">
          <a:xfrm>
            <a:off x="2681288" y="19605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1" name="文本框 25"/>
          <p:cNvSpPr txBox="1">
            <a:spLocks noChangeArrowheads="1"/>
          </p:cNvSpPr>
          <p:nvPr userDrawn="1"/>
        </p:nvSpPr>
        <p:spPr bwMode="auto">
          <a:xfrm>
            <a:off x="1403350" y="15271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2" name="文本框 25"/>
          <p:cNvSpPr txBox="1">
            <a:spLocks noChangeArrowheads="1"/>
          </p:cNvSpPr>
          <p:nvPr userDrawn="1"/>
        </p:nvSpPr>
        <p:spPr bwMode="auto">
          <a:xfrm>
            <a:off x="5580063" y="20574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3" name="文本框 25"/>
          <p:cNvSpPr txBox="1">
            <a:spLocks noChangeArrowheads="1"/>
          </p:cNvSpPr>
          <p:nvPr userDrawn="1"/>
        </p:nvSpPr>
        <p:spPr bwMode="auto">
          <a:xfrm>
            <a:off x="4302125" y="16240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4" name="文本框 25"/>
          <p:cNvSpPr txBox="1">
            <a:spLocks noChangeArrowheads="1"/>
          </p:cNvSpPr>
          <p:nvPr userDrawn="1"/>
        </p:nvSpPr>
        <p:spPr bwMode="auto">
          <a:xfrm>
            <a:off x="2813050" y="15986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5" name="文本框 25"/>
          <p:cNvSpPr txBox="1">
            <a:spLocks noChangeArrowheads="1"/>
          </p:cNvSpPr>
          <p:nvPr userDrawn="1"/>
        </p:nvSpPr>
        <p:spPr bwMode="auto">
          <a:xfrm>
            <a:off x="1535113" y="11652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6" name="文本框 25"/>
          <p:cNvSpPr txBox="1">
            <a:spLocks noChangeArrowheads="1"/>
          </p:cNvSpPr>
          <p:nvPr userDrawn="1"/>
        </p:nvSpPr>
        <p:spPr bwMode="auto">
          <a:xfrm>
            <a:off x="3433763" y="9318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7" name="文本框 25"/>
          <p:cNvSpPr txBox="1">
            <a:spLocks noChangeArrowheads="1"/>
          </p:cNvSpPr>
          <p:nvPr userDrawn="1"/>
        </p:nvSpPr>
        <p:spPr bwMode="auto">
          <a:xfrm>
            <a:off x="2155825" y="4984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8" name="文本框 25"/>
          <p:cNvSpPr txBox="1">
            <a:spLocks noChangeArrowheads="1"/>
          </p:cNvSpPr>
          <p:nvPr userDrawn="1"/>
        </p:nvSpPr>
        <p:spPr bwMode="auto">
          <a:xfrm>
            <a:off x="6332538" y="10287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9" name="文本框 25"/>
          <p:cNvSpPr txBox="1">
            <a:spLocks noChangeArrowheads="1"/>
          </p:cNvSpPr>
          <p:nvPr userDrawn="1"/>
        </p:nvSpPr>
        <p:spPr bwMode="auto">
          <a:xfrm>
            <a:off x="5054600" y="5953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0" name="文本框 25"/>
          <p:cNvSpPr txBox="1">
            <a:spLocks noChangeArrowheads="1"/>
          </p:cNvSpPr>
          <p:nvPr userDrawn="1"/>
        </p:nvSpPr>
        <p:spPr bwMode="auto">
          <a:xfrm>
            <a:off x="5268913" y="31543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1" name="文本框 25"/>
          <p:cNvSpPr txBox="1">
            <a:spLocks noChangeArrowheads="1"/>
          </p:cNvSpPr>
          <p:nvPr userDrawn="1"/>
        </p:nvSpPr>
        <p:spPr bwMode="auto">
          <a:xfrm>
            <a:off x="3990975" y="27209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2" name="文本框 25"/>
          <p:cNvSpPr txBox="1">
            <a:spLocks noChangeArrowheads="1"/>
          </p:cNvSpPr>
          <p:nvPr userDrawn="1"/>
        </p:nvSpPr>
        <p:spPr bwMode="auto">
          <a:xfrm>
            <a:off x="5889625" y="24876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3" name="文本框 25"/>
          <p:cNvSpPr txBox="1">
            <a:spLocks noChangeArrowheads="1"/>
          </p:cNvSpPr>
          <p:nvPr userDrawn="1"/>
        </p:nvSpPr>
        <p:spPr bwMode="auto">
          <a:xfrm>
            <a:off x="4611688" y="20542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4" name="文本框 25"/>
          <p:cNvSpPr txBox="1">
            <a:spLocks noChangeArrowheads="1"/>
          </p:cNvSpPr>
          <p:nvPr userDrawn="1"/>
        </p:nvSpPr>
        <p:spPr bwMode="auto">
          <a:xfrm>
            <a:off x="7761288" y="28463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5" name="文本框 25"/>
          <p:cNvSpPr txBox="1">
            <a:spLocks noChangeArrowheads="1"/>
          </p:cNvSpPr>
          <p:nvPr userDrawn="1"/>
        </p:nvSpPr>
        <p:spPr bwMode="auto">
          <a:xfrm>
            <a:off x="7510463" y="21510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6" name="文本框 46"/>
          <p:cNvSpPr txBox="1">
            <a:spLocks noChangeArrowheads="1"/>
          </p:cNvSpPr>
          <p:nvPr userDrawn="1"/>
        </p:nvSpPr>
        <p:spPr bwMode="auto">
          <a:xfrm>
            <a:off x="4341813" y="44465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7" name="文本框 25"/>
          <p:cNvSpPr txBox="1">
            <a:spLocks noChangeArrowheads="1"/>
          </p:cNvSpPr>
          <p:nvPr userDrawn="1"/>
        </p:nvSpPr>
        <p:spPr bwMode="auto">
          <a:xfrm>
            <a:off x="3063875" y="40132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8" name="文本框 25"/>
          <p:cNvSpPr txBox="1">
            <a:spLocks noChangeArrowheads="1"/>
          </p:cNvSpPr>
          <p:nvPr userDrawn="1"/>
        </p:nvSpPr>
        <p:spPr bwMode="auto">
          <a:xfrm>
            <a:off x="4962525" y="37798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9" name="文本框 25"/>
          <p:cNvSpPr txBox="1">
            <a:spLocks noChangeArrowheads="1"/>
          </p:cNvSpPr>
          <p:nvPr userDrawn="1"/>
        </p:nvSpPr>
        <p:spPr bwMode="auto">
          <a:xfrm>
            <a:off x="3684588" y="33464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0" name="文本框 25"/>
          <p:cNvSpPr txBox="1">
            <a:spLocks noChangeArrowheads="1"/>
          </p:cNvSpPr>
          <p:nvPr userDrawn="1"/>
        </p:nvSpPr>
        <p:spPr bwMode="auto">
          <a:xfrm>
            <a:off x="7861300" y="38766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1" name="文本框 25"/>
          <p:cNvSpPr txBox="1">
            <a:spLocks noChangeArrowheads="1"/>
          </p:cNvSpPr>
          <p:nvPr userDrawn="1"/>
        </p:nvSpPr>
        <p:spPr bwMode="auto">
          <a:xfrm>
            <a:off x="6583363" y="34432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2" name="文本框 25"/>
          <p:cNvSpPr txBox="1">
            <a:spLocks noChangeArrowheads="1"/>
          </p:cNvSpPr>
          <p:nvPr userDrawn="1"/>
        </p:nvSpPr>
        <p:spPr bwMode="auto">
          <a:xfrm>
            <a:off x="3433763" y="12827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3" name="文本框 25"/>
          <p:cNvSpPr txBox="1">
            <a:spLocks noChangeArrowheads="1"/>
          </p:cNvSpPr>
          <p:nvPr userDrawn="1"/>
        </p:nvSpPr>
        <p:spPr bwMode="auto">
          <a:xfrm>
            <a:off x="6332538" y="13795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4" name="文本框 25"/>
          <p:cNvSpPr txBox="1">
            <a:spLocks noChangeArrowheads="1"/>
          </p:cNvSpPr>
          <p:nvPr userDrawn="1"/>
        </p:nvSpPr>
        <p:spPr bwMode="auto">
          <a:xfrm>
            <a:off x="5054600" y="9461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5" name="文本框 25"/>
          <p:cNvSpPr txBox="1">
            <a:spLocks noChangeArrowheads="1"/>
          </p:cNvSpPr>
          <p:nvPr userDrawn="1"/>
        </p:nvSpPr>
        <p:spPr bwMode="auto">
          <a:xfrm>
            <a:off x="5519738" y="6286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6" name="文本框 25"/>
          <p:cNvSpPr txBox="1">
            <a:spLocks noChangeArrowheads="1"/>
          </p:cNvSpPr>
          <p:nvPr userDrawn="1"/>
        </p:nvSpPr>
        <p:spPr bwMode="auto">
          <a:xfrm>
            <a:off x="3314700" y="14874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7" name="文本框 25"/>
          <p:cNvSpPr txBox="1">
            <a:spLocks noChangeArrowheads="1"/>
          </p:cNvSpPr>
          <p:nvPr userDrawn="1"/>
        </p:nvSpPr>
        <p:spPr bwMode="auto">
          <a:xfrm>
            <a:off x="5213350" y="12541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8" name="文本框 25"/>
          <p:cNvSpPr txBox="1">
            <a:spLocks noChangeArrowheads="1"/>
          </p:cNvSpPr>
          <p:nvPr userDrawn="1"/>
        </p:nvSpPr>
        <p:spPr bwMode="auto">
          <a:xfrm>
            <a:off x="3935413" y="8207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9" name="文本框 25"/>
          <p:cNvSpPr txBox="1">
            <a:spLocks noChangeArrowheads="1"/>
          </p:cNvSpPr>
          <p:nvPr userDrawn="1"/>
        </p:nvSpPr>
        <p:spPr bwMode="auto">
          <a:xfrm>
            <a:off x="6834188" y="9175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pic>
        <p:nvPicPr>
          <p:cNvPr id="1064" name="图片 49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矩形 3"/>
          <p:cNvSpPr>
            <a:spLocks noChangeArrowheads="1"/>
          </p:cNvSpPr>
          <p:nvPr/>
        </p:nvSpPr>
        <p:spPr bwMode="auto">
          <a:xfrm>
            <a:off x="2687271" y="2951285"/>
            <a:ext cx="30972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b="1">
                <a:latin typeface="Times New Roman" panose="02020603050405020304" pitchFamily="18" charset="0"/>
              </a:rPr>
              <a:t>（选自教材</a:t>
            </a:r>
            <a:r>
              <a:rPr lang="en-US" altLang="zh-CN" b="1">
                <a:latin typeface="Times New Roman" panose="02020603050405020304" pitchFamily="18" charset="0"/>
              </a:rPr>
              <a:t>P36-P37</a:t>
            </a:r>
            <a:r>
              <a:rPr lang="zh-CN" altLang="en-US" b="1">
                <a:latin typeface="Times New Roman" panose="02020603050405020304" pitchFamily="18" charset="0"/>
              </a:rPr>
              <a:t>练习九）</a:t>
            </a:r>
          </a:p>
        </p:txBody>
      </p:sp>
      <p:sp>
        <p:nvSpPr>
          <p:cNvPr id="9219" name="标题 5"/>
          <p:cNvSpPr txBox="1">
            <a:spLocks noChangeArrowheads="1"/>
          </p:cNvSpPr>
          <p:nvPr/>
        </p:nvSpPr>
        <p:spPr bwMode="auto">
          <a:xfrm>
            <a:off x="2611070" y="1614974"/>
            <a:ext cx="3249613" cy="80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 algn="dist"/>
            <a:r>
              <a:rPr lang="zh-CN" altLang="en-US" sz="5400" b="1" dirty="0">
                <a:latin typeface="Times New Roman" panose="02020603050405020304" pitchFamily="18" charset="0"/>
              </a:rPr>
              <a:t>练习九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858" y="1768256"/>
            <a:ext cx="8312728" cy="2419342"/>
          </a:xfrm>
          <a:prstGeom prst="rect">
            <a:avLst/>
          </a:prstGeom>
        </p:spPr>
      </p:pic>
      <p:sp>
        <p:nvSpPr>
          <p:cNvPr id="5" name="文本框 1"/>
          <p:cNvSpPr txBox="1">
            <a:spLocks noChangeArrowheads="1"/>
          </p:cNvSpPr>
          <p:nvPr/>
        </p:nvSpPr>
        <p:spPr bwMode="auto">
          <a:xfrm>
            <a:off x="611188" y="669756"/>
            <a:ext cx="461216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/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把相等的两数连起来。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1317248" y="2698436"/>
            <a:ext cx="2058998" cy="81209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12" name="直接连接符 11"/>
          <p:cNvCxnSpPr/>
          <p:nvPr/>
        </p:nvCxnSpPr>
        <p:spPr>
          <a:xfrm>
            <a:off x="3454710" y="2698436"/>
            <a:ext cx="4372042" cy="81209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13" name="直接连接符 12"/>
          <p:cNvCxnSpPr/>
          <p:nvPr/>
        </p:nvCxnSpPr>
        <p:spPr>
          <a:xfrm flipH="1">
            <a:off x="1223763" y="2698436"/>
            <a:ext cx="4416968" cy="788666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14" name="直接连接符 13"/>
          <p:cNvCxnSpPr/>
          <p:nvPr/>
        </p:nvCxnSpPr>
        <p:spPr>
          <a:xfrm flipH="1">
            <a:off x="5436096" y="2698436"/>
            <a:ext cx="2390656" cy="81209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sp>
        <p:nvSpPr>
          <p:cNvPr id="15" name="文本框 14"/>
          <p:cNvSpPr txBox="1"/>
          <p:nvPr/>
        </p:nvSpPr>
        <p:spPr>
          <a:xfrm>
            <a:off x="5364163" y="1253956"/>
            <a:ext cx="3617912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>
              <a:defRPr/>
            </a:pPr>
            <a:r>
              <a:rPr lang="en-US" altLang="zh-CN" dirty="0">
                <a:solidFill>
                  <a:srgbClr val="F27E3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选自教材</a:t>
            </a:r>
            <a:r>
              <a:rPr lang="en-US" altLang="zh-CN" dirty="0">
                <a:solidFill>
                  <a:srgbClr val="F27E3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P36 </a:t>
            </a:r>
            <a:r>
              <a:rPr lang="zh-CN" altLang="en-US" dirty="0">
                <a:solidFill>
                  <a:srgbClr val="F27E3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练习九 第</a:t>
            </a:r>
            <a:r>
              <a:rPr lang="en-US" altLang="zh-CN" dirty="0">
                <a:solidFill>
                  <a:srgbClr val="F27E3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1</a:t>
            </a:r>
            <a:r>
              <a:rPr lang="zh-CN" altLang="en-US" dirty="0">
                <a:solidFill>
                  <a:srgbClr val="F27E3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】</a:t>
            </a:r>
            <a:endParaRPr lang="zh-CN" altLang="en-US" dirty="0">
              <a:solidFill>
                <a:srgbClr val="F27E3F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文本框 25"/>
          <p:cNvSpPr txBox="1">
            <a:spLocks noChangeArrowheads="1"/>
          </p:cNvSpPr>
          <p:nvPr/>
        </p:nvSpPr>
        <p:spPr bwMode="auto">
          <a:xfrm>
            <a:off x="2562225" y="447516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1267" name="文本框 25"/>
          <p:cNvSpPr txBox="1">
            <a:spLocks noChangeArrowheads="1"/>
          </p:cNvSpPr>
          <p:nvPr/>
        </p:nvSpPr>
        <p:spPr bwMode="auto">
          <a:xfrm>
            <a:off x="1284288" y="4041775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1268" name="文本框 25"/>
          <p:cNvSpPr txBox="1">
            <a:spLocks noChangeArrowheads="1"/>
          </p:cNvSpPr>
          <p:nvPr/>
        </p:nvSpPr>
        <p:spPr bwMode="auto">
          <a:xfrm>
            <a:off x="3182938" y="380841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1269" name="文本框 25"/>
          <p:cNvSpPr txBox="1">
            <a:spLocks noChangeArrowheads="1"/>
          </p:cNvSpPr>
          <p:nvPr/>
        </p:nvSpPr>
        <p:spPr bwMode="auto">
          <a:xfrm>
            <a:off x="1905000" y="3375025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1270" name="文本框 25"/>
          <p:cNvSpPr txBox="1">
            <a:spLocks noChangeArrowheads="1"/>
          </p:cNvSpPr>
          <p:nvPr/>
        </p:nvSpPr>
        <p:spPr bwMode="auto">
          <a:xfrm>
            <a:off x="6081713" y="3905250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1271" name="文本框 25"/>
          <p:cNvSpPr txBox="1">
            <a:spLocks noChangeArrowheads="1"/>
          </p:cNvSpPr>
          <p:nvPr/>
        </p:nvSpPr>
        <p:spPr bwMode="auto">
          <a:xfrm>
            <a:off x="4803775" y="347186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1272" name="文本框 25"/>
          <p:cNvSpPr txBox="1">
            <a:spLocks noChangeArrowheads="1"/>
          </p:cNvSpPr>
          <p:nvPr/>
        </p:nvSpPr>
        <p:spPr bwMode="auto">
          <a:xfrm>
            <a:off x="2060575" y="262731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1273" name="文本框 25"/>
          <p:cNvSpPr txBox="1">
            <a:spLocks noChangeArrowheads="1"/>
          </p:cNvSpPr>
          <p:nvPr/>
        </p:nvSpPr>
        <p:spPr bwMode="auto">
          <a:xfrm>
            <a:off x="782638" y="2193925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1274" name="文本框 25"/>
          <p:cNvSpPr txBox="1">
            <a:spLocks noChangeArrowheads="1"/>
          </p:cNvSpPr>
          <p:nvPr/>
        </p:nvSpPr>
        <p:spPr bwMode="auto">
          <a:xfrm>
            <a:off x="2681288" y="196056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1275" name="文本框 25"/>
          <p:cNvSpPr txBox="1">
            <a:spLocks noChangeArrowheads="1"/>
          </p:cNvSpPr>
          <p:nvPr/>
        </p:nvSpPr>
        <p:spPr bwMode="auto">
          <a:xfrm>
            <a:off x="1403350" y="1527175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1276" name="文本框 25"/>
          <p:cNvSpPr txBox="1">
            <a:spLocks noChangeArrowheads="1"/>
          </p:cNvSpPr>
          <p:nvPr/>
        </p:nvSpPr>
        <p:spPr bwMode="auto">
          <a:xfrm>
            <a:off x="5580063" y="2057400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1277" name="文本框 25"/>
          <p:cNvSpPr txBox="1">
            <a:spLocks noChangeArrowheads="1"/>
          </p:cNvSpPr>
          <p:nvPr/>
        </p:nvSpPr>
        <p:spPr bwMode="auto">
          <a:xfrm>
            <a:off x="4302125" y="162401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1278" name="文本框 25"/>
          <p:cNvSpPr txBox="1">
            <a:spLocks noChangeArrowheads="1"/>
          </p:cNvSpPr>
          <p:nvPr/>
        </p:nvSpPr>
        <p:spPr bwMode="auto">
          <a:xfrm>
            <a:off x="2813050" y="159861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1279" name="文本框 25"/>
          <p:cNvSpPr txBox="1">
            <a:spLocks noChangeArrowheads="1"/>
          </p:cNvSpPr>
          <p:nvPr/>
        </p:nvSpPr>
        <p:spPr bwMode="auto">
          <a:xfrm>
            <a:off x="1535113" y="1165225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1280" name="文本框 25"/>
          <p:cNvSpPr txBox="1">
            <a:spLocks noChangeArrowheads="1"/>
          </p:cNvSpPr>
          <p:nvPr/>
        </p:nvSpPr>
        <p:spPr bwMode="auto">
          <a:xfrm>
            <a:off x="3433763" y="93186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1281" name="文本框 25"/>
          <p:cNvSpPr txBox="1">
            <a:spLocks noChangeArrowheads="1"/>
          </p:cNvSpPr>
          <p:nvPr/>
        </p:nvSpPr>
        <p:spPr bwMode="auto">
          <a:xfrm>
            <a:off x="2155825" y="498475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1282" name="文本框 25"/>
          <p:cNvSpPr txBox="1">
            <a:spLocks noChangeArrowheads="1"/>
          </p:cNvSpPr>
          <p:nvPr/>
        </p:nvSpPr>
        <p:spPr bwMode="auto">
          <a:xfrm>
            <a:off x="6332538" y="1028700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1283" name="文本框 25"/>
          <p:cNvSpPr txBox="1">
            <a:spLocks noChangeArrowheads="1"/>
          </p:cNvSpPr>
          <p:nvPr/>
        </p:nvSpPr>
        <p:spPr bwMode="auto">
          <a:xfrm>
            <a:off x="5054600" y="59531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1284" name="文本框 25"/>
          <p:cNvSpPr txBox="1">
            <a:spLocks noChangeArrowheads="1"/>
          </p:cNvSpPr>
          <p:nvPr/>
        </p:nvSpPr>
        <p:spPr bwMode="auto">
          <a:xfrm>
            <a:off x="5268913" y="315436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1285" name="文本框 25"/>
          <p:cNvSpPr txBox="1">
            <a:spLocks noChangeArrowheads="1"/>
          </p:cNvSpPr>
          <p:nvPr/>
        </p:nvSpPr>
        <p:spPr bwMode="auto">
          <a:xfrm>
            <a:off x="3990975" y="2720975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1286" name="文本框 25"/>
          <p:cNvSpPr txBox="1">
            <a:spLocks noChangeArrowheads="1"/>
          </p:cNvSpPr>
          <p:nvPr/>
        </p:nvSpPr>
        <p:spPr bwMode="auto">
          <a:xfrm>
            <a:off x="5889625" y="248761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1287" name="文本框 25"/>
          <p:cNvSpPr txBox="1">
            <a:spLocks noChangeArrowheads="1"/>
          </p:cNvSpPr>
          <p:nvPr/>
        </p:nvSpPr>
        <p:spPr bwMode="auto">
          <a:xfrm>
            <a:off x="4611688" y="2054225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1288" name="文本框 25"/>
          <p:cNvSpPr txBox="1">
            <a:spLocks noChangeArrowheads="1"/>
          </p:cNvSpPr>
          <p:nvPr/>
        </p:nvSpPr>
        <p:spPr bwMode="auto">
          <a:xfrm>
            <a:off x="7761288" y="2846388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1289" name="文本框 25"/>
          <p:cNvSpPr txBox="1">
            <a:spLocks noChangeArrowheads="1"/>
          </p:cNvSpPr>
          <p:nvPr/>
        </p:nvSpPr>
        <p:spPr bwMode="auto">
          <a:xfrm>
            <a:off x="7510463" y="215106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1290" name="文本框 46"/>
          <p:cNvSpPr txBox="1">
            <a:spLocks noChangeArrowheads="1"/>
          </p:cNvSpPr>
          <p:nvPr/>
        </p:nvSpPr>
        <p:spPr bwMode="auto">
          <a:xfrm>
            <a:off x="4341813" y="4446588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1291" name="文本框 25"/>
          <p:cNvSpPr txBox="1">
            <a:spLocks noChangeArrowheads="1"/>
          </p:cNvSpPr>
          <p:nvPr/>
        </p:nvSpPr>
        <p:spPr bwMode="auto">
          <a:xfrm>
            <a:off x="3063875" y="4013200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1292" name="文本框 25"/>
          <p:cNvSpPr txBox="1">
            <a:spLocks noChangeArrowheads="1"/>
          </p:cNvSpPr>
          <p:nvPr/>
        </p:nvSpPr>
        <p:spPr bwMode="auto">
          <a:xfrm>
            <a:off x="4962525" y="3779838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1293" name="文本框 25"/>
          <p:cNvSpPr txBox="1">
            <a:spLocks noChangeArrowheads="1"/>
          </p:cNvSpPr>
          <p:nvPr/>
        </p:nvSpPr>
        <p:spPr bwMode="auto">
          <a:xfrm>
            <a:off x="3684588" y="3346450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1294" name="文本框 25"/>
          <p:cNvSpPr txBox="1">
            <a:spLocks noChangeArrowheads="1"/>
          </p:cNvSpPr>
          <p:nvPr/>
        </p:nvSpPr>
        <p:spPr bwMode="auto">
          <a:xfrm>
            <a:off x="7861300" y="3876675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1295" name="文本框 25"/>
          <p:cNvSpPr txBox="1">
            <a:spLocks noChangeArrowheads="1"/>
          </p:cNvSpPr>
          <p:nvPr/>
        </p:nvSpPr>
        <p:spPr bwMode="auto">
          <a:xfrm>
            <a:off x="6583363" y="3443288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1296" name="文本框 25"/>
          <p:cNvSpPr txBox="1">
            <a:spLocks noChangeArrowheads="1"/>
          </p:cNvSpPr>
          <p:nvPr/>
        </p:nvSpPr>
        <p:spPr bwMode="auto">
          <a:xfrm>
            <a:off x="3433763" y="1282700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1297" name="文本框 25"/>
          <p:cNvSpPr txBox="1">
            <a:spLocks noChangeArrowheads="1"/>
          </p:cNvSpPr>
          <p:nvPr/>
        </p:nvSpPr>
        <p:spPr bwMode="auto">
          <a:xfrm>
            <a:off x="6332538" y="1379538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1298" name="文本框 25"/>
          <p:cNvSpPr txBox="1">
            <a:spLocks noChangeArrowheads="1"/>
          </p:cNvSpPr>
          <p:nvPr/>
        </p:nvSpPr>
        <p:spPr bwMode="auto">
          <a:xfrm>
            <a:off x="5054600" y="946150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1299" name="文本框 25"/>
          <p:cNvSpPr txBox="1">
            <a:spLocks noChangeArrowheads="1"/>
          </p:cNvSpPr>
          <p:nvPr/>
        </p:nvSpPr>
        <p:spPr bwMode="auto">
          <a:xfrm>
            <a:off x="5519738" y="628650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1300" name="文本框 25"/>
          <p:cNvSpPr txBox="1">
            <a:spLocks noChangeArrowheads="1"/>
          </p:cNvSpPr>
          <p:nvPr/>
        </p:nvSpPr>
        <p:spPr bwMode="auto">
          <a:xfrm>
            <a:off x="3314700" y="1487488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1301" name="文本框 25"/>
          <p:cNvSpPr txBox="1">
            <a:spLocks noChangeArrowheads="1"/>
          </p:cNvSpPr>
          <p:nvPr/>
        </p:nvSpPr>
        <p:spPr bwMode="auto">
          <a:xfrm>
            <a:off x="5213350" y="1254125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1302" name="文本框 25"/>
          <p:cNvSpPr txBox="1">
            <a:spLocks noChangeArrowheads="1"/>
          </p:cNvSpPr>
          <p:nvPr/>
        </p:nvSpPr>
        <p:spPr bwMode="auto">
          <a:xfrm>
            <a:off x="3935413" y="820738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1303" name="文本框 25"/>
          <p:cNvSpPr txBox="1">
            <a:spLocks noChangeArrowheads="1"/>
          </p:cNvSpPr>
          <p:nvPr/>
        </p:nvSpPr>
        <p:spPr bwMode="auto">
          <a:xfrm>
            <a:off x="6834188" y="917575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081088" y="1311275"/>
            <a:ext cx="5326062" cy="15684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latin typeface="+mn-lt"/>
                <a:ea typeface="+mn-ea"/>
              </a:rPr>
              <a:t>2. 0.8</a:t>
            </a:r>
            <a:r>
              <a:rPr lang="zh-CN" altLang="en-US" sz="3200" b="1" dirty="0">
                <a:latin typeface="+mn-lt"/>
                <a:ea typeface="+mn-ea"/>
              </a:rPr>
              <a:t>里面有（    ）个</a:t>
            </a:r>
            <a:r>
              <a:rPr lang="en-US" altLang="zh-CN" sz="3200" b="1" dirty="0">
                <a:latin typeface="+mn-lt"/>
                <a:ea typeface="+mn-ea"/>
              </a:rPr>
              <a:t>0.1</a:t>
            </a:r>
            <a:r>
              <a:rPr lang="zh-CN" altLang="en-US" sz="3200" b="1" dirty="0">
                <a:latin typeface="+mn-lt"/>
                <a:ea typeface="+mn-ea"/>
              </a:rPr>
              <a:t>。</a:t>
            </a:r>
            <a:endParaRPr lang="en-US" altLang="zh-CN" sz="3200" b="1" dirty="0">
              <a:latin typeface="+mn-lt"/>
              <a:ea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latin typeface="+mn-lt"/>
                <a:ea typeface="+mn-ea"/>
              </a:rPr>
              <a:t>    0.32</a:t>
            </a:r>
            <a:r>
              <a:rPr lang="zh-CN" altLang="en-US" sz="3200" b="1" dirty="0">
                <a:latin typeface="+mn-lt"/>
                <a:ea typeface="+mn-ea"/>
              </a:rPr>
              <a:t>里面有（    ）个</a:t>
            </a:r>
            <a:r>
              <a:rPr lang="en-US" altLang="zh-CN" sz="3200" b="1" dirty="0">
                <a:latin typeface="+mn-lt"/>
                <a:ea typeface="+mn-ea"/>
              </a:rPr>
              <a:t>0.01</a:t>
            </a:r>
            <a:r>
              <a:rPr lang="zh-CN" altLang="en-US" sz="3200" b="1" dirty="0">
                <a:latin typeface="+mn-lt"/>
                <a:ea typeface="+mn-ea"/>
              </a:rPr>
              <a:t>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744913" y="1401763"/>
            <a:ext cx="388937" cy="5857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8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835400" y="2179638"/>
            <a:ext cx="595313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32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5430838" y="3003550"/>
            <a:ext cx="3616325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lt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选自教材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P36 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练习九 第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2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 】</a:t>
            </a:r>
            <a:endParaRPr lang="zh-CN" altLang="en-US" dirty="0">
              <a:solidFill>
                <a:srgbClr val="F27E3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989" y="1249631"/>
            <a:ext cx="6870023" cy="2826899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55576" y="577969"/>
            <a:ext cx="5011737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3.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用手势比画下面的长度。</a:t>
            </a:r>
          </a:p>
        </p:txBody>
      </p:sp>
      <p:sp>
        <p:nvSpPr>
          <p:cNvPr id="8" name="矩形 7"/>
          <p:cNvSpPr/>
          <p:nvPr/>
        </p:nvSpPr>
        <p:spPr>
          <a:xfrm>
            <a:off x="1130277" y="3993259"/>
            <a:ext cx="1527175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zh-CN" altLang="en-US" sz="2400" b="1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长</a:t>
            </a:r>
            <a:r>
              <a:rPr lang="en-US" altLang="zh-CN" sz="2400" b="1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: 2.7 cm</a:t>
            </a:r>
          </a:p>
        </p:txBody>
      </p:sp>
      <p:sp>
        <p:nvSpPr>
          <p:cNvPr id="9" name="矩形 8"/>
          <p:cNvSpPr/>
          <p:nvPr/>
        </p:nvSpPr>
        <p:spPr>
          <a:xfrm>
            <a:off x="3635896" y="3993259"/>
            <a:ext cx="2024063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zh-CN" altLang="en-US" sz="2400" b="1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体长</a:t>
            </a:r>
            <a:r>
              <a:rPr lang="en-US" altLang="zh-CN" sz="2400" b="1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: 0.85 dm</a:t>
            </a:r>
          </a:p>
        </p:txBody>
      </p:sp>
      <p:sp>
        <p:nvSpPr>
          <p:cNvPr id="10" name="矩形 9"/>
          <p:cNvSpPr/>
          <p:nvPr/>
        </p:nvSpPr>
        <p:spPr>
          <a:xfrm>
            <a:off x="6732240" y="3993259"/>
            <a:ext cx="17272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>
              <a:defRPr/>
            </a:pP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身高</a:t>
            </a:r>
            <a:r>
              <a:rPr lang="en-US" altLang="zh-CN" sz="2400" b="1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:1.4 </a:t>
            </a:r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m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949679" y="1197326"/>
            <a:ext cx="361791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>
              <a:defRPr/>
            </a:pPr>
            <a:r>
              <a:rPr lang="en-US" altLang="zh-CN" dirty="0">
                <a:solidFill>
                  <a:srgbClr val="F27E3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选自教材</a:t>
            </a:r>
            <a:r>
              <a:rPr lang="en-US" altLang="zh-CN" dirty="0">
                <a:solidFill>
                  <a:srgbClr val="F27E3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P36 </a:t>
            </a:r>
            <a:r>
              <a:rPr lang="zh-CN" altLang="en-US" dirty="0">
                <a:solidFill>
                  <a:srgbClr val="F27E3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练习九 第</a:t>
            </a:r>
            <a:r>
              <a:rPr lang="en-US" altLang="zh-CN" dirty="0">
                <a:solidFill>
                  <a:srgbClr val="F27E3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3</a:t>
            </a:r>
            <a:r>
              <a:rPr lang="zh-CN" altLang="en-US" dirty="0">
                <a:solidFill>
                  <a:srgbClr val="F27E3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】</a:t>
            </a:r>
            <a:endParaRPr lang="zh-CN" altLang="en-US" dirty="0">
              <a:solidFill>
                <a:srgbClr val="F27E3F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矩形 1"/>
          <p:cNvSpPr>
            <a:spLocks noChangeArrowheads="1"/>
          </p:cNvSpPr>
          <p:nvPr/>
        </p:nvSpPr>
        <p:spPr bwMode="auto">
          <a:xfrm>
            <a:off x="363538" y="554038"/>
            <a:ext cx="8253412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719455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写出下面各数中的“</a:t>
            </a: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”表示的含义。</a:t>
            </a:r>
          </a:p>
        </p:txBody>
      </p:sp>
      <p:grpSp>
        <p:nvGrpSpPr>
          <p:cNvPr id="13315" name="组合 17"/>
          <p:cNvGrpSpPr/>
          <p:nvPr/>
        </p:nvGrpSpPr>
        <p:grpSpPr bwMode="auto">
          <a:xfrm>
            <a:off x="1795463" y="3089275"/>
            <a:ext cx="5302250" cy="631825"/>
            <a:chOff x="1795747" y="3089615"/>
            <a:chExt cx="5301791" cy="631711"/>
          </a:xfrm>
        </p:grpSpPr>
        <p:sp>
          <p:nvSpPr>
            <p:cNvPr id="4" name="矩形 3"/>
            <p:cNvSpPr/>
            <p:nvPr/>
          </p:nvSpPr>
          <p:spPr>
            <a:xfrm>
              <a:off x="1795747" y="3089615"/>
              <a:ext cx="1401641" cy="63171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0.25</a:t>
              </a:r>
              <a:endParaRPr lang="zh-CN" altLang="en-US" sz="3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5695896" y="3089615"/>
              <a:ext cx="1401642" cy="63171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0.672</a:t>
              </a:r>
              <a:endParaRPr lang="zh-CN" altLang="en-US" sz="3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3316" name="组合 20"/>
          <p:cNvGrpSpPr/>
          <p:nvPr/>
        </p:nvGrpSpPr>
        <p:grpSpPr bwMode="auto">
          <a:xfrm>
            <a:off x="936625" y="1514475"/>
            <a:ext cx="7072313" cy="3557588"/>
            <a:chOff x="936423" y="1514202"/>
            <a:chExt cx="7072840" cy="3559036"/>
          </a:xfrm>
        </p:grpSpPr>
        <p:sp>
          <p:nvSpPr>
            <p:cNvPr id="13322" name="矩形 6"/>
            <p:cNvSpPr>
              <a:spLocks noChangeArrowheads="1"/>
            </p:cNvSpPr>
            <p:nvPr/>
          </p:nvSpPr>
          <p:spPr bwMode="auto">
            <a:xfrm>
              <a:off x="1795325" y="1514202"/>
              <a:ext cx="1401866" cy="6319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20.04</a:t>
              </a:r>
              <a:endPara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3323" name="矩形 7"/>
            <p:cNvSpPr>
              <a:spLocks noChangeArrowheads="1"/>
            </p:cNvSpPr>
            <p:nvPr/>
          </p:nvSpPr>
          <p:spPr bwMode="auto">
            <a:xfrm>
              <a:off x="5696103" y="1518967"/>
              <a:ext cx="1401867" cy="6319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5.42</a:t>
              </a:r>
              <a:endPara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3324" name="矩形 8"/>
            <p:cNvSpPr>
              <a:spLocks noChangeArrowheads="1"/>
            </p:cNvSpPr>
            <p:nvPr/>
          </p:nvSpPr>
          <p:spPr bwMode="auto">
            <a:xfrm>
              <a:off x="947537" y="3850190"/>
              <a:ext cx="3129195" cy="12230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3200" b="1" u="sng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                          </a:t>
              </a:r>
              <a:r>
                <a:rPr lang="en-US" altLang="zh-CN" sz="3200" b="1">
                  <a:solidFill>
                    <a:schemeClr val="bg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.</a:t>
              </a:r>
              <a:endParaRPr lang="zh-CN" altLang="en-US" sz="3200" b="1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3325" name="矩形 9"/>
            <p:cNvSpPr>
              <a:spLocks noChangeArrowheads="1"/>
            </p:cNvSpPr>
            <p:nvPr/>
          </p:nvSpPr>
          <p:spPr bwMode="auto">
            <a:xfrm>
              <a:off x="936423" y="2287571"/>
              <a:ext cx="3129196" cy="12230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3200" b="1" u="sng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                          </a:t>
              </a:r>
              <a:r>
                <a:rPr lang="en-US" altLang="zh-CN" sz="3200" b="1">
                  <a:solidFill>
                    <a:schemeClr val="bg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.</a:t>
              </a:r>
              <a:endParaRPr lang="zh-CN" altLang="en-US" sz="3200" b="1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3326" name="矩形 10"/>
            <p:cNvSpPr>
              <a:spLocks noChangeArrowheads="1"/>
            </p:cNvSpPr>
            <p:nvPr/>
          </p:nvSpPr>
          <p:spPr bwMode="auto">
            <a:xfrm>
              <a:off x="4880067" y="3850190"/>
              <a:ext cx="3129196" cy="12230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3200" b="1" u="sng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                          </a:t>
              </a:r>
              <a:r>
                <a:rPr lang="en-US" altLang="zh-CN" sz="3200" b="1">
                  <a:solidFill>
                    <a:schemeClr val="bg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.</a:t>
              </a:r>
              <a:endParaRPr lang="zh-CN" altLang="en-US" sz="3200" b="1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3327" name="矩形 11"/>
            <p:cNvSpPr>
              <a:spLocks noChangeArrowheads="1"/>
            </p:cNvSpPr>
            <p:nvPr/>
          </p:nvSpPr>
          <p:spPr bwMode="auto">
            <a:xfrm>
              <a:off x="4868954" y="2287571"/>
              <a:ext cx="3129195" cy="12230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3200" b="1" u="sng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                          </a:t>
              </a:r>
              <a:r>
                <a:rPr lang="en-US" altLang="zh-CN" sz="3200" b="1">
                  <a:solidFill>
                    <a:schemeClr val="bg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.</a:t>
              </a:r>
              <a:endParaRPr lang="zh-CN" altLang="en-US" sz="3200" b="1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1776413" y="2206625"/>
            <a:ext cx="1420812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TextBox 20"/>
          <p:cNvSpPr txBox="1">
            <a:spLocks noChangeArrowheads="1"/>
          </p:cNvSpPr>
          <p:nvPr/>
        </p:nvSpPr>
        <p:spPr bwMode="auto">
          <a:xfrm>
            <a:off x="5535613" y="2211388"/>
            <a:ext cx="1900237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0.01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TextBox 21"/>
          <p:cNvSpPr txBox="1">
            <a:spLocks noChangeArrowheads="1"/>
          </p:cNvSpPr>
          <p:nvPr/>
        </p:nvSpPr>
        <p:spPr bwMode="auto">
          <a:xfrm>
            <a:off x="5535613" y="3746500"/>
            <a:ext cx="2087562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0.001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TextBox 22"/>
          <p:cNvSpPr txBox="1">
            <a:spLocks noChangeArrowheads="1"/>
          </p:cNvSpPr>
          <p:nvPr/>
        </p:nvSpPr>
        <p:spPr bwMode="auto">
          <a:xfrm>
            <a:off x="1746250" y="3773488"/>
            <a:ext cx="1420813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0.1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372100" y="1163638"/>
            <a:ext cx="3616325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lt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选自教材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P36 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练习九 第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4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 】</a:t>
            </a:r>
            <a:endParaRPr lang="zh-CN" altLang="en-US" dirty="0">
              <a:solidFill>
                <a:srgbClr val="F27E3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6"/>
          <p:cNvSpPr txBox="1"/>
          <p:nvPr/>
        </p:nvSpPr>
        <p:spPr bwMode="auto">
          <a:xfrm>
            <a:off x="791958" y="2932679"/>
            <a:ext cx="3207072" cy="107696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defTabSz="914400"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土星绕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太阳一周大约需要</a:t>
            </a:r>
            <a:r>
              <a:rPr lang="en-US" altLang="zh-CN" sz="2800" b="1" u="sng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29.5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年。</a:t>
            </a:r>
            <a:endParaRPr lang="zh-CN" altLang="en-US" sz="2800" b="1" dirty="0">
              <a:solidFill>
                <a:prstClr val="black"/>
              </a:solidFill>
              <a:latin typeface="Times New Roman" panose="02020603050405020304"/>
              <a:ea typeface="黑体" panose="02010609060101010101" pitchFamily="49" charset="-122"/>
            </a:endParaRPr>
          </a:p>
        </p:txBody>
      </p:sp>
      <p:sp>
        <p:nvSpPr>
          <p:cNvPr id="9" name="TextBox 7"/>
          <p:cNvSpPr txBox="1"/>
          <p:nvPr/>
        </p:nvSpPr>
        <p:spPr bwMode="auto">
          <a:xfrm>
            <a:off x="4817139" y="2927759"/>
            <a:ext cx="3745110" cy="107696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defRPr sz="2800" b="1">
                <a:latin typeface="+mn-lt"/>
                <a:ea typeface="+mn-ea"/>
              </a:defRPr>
            </a:lvl1pPr>
          </a:lstStyle>
          <a:p>
            <a:pPr defTabSz="914400"/>
            <a:r>
              <a:rPr lang="zh-CN" altLang="en-US">
                <a:solidFill>
                  <a:prstClr val="black"/>
                </a:solidFill>
                <a:ea typeface="黑体" panose="02010609060101010101" pitchFamily="49" charset="-122"/>
              </a:rPr>
              <a:t>国家高山滑雪中心占地面积约</a:t>
            </a:r>
            <a:r>
              <a:rPr lang="en-US" altLang="zh-CN" u="sng">
                <a:solidFill>
                  <a:prstClr val="black"/>
                </a:solidFill>
                <a:ea typeface="黑体" panose="02010609060101010101" pitchFamily="49" charset="-122"/>
              </a:rPr>
              <a:t>432.4</a:t>
            </a:r>
            <a:r>
              <a:rPr lang="zh-CN" altLang="en-US">
                <a:solidFill>
                  <a:prstClr val="black"/>
                </a:solidFill>
                <a:ea typeface="黑体" panose="02010609060101010101" pitchFamily="49" charset="-122"/>
              </a:rPr>
              <a:t>公顷。</a:t>
            </a:r>
            <a:endParaRPr lang="zh-CN" altLang="en-US" dirty="0">
              <a:solidFill>
                <a:prstClr val="black"/>
              </a:solidFill>
              <a:ea typeface="黑体" panose="02010609060101010101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969963" y="557840"/>
            <a:ext cx="4125912" cy="627062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14400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5.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读出下面各数。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3924300" y="761040"/>
            <a:ext cx="361791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>
              <a:defRPr/>
            </a:pPr>
            <a:r>
              <a:rPr lang="en-US" altLang="zh-CN" dirty="0">
                <a:solidFill>
                  <a:srgbClr val="F27E3F"/>
                </a:solidFill>
                <a:latin typeface="Times New Roman" panose="02020603050405020304"/>
                <a:ea typeface="等线" panose="02010600030101010101" pitchFamily="2" charset="-122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Times New Roman" panose="02020603050405020304"/>
                <a:ea typeface="等线" panose="02010600030101010101" pitchFamily="2" charset="-122"/>
              </a:rPr>
              <a:t>选自教材</a:t>
            </a:r>
            <a:r>
              <a:rPr lang="en-US" altLang="zh-CN" dirty="0">
                <a:solidFill>
                  <a:srgbClr val="F27E3F"/>
                </a:solidFill>
                <a:latin typeface="Times New Roman" panose="02020603050405020304"/>
                <a:ea typeface="等线" panose="02010600030101010101" pitchFamily="2" charset="-122"/>
              </a:rPr>
              <a:t>P36 </a:t>
            </a:r>
            <a:r>
              <a:rPr lang="zh-CN" altLang="en-US" dirty="0">
                <a:solidFill>
                  <a:srgbClr val="F27E3F"/>
                </a:solidFill>
                <a:latin typeface="Times New Roman" panose="02020603050405020304"/>
                <a:ea typeface="等线" panose="02010600030101010101" pitchFamily="2" charset="-122"/>
              </a:rPr>
              <a:t>练习九 第</a:t>
            </a:r>
            <a:r>
              <a:rPr lang="en-US" altLang="zh-CN" dirty="0">
                <a:solidFill>
                  <a:srgbClr val="F27E3F"/>
                </a:solidFill>
                <a:latin typeface="Times New Roman" panose="02020603050405020304"/>
                <a:ea typeface="等线" panose="02010600030101010101" pitchFamily="2" charset="-122"/>
              </a:rPr>
              <a:t>5</a:t>
            </a:r>
            <a:r>
              <a:rPr lang="zh-CN" altLang="en-US" dirty="0">
                <a:solidFill>
                  <a:srgbClr val="F27E3F"/>
                </a:solidFill>
                <a:latin typeface="Times New Roman" panose="02020603050405020304"/>
                <a:ea typeface="等线" panose="02010600030101010101" pitchFamily="2" charset="-122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Times New Roman" panose="02020603050405020304"/>
                <a:ea typeface="等线" panose="02010600030101010101" pitchFamily="2" charset="-122"/>
              </a:rPr>
              <a:t>】</a:t>
            </a:r>
            <a:endParaRPr lang="zh-CN" altLang="en-US" dirty="0">
              <a:solidFill>
                <a:srgbClr val="F27E3F"/>
              </a:solidFill>
              <a:latin typeface="Times New Roman" panose="02020603050405020304"/>
              <a:ea typeface="等线" panose="02010600030101010101" pitchFamily="2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400262"/>
            <a:ext cx="2559756" cy="1489888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8630" y="1389305"/>
            <a:ext cx="2194782" cy="1489888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4427984" y="4042791"/>
            <a:ext cx="4629550" cy="5407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</a:rPr>
              <a:t>读作：四百三十二点四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663792" y="4047249"/>
            <a:ext cx="3692185" cy="5407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</a:rPr>
              <a:t>读作：二十九点五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/>
          <p:cNvSpPr txBox="1"/>
          <p:nvPr/>
        </p:nvSpPr>
        <p:spPr bwMode="auto">
          <a:xfrm>
            <a:off x="613503" y="2769357"/>
            <a:ext cx="3570287" cy="108132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defTabSz="914400" eaLnBrk="1" hangingPunct="1">
              <a:lnSpc>
                <a:spcPct val="120000"/>
              </a:lnSpc>
              <a:defRPr/>
            </a:pPr>
            <a:r>
              <a:rPr lang="zh-CN" altLang="en-US" sz="28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一只成年大熊猫体长约</a:t>
            </a:r>
            <a:r>
              <a:rPr lang="en-US" altLang="zh-CN" sz="2800" b="1" u="sng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1.8</a:t>
            </a:r>
            <a:r>
              <a:rPr lang="en-US" altLang="zh-CN" sz="28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m</a:t>
            </a:r>
            <a:endParaRPr lang="zh-CN" altLang="en-US" sz="2800" b="1" dirty="0">
              <a:solidFill>
                <a:prstClr val="black"/>
              </a:solidFill>
              <a:latin typeface="Times New Roman" panose="02020603050405020304"/>
              <a:ea typeface="黑体" panose="02010609060101010101" pitchFamily="49" charset="-122"/>
            </a:endParaRPr>
          </a:p>
        </p:txBody>
      </p:sp>
      <p:sp>
        <p:nvSpPr>
          <p:cNvPr id="3" name="TextBox 9"/>
          <p:cNvSpPr txBox="1"/>
          <p:nvPr/>
        </p:nvSpPr>
        <p:spPr bwMode="auto">
          <a:xfrm>
            <a:off x="5148263" y="2896591"/>
            <a:ext cx="3106737" cy="9540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defTabSz="914400" eaLnBrk="1" hangingPunct="1">
              <a:defRPr/>
            </a:pP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珠穆朗玛峰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的海拔是</a:t>
            </a:r>
            <a:r>
              <a:rPr lang="en-US" altLang="zh-CN" sz="2800" b="1" u="sng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8848.86</a:t>
            </a:r>
            <a:r>
              <a:rPr lang="en-US" altLang="zh-CN" sz="28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m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843558"/>
            <a:ext cx="2710078" cy="180276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845657"/>
            <a:ext cx="2721671" cy="179856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63792" y="4047249"/>
            <a:ext cx="3692185" cy="5407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</a:rPr>
              <a:t>读作：一点八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083518" y="3832685"/>
            <a:ext cx="4994778" cy="5407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</a:rPr>
              <a:t>读作：八千八百四十八点八六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85775" y="421008"/>
            <a:ext cx="5464175" cy="559897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>
                <a:latin typeface="+mj-lt"/>
                <a:ea typeface="+mj-ea"/>
              </a:rPr>
              <a:t>6.</a:t>
            </a:r>
            <a:r>
              <a:rPr lang="zh-CN" altLang="en-US" sz="2800" b="1" dirty="0">
                <a:latin typeface="+mj-lt"/>
                <a:ea typeface="+mj-ea"/>
              </a:rPr>
              <a:t>写出下面横线上的数。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194449" y="611017"/>
            <a:ext cx="3617912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lt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选自教材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P37 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练习九 第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6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】</a:t>
            </a:r>
            <a:endParaRPr lang="zh-CN" altLang="en-US" dirty="0">
              <a:solidFill>
                <a:srgbClr val="F27E3F"/>
              </a:solidFill>
              <a:latin typeface="+mn-lt"/>
            </a:endParaRPr>
          </a:p>
        </p:txBody>
      </p:sp>
      <p:sp>
        <p:nvSpPr>
          <p:cNvPr id="7" name="矩形 6"/>
          <p:cNvSpPr/>
          <p:nvPr/>
        </p:nvSpPr>
        <p:spPr bwMode="auto">
          <a:xfrm>
            <a:off x="581791" y="1132975"/>
            <a:ext cx="7980418" cy="10769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latin typeface="+mj-lt"/>
                <a:ea typeface="+mj-ea"/>
              </a:rPr>
              <a:t>（</a:t>
            </a:r>
            <a:r>
              <a:rPr lang="en-US" altLang="zh-CN" sz="2800" b="1">
                <a:latin typeface="+mj-lt"/>
                <a:ea typeface="+mj-ea"/>
              </a:rPr>
              <a:t>1</a:t>
            </a:r>
            <a:r>
              <a:rPr lang="zh-CN" altLang="en-US" sz="2800" b="1">
                <a:latin typeface="+mj-lt"/>
                <a:ea typeface="+mj-ea"/>
              </a:rPr>
              <a:t>）</a:t>
            </a:r>
            <a:r>
              <a:rPr lang="en-US" altLang="zh-CN" sz="2800" b="1">
                <a:latin typeface="+mj-lt"/>
                <a:ea typeface="+mj-ea"/>
              </a:rPr>
              <a:t>2021</a:t>
            </a:r>
            <a:r>
              <a:rPr lang="zh-CN" altLang="en-US" sz="2800" b="1">
                <a:latin typeface="+mj-lt"/>
                <a:ea typeface="+mj-ea"/>
              </a:rPr>
              <a:t>年，我国新能源汽车产量达</a:t>
            </a:r>
            <a:r>
              <a:rPr lang="zh-CN" altLang="en-US" sz="2800" b="1" u="sng">
                <a:latin typeface="+mj-lt"/>
                <a:ea typeface="+mj-ea"/>
              </a:rPr>
              <a:t>三百六十七点七</a:t>
            </a:r>
            <a:r>
              <a:rPr lang="zh-CN" altLang="en-US" sz="2800" b="1">
                <a:latin typeface="+mj-lt"/>
                <a:ea typeface="+mj-ea"/>
              </a:rPr>
              <a:t>万辆。</a:t>
            </a:r>
            <a:endParaRPr lang="zh-CN" altLang="en-US" sz="2800" b="1" dirty="0">
              <a:latin typeface="+mj-lt"/>
              <a:ea typeface="+mj-ea"/>
            </a:endParaRPr>
          </a:p>
        </p:txBody>
      </p:sp>
      <p:sp>
        <p:nvSpPr>
          <p:cNvPr id="18" name="矩形 17"/>
          <p:cNvSpPr/>
          <p:nvPr/>
        </p:nvSpPr>
        <p:spPr bwMode="auto">
          <a:xfrm>
            <a:off x="581791" y="2362006"/>
            <a:ext cx="7980418" cy="10769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latin typeface="+mj-lt"/>
                <a:ea typeface="+mj-ea"/>
              </a:rPr>
              <a:t>（</a:t>
            </a:r>
            <a:r>
              <a:rPr lang="en-US" altLang="zh-CN" sz="2800" b="1">
                <a:latin typeface="+mj-lt"/>
                <a:ea typeface="+mj-ea"/>
              </a:rPr>
              <a:t>2</a:t>
            </a:r>
            <a:r>
              <a:rPr lang="zh-CN" altLang="en-US" sz="2800" b="1">
                <a:latin typeface="+mj-lt"/>
                <a:ea typeface="+mj-ea"/>
              </a:rPr>
              <a:t>）一只蜂鸟的蛋只有绿豆那么大，仅重</a:t>
            </a:r>
            <a:r>
              <a:rPr lang="zh-CN" altLang="en-US" sz="2800" b="1" u="sng">
                <a:latin typeface="+mj-lt"/>
                <a:ea typeface="+mj-ea"/>
              </a:rPr>
              <a:t>零点五五七</a:t>
            </a:r>
            <a:r>
              <a:rPr lang="zh-CN" altLang="en-US" sz="2800" b="1">
                <a:latin typeface="+mj-lt"/>
                <a:ea typeface="+mj-ea"/>
              </a:rPr>
              <a:t>克。</a:t>
            </a:r>
            <a:endParaRPr lang="zh-CN" altLang="en-US" sz="2800" b="1" dirty="0">
              <a:latin typeface="+mj-lt"/>
              <a:ea typeface="+mj-ea"/>
            </a:endParaRPr>
          </a:p>
        </p:txBody>
      </p:sp>
      <p:sp>
        <p:nvSpPr>
          <p:cNvPr id="19" name="矩形 18"/>
          <p:cNvSpPr/>
          <p:nvPr/>
        </p:nvSpPr>
        <p:spPr bwMode="auto">
          <a:xfrm>
            <a:off x="581791" y="3591038"/>
            <a:ext cx="7560766" cy="10769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latin typeface="+mj-lt"/>
                <a:ea typeface="+mj-ea"/>
              </a:rPr>
              <a:t>（</a:t>
            </a:r>
            <a:r>
              <a:rPr lang="en-US" altLang="zh-CN" sz="2800" b="1">
                <a:latin typeface="+mj-lt"/>
                <a:ea typeface="+mj-ea"/>
              </a:rPr>
              <a:t>3</a:t>
            </a:r>
            <a:r>
              <a:rPr lang="zh-CN" altLang="en-US" sz="2800" b="1">
                <a:latin typeface="+mj-lt"/>
                <a:ea typeface="+mj-ea"/>
              </a:rPr>
              <a:t>）地球赤道的周长大约是</a:t>
            </a:r>
            <a:r>
              <a:rPr lang="zh-CN" altLang="en-US" sz="2800" b="1" u="sng">
                <a:latin typeface="+mj-lt"/>
                <a:ea typeface="+mj-ea"/>
              </a:rPr>
              <a:t>四万零七十五点七</a:t>
            </a:r>
            <a:r>
              <a:rPr lang="zh-CN" altLang="en-US" sz="2800" b="1">
                <a:latin typeface="+mj-lt"/>
                <a:ea typeface="+mj-ea"/>
              </a:rPr>
              <a:t>千米。</a:t>
            </a:r>
            <a:endParaRPr lang="zh-CN" altLang="en-US" sz="2800" b="1" dirty="0">
              <a:latin typeface="+mj-lt"/>
              <a:ea typeface="+mj-ea"/>
            </a:endParaRPr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2691696" y="1726073"/>
            <a:ext cx="3159546" cy="5598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>
                <a:solidFill>
                  <a:srgbClr val="FF0000"/>
                </a:solidFill>
                <a:latin typeface="+mn-lt"/>
              </a:rPr>
              <a:t>写作：</a:t>
            </a:r>
            <a:r>
              <a:rPr lang="en-US" altLang="zh-CN" sz="2800" b="1">
                <a:solidFill>
                  <a:srgbClr val="FF0000"/>
                </a:solidFill>
                <a:latin typeface="+mn-lt"/>
              </a:rPr>
              <a:t>367.7</a:t>
            </a:r>
            <a:endParaRPr lang="zh-CN" altLang="en-US" sz="2800" b="1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2223408" y="2955105"/>
            <a:ext cx="3627834" cy="5598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>
                <a:solidFill>
                  <a:srgbClr val="FF0000"/>
                </a:solidFill>
                <a:latin typeface="+mn-lt"/>
              </a:rPr>
              <a:t>写作：</a:t>
            </a:r>
            <a:r>
              <a:rPr lang="en-US" altLang="zh-CN" sz="2800" b="1">
                <a:solidFill>
                  <a:srgbClr val="FF0000"/>
                </a:solidFill>
                <a:latin typeface="+mn-lt"/>
              </a:rPr>
              <a:t>0.557</a:t>
            </a:r>
            <a:endParaRPr lang="zh-CN" altLang="en-US" sz="2800" b="1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2223408" y="4226958"/>
            <a:ext cx="3240360" cy="5598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>
                <a:solidFill>
                  <a:srgbClr val="FF0000"/>
                </a:solidFill>
                <a:latin typeface="+mn-lt"/>
              </a:rPr>
              <a:t>写作：</a:t>
            </a:r>
            <a:r>
              <a:rPr lang="en-US" altLang="zh-CN" sz="2800" b="1">
                <a:solidFill>
                  <a:srgbClr val="FF0000"/>
                </a:solidFill>
                <a:latin typeface="+mn-lt"/>
              </a:rPr>
              <a:t>40075.7</a:t>
            </a:r>
            <a:endParaRPr lang="zh-CN" altLang="en-US" sz="2800" b="1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958850" y="771550"/>
            <a:ext cx="624205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7.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在直线上标出下面各数的位置。</a:t>
            </a:r>
          </a:p>
        </p:txBody>
      </p:sp>
      <p:pic>
        <p:nvPicPr>
          <p:cNvPr id="8" name="图片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50" y="2575342"/>
            <a:ext cx="7556500" cy="760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椭圆 13"/>
          <p:cNvSpPr/>
          <p:nvPr/>
        </p:nvSpPr>
        <p:spPr>
          <a:xfrm>
            <a:off x="2016465" y="2866606"/>
            <a:ext cx="69850" cy="69850"/>
          </a:xfrm>
          <a:prstGeom prst="ellipse">
            <a:avLst/>
          </a:prstGeom>
          <a:solidFill>
            <a:srgbClr val="FF0000"/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3415110" y="2866606"/>
            <a:ext cx="69850" cy="69850"/>
          </a:xfrm>
          <a:prstGeom prst="ellipse">
            <a:avLst/>
          </a:prstGeom>
          <a:solidFill>
            <a:srgbClr val="FF0000"/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4229056" y="2866606"/>
            <a:ext cx="69850" cy="69850"/>
          </a:xfrm>
          <a:prstGeom prst="ellipse">
            <a:avLst/>
          </a:prstGeom>
          <a:solidFill>
            <a:srgbClr val="FF0000"/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6031708" y="2866606"/>
            <a:ext cx="69850" cy="69850"/>
          </a:xfrm>
          <a:prstGeom prst="ellipse">
            <a:avLst/>
          </a:prstGeom>
          <a:solidFill>
            <a:srgbClr val="FF0000"/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8" name="直接箭头连接符 17"/>
          <p:cNvCxnSpPr/>
          <p:nvPr/>
        </p:nvCxnSpPr>
        <p:spPr>
          <a:xfrm>
            <a:off x="1968485" y="2106576"/>
            <a:ext cx="88915" cy="719174"/>
          </a:xfrm>
          <a:prstGeom prst="straightConnector1">
            <a:avLst/>
          </a:prstGeom>
          <a:noFill/>
          <a:ln w="6350" cap="flat" cmpd="sng" algn="ctr">
            <a:solidFill>
              <a:srgbClr val="FF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9" name="直接箭头连接符 18"/>
          <p:cNvCxnSpPr/>
          <p:nvPr/>
        </p:nvCxnSpPr>
        <p:spPr>
          <a:xfrm>
            <a:off x="3333750" y="2070100"/>
            <a:ext cx="114300" cy="762000"/>
          </a:xfrm>
          <a:prstGeom prst="straightConnector1">
            <a:avLst/>
          </a:prstGeom>
          <a:noFill/>
          <a:ln w="6350" cap="flat" cmpd="sng" algn="ctr">
            <a:solidFill>
              <a:srgbClr val="FF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0" name="直接箭头连接符 19"/>
          <p:cNvCxnSpPr/>
          <p:nvPr/>
        </p:nvCxnSpPr>
        <p:spPr>
          <a:xfrm flipH="1">
            <a:off x="4279900" y="2070100"/>
            <a:ext cx="349250" cy="768350"/>
          </a:xfrm>
          <a:prstGeom prst="straightConnector1">
            <a:avLst/>
          </a:prstGeom>
          <a:noFill/>
          <a:ln w="6350" cap="flat" cmpd="sng" algn="ctr">
            <a:solidFill>
              <a:srgbClr val="FF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1" name="直接箭头连接符 20"/>
          <p:cNvCxnSpPr/>
          <p:nvPr/>
        </p:nvCxnSpPr>
        <p:spPr>
          <a:xfrm flipH="1">
            <a:off x="6084168" y="2057400"/>
            <a:ext cx="88032" cy="770314"/>
          </a:xfrm>
          <a:prstGeom prst="straightConnector1">
            <a:avLst/>
          </a:prstGeom>
          <a:noFill/>
          <a:ln w="6350" cap="flat" cmpd="sng" algn="ctr">
            <a:solidFill>
              <a:srgbClr val="FF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22" name="文本框 21"/>
          <p:cNvSpPr txBox="1"/>
          <p:nvPr/>
        </p:nvSpPr>
        <p:spPr>
          <a:xfrm>
            <a:off x="5507038" y="4075658"/>
            <a:ext cx="3617912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>
              <a:defRPr/>
            </a:pPr>
            <a:r>
              <a:rPr lang="en-US" altLang="zh-CN" dirty="0">
                <a:solidFill>
                  <a:srgbClr val="F27E3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选自教材</a:t>
            </a:r>
            <a:r>
              <a:rPr lang="en-US" altLang="zh-CN" dirty="0">
                <a:solidFill>
                  <a:srgbClr val="F27E3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P37 </a:t>
            </a:r>
            <a:r>
              <a:rPr lang="zh-CN" altLang="en-US" dirty="0">
                <a:solidFill>
                  <a:srgbClr val="F27E3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练习九 第</a:t>
            </a:r>
            <a:r>
              <a:rPr lang="en-US" altLang="zh-CN" dirty="0">
                <a:solidFill>
                  <a:srgbClr val="F27E3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7</a:t>
            </a:r>
            <a:r>
              <a:rPr lang="zh-CN" altLang="en-US" dirty="0">
                <a:solidFill>
                  <a:srgbClr val="F27E3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】</a:t>
            </a:r>
            <a:endParaRPr lang="zh-CN" altLang="en-US" dirty="0">
              <a:solidFill>
                <a:srgbClr val="F27E3F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619672" y="1545612"/>
            <a:ext cx="697627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0.4</a:t>
            </a:r>
            <a:endParaRPr lang="zh-CN" altLang="en-US" sz="3200" b="1" dirty="0">
              <a:solidFill>
                <a:prstClr val="black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966036" y="1545612"/>
            <a:ext cx="697627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1.6</a:t>
            </a:r>
            <a:endParaRPr lang="zh-CN" altLang="en-US" sz="3200" b="1" dirty="0">
              <a:solidFill>
                <a:prstClr val="black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312400" y="1545612"/>
            <a:ext cx="697627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2.3</a:t>
            </a:r>
            <a:endParaRPr lang="zh-CN" altLang="en-US" sz="3200" b="1" dirty="0">
              <a:solidFill>
                <a:prstClr val="black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658763" y="1545612"/>
            <a:ext cx="902811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3.85</a:t>
            </a:r>
            <a:endParaRPr lang="zh-CN" altLang="en-US" sz="3200" b="1" dirty="0">
              <a:solidFill>
                <a:prstClr val="black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47700" y="892504"/>
            <a:ext cx="460057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+mn-lt"/>
                <a:ea typeface="+mn-ea"/>
              </a:rPr>
              <a:t>8.</a:t>
            </a:r>
            <a:r>
              <a:rPr lang="zh-CN" altLang="en-US" sz="3200" b="1" dirty="0">
                <a:latin typeface="+mn-lt"/>
                <a:ea typeface="+mn-ea"/>
              </a:rPr>
              <a:t>涂色表示下面各小数。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4878388" y="1024267"/>
            <a:ext cx="3617912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lt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选自教材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P37 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练习九 第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8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 】</a:t>
            </a:r>
            <a:endParaRPr lang="zh-CN" altLang="en-US" dirty="0">
              <a:solidFill>
                <a:srgbClr val="F27E3F"/>
              </a:solidFill>
              <a:latin typeface="+mn-lt"/>
            </a:endParaRPr>
          </a:p>
        </p:txBody>
      </p:sp>
      <p:pic>
        <p:nvPicPr>
          <p:cNvPr id="3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5" y="1586785"/>
            <a:ext cx="8312150" cy="1969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552450" y="1757363"/>
            <a:ext cx="733425" cy="1219993"/>
          </a:xfrm>
          <a:prstGeom prst="rect">
            <a:avLst/>
          </a:prstGeom>
          <a:solidFill>
            <a:srgbClr val="FF0066">
              <a:alpha val="50196"/>
            </a:srgbClr>
          </a:solidFill>
          <a:ln w="1587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ndara" panose="020E0502030303020204"/>
              <a:ea typeface="华文楷体" panose="0201060004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733676" y="1754981"/>
            <a:ext cx="700088" cy="1209675"/>
          </a:xfrm>
          <a:prstGeom prst="rect">
            <a:avLst/>
          </a:prstGeom>
          <a:solidFill>
            <a:srgbClr val="FF0066">
              <a:alpha val="50196"/>
            </a:srgbClr>
          </a:solidFill>
          <a:ln w="1587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ndara" panose="020E0502030303020204"/>
              <a:ea typeface="华文楷体" panose="02010600040101010101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524250" y="2112169"/>
            <a:ext cx="702469" cy="852487"/>
          </a:xfrm>
          <a:prstGeom prst="rect">
            <a:avLst/>
          </a:prstGeom>
          <a:solidFill>
            <a:srgbClr val="FF0066">
              <a:alpha val="50196"/>
            </a:srgbClr>
          </a:solidFill>
          <a:ln w="1587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ndara" panose="020E0502030303020204"/>
              <a:ea typeface="华文楷体" panose="0201060004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376070" y="2343150"/>
            <a:ext cx="1567656" cy="229840"/>
          </a:xfrm>
          <a:prstGeom prst="rect">
            <a:avLst/>
          </a:prstGeom>
          <a:solidFill>
            <a:srgbClr val="FF0066">
              <a:alpha val="50196"/>
            </a:srgbClr>
          </a:solidFill>
          <a:ln w="1587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ndara" panose="020E0502030303020204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21414" y="527670"/>
            <a:ext cx="5011738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+mn-lt"/>
                <a:ea typeface="+mn-ea"/>
              </a:rPr>
              <a:t>9.</a:t>
            </a:r>
            <a:r>
              <a:rPr lang="zh-CN" altLang="en-US" sz="3200" b="1" dirty="0">
                <a:latin typeface="+mn-lt"/>
                <a:ea typeface="+mn-ea"/>
              </a:rPr>
              <a:t>说一说下面小数的含义。</a:t>
            </a:r>
          </a:p>
        </p:txBody>
      </p:sp>
      <p:sp>
        <p:nvSpPr>
          <p:cNvPr id="4" name="矩形 3"/>
          <p:cNvSpPr/>
          <p:nvPr/>
        </p:nvSpPr>
        <p:spPr>
          <a:xfrm>
            <a:off x="860425" y="3381640"/>
            <a:ext cx="7489825" cy="121764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冰淇淋的价钱</a:t>
            </a:r>
            <a:r>
              <a:rPr lang="zh-CN" altLang="en-US" sz="3200" b="1">
                <a:solidFill>
                  <a:srgbClr val="FF0000"/>
                </a:solidFill>
                <a:latin typeface="+mn-lt"/>
                <a:ea typeface="+mn-ea"/>
              </a:rPr>
              <a:t>是每个</a:t>
            </a:r>
            <a:r>
              <a:rPr lang="en-US" altLang="zh-CN" sz="3200" b="1">
                <a:solidFill>
                  <a:srgbClr val="FF0000"/>
                </a:solidFill>
                <a:latin typeface="+mn-lt"/>
                <a:ea typeface="+mn-ea"/>
              </a:rPr>
              <a:t>8</a:t>
            </a:r>
            <a:r>
              <a:rPr lang="zh-CN" altLang="en-US" sz="3200" b="1">
                <a:solidFill>
                  <a:srgbClr val="FF0000"/>
                </a:solidFill>
                <a:latin typeface="+mn-lt"/>
                <a:ea typeface="+mn-ea"/>
              </a:rPr>
              <a:t>元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6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角，桥洞的限高是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米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5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分米，盐的重量是每袋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400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克。 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191827" y="661020"/>
            <a:ext cx="3617912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lt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选自教材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P37 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练习九 第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9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 】</a:t>
            </a:r>
            <a:endParaRPr lang="zh-CN" altLang="en-US" dirty="0">
              <a:solidFill>
                <a:srgbClr val="F27E3F"/>
              </a:solidFill>
              <a:latin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44965" y="1185601"/>
            <a:ext cx="7233593" cy="22104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62013" y="198438"/>
            <a:ext cx="7626350" cy="1865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ea typeface="+mn-ea"/>
              </a:rPr>
              <a:t>10.</a:t>
            </a:r>
            <a:r>
              <a:rPr lang="zh-CN" altLang="en-US" sz="3200" b="1" dirty="0">
                <a:latin typeface="+mn-lt"/>
                <a:ea typeface="+mn-ea"/>
              </a:rPr>
              <a:t>用</a:t>
            </a:r>
            <a:r>
              <a:rPr lang="en-US" altLang="zh-CN" sz="3200" b="1" dirty="0">
                <a:latin typeface="+mn-lt"/>
                <a:ea typeface="+mn-ea"/>
              </a:rPr>
              <a:t>3</a:t>
            </a:r>
            <a:r>
              <a:rPr lang="zh-CN" altLang="en-US" sz="3200" b="1" dirty="0">
                <a:latin typeface="+mn-lt"/>
                <a:ea typeface="+mn-ea"/>
              </a:rPr>
              <a:t>、</a:t>
            </a:r>
            <a:r>
              <a:rPr lang="en-US" altLang="zh-CN" sz="3200" b="1" dirty="0">
                <a:latin typeface="+mn-lt"/>
                <a:ea typeface="+mn-ea"/>
              </a:rPr>
              <a:t>0</a:t>
            </a:r>
            <a:r>
              <a:rPr lang="zh-CN" altLang="en-US" sz="3200" b="1" dirty="0">
                <a:latin typeface="+mn-lt"/>
                <a:ea typeface="+mn-ea"/>
              </a:rPr>
              <a:t>、</a:t>
            </a:r>
            <a:r>
              <a:rPr lang="en-US" altLang="zh-CN" sz="3200" b="1" dirty="0">
                <a:latin typeface="+mn-lt"/>
                <a:ea typeface="+mn-ea"/>
              </a:rPr>
              <a:t>8</a:t>
            </a:r>
            <a:r>
              <a:rPr lang="zh-CN" altLang="en-US" sz="3200" b="1" dirty="0">
                <a:latin typeface="+mn-lt"/>
                <a:ea typeface="+mn-ea"/>
              </a:rPr>
              <a:t>、</a:t>
            </a:r>
            <a:r>
              <a:rPr lang="en-US" altLang="zh-CN" sz="3200" b="1" dirty="0">
                <a:latin typeface="+mn-lt"/>
                <a:ea typeface="+mn-ea"/>
              </a:rPr>
              <a:t>5</a:t>
            </a:r>
            <a:r>
              <a:rPr lang="zh-CN" altLang="en-US" sz="3200" b="1" dirty="0">
                <a:latin typeface="+mn-lt"/>
                <a:ea typeface="+mn-ea"/>
              </a:rPr>
              <a:t>这几个数字和小数点“</a:t>
            </a:r>
            <a:r>
              <a:rPr lang="en-US" altLang="zh-CN" sz="3200" b="1" dirty="0">
                <a:latin typeface="+mn-lt"/>
                <a:ea typeface="宋体" panose="02010600030101010101" pitchFamily="2" charset="-122"/>
              </a:rPr>
              <a:t>.</a:t>
            </a:r>
            <a:r>
              <a:rPr lang="zh-CN" altLang="en-US" sz="3200" b="1" dirty="0">
                <a:latin typeface="+mn-lt"/>
                <a:ea typeface="+mn-ea"/>
              </a:rPr>
              <a:t>”写出下面各数，每个数字都要用上并且只能用一次：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66750" y="1993900"/>
            <a:ext cx="8016875" cy="18176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latin typeface="+mn-lt"/>
                <a:ea typeface="+mn-ea"/>
              </a:rPr>
              <a:t>（</a:t>
            </a:r>
            <a:r>
              <a:rPr lang="en-US" altLang="zh-CN" sz="3200" b="1" dirty="0">
                <a:latin typeface="+mn-lt"/>
                <a:ea typeface="+mn-ea"/>
              </a:rPr>
              <a:t>1</a:t>
            </a:r>
            <a:r>
              <a:rPr lang="zh-CN" altLang="en-US" sz="3200" b="1" dirty="0">
                <a:latin typeface="+mn-lt"/>
                <a:ea typeface="+mn-ea"/>
              </a:rPr>
              <a:t>）小于</a:t>
            </a:r>
            <a:r>
              <a:rPr lang="en-US" altLang="zh-CN" sz="3200" b="1" dirty="0">
                <a:latin typeface="+mn-lt"/>
                <a:ea typeface="+mn-ea"/>
              </a:rPr>
              <a:t>1</a:t>
            </a:r>
            <a:r>
              <a:rPr lang="zh-CN" altLang="en-US" sz="3200" b="1" dirty="0">
                <a:latin typeface="+mn-lt"/>
                <a:ea typeface="+mn-ea"/>
              </a:rPr>
              <a:t>且小数部分是三位数的小数；</a:t>
            </a:r>
            <a:endParaRPr lang="en-US" altLang="zh-CN" sz="3200" b="1" dirty="0">
              <a:latin typeface="+mn-lt"/>
              <a:ea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latin typeface="+mn-lt"/>
                <a:ea typeface="+mn-ea"/>
              </a:rPr>
              <a:t>（</a:t>
            </a:r>
            <a:r>
              <a:rPr lang="en-US" altLang="zh-CN" sz="3200" b="1" dirty="0">
                <a:latin typeface="+mn-lt"/>
                <a:ea typeface="+mn-ea"/>
              </a:rPr>
              <a:t>2</a:t>
            </a:r>
            <a:r>
              <a:rPr lang="zh-CN" altLang="en-US" sz="3200" b="1" dirty="0">
                <a:latin typeface="+mn-lt"/>
                <a:ea typeface="+mn-ea"/>
              </a:rPr>
              <a:t>）大于</a:t>
            </a:r>
            <a:r>
              <a:rPr lang="en-US" altLang="zh-CN" sz="3200" b="1" dirty="0">
                <a:latin typeface="+mn-lt"/>
                <a:ea typeface="+mn-ea"/>
              </a:rPr>
              <a:t>8</a:t>
            </a:r>
            <a:r>
              <a:rPr lang="zh-CN" altLang="en-US" sz="3200" b="1" dirty="0">
                <a:latin typeface="+mn-lt"/>
                <a:ea typeface="+mn-ea"/>
              </a:rPr>
              <a:t>且小数部分是三位数的小数；</a:t>
            </a:r>
            <a:endParaRPr lang="en-US" altLang="zh-CN" sz="3200" b="1" dirty="0">
              <a:latin typeface="+mn-lt"/>
              <a:ea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latin typeface="+mn-lt"/>
                <a:ea typeface="+mn-ea"/>
              </a:rPr>
              <a:t>（</a:t>
            </a:r>
            <a:r>
              <a:rPr lang="en-US" altLang="zh-CN" sz="3200" b="1" dirty="0">
                <a:latin typeface="+mn-lt"/>
                <a:ea typeface="+mn-ea"/>
              </a:rPr>
              <a:t>3</a:t>
            </a:r>
            <a:r>
              <a:rPr lang="zh-CN" altLang="en-US" sz="3200" b="1" dirty="0">
                <a:latin typeface="+mn-lt"/>
                <a:ea typeface="+mn-ea"/>
              </a:rPr>
              <a:t>）</a:t>
            </a:r>
            <a:r>
              <a:rPr lang="en-US" altLang="zh-CN" sz="3200" b="1" dirty="0">
                <a:latin typeface="+mn-lt"/>
                <a:ea typeface="+mn-ea"/>
              </a:rPr>
              <a:t>0</a:t>
            </a:r>
            <a:r>
              <a:rPr lang="zh-CN" altLang="en-US" sz="3200" b="1" dirty="0">
                <a:latin typeface="+mn-lt"/>
                <a:ea typeface="+mn-ea"/>
              </a:rPr>
              <a:t>不读出来且小数部分是两位的小数。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54050" y="3813175"/>
            <a:ext cx="215265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0.385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936875" y="3813175"/>
            <a:ext cx="2136775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8.305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205413" y="3806825"/>
            <a:ext cx="2136775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30.85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654050" y="4392613"/>
            <a:ext cx="3057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</a:rPr>
              <a:t>（答案不唯一）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4870450" y="1511300"/>
            <a:ext cx="36179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lt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选自教材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P37 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练习九 第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10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 】</a:t>
            </a:r>
            <a:endParaRPr lang="zh-CN" altLang="en-US" dirty="0">
              <a:solidFill>
                <a:srgbClr val="F27E3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theme/theme1.xml><?xml version="1.0" encoding="utf-8"?>
<a:theme xmlns:a="http://schemas.openxmlformats.org/drawingml/2006/main" name="1_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黑体加楷体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600</Words>
  <Application>Microsoft Office PowerPoint</Application>
  <PresentationFormat>全屏显示(16:9)</PresentationFormat>
  <Paragraphs>104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5" baseType="lpstr">
      <vt:lpstr>等线</vt:lpstr>
      <vt:lpstr>黑体</vt:lpstr>
      <vt:lpstr>华文楷体</vt:lpstr>
      <vt:lpstr>楷体</vt:lpstr>
      <vt:lpstr>宋体</vt:lpstr>
      <vt:lpstr>Arial</vt:lpstr>
      <vt:lpstr>Calibri</vt:lpstr>
      <vt:lpstr>Calibri Light</vt:lpstr>
      <vt:lpstr>Candara</vt:lpstr>
      <vt:lpstr>Times New Roman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cp:lastModifiedBy>litao</cp:lastModifiedBy>
  <cp:revision>60</cp:revision>
  <dcterms:created xsi:type="dcterms:W3CDTF">2017-10-30T08:14:00Z</dcterms:created>
  <dcterms:modified xsi:type="dcterms:W3CDTF">2023-11-21T03:59:30Z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93AE1782313A4C4CA45B0FEDBF418101</vt:lpwstr>
  </property>
  <property fmtid="{D5CDD505-2E9C-101B-9397-08002B2CF9AE}" pid="3" name="KSOProductBuildVer">
    <vt:lpwstr>2052-11.8.2.11734</vt:lpwstr>
  </property>
</Properties>
</file>