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63" r:id="rId2"/>
    <p:sldId id="344" r:id="rId3"/>
    <p:sldId id="356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7" r:id="rId13"/>
    <p:sldId id="353" r:id="rId14"/>
    <p:sldId id="354" r:id="rId15"/>
    <p:sldId id="355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895"/>
    <a:srgbClr val="630030"/>
    <a:srgbClr val="50CBDD"/>
    <a:srgbClr val="560F3B"/>
    <a:srgbClr val="0000FF"/>
    <a:srgbClr val="3399FF"/>
    <a:srgbClr val="FFFFFF"/>
    <a:srgbClr val="0EB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6209" autoAdjust="0"/>
  </p:normalViewPr>
  <p:slideViewPr>
    <p:cSldViewPr showGuides="1">
      <p:cViewPr varScale="1">
        <p:scale>
          <a:sx n="76" d="100"/>
          <a:sy n="76" d="100"/>
        </p:scale>
        <p:origin x="108" y="124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C302E9B-95E1-4F8A-82A7-34CD52404C80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5EC1185-A664-4E00-A725-C16C5AD9FB1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1DE766F1-917B-48F6-A66E-FF011133276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0" r="27164"/>
          <a:stretch>
            <a:fillRect/>
          </a:stretch>
        </p:blipFill>
        <p:spPr bwMode="auto">
          <a:xfrm>
            <a:off x="0" y="3933825"/>
            <a:ext cx="471646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388" y="146050"/>
            <a:ext cx="8785225" cy="48514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1" r="27951"/>
          <a:stretch>
            <a:fillRect/>
          </a:stretch>
        </p:blipFill>
        <p:spPr bwMode="auto">
          <a:xfrm>
            <a:off x="0" y="4705350"/>
            <a:ext cx="1619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5F3D32E7-6F65-49D6-B825-838F8EC741B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0265" y="10080355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4029" y="9083416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5994" y="9175358"/>
                  <a:ext cx="751416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6688" y="9173235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7232" y="10187674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6915" y="9069436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2771" y="3928668"/>
                <a:ext cx="1259416" cy="1210831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3516" y="13857384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0363" y="13760277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7734" y="13658701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8766" y="13585855"/>
                  <a:ext cx="146668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7976" y="13519686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0808" y="14343927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251" y="14277473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5341" y="14214881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9766" y="14171068"/>
                  <a:ext cx="149928" cy="211838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412" y="14073627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774" y="3814574"/>
                  <a:ext cx="1978168" cy="33190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774" y="3814574"/>
                  <a:ext cx="1978168" cy="33190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7310"/>
                  <a:ext cx="431173" cy="324059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pitchFamily="2" charset="-122"/>
                  <a:ea typeface="方正粗黑繁体" panose="03000509000000000000" pitchFamily="2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pitchFamily="2" charset="-122"/>
                <a:ea typeface="方正粗黑繁体" panose="03000509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AC927D7-05FC-40BB-96C0-F0F4902A8E3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5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w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3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2.wmf"/><Relationship Id="rId5" Type="http://schemas.openxmlformats.org/officeDocument/2006/relationships/image" Target="../media/image25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24.png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副标题 6"/>
          <p:cNvSpPr txBox="1">
            <a:spLocks noChangeArrowheads="1"/>
          </p:cNvSpPr>
          <p:nvPr/>
        </p:nvSpPr>
        <p:spPr bwMode="auto">
          <a:xfrm>
            <a:off x="3348038" y="341153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39651" y="1909984"/>
            <a:ext cx="626469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2.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小数的性质和大小比较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39651" y="2660729"/>
            <a:ext cx="626469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小数的性质</a:t>
            </a:r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629" y="987425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8675" y="1060313"/>
            <a:ext cx="7162800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+mj-ea"/>
              </a:rPr>
              <a:t>在商店里，商品的标价经常写成这样：</a:t>
            </a:r>
          </a:p>
        </p:txBody>
      </p:sp>
      <p:grpSp>
        <p:nvGrpSpPr>
          <p:cNvPr id="5" name="组合 7"/>
          <p:cNvGrpSpPr/>
          <p:nvPr/>
        </p:nvGrpSpPr>
        <p:grpSpPr bwMode="auto">
          <a:xfrm>
            <a:off x="752475" y="3248025"/>
            <a:ext cx="1677988" cy="571500"/>
            <a:chOff x="1049595" y="3262094"/>
            <a:chExt cx="1677565" cy="571743"/>
          </a:xfrm>
        </p:grpSpPr>
        <p:sp>
          <p:nvSpPr>
            <p:cNvPr id="6" name="矩形 5"/>
            <p:cNvSpPr/>
            <p:nvPr/>
          </p:nvSpPr>
          <p:spPr bwMode="auto">
            <a:xfrm rot="21420000">
              <a:off x="2158978" y="3262094"/>
              <a:ext cx="568182" cy="566979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 rot="300000">
              <a:off x="1049595" y="3262094"/>
              <a:ext cx="569769" cy="566979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 rot="21360000">
              <a:off x="1598732" y="3266859"/>
              <a:ext cx="569769" cy="566978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2555875" y="3241675"/>
            <a:ext cx="61928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j-lt"/>
                <a:ea typeface="+mj-ea"/>
              </a:rPr>
              <a:t>2.50</a:t>
            </a:r>
            <a:r>
              <a:rPr lang="zh-CN" altLang="en-US" sz="3200" b="1" dirty="0">
                <a:latin typeface="+mj-lt"/>
                <a:ea typeface="+mj-ea"/>
              </a:rPr>
              <a:t>元和</a:t>
            </a:r>
            <a:r>
              <a:rPr lang="en-US" altLang="zh-CN" sz="3200" b="1" dirty="0">
                <a:latin typeface="+mj-lt"/>
                <a:ea typeface="+mj-ea"/>
              </a:rPr>
              <a:t>8.00</a:t>
            </a:r>
            <a:r>
              <a:rPr lang="zh-CN" altLang="en-US" sz="3200" b="1" dirty="0">
                <a:latin typeface="+mj-lt"/>
                <a:ea typeface="+mj-ea"/>
              </a:rPr>
              <a:t>元各表示多少钱呢？</a:t>
            </a:r>
          </a:p>
        </p:txBody>
      </p:sp>
      <p:sp>
        <p:nvSpPr>
          <p:cNvPr id="10" name="矩形 9"/>
          <p:cNvSpPr/>
          <p:nvPr/>
        </p:nvSpPr>
        <p:spPr>
          <a:xfrm>
            <a:off x="531813" y="4003675"/>
            <a:ext cx="8612187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2.50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元就是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角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分，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8.00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元就是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角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分。</a:t>
            </a:r>
          </a:p>
        </p:txBody>
      </p:sp>
      <p:grpSp>
        <p:nvGrpSpPr>
          <p:cNvPr id="10247" name="组合 28"/>
          <p:cNvGrpSpPr/>
          <p:nvPr/>
        </p:nvGrpSpPr>
        <p:grpSpPr bwMode="auto">
          <a:xfrm>
            <a:off x="180975" y="109538"/>
            <a:ext cx="6253163" cy="949325"/>
            <a:chOff x="180937" y="109207"/>
            <a:chExt cx="6252848" cy="950375"/>
          </a:xfrm>
        </p:grpSpPr>
        <p:grpSp>
          <p:nvGrpSpPr>
            <p:cNvPr id="10249" name="组合 27"/>
            <p:cNvGrpSpPr/>
            <p:nvPr/>
          </p:nvGrpSpPr>
          <p:grpSpPr bwMode="auto">
            <a:xfrm>
              <a:off x="531812" y="287779"/>
              <a:ext cx="5901973" cy="646113"/>
              <a:chOff x="736476" y="371726"/>
              <a:chExt cx="2876084" cy="646113"/>
            </a:xfrm>
          </p:grpSpPr>
          <p:sp>
            <p:nvSpPr>
              <p:cNvPr id="23" name="矩形: 圆角 22"/>
              <p:cNvSpPr/>
              <p:nvPr/>
            </p:nvSpPr>
            <p:spPr>
              <a:xfrm>
                <a:off x="736449" y="371150"/>
                <a:ext cx="2876111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776675" y="407703"/>
                <a:ext cx="2805716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10248" name="文本框 1"/>
          <p:cNvSpPr txBox="1">
            <a:spLocks noChangeArrowheads="1"/>
          </p:cNvSpPr>
          <p:nvPr/>
        </p:nvSpPr>
        <p:spPr bwMode="auto">
          <a:xfrm>
            <a:off x="1036638" y="261938"/>
            <a:ext cx="5264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一、创设情境，导入新课</a:t>
            </a: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47" y="1695571"/>
            <a:ext cx="6539107" cy="142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55354" y="3267372"/>
            <a:ext cx="61928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j-lt"/>
                <a:ea typeface="+mj-ea"/>
              </a:rPr>
              <a:t>2.50</a:t>
            </a:r>
            <a:r>
              <a:rPr lang="zh-CN" altLang="en-US" sz="3200" b="1">
                <a:latin typeface="+mj-lt"/>
                <a:ea typeface="+mj-ea"/>
              </a:rPr>
              <a:t>元、 </a:t>
            </a:r>
            <a:r>
              <a:rPr lang="en-US" altLang="zh-CN" sz="3200" b="1">
                <a:latin typeface="+mj-lt"/>
                <a:ea typeface="+mj-ea"/>
              </a:rPr>
              <a:t>8.00</a:t>
            </a:r>
            <a:r>
              <a:rPr lang="zh-CN" altLang="en-US" sz="3200" b="1">
                <a:latin typeface="+mj-lt"/>
                <a:ea typeface="+mj-ea"/>
              </a:rPr>
              <a:t>元和我们平时说的</a:t>
            </a:r>
          </a:p>
        </p:txBody>
      </p:sp>
      <p:sp>
        <p:nvSpPr>
          <p:cNvPr id="10246" name="矩形 10"/>
          <p:cNvSpPr>
            <a:spLocks noChangeArrowheads="1"/>
          </p:cNvSpPr>
          <p:nvPr/>
        </p:nvSpPr>
        <p:spPr bwMode="auto">
          <a:xfrm>
            <a:off x="899592" y="4011910"/>
            <a:ext cx="5400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元有什么关系呢？</a:t>
            </a:r>
            <a:endParaRPr lang="zh-CN" altLang="en-US"/>
          </a:p>
        </p:txBody>
      </p:sp>
      <p:grpSp>
        <p:nvGrpSpPr>
          <p:cNvPr id="11268" name="组合 7"/>
          <p:cNvGrpSpPr/>
          <p:nvPr/>
        </p:nvGrpSpPr>
        <p:grpSpPr bwMode="auto">
          <a:xfrm>
            <a:off x="751954" y="3273722"/>
            <a:ext cx="1677988" cy="571500"/>
            <a:chOff x="1049595" y="3262094"/>
            <a:chExt cx="1677565" cy="571743"/>
          </a:xfrm>
        </p:grpSpPr>
        <p:sp>
          <p:nvSpPr>
            <p:cNvPr id="6" name="矩形 5"/>
            <p:cNvSpPr/>
            <p:nvPr/>
          </p:nvSpPr>
          <p:spPr bwMode="auto">
            <a:xfrm rot="21420000">
              <a:off x="2158978" y="3262094"/>
              <a:ext cx="568182" cy="566979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 rot="300000">
              <a:off x="1049595" y="3262094"/>
              <a:ext cx="569769" cy="566979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 rot="21360000">
              <a:off x="1598732" y="3266859"/>
              <a:ext cx="569769" cy="566978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28675" y="1060313"/>
            <a:ext cx="7162800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+mj-ea"/>
              </a:rPr>
              <a:t>在商店里，商品的标价经常写成这样：</a:t>
            </a: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47" y="1695571"/>
            <a:ext cx="6539107" cy="142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2"/>
          <p:cNvGrpSpPr/>
          <p:nvPr/>
        </p:nvGrpSpPr>
        <p:grpSpPr bwMode="auto">
          <a:xfrm>
            <a:off x="180975" y="109538"/>
            <a:ext cx="6253163" cy="949325"/>
            <a:chOff x="180937" y="109207"/>
            <a:chExt cx="6252848" cy="950375"/>
          </a:xfrm>
        </p:grpSpPr>
        <p:grpSp>
          <p:nvGrpSpPr>
            <p:cNvPr id="12297" name="组合 13"/>
            <p:cNvGrpSpPr/>
            <p:nvPr/>
          </p:nvGrpSpPr>
          <p:grpSpPr bwMode="auto">
            <a:xfrm>
              <a:off x="531812" y="287779"/>
              <a:ext cx="5901973" cy="646113"/>
              <a:chOff x="736476" y="371726"/>
              <a:chExt cx="2876084" cy="646113"/>
            </a:xfrm>
          </p:grpSpPr>
          <p:sp>
            <p:nvSpPr>
              <p:cNvPr id="16" name="矩形: 圆角 15"/>
              <p:cNvSpPr/>
              <p:nvPr/>
            </p:nvSpPr>
            <p:spPr>
              <a:xfrm>
                <a:off x="736449" y="371150"/>
                <a:ext cx="2876111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" name="矩形: 圆角 16"/>
              <p:cNvSpPr/>
              <p:nvPr/>
            </p:nvSpPr>
            <p:spPr>
              <a:xfrm>
                <a:off x="776675" y="407703"/>
                <a:ext cx="2805716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12291" name="文本框 1"/>
          <p:cNvSpPr txBox="1">
            <a:spLocks noChangeArrowheads="1"/>
          </p:cNvSpPr>
          <p:nvPr/>
        </p:nvSpPr>
        <p:spPr bwMode="auto">
          <a:xfrm>
            <a:off x="1039813" y="261938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二、自主探究，形成新知</a:t>
            </a:r>
          </a:p>
        </p:txBody>
      </p:sp>
      <p:pic>
        <p:nvPicPr>
          <p:cNvPr id="3" name="Picture 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77" y="1204913"/>
            <a:ext cx="60523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51000" y="1219200"/>
            <a:ext cx="66690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比较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0.10m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0.100m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的大小。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3998497"/>
            <a:ext cx="6870700" cy="69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935288" y="1976438"/>
            <a:ext cx="5022850" cy="1730375"/>
          </a:xfrm>
          <a:prstGeom prst="wedgeRoundRectCallout">
            <a:avLst>
              <a:gd name="adj1" fmla="val -60580"/>
              <a:gd name="adj2" fmla="val 176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可以先在直尺上把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0.1m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0.10m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0.100m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分别表示出来。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93" y="2555719"/>
            <a:ext cx="1305424" cy="132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874672"/>
            <a:ext cx="6870700" cy="69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/>
          <p:nvPr/>
        </p:nvCxnSpPr>
        <p:spPr>
          <a:xfrm>
            <a:off x="1686917" y="1419225"/>
            <a:ext cx="0" cy="24923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7304089" y="1809750"/>
            <a:ext cx="425450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1719263" y="1801813"/>
            <a:ext cx="572400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6"/>
          <p:cNvGrpSpPr/>
          <p:nvPr/>
        </p:nvGrpSpPr>
        <p:grpSpPr bwMode="auto">
          <a:xfrm>
            <a:off x="2627313" y="1419225"/>
            <a:ext cx="4552950" cy="757238"/>
            <a:chOff x="2087866" y="1247009"/>
            <a:chExt cx="4552692" cy="757238"/>
          </a:xfrm>
        </p:grpSpPr>
        <p:sp>
          <p:nvSpPr>
            <p:cNvPr id="16" name="TextBox 5"/>
            <p:cNvSpPr txBox="1"/>
            <p:nvPr/>
          </p:nvSpPr>
          <p:spPr>
            <a:xfrm>
              <a:off x="2087866" y="1312097"/>
              <a:ext cx="4552692" cy="6096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0.1m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是     </a:t>
              </a: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，也就是</a:t>
              </a: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1dm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。</a:t>
              </a:r>
            </a:p>
          </p:txBody>
        </p:sp>
        <p:graphicFrame>
          <p:nvGraphicFramePr>
            <p:cNvPr id="13336" name="对象 36"/>
            <p:cNvGraphicFramePr>
              <a:graphicFrameLocks noChangeAspect="1"/>
            </p:cNvGraphicFramePr>
            <p:nvPr/>
          </p:nvGraphicFramePr>
          <p:xfrm>
            <a:off x="3305151" y="1247009"/>
            <a:ext cx="330200" cy="757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r:id="rId4" imgW="215900" imgH="393065" progId="Equation.DSMT4">
                    <p:embed/>
                  </p:oleObj>
                </mc:Choice>
                <mc:Fallback>
                  <p:oleObj r:id="rId4" imgW="215900" imgH="393065" progId="Equation.DSMT4">
                    <p:embed/>
                    <p:pic>
                      <p:nvPicPr>
                        <p:cNvPr id="0" name="对象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5151" y="1247009"/>
                          <a:ext cx="330200" cy="757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8" name="直接连接符 17"/>
          <p:cNvCxnSpPr/>
          <p:nvPr/>
        </p:nvCxnSpPr>
        <p:spPr>
          <a:xfrm>
            <a:off x="7785108" y="1427163"/>
            <a:ext cx="0" cy="24907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681164" y="3921125"/>
            <a:ext cx="6105524" cy="603250"/>
          </a:xfrm>
          <a:prstGeom prst="rect">
            <a:avLst/>
          </a:prstGeom>
          <a:solidFill>
            <a:srgbClr val="FF006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7304089" y="2563813"/>
            <a:ext cx="425450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1719263" y="2554288"/>
            <a:ext cx="571500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40"/>
          <p:cNvGrpSpPr/>
          <p:nvPr/>
        </p:nvGrpSpPr>
        <p:grpSpPr bwMode="auto">
          <a:xfrm>
            <a:off x="2455863" y="2173288"/>
            <a:ext cx="5021262" cy="757237"/>
            <a:chOff x="1769523" y="1247422"/>
            <a:chExt cx="5021045" cy="757238"/>
          </a:xfrm>
        </p:grpSpPr>
        <p:sp>
          <p:nvSpPr>
            <p:cNvPr id="23" name="TextBox 5"/>
            <p:cNvSpPr txBox="1"/>
            <p:nvPr/>
          </p:nvSpPr>
          <p:spPr>
            <a:xfrm>
              <a:off x="1769523" y="1312509"/>
              <a:ext cx="5021045" cy="6096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0.10m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是      </a:t>
              </a: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，也就是</a:t>
              </a: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10cm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。</a:t>
              </a:r>
            </a:p>
          </p:txBody>
        </p:sp>
        <p:graphicFrame>
          <p:nvGraphicFramePr>
            <p:cNvPr id="13334" name="对象 42"/>
            <p:cNvGraphicFramePr>
              <a:graphicFrameLocks noChangeAspect="1"/>
            </p:cNvGraphicFramePr>
            <p:nvPr/>
          </p:nvGraphicFramePr>
          <p:xfrm>
            <a:off x="3225565" y="1247422"/>
            <a:ext cx="447675" cy="757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Equation" r:id="rId6" imgW="292100" imgH="393700" progId="Equation.DSMT4">
                    <p:embed/>
                  </p:oleObj>
                </mc:Choice>
                <mc:Fallback>
                  <p:oleObj name="Equation" r:id="rId6" imgW="292100" imgH="393700" progId="Equation.DSMT4">
                    <p:embed/>
                    <p:pic>
                      <p:nvPicPr>
                        <p:cNvPr id="0" name="对象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5565" y="1247422"/>
                          <a:ext cx="447675" cy="757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" name="组合 43"/>
          <p:cNvGrpSpPr/>
          <p:nvPr/>
        </p:nvGrpSpPr>
        <p:grpSpPr bwMode="auto">
          <a:xfrm>
            <a:off x="2232025" y="2967038"/>
            <a:ext cx="5543550" cy="757237"/>
            <a:chOff x="1630801" y="1247137"/>
            <a:chExt cx="5304389" cy="757238"/>
          </a:xfrm>
        </p:grpSpPr>
        <p:sp>
          <p:nvSpPr>
            <p:cNvPr id="26" name="TextBox 5"/>
            <p:cNvSpPr txBox="1"/>
            <p:nvPr/>
          </p:nvSpPr>
          <p:spPr>
            <a:xfrm>
              <a:off x="1630801" y="1312224"/>
              <a:ext cx="5304389" cy="6096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0.100m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是      </a:t>
              </a: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，也就是</a:t>
              </a:r>
              <a:r>
                <a:rPr lang="en-US" altLang="zh-CN" sz="2800" b="1" dirty="0">
                  <a:latin typeface="+mj-lt"/>
                  <a:ea typeface="黑体" panose="02010609060101010101" pitchFamily="49" charset="-122"/>
                </a:rPr>
                <a:t>100mm</a:t>
              </a: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。</a:t>
              </a:r>
            </a:p>
          </p:txBody>
        </p:sp>
        <p:graphicFrame>
          <p:nvGraphicFramePr>
            <p:cNvPr id="13332" name="对象 45"/>
            <p:cNvGraphicFramePr>
              <a:graphicFrameLocks noChangeAspect="1"/>
            </p:cNvGraphicFramePr>
            <p:nvPr/>
          </p:nvGraphicFramePr>
          <p:xfrm>
            <a:off x="3073533" y="1247137"/>
            <a:ext cx="565150" cy="757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8" imgW="368300" imgH="393700" progId="Equation.DSMT4">
                    <p:embed/>
                  </p:oleObj>
                </mc:Choice>
                <mc:Fallback>
                  <p:oleObj name="Equation" r:id="rId8" imgW="368300" imgH="393700" progId="Equation.DSMT4">
                    <p:embed/>
                    <p:pic>
                      <p:nvPicPr>
                        <p:cNvPr id="0" name="对象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3533" y="1247137"/>
                          <a:ext cx="565150" cy="757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8" name="直接箭头连接符 27"/>
          <p:cNvCxnSpPr/>
          <p:nvPr/>
        </p:nvCxnSpPr>
        <p:spPr>
          <a:xfrm>
            <a:off x="7304089" y="3333750"/>
            <a:ext cx="425450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1719263" y="3325813"/>
            <a:ext cx="571500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681164" y="3921125"/>
            <a:ext cx="6105600" cy="604800"/>
          </a:xfrm>
          <a:prstGeom prst="rect">
            <a:avLst/>
          </a:prstGeom>
          <a:solidFill>
            <a:srgbClr val="FF006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681164" y="3921125"/>
            <a:ext cx="6105600" cy="604800"/>
          </a:xfrm>
          <a:prstGeom prst="rect">
            <a:avLst/>
          </a:prstGeom>
          <a:solidFill>
            <a:srgbClr val="FF006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30" name="Rectangle 2"/>
          <p:cNvSpPr>
            <a:spLocks noChangeArrowheads="1"/>
          </p:cNvSpPr>
          <p:nvPr/>
        </p:nvSpPr>
        <p:spPr bwMode="auto">
          <a:xfrm>
            <a:off x="1536655" y="540544"/>
            <a:ext cx="66690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比较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0.10m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0.100m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的大小。</a:t>
            </a:r>
          </a:p>
        </p:txBody>
      </p:sp>
      <p:pic>
        <p:nvPicPr>
          <p:cNvPr id="5" name="Picture 5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77" y="525463"/>
            <a:ext cx="60523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8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49425" y="1589493"/>
            <a:ext cx="5645150" cy="1806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05000" y="1764118"/>
            <a:ext cx="5524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因为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1dm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100mm</a:t>
            </a:r>
          </a:p>
        </p:txBody>
      </p:sp>
      <p:sp>
        <p:nvSpPr>
          <p:cNvPr id="7" name="矩形 35"/>
          <p:cNvSpPr>
            <a:spLocks noChangeArrowheads="1"/>
          </p:cNvSpPr>
          <p:nvPr/>
        </p:nvSpPr>
        <p:spPr bwMode="auto">
          <a:xfrm>
            <a:off x="1903412" y="2618193"/>
            <a:ext cx="5645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所以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0.100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36655" y="540544"/>
            <a:ext cx="66690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比较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0.10m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0.100m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的大小。</a:t>
            </a:r>
          </a:p>
        </p:txBody>
      </p:sp>
      <p:pic>
        <p:nvPicPr>
          <p:cNvPr id="4" name="Picture 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77" y="525463"/>
            <a:ext cx="60523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874672"/>
            <a:ext cx="6870700" cy="69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819" y="338138"/>
            <a:ext cx="61197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1907704" y="354013"/>
            <a:ext cx="4546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比较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的大小。</a:t>
            </a:r>
          </a:p>
        </p:txBody>
      </p:sp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098550"/>
            <a:ext cx="2286000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1098550"/>
            <a:ext cx="2298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矩形 43"/>
          <p:cNvSpPr/>
          <p:nvPr/>
        </p:nvSpPr>
        <p:spPr>
          <a:xfrm>
            <a:off x="1292225" y="1128713"/>
            <a:ext cx="652463" cy="2205037"/>
          </a:xfrm>
          <a:prstGeom prst="rect">
            <a:avLst/>
          </a:prstGeom>
          <a:solidFill>
            <a:srgbClr val="30A6C2">
              <a:alpha val="49804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151438" y="1128713"/>
            <a:ext cx="652462" cy="2205037"/>
          </a:xfrm>
          <a:prstGeom prst="rect">
            <a:avLst/>
          </a:prstGeom>
          <a:solidFill>
            <a:srgbClr val="30A6C2">
              <a:alpha val="49804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dirty="0">
              <a:solidFill>
                <a:schemeClr val="tx1"/>
              </a:solidFill>
            </a:endParaRPr>
          </a:p>
        </p:txBody>
      </p:sp>
      <p:grpSp>
        <p:nvGrpSpPr>
          <p:cNvPr id="47" name="组合 19"/>
          <p:cNvGrpSpPr/>
          <p:nvPr/>
        </p:nvGrpSpPr>
        <p:grpSpPr bwMode="auto">
          <a:xfrm>
            <a:off x="1319213" y="3455988"/>
            <a:ext cx="2422525" cy="963612"/>
            <a:chOff x="1507713" y="3525101"/>
            <a:chExt cx="2422113" cy="964680"/>
          </a:xfrm>
        </p:grpSpPr>
        <p:sp>
          <p:nvSpPr>
            <p:cNvPr id="48" name="文本框 47"/>
            <p:cNvSpPr txBox="1"/>
            <p:nvPr/>
          </p:nvSpPr>
          <p:spPr>
            <a:xfrm>
              <a:off x="1507713" y="3755543"/>
              <a:ext cx="2422113" cy="5848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</a:rPr>
                <a:t>0.3</a:t>
              </a:r>
              <a:r>
                <a:rPr lang="zh-CN" altLang="en-US" sz="3200" b="1" dirty="0">
                  <a:latin typeface="+mn-lt"/>
                </a:rPr>
                <a:t>是</a:t>
              </a:r>
              <a:r>
                <a:rPr lang="en-US" altLang="zh-CN" sz="3200" b="1" dirty="0">
                  <a:latin typeface="+mn-lt"/>
                </a:rPr>
                <a:t>3</a:t>
              </a:r>
              <a:r>
                <a:rPr lang="zh-CN" altLang="en-US" sz="3200" b="1" dirty="0">
                  <a:latin typeface="+mn-lt"/>
                </a:rPr>
                <a:t>个</a:t>
              </a:r>
            </a:p>
          </p:txBody>
        </p:sp>
        <p:graphicFrame>
          <p:nvGraphicFramePr>
            <p:cNvPr id="15374" name="对象 29"/>
            <p:cNvGraphicFramePr>
              <a:graphicFrameLocks noChangeAspect="1"/>
            </p:cNvGraphicFramePr>
            <p:nvPr/>
          </p:nvGraphicFramePr>
          <p:xfrm>
            <a:off x="3167189" y="3525101"/>
            <a:ext cx="462489" cy="964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Equation" r:id="rId6" imgW="215900" imgH="393065" progId="Equation.DSMT4">
                    <p:embed/>
                  </p:oleObj>
                </mc:Choice>
                <mc:Fallback>
                  <p:oleObj name="Equation" r:id="rId6" imgW="215900" imgH="393065" progId="Equation.DSMT4">
                    <p:embed/>
                    <p:pic>
                      <p:nvPicPr>
                        <p:cNvPr id="0" name="对象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7189" y="3525101"/>
                          <a:ext cx="462489" cy="9646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" name="组合 32"/>
          <p:cNvGrpSpPr/>
          <p:nvPr/>
        </p:nvGrpSpPr>
        <p:grpSpPr bwMode="auto">
          <a:xfrm>
            <a:off x="4976813" y="3287713"/>
            <a:ext cx="3648075" cy="1724025"/>
            <a:chOff x="1507712" y="3301477"/>
            <a:chExt cx="3633032" cy="1724614"/>
          </a:xfrm>
        </p:grpSpPr>
        <p:sp>
          <p:nvSpPr>
            <p:cNvPr id="52" name="文本框 51"/>
            <p:cNvSpPr txBox="1"/>
            <p:nvPr/>
          </p:nvSpPr>
          <p:spPr>
            <a:xfrm>
              <a:off x="1507712" y="3391995"/>
              <a:ext cx="3633032" cy="1492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3200" b="1" dirty="0">
                  <a:latin typeface="+mn-lt"/>
                </a:rPr>
                <a:t>0.30</a:t>
              </a:r>
              <a:r>
                <a:rPr lang="zh-CN" altLang="en-US" sz="3200" b="1" dirty="0">
                  <a:latin typeface="+mn-lt"/>
                </a:rPr>
                <a:t>是</a:t>
              </a:r>
              <a:r>
                <a:rPr lang="en-US" altLang="zh-CN" sz="3200" b="1" dirty="0">
                  <a:latin typeface="+mn-lt"/>
                </a:rPr>
                <a:t>30</a:t>
              </a:r>
              <a:r>
                <a:rPr lang="zh-CN" altLang="en-US" sz="3200" b="1" dirty="0">
                  <a:latin typeface="+mn-lt"/>
                </a:rPr>
                <a:t>个      ，也就是</a:t>
              </a:r>
              <a:r>
                <a:rPr lang="en-US" altLang="zh-CN" sz="3200" b="1" dirty="0">
                  <a:latin typeface="+mn-lt"/>
                </a:rPr>
                <a:t>3</a:t>
              </a:r>
              <a:r>
                <a:rPr lang="zh-CN" altLang="en-US" sz="3200" b="1" dirty="0">
                  <a:latin typeface="+mn-lt"/>
                </a:rPr>
                <a:t>个      。</a:t>
              </a:r>
            </a:p>
          </p:txBody>
        </p:sp>
        <p:graphicFrame>
          <p:nvGraphicFramePr>
            <p:cNvPr id="15371" name="对象 34"/>
            <p:cNvGraphicFramePr>
              <a:graphicFrameLocks noChangeAspect="1"/>
            </p:cNvGraphicFramePr>
            <p:nvPr/>
          </p:nvGraphicFramePr>
          <p:xfrm>
            <a:off x="3497262" y="3301477"/>
            <a:ext cx="649894" cy="965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Equation" r:id="rId8" imgW="292100" imgH="393700" progId="Equation.DSMT4">
                    <p:embed/>
                  </p:oleObj>
                </mc:Choice>
                <mc:Fallback>
                  <p:oleObj name="Equation" r:id="rId8" imgW="292100" imgH="393700" progId="Equation.DSMT4">
                    <p:embed/>
                    <p:pic>
                      <p:nvPicPr>
                        <p:cNvPr id="0" name="对象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7262" y="3301477"/>
                          <a:ext cx="649894" cy="965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2" name="对象 35"/>
            <p:cNvGraphicFramePr>
              <a:graphicFrameLocks noChangeAspect="1"/>
            </p:cNvGraphicFramePr>
            <p:nvPr/>
          </p:nvGraphicFramePr>
          <p:xfrm>
            <a:off x="3096130" y="4060891"/>
            <a:ext cx="499015" cy="965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Equation" r:id="rId10" imgW="215900" imgH="393065" progId="Equation.DSMT4">
                    <p:embed/>
                  </p:oleObj>
                </mc:Choice>
                <mc:Fallback>
                  <p:oleObj name="Equation" r:id="rId10" imgW="215900" imgH="393065" progId="Equation.DSMT4">
                    <p:embed/>
                    <p:pic>
                      <p:nvPicPr>
                        <p:cNvPr id="0" name="对象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6130" y="4060891"/>
                          <a:ext cx="499015" cy="965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098550"/>
            <a:ext cx="2286000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图片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1098550"/>
            <a:ext cx="2298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292225" y="1128713"/>
            <a:ext cx="652463" cy="2205037"/>
          </a:xfrm>
          <a:prstGeom prst="rect">
            <a:avLst/>
          </a:prstGeom>
          <a:solidFill>
            <a:srgbClr val="30A6C2">
              <a:alpha val="49804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1438" y="1128713"/>
            <a:ext cx="652462" cy="2205037"/>
          </a:xfrm>
          <a:prstGeom prst="rect">
            <a:avLst/>
          </a:prstGeom>
          <a:solidFill>
            <a:srgbClr val="30A6C2">
              <a:alpha val="49804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dirty="0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3133725" y="3867150"/>
            <a:ext cx="2236788" cy="584200"/>
            <a:chOff x="3134088" y="3867004"/>
            <a:chExt cx="2236510" cy="584775"/>
          </a:xfrm>
        </p:grpSpPr>
        <p:sp>
          <p:nvSpPr>
            <p:cNvPr id="9" name="文本框 8"/>
            <p:cNvSpPr txBox="1"/>
            <p:nvPr/>
          </p:nvSpPr>
          <p:spPr>
            <a:xfrm>
              <a:off x="3134088" y="3867004"/>
              <a:ext cx="2236510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</a:rPr>
                <a:t>0.3        0.30</a:t>
              </a:r>
              <a:endParaRPr lang="zh-CN" altLang="en-US" sz="3200" b="1" dirty="0">
                <a:latin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832501" y="3867004"/>
              <a:ext cx="614287" cy="58477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930650" y="3867150"/>
            <a:ext cx="4175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819" y="338138"/>
            <a:ext cx="61197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07704" y="354013"/>
            <a:ext cx="4546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比较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的大小。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97531E-6 L 0.42222 0.001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11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5"/>
          <p:cNvSpPr>
            <a:spLocks noChangeArrowheads="1"/>
          </p:cNvSpPr>
          <p:nvPr/>
        </p:nvSpPr>
        <p:spPr bwMode="auto">
          <a:xfrm>
            <a:off x="2038350" y="1095375"/>
            <a:ext cx="4522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0.1m</a:t>
            </a:r>
            <a:r>
              <a:rPr lang="zh-CN" altLang="en-US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0.10m</a:t>
            </a:r>
            <a:r>
              <a:rPr lang="zh-CN" altLang="en-US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0.100m 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2038350" y="1700213"/>
            <a:ext cx="18557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0066FF"/>
                </a:solidFill>
                <a:latin typeface="+mn-lt"/>
              </a:rPr>
              <a:t>0.3 = 0.30</a:t>
            </a:r>
            <a:endParaRPr lang="zh-CN" altLang="en-US" sz="3200" b="1">
              <a:solidFill>
                <a:srgbClr val="0066FF"/>
              </a:solidFill>
              <a:latin typeface="+mn-lt"/>
            </a:endParaRPr>
          </a:p>
        </p:txBody>
      </p:sp>
      <p:grpSp>
        <p:nvGrpSpPr>
          <p:cNvPr id="17412" name="组合 5"/>
          <p:cNvGrpSpPr/>
          <p:nvPr/>
        </p:nvGrpSpPr>
        <p:grpSpPr bwMode="auto">
          <a:xfrm>
            <a:off x="1116013" y="452438"/>
            <a:ext cx="1549400" cy="735012"/>
            <a:chOff x="1732" y="585"/>
            <a:chExt cx="2440" cy="1157"/>
          </a:xfrm>
        </p:grpSpPr>
        <p:grpSp>
          <p:nvGrpSpPr>
            <p:cNvPr id="17418" name="组合 33"/>
            <p:cNvGrpSpPr/>
            <p:nvPr/>
          </p:nvGrpSpPr>
          <p:grpSpPr bwMode="auto">
            <a:xfrm>
              <a:off x="1732" y="605"/>
              <a:ext cx="1918" cy="1033"/>
              <a:chOff x="166" y="5742"/>
              <a:chExt cx="1918" cy="1034"/>
            </a:xfrm>
          </p:grpSpPr>
          <p:sp>
            <p:nvSpPr>
              <p:cNvPr id="17420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小</a:t>
                </a:r>
              </a:p>
            </p:txBody>
          </p:sp>
          <p:sp>
            <p:nvSpPr>
              <p:cNvPr id="17421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4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7" name="直接箭头连接符 46"/>
          <p:cNvCxnSpPr/>
          <p:nvPr/>
        </p:nvCxnSpPr>
        <p:spPr>
          <a:xfrm>
            <a:off x="2038350" y="2371725"/>
            <a:ext cx="4648200" cy="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1249363" y="2571750"/>
            <a:ext cx="6491287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</a:rPr>
              <a:t>从左往右看，在小数的末尾添上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，小数的大小不变。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249363" y="3649663"/>
            <a:ext cx="6491287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</a:rPr>
              <a:t>从右往左看，在小数的末尾去掉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，小数的大小不变。</a:t>
            </a:r>
          </a:p>
        </p:txBody>
      </p:sp>
      <p:cxnSp>
        <p:nvCxnSpPr>
          <p:cNvPr id="50" name="直接箭头连接符 49"/>
          <p:cNvCxnSpPr/>
          <p:nvPr/>
        </p:nvCxnSpPr>
        <p:spPr>
          <a:xfrm>
            <a:off x="1989138" y="2371725"/>
            <a:ext cx="4648200" cy="0"/>
          </a:xfrm>
          <a:prstGeom prst="straightConnector1">
            <a:avLst/>
          </a:prstGeom>
          <a:ln w="3810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368425" y="2703513"/>
            <a:ext cx="6407150" cy="1365250"/>
          </a:xfrm>
          <a:prstGeom prst="roundRect">
            <a:avLst/>
          </a:prstGeom>
          <a:solidFill>
            <a:srgbClr val="FFFFFF"/>
          </a:solidFill>
          <a:ln>
            <a:solidFill>
              <a:srgbClr val="3399FF"/>
            </a:solidFill>
          </a:ln>
        </p:spPr>
        <p:txBody>
          <a:bodyPr>
            <a:spAutoFit/>
          </a:bodyPr>
          <a:lstStyle/>
          <a:p>
            <a:pPr indent="647700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5050"/>
                </a:solidFill>
                <a:latin typeface="+mn-lt"/>
              </a:rPr>
              <a:t>小数的性质：小数的末尾添上“</a:t>
            </a:r>
            <a:r>
              <a:rPr lang="en-US" altLang="zh-CN" sz="3200" b="1" dirty="0">
                <a:solidFill>
                  <a:srgbClr val="FF5050"/>
                </a:solidFill>
                <a:latin typeface="+mn-lt"/>
              </a:rPr>
              <a:t>0</a:t>
            </a:r>
            <a:r>
              <a:rPr lang="zh-CN" altLang="en-US" sz="3200" b="1" dirty="0">
                <a:solidFill>
                  <a:srgbClr val="FF5050"/>
                </a:solidFill>
                <a:latin typeface="+mn-lt"/>
              </a:rPr>
              <a:t>”或去掉“</a:t>
            </a:r>
            <a:r>
              <a:rPr lang="en-US" altLang="zh-CN" sz="3200" b="1" dirty="0">
                <a:solidFill>
                  <a:srgbClr val="FF5050"/>
                </a:solidFill>
                <a:latin typeface="+mn-lt"/>
              </a:rPr>
              <a:t>0</a:t>
            </a:r>
            <a:r>
              <a:rPr lang="zh-CN" altLang="en-US" sz="3200" b="1" dirty="0">
                <a:solidFill>
                  <a:srgbClr val="FF5050"/>
                </a:solidFill>
                <a:latin typeface="+mn-lt"/>
              </a:rPr>
              <a:t>”，小数的大小不变。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8" grpId="0"/>
      <p:bldP spid="48" grpId="1"/>
      <p:bldP spid="49" grpId="0"/>
      <p:bldP spid="49" grpId="1"/>
      <p:bldP spid="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68" y="412750"/>
            <a:ext cx="590589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979613" y="420688"/>
            <a:ext cx="35671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化简下面的小数。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68438" y="1209675"/>
            <a:ext cx="13922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0.70=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325938" y="1150938"/>
            <a:ext cx="23574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105.0900=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" name="组合 53"/>
          <p:cNvGrpSpPr/>
          <p:nvPr/>
        </p:nvGrpSpPr>
        <p:grpSpPr bwMode="auto">
          <a:xfrm>
            <a:off x="1535113" y="1165225"/>
            <a:ext cx="1679575" cy="603250"/>
            <a:chOff x="1535113" y="1165225"/>
            <a:chExt cx="1679767" cy="602665"/>
          </a:xfrm>
        </p:grpSpPr>
        <p:sp>
          <p:nvSpPr>
            <p:cNvPr id="18446" name="文本框 25"/>
            <p:cNvSpPr txBox="1">
              <a:spLocks noChangeArrowheads="1"/>
            </p:cNvSpPr>
            <p:nvPr/>
          </p:nvSpPr>
          <p:spPr bwMode="auto">
            <a:xfrm>
              <a:off x="2813050" y="1598613"/>
              <a:ext cx="18470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8447" name="文本框 25"/>
            <p:cNvSpPr txBox="1">
              <a:spLocks noChangeArrowheads="1"/>
            </p:cNvSpPr>
            <p:nvPr/>
          </p:nvSpPr>
          <p:spPr bwMode="auto">
            <a:xfrm>
              <a:off x="1535113" y="1165225"/>
              <a:ext cx="18470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9" name="文本框 14"/>
            <p:cNvSpPr txBox="1">
              <a:spLocks noChangeArrowheads="1"/>
            </p:cNvSpPr>
            <p:nvPr/>
          </p:nvSpPr>
          <p:spPr bwMode="auto">
            <a:xfrm>
              <a:off x="2517887" y="1182671"/>
              <a:ext cx="696993" cy="583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1">
                  <a:solidFill>
                    <a:srgbClr val="FF0000"/>
                  </a:solidFill>
                  <a:latin typeface="+mn-lt"/>
                </a:rPr>
                <a:t>0.7</a:t>
              </a:r>
              <a:endParaRPr lang="zh-CN" altLang="en-US" sz="3200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183313" y="1127125"/>
            <a:ext cx="159861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105.09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1076325" y="2230438"/>
            <a:ext cx="6918325" cy="1730375"/>
            <a:chOff x="1077118" y="2231097"/>
            <a:chExt cx="6917756" cy="1730375"/>
          </a:xfrm>
        </p:grpSpPr>
        <p:sp>
          <p:nvSpPr>
            <p:cNvPr id="12" name="AutoShape 27"/>
            <p:cNvSpPr>
              <a:spLocks noChangeArrowheads="1"/>
            </p:cNvSpPr>
            <p:nvPr/>
          </p:nvSpPr>
          <p:spPr bwMode="auto">
            <a:xfrm>
              <a:off x="1077118" y="2231097"/>
              <a:ext cx="6879659" cy="1730375"/>
            </a:xfrm>
            <a:prstGeom prst="wedgeRoundRectCallout">
              <a:avLst>
                <a:gd name="adj1" fmla="val -831"/>
                <a:gd name="adj2" fmla="val -6557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algn="just">
                <a:defRPr/>
              </a:pP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15215" y="2283484"/>
              <a:ext cx="6879659" cy="157003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n-lt"/>
                  <a:ea typeface="+mn-ea"/>
                </a:rPr>
                <a:t>根据小数的性质，当遇到小数末尾有“</a:t>
              </a:r>
              <a:r>
                <a:rPr lang="en-US" sz="3200" b="1" dirty="0">
                  <a:latin typeface="+mn-lt"/>
                  <a:ea typeface="+mn-ea"/>
                </a:rPr>
                <a:t>0</a:t>
              </a:r>
              <a:r>
                <a:rPr lang="zh-CN" altLang="en-US" sz="3200" b="1" dirty="0">
                  <a:latin typeface="+mn-lt"/>
                  <a:ea typeface="+mn-ea"/>
                </a:rPr>
                <a:t>”的时候，例如</a:t>
              </a:r>
              <a:r>
                <a:rPr lang="en-US" sz="3200" b="1" dirty="0">
                  <a:latin typeface="+mn-lt"/>
                  <a:ea typeface="+mn-ea"/>
                </a:rPr>
                <a:t>0.70</a:t>
              </a:r>
              <a:r>
                <a:rPr lang="zh-CN" altLang="en-US" sz="3200" b="1" dirty="0">
                  <a:latin typeface="+mn-lt"/>
                  <a:ea typeface="+mn-ea"/>
                </a:rPr>
                <a:t>，一般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可以去</a:t>
              </a:r>
              <a:endParaRPr lang="en-US" altLang="zh-CN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  <a:p>
              <a:pPr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掉末尾的“</a:t>
              </a:r>
              <a:r>
                <a:rPr 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0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”，把小数化简。</a:t>
              </a: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1435100" y="2056286"/>
            <a:ext cx="5872005" cy="2023116"/>
            <a:chOff x="1434654" y="2055591"/>
            <a:chExt cx="5872967" cy="2023115"/>
          </a:xfrm>
        </p:grpSpPr>
        <p:sp>
          <p:nvSpPr>
            <p:cNvPr id="14" name="AutoShape 27"/>
            <p:cNvSpPr>
              <a:spLocks noChangeArrowheads="1"/>
            </p:cNvSpPr>
            <p:nvPr/>
          </p:nvSpPr>
          <p:spPr bwMode="auto">
            <a:xfrm>
              <a:off x="1434654" y="2369443"/>
              <a:ext cx="3857612" cy="1168399"/>
            </a:xfrm>
            <a:prstGeom prst="wedgeRoundRectCallout">
              <a:avLst>
                <a:gd name="adj1" fmla="val 59087"/>
                <a:gd name="adj2" fmla="val 2071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>
                <a:defRPr/>
              </a:pPr>
              <a:r>
                <a:rPr lang="zh-CN" altLang="en-US" sz="3200" b="1">
                  <a:latin typeface="+mn-lt"/>
                  <a:ea typeface="黑体" panose="02010609060101010101" pitchFamily="49" charset="-122"/>
                </a:rPr>
                <a:t>不在小数末尾的</a:t>
              </a: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0</a:t>
              </a:r>
              <a:r>
                <a:rPr lang="zh-CN" altLang="en-US" sz="3200" b="1">
                  <a:latin typeface="+mn-lt"/>
                  <a:ea typeface="黑体" panose="02010609060101010101" pitchFamily="49" charset="-122"/>
                </a:rPr>
                <a:t>，可以去掉吗？</a:t>
              </a:r>
              <a:endParaRPr lang="en-US" altLang="zh-CN" sz="3200" b="1" i="1" dirty="0">
                <a:latin typeface="+mn-lt"/>
                <a:ea typeface="黑体" panose="02010609060101010101" pitchFamily="49" charset="-122"/>
              </a:endParaRPr>
            </a:p>
          </p:txBody>
        </p:sp>
        <p:pic>
          <p:nvPicPr>
            <p:cNvPr id="18443" name="Picture 3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637222" y="2055591"/>
              <a:ext cx="1670399" cy="20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1184275" y="1868488"/>
            <a:ext cx="6969125" cy="582612"/>
            <a:chOff x="1171575" y="1582738"/>
            <a:chExt cx="6969125" cy="582523"/>
          </a:xfrm>
        </p:grpSpPr>
        <p:sp>
          <p:nvSpPr>
            <p:cNvPr id="19465" name="Rectangle 2"/>
            <p:cNvSpPr>
              <a:spLocks noChangeArrowheads="1"/>
            </p:cNvSpPr>
            <p:nvPr/>
          </p:nvSpPr>
          <p:spPr bwMode="auto">
            <a:xfrm>
              <a:off x="1171575" y="1582738"/>
              <a:ext cx="1393825" cy="576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0.2=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9466" name="Rectangle 2"/>
            <p:cNvSpPr>
              <a:spLocks noChangeArrowheads="1"/>
            </p:cNvSpPr>
            <p:nvPr/>
          </p:nvSpPr>
          <p:spPr bwMode="auto">
            <a:xfrm>
              <a:off x="1952148" y="1582738"/>
              <a:ext cx="1420813" cy="576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0.200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9467" name="Rectangle 2"/>
            <p:cNvSpPr>
              <a:spLocks noChangeArrowheads="1"/>
            </p:cNvSpPr>
            <p:nvPr/>
          </p:nvSpPr>
          <p:spPr bwMode="auto">
            <a:xfrm>
              <a:off x="3659505" y="1582738"/>
              <a:ext cx="2388235" cy="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4.08=______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9468" name="Rectangle 2"/>
            <p:cNvSpPr>
              <a:spLocks noChangeArrowheads="1"/>
            </p:cNvSpPr>
            <p:nvPr/>
          </p:nvSpPr>
          <p:spPr bwMode="auto">
            <a:xfrm>
              <a:off x="6146800" y="1589316"/>
              <a:ext cx="1993900" cy="575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3=______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912144" y="412153"/>
            <a:ext cx="5618162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不改变数的大小，把下面各数写成三位小数。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55666" y="1858963"/>
            <a:ext cx="14208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4.080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732588" y="1858963"/>
            <a:ext cx="14208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3.000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194" y="2716213"/>
            <a:ext cx="14859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987824" y="3147814"/>
            <a:ext cx="4822825" cy="1201738"/>
          </a:xfrm>
          <a:prstGeom prst="wedgeRoundRectCallout">
            <a:avLst>
              <a:gd name="adj1" fmla="val -55110"/>
              <a:gd name="adj2" fmla="val -402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有时根据需要，可以在小数的末尾添上“</a:t>
            </a:r>
            <a:r>
              <a:rPr lang="en-US" sz="3200" b="1" dirty="0">
                <a:latin typeface="+mn-ea"/>
                <a:ea typeface="+mn-ea"/>
              </a:rPr>
              <a:t>0</a:t>
            </a:r>
            <a:r>
              <a:rPr lang="zh-CN" altLang="en-US" sz="3200" b="1" dirty="0">
                <a:latin typeface="+mn-ea"/>
                <a:ea typeface="+mn-ea"/>
              </a:rPr>
              <a:t>”。</a:t>
            </a:r>
          </a:p>
        </p:txBody>
      </p:sp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993" y="414265"/>
            <a:ext cx="590440" cy="58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1042988" y="1717675"/>
            <a:ext cx="4970462" cy="622300"/>
            <a:chOff x="812120" y="1684411"/>
            <a:chExt cx="4969461" cy="621786"/>
          </a:xfrm>
        </p:grpSpPr>
        <p:grpSp>
          <p:nvGrpSpPr>
            <p:cNvPr id="20496" name="组合 4"/>
            <p:cNvGrpSpPr/>
            <p:nvPr/>
          </p:nvGrpSpPr>
          <p:grpSpPr bwMode="auto">
            <a:xfrm>
              <a:off x="812120" y="1684411"/>
              <a:ext cx="515834" cy="592332"/>
              <a:chOff x="812120" y="1642848"/>
              <a:chExt cx="515834" cy="592332"/>
            </a:xfrm>
          </p:grpSpPr>
          <p:sp>
            <p:nvSpPr>
              <p:cNvPr id="5" name="椭圆 51"/>
              <p:cNvSpPr>
                <a:spLocks noChangeArrowheads="1"/>
              </p:cNvSpPr>
              <p:nvPr/>
            </p:nvSpPr>
            <p:spPr bwMode="auto">
              <a:xfrm>
                <a:off x="812120" y="1707882"/>
                <a:ext cx="515833" cy="526614"/>
              </a:xfrm>
              <a:prstGeom prst="ellipse">
                <a:avLst/>
              </a:prstGeom>
              <a:solidFill>
                <a:srgbClr val="A1BD70"/>
              </a:solidFill>
              <a:ln w="63500">
                <a:solidFill>
                  <a:srgbClr val="FFF6E7"/>
                </a:solidFill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874020" y="1642848"/>
                <a:ext cx="388860" cy="58530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FF00"/>
                    </a:solidFill>
                    <a:latin typeface="+mn-lt"/>
                  </a:rPr>
                  <a:t>1</a:t>
                </a:r>
                <a:endParaRPr lang="zh-CN" altLang="en-US" sz="3200" b="1" dirty="0">
                  <a:solidFill>
                    <a:srgbClr val="FFFF00"/>
                  </a:solidFill>
                  <a:latin typeface="+mn-lt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477148" y="1722480"/>
              <a:ext cx="4304433" cy="5837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不能改变原数的大小；</a:t>
              </a:r>
            </a:p>
          </p:txBody>
        </p:sp>
      </p:grpSp>
      <p:grpSp>
        <p:nvGrpSpPr>
          <p:cNvPr id="7" name="组合 19"/>
          <p:cNvGrpSpPr/>
          <p:nvPr/>
        </p:nvGrpSpPr>
        <p:grpSpPr bwMode="auto">
          <a:xfrm>
            <a:off x="1050925" y="2416175"/>
            <a:ext cx="7640638" cy="593725"/>
            <a:chOff x="1245799" y="2583458"/>
            <a:chExt cx="7639972" cy="593849"/>
          </a:xfrm>
        </p:grpSpPr>
        <p:sp>
          <p:nvSpPr>
            <p:cNvPr id="8" name="椭圆 51"/>
            <p:cNvSpPr>
              <a:spLocks noChangeArrowheads="1"/>
            </p:cNvSpPr>
            <p:nvPr/>
          </p:nvSpPr>
          <p:spPr bwMode="auto">
            <a:xfrm>
              <a:off x="1245799" y="2619979"/>
              <a:ext cx="515893" cy="528747"/>
            </a:xfrm>
            <a:prstGeom prst="ellipse">
              <a:avLst/>
            </a:prstGeom>
            <a:solidFill>
              <a:srgbClr val="A1BD70"/>
            </a:solidFill>
            <a:ln w="63500">
              <a:solidFill>
                <a:srgbClr val="FFF6E7"/>
              </a:solidFill>
              <a:beve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0493" name="组合 7"/>
            <p:cNvGrpSpPr/>
            <p:nvPr/>
          </p:nvGrpSpPr>
          <p:grpSpPr bwMode="auto">
            <a:xfrm>
              <a:off x="1312472" y="2583458"/>
              <a:ext cx="7573299" cy="593849"/>
              <a:chOff x="882981" y="1753917"/>
              <a:chExt cx="7573299" cy="593849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882977" y="1761857"/>
                <a:ext cx="390491" cy="5859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FF00"/>
                    </a:solidFill>
                    <a:latin typeface="+mn-lt"/>
                  </a:rPr>
                  <a:t>2</a:t>
                </a:r>
                <a:endParaRPr lang="zh-CN" altLang="en-US" sz="3200" b="1" dirty="0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475063" y="1753917"/>
                <a:ext cx="6981217" cy="58432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只能在小数的末尾添上或去掉“</a:t>
                </a:r>
                <a:r>
                  <a:rPr lang="en-US" altLang="zh-CN" sz="3200" b="1" dirty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</a:rPr>
                  <a:t>0</a:t>
                </a:r>
                <a:r>
                  <a:rPr lang="zh-CN" alt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”；</a:t>
                </a:r>
              </a:p>
            </p:txBody>
          </p:sp>
        </p:grpSp>
      </p:grpSp>
      <p:grpSp>
        <p:nvGrpSpPr>
          <p:cNvPr id="12" name="组合 20"/>
          <p:cNvGrpSpPr/>
          <p:nvPr/>
        </p:nvGrpSpPr>
        <p:grpSpPr bwMode="auto">
          <a:xfrm>
            <a:off x="1050925" y="3076575"/>
            <a:ext cx="8093075" cy="1131888"/>
            <a:chOff x="1254416" y="3399801"/>
            <a:chExt cx="8232087" cy="1131278"/>
          </a:xfrm>
        </p:grpSpPr>
        <p:sp>
          <p:nvSpPr>
            <p:cNvPr id="13" name="椭圆 51"/>
            <p:cNvSpPr>
              <a:spLocks noChangeArrowheads="1"/>
            </p:cNvSpPr>
            <p:nvPr/>
          </p:nvSpPr>
          <p:spPr bwMode="auto">
            <a:xfrm>
              <a:off x="1254416" y="3452161"/>
              <a:ext cx="516726" cy="526766"/>
            </a:xfrm>
            <a:prstGeom prst="ellipse">
              <a:avLst/>
            </a:prstGeom>
            <a:solidFill>
              <a:srgbClr val="A1BD70"/>
            </a:solidFill>
            <a:ln w="63500">
              <a:solidFill>
                <a:srgbClr val="FFF6E7"/>
              </a:solidFill>
              <a:beve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0489" name="组合 12"/>
            <p:cNvGrpSpPr/>
            <p:nvPr/>
          </p:nvGrpSpPr>
          <p:grpSpPr bwMode="auto">
            <a:xfrm>
              <a:off x="1319007" y="3399801"/>
              <a:ext cx="8167496" cy="1131278"/>
              <a:chOff x="882589" y="1739718"/>
              <a:chExt cx="8167496" cy="1131278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882589" y="1763518"/>
                <a:ext cx="389160" cy="58388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FF00"/>
                    </a:solidFill>
                    <a:latin typeface="+mn-lt"/>
                  </a:rPr>
                  <a:t>3</a:t>
                </a:r>
                <a:endParaRPr lang="zh-CN" altLang="en-US" sz="3200" b="1" dirty="0">
                  <a:solidFill>
                    <a:srgbClr val="FFFF00"/>
                  </a:solidFill>
                  <a:latin typeface="+mn-lt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486512" y="1739718"/>
                <a:ext cx="7563573" cy="113127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把整数改写成小数时，一定要先在整数个位右下角点上小数点后再添“</a:t>
                </a:r>
                <a:r>
                  <a:rPr lang="en-US" altLang="zh-CN" sz="3200" b="1" dirty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</a:rPr>
                  <a:t>0</a:t>
                </a:r>
                <a:r>
                  <a:rPr lang="zh-CN" alt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”。</a:t>
                </a:r>
              </a:p>
            </p:txBody>
          </p:sp>
        </p:grpSp>
      </p:grpSp>
      <p:grpSp>
        <p:nvGrpSpPr>
          <p:cNvPr id="17" name="组合 19"/>
          <p:cNvGrpSpPr/>
          <p:nvPr/>
        </p:nvGrpSpPr>
        <p:grpSpPr bwMode="auto">
          <a:xfrm>
            <a:off x="3132138" y="446087"/>
            <a:ext cx="5269685" cy="1706354"/>
            <a:chOff x="3401503" y="2977966"/>
            <a:chExt cx="4826479" cy="1562569"/>
          </a:xfrm>
        </p:grpSpPr>
        <p:pic>
          <p:nvPicPr>
            <p:cNvPr id="2048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26433" y="3522541"/>
              <a:ext cx="1001549" cy="1017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AutoShape 27"/>
            <p:cNvSpPr>
              <a:spLocks noChangeArrowheads="1"/>
            </p:cNvSpPr>
            <p:nvPr/>
          </p:nvSpPr>
          <p:spPr bwMode="auto">
            <a:xfrm>
              <a:off x="3401503" y="2977966"/>
              <a:ext cx="3691664" cy="1046686"/>
            </a:xfrm>
            <a:prstGeom prst="wedgeRoundRectCallout">
              <a:avLst>
                <a:gd name="adj1" fmla="val 55296"/>
                <a:gd name="adj2" fmla="val 38201"/>
                <a:gd name="adj3" fmla="val 16667"/>
              </a:avLst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应用小数的性质时，要注意什么？</a:t>
              </a:r>
              <a:endParaRPr lang="en-US" altLang="zh-CN" sz="3200" b="1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8"/>
          <p:cNvGrpSpPr/>
          <p:nvPr/>
        </p:nvGrpSpPr>
        <p:grpSpPr bwMode="auto">
          <a:xfrm>
            <a:off x="180975" y="109538"/>
            <a:ext cx="6253163" cy="949325"/>
            <a:chOff x="180937" y="109207"/>
            <a:chExt cx="6252848" cy="950375"/>
          </a:xfrm>
        </p:grpSpPr>
        <p:grpSp>
          <p:nvGrpSpPr>
            <p:cNvPr id="21520" name="组合 19"/>
            <p:cNvGrpSpPr/>
            <p:nvPr/>
          </p:nvGrpSpPr>
          <p:grpSpPr bwMode="auto">
            <a:xfrm>
              <a:off x="531812" y="287779"/>
              <a:ext cx="5901973" cy="646113"/>
              <a:chOff x="736476" y="371726"/>
              <a:chExt cx="2876084" cy="646113"/>
            </a:xfrm>
          </p:grpSpPr>
          <p:sp>
            <p:nvSpPr>
              <p:cNvPr id="22" name="矩形: 圆角 21"/>
              <p:cNvSpPr/>
              <p:nvPr/>
            </p:nvSpPr>
            <p:spPr>
              <a:xfrm>
                <a:off x="736449" y="371150"/>
                <a:ext cx="2876111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776675" y="407703"/>
                <a:ext cx="2805716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27" name="文本框 26"/>
          <p:cNvSpPr txBox="1"/>
          <p:nvPr/>
        </p:nvSpPr>
        <p:spPr>
          <a:xfrm>
            <a:off x="1090613" y="1530350"/>
            <a:ext cx="33766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1.</a:t>
            </a:r>
            <a:r>
              <a:rPr lang="zh-CN" altLang="en-US" sz="3200" b="1" dirty="0">
                <a:latin typeface="+mn-lt"/>
              </a:rPr>
              <a:t>化简下面各数。</a:t>
            </a: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1076325" y="2528888"/>
            <a:ext cx="11366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latin typeface="+mn-lt"/>
              </a:rPr>
              <a:t>0.40=</a:t>
            </a:r>
            <a:endParaRPr lang="zh-CN" altLang="en-US" sz="3200" b="1"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543300" y="2528888"/>
            <a:ext cx="13414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</a:rPr>
              <a:t>1.850</a:t>
            </a:r>
            <a:r>
              <a:rPr lang="en-US" altLang="zh-CN" sz="3200" b="1" dirty="0">
                <a:latin typeface="+mn-lt"/>
              </a:rPr>
              <a:t>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046788" y="2528888"/>
            <a:ext cx="134143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2.900=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90613" y="3346450"/>
            <a:ext cx="134143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0.080=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543300" y="3346450"/>
            <a:ext cx="15478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12.000=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2097088" y="2528888"/>
            <a:ext cx="6969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0.4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4864100" y="2528888"/>
            <a:ext cx="10048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1.85 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346950" y="2528888"/>
            <a:ext cx="69691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2.9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2343150" y="3346450"/>
            <a:ext cx="9032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0.08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5003800" y="3292475"/>
            <a:ext cx="593725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12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518" name="文本框 1"/>
          <p:cNvSpPr txBox="1">
            <a:spLocks noChangeArrowheads="1"/>
          </p:cNvSpPr>
          <p:nvPr/>
        </p:nvSpPr>
        <p:spPr bwMode="auto">
          <a:xfrm>
            <a:off x="1042988" y="261938"/>
            <a:ext cx="5329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三、巩固练习，运用新知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46525" y="1677988"/>
            <a:ext cx="36496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P39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1"/>
          <p:cNvGrpSpPr/>
          <p:nvPr/>
        </p:nvGrpSpPr>
        <p:grpSpPr bwMode="auto">
          <a:xfrm>
            <a:off x="776288" y="2593975"/>
            <a:ext cx="6276975" cy="1643063"/>
            <a:chOff x="1400175" y="1731963"/>
            <a:chExt cx="6275821" cy="1643062"/>
          </a:xfrm>
        </p:grpSpPr>
        <p:sp>
          <p:nvSpPr>
            <p:cNvPr id="22538" name="矩形 32"/>
            <p:cNvSpPr>
              <a:spLocks noChangeArrowheads="1"/>
            </p:cNvSpPr>
            <p:nvPr/>
          </p:nvSpPr>
          <p:spPr bwMode="auto">
            <a:xfrm>
              <a:off x="1400175" y="1731963"/>
              <a:ext cx="9318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0.9=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39" name="矩形 32"/>
            <p:cNvSpPr>
              <a:spLocks noChangeArrowheads="1"/>
            </p:cNvSpPr>
            <p:nvPr/>
          </p:nvSpPr>
          <p:spPr bwMode="auto">
            <a:xfrm>
              <a:off x="1400175" y="2790825"/>
              <a:ext cx="113665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8.18=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40" name="矩形 32"/>
            <p:cNvSpPr>
              <a:spLocks noChangeArrowheads="1"/>
            </p:cNvSpPr>
            <p:nvPr/>
          </p:nvSpPr>
          <p:spPr bwMode="auto">
            <a:xfrm>
              <a:off x="3976688" y="1731963"/>
              <a:ext cx="134143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30.04=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41" name="矩形 32"/>
            <p:cNvSpPr>
              <a:spLocks noChangeArrowheads="1"/>
            </p:cNvSpPr>
            <p:nvPr/>
          </p:nvSpPr>
          <p:spPr bwMode="auto">
            <a:xfrm>
              <a:off x="6744134" y="1731963"/>
              <a:ext cx="9318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5.4=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42" name="矩形 32"/>
            <p:cNvSpPr>
              <a:spLocks noChangeArrowheads="1"/>
            </p:cNvSpPr>
            <p:nvPr/>
          </p:nvSpPr>
          <p:spPr bwMode="auto">
            <a:xfrm>
              <a:off x="3976688" y="2786063"/>
              <a:ext cx="82867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14=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636588" y="885825"/>
            <a:ext cx="7480300" cy="12747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2.</a:t>
            </a:r>
            <a:r>
              <a:rPr lang="zh-CN" altLang="en-US" sz="3200" b="1" dirty="0">
                <a:latin typeface="+mj-lt"/>
                <a:ea typeface="+mj-ea"/>
              </a:rPr>
              <a:t>不改变数的大小，把下面各数写成三位小数。</a:t>
            </a:r>
          </a:p>
        </p:txBody>
      </p:sp>
      <p:sp>
        <p:nvSpPr>
          <p:cNvPr id="9" name="矩形 32"/>
          <p:cNvSpPr>
            <a:spLocks noChangeArrowheads="1"/>
          </p:cNvSpPr>
          <p:nvPr/>
        </p:nvSpPr>
        <p:spPr bwMode="auto">
          <a:xfrm>
            <a:off x="1681163" y="2593975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0.900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32"/>
          <p:cNvSpPr>
            <a:spLocks noChangeArrowheads="1"/>
          </p:cNvSpPr>
          <p:nvPr/>
        </p:nvSpPr>
        <p:spPr bwMode="auto">
          <a:xfrm>
            <a:off x="4500563" y="2593975"/>
            <a:ext cx="13001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30.040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32"/>
          <p:cNvSpPr>
            <a:spLocks noChangeArrowheads="1"/>
          </p:cNvSpPr>
          <p:nvPr/>
        </p:nvSpPr>
        <p:spPr bwMode="auto">
          <a:xfrm>
            <a:off x="6905625" y="2593975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5.400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32"/>
          <p:cNvSpPr>
            <a:spLocks noChangeArrowheads="1"/>
          </p:cNvSpPr>
          <p:nvPr/>
        </p:nvSpPr>
        <p:spPr bwMode="auto">
          <a:xfrm>
            <a:off x="1849438" y="3648075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8.180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32"/>
          <p:cNvSpPr>
            <a:spLocks noChangeArrowheads="1"/>
          </p:cNvSpPr>
          <p:nvPr/>
        </p:nvSpPr>
        <p:spPr bwMode="auto">
          <a:xfrm>
            <a:off x="4087813" y="3648075"/>
            <a:ext cx="1312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14.000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57750" y="1720850"/>
            <a:ext cx="36496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P39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6"/>
          <p:cNvGrpSpPr/>
          <p:nvPr/>
        </p:nvGrpSpPr>
        <p:grpSpPr bwMode="auto">
          <a:xfrm>
            <a:off x="180975" y="109538"/>
            <a:ext cx="3959225" cy="949325"/>
            <a:chOff x="180937" y="109207"/>
            <a:chExt cx="3959016" cy="950375"/>
          </a:xfrm>
        </p:grpSpPr>
        <p:grpSp>
          <p:nvGrpSpPr>
            <p:cNvPr id="23557" name="组合 7"/>
            <p:cNvGrpSpPr/>
            <p:nvPr/>
          </p:nvGrpSpPr>
          <p:grpSpPr bwMode="auto">
            <a:xfrm>
              <a:off x="531812" y="287779"/>
              <a:ext cx="3608141" cy="646113"/>
              <a:chOff x="736476" y="371726"/>
              <a:chExt cx="1758279" cy="646113"/>
            </a:xfrm>
          </p:grpSpPr>
          <p:sp>
            <p:nvSpPr>
              <p:cNvPr id="10" name="矩形: 圆角 9"/>
              <p:cNvSpPr/>
              <p:nvPr/>
            </p:nvSpPr>
            <p:spPr>
              <a:xfrm>
                <a:off x="736449" y="371150"/>
                <a:ext cx="1758306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1" name="矩形: 圆角 10"/>
              <p:cNvSpPr/>
              <p:nvPr/>
            </p:nvSpPr>
            <p:spPr>
              <a:xfrm>
                <a:off x="776674" y="407703"/>
                <a:ext cx="1701837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23555" name="文本框 1"/>
          <p:cNvSpPr txBox="1">
            <a:spLocks noChangeArrowheads="1"/>
          </p:cNvSpPr>
          <p:nvPr/>
        </p:nvSpPr>
        <p:spPr bwMode="auto">
          <a:xfrm>
            <a:off x="1039813" y="261938"/>
            <a:ext cx="2963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63600" y="1890713"/>
            <a:ext cx="7416800" cy="1651000"/>
          </a:xfrm>
          <a:prstGeom prst="round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indent="828040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+mn-lt"/>
              </a:rPr>
              <a:t>小数的性质：小数的末尾添上“</a:t>
            </a:r>
            <a:r>
              <a:rPr lang="en-US" altLang="zh-CN" sz="3200" b="1" dirty="0">
                <a:solidFill>
                  <a:srgbClr val="0000FF"/>
                </a:solidFill>
                <a:latin typeface="+mn-lt"/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</a:rPr>
              <a:t>”或去掉“</a:t>
            </a:r>
            <a:r>
              <a:rPr lang="en-US" altLang="zh-CN" sz="3200" b="1" dirty="0">
                <a:solidFill>
                  <a:srgbClr val="0000FF"/>
                </a:solidFill>
                <a:latin typeface="+mn-lt"/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</a:rPr>
              <a:t>”，小数的大小不变。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554</Words>
  <Application>Microsoft Office PowerPoint</Application>
  <PresentationFormat>全屏显示(16:9)</PresentationFormat>
  <Paragraphs>90</Paragraphs>
  <Slides>17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MathType 7.0 Equation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234</cp:revision>
  <dcterms:created xsi:type="dcterms:W3CDTF">2015-08-27T07:30:00Z</dcterms:created>
  <dcterms:modified xsi:type="dcterms:W3CDTF">2023-11-22T00:43:25Z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8A6409EE14D345DBAF80C454678EAD8E</vt:lpwstr>
  </property>
</Properties>
</file>