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344" r:id="rId3"/>
    <p:sldId id="345" r:id="rId4"/>
    <p:sldId id="346" r:id="rId5"/>
    <p:sldId id="369" r:id="rId6"/>
    <p:sldId id="370" r:id="rId7"/>
    <p:sldId id="366" r:id="rId8"/>
    <p:sldId id="351" r:id="rId9"/>
    <p:sldId id="350" r:id="rId10"/>
    <p:sldId id="352" r:id="rId11"/>
    <p:sldId id="363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1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CDF3"/>
    <a:srgbClr val="D6A4E9"/>
    <a:srgbClr val="BEF4F4"/>
    <a:srgbClr val="46DDDE"/>
    <a:srgbClr val="EED4A0"/>
    <a:srgbClr val="DEAC46"/>
    <a:srgbClr val="292929"/>
    <a:srgbClr val="FFFFCC"/>
    <a:srgbClr val="0033CC"/>
    <a:srgbClr val="68DF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6209" autoAdjust="0"/>
  </p:normalViewPr>
  <p:slideViewPr>
    <p:cSldViewPr showGuides="1">
      <p:cViewPr varScale="1">
        <p:scale>
          <a:sx n="145" d="100"/>
          <a:sy n="145" d="100"/>
        </p:scale>
        <p:origin x="618" y="12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61B8264-63E6-42BA-8734-727BBFF26BE5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6F1E8F6-15DE-4E6F-9224-35DA9A4E143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0C9AD303-0ED2-4B7E-AC6F-390393F7549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00" r="27164"/>
          <a:stretch>
            <a:fillRect/>
          </a:stretch>
        </p:blipFill>
        <p:spPr bwMode="auto">
          <a:xfrm>
            <a:off x="0" y="3933825"/>
            <a:ext cx="4716463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AD651914-C7E0-4740-8064-8DA767E3565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9388" y="146050"/>
            <a:ext cx="8785225" cy="4851400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1" r="27951"/>
          <a:stretch>
            <a:fillRect/>
          </a:stretch>
        </p:blipFill>
        <p:spPr bwMode="auto">
          <a:xfrm>
            <a:off x="0" y="4705350"/>
            <a:ext cx="1619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CADDB411-5D06-40E7-A23F-D3525FCE4F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1" r="27951"/>
          <a:stretch>
            <a:fillRect/>
          </a:stretch>
        </p:blipFill>
        <p:spPr bwMode="auto">
          <a:xfrm>
            <a:off x="0" y="4705350"/>
            <a:ext cx="16192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D47395F2-7C90-41BD-9E16-89568E4884D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9073" y="10077608"/>
                  <a:ext cx="188384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2837" y="9080670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4803" y="9172611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4720" y="9172459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6040" y="10184929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4947" y="9068659"/>
                  <a:ext cx="94614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3160" y="3928742"/>
                <a:ext cx="1259416" cy="1208714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4648" y="13863804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7717" y="13764051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4527" y="13659268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6402" y="13589605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8540" y="13522893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373" y="14347134"/>
                  <a:ext cx="153186" cy="21835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817" y="14280683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6473" y="14221300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7120" y="14174844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979" y="14076837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355" y="3815219"/>
                  <a:ext cx="1975554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7423"/>
                  <a:ext cx="431173" cy="321446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pitchFamily="2" charset="-122"/>
                  <a:ea typeface="方正粗黑繁体" panose="03000509000000000000" pitchFamily="2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pitchFamily="2" charset="-122"/>
                <a:ea typeface="方正粗黑繁体" panose="03000509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D46B8E2-08D3-4176-8D08-A717E1AF4D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44774" y="1995686"/>
            <a:ext cx="4896544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小数的大小比较</a:t>
            </a:r>
          </a:p>
        </p:txBody>
      </p:sp>
      <p:sp>
        <p:nvSpPr>
          <p:cNvPr id="9219" name="副标题 6"/>
          <p:cNvSpPr txBox="1">
            <a:spLocks noChangeArrowheads="1"/>
          </p:cNvSpPr>
          <p:nvPr/>
        </p:nvSpPr>
        <p:spPr bwMode="auto">
          <a:xfrm>
            <a:off x="3348038" y="329565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42" y="841375"/>
            <a:ext cx="863154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28"/>
          <p:cNvGrpSpPr/>
          <p:nvPr/>
        </p:nvGrpSpPr>
        <p:grpSpPr bwMode="auto">
          <a:xfrm>
            <a:off x="180975" y="109538"/>
            <a:ext cx="6253163" cy="949325"/>
            <a:chOff x="180937" y="109207"/>
            <a:chExt cx="6252848" cy="950375"/>
          </a:xfrm>
        </p:grpSpPr>
        <p:grpSp>
          <p:nvGrpSpPr>
            <p:cNvPr id="11274" name="组合 27"/>
            <p:cNvGrpSpPr/>
            <p:nvPr/>
          </p:nvGrpSpPr>
          <p:grpSpPr bwMode="auto">
            <a:xfrm>
              <a:off x="531812" y="287779"/>
              <a:ext cx="5901973" cy="646113"/>
              <a:chOff x="736476" y="371726"/>
              <a:chExt cx="2876084" cy="646113"/>
            </a:xfrm>
          </p:grpSpPr>
          <p:sp>
            <p:nvSpPr>
              <p:cNvPr id="14" name="矩形: 圆角 13"/>
              <p:cNvSpPr/>
              <p:nvPr/>
            </p:nvSpPr>
            <p:spPr>
              <a:xfrm>
                <a:off x="736449" y="371150"/>
                <a:ext cx="2876111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矩形: 圆角 14"/>
              <p:cNvSpPr/>
              <p:nvPr/>
            </p:nvSpPr>
            <p:spPr>
              <a:xfrm>
                <a:off x="776675" y="407703"/>
                <a:ext cx="2805716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11267" name="文本框 1"/>
          <p:cNvSpPr txBox="1">
            <a:spLocks noChangeArrowheads="1"/>
          </p:cNvSpPr>
          <p:nvPr/>
        </p:nvSpPr>
        <p:spPr bwMode="auto">
          <a:xfrm>
            <a:off x="990600" y="279400"/>
            <a:ext cx="58356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一、巩固练习，运用新知</a:t>
            </a:r>
          </a:p>
        </p:txBody>
      </p:sp>
      <p:pic>
        <p:nvPicPr>
          <p:cNvPr id="11268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892300"/>
            <a:ext cx="75565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990600" y="1347788"/>
            <a:ext cx="3581400" cy="5857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latin typeface="+mj-lt"/>
                <a:ea typeface="+mj-ea"/>
              </a:rPr>
              <a:t>说一说，比一比。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693863" y="2916238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505450" y="2916238"/>
            <a:ext cx="71438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33663" y="3359150"/>
            <a:ext cx="2928937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三位数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&lt;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四位数</a:t>
            </a:r>
          </a:p>
        </p:txBody>
      </p:sp>
      <p:sp>
        <p:nvSpPr>
          <p:cNvPr id="8" name="矩形 7"/>
          <p:cNvSpPr/>
          <p:nvPr/>
        </p:nvSpPr>
        <p:spPr>
          <a:xfrm>
            <a:off x="1908175" y="3359150"/>
            <a:ext cx="46799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+mj-ea"/>
              </a:rPr>
              <a:t>现在还是右边的数大吗？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7" grpId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28"/>
          <p:cNvGrpSpPr/>
          <p:nvPr/>
        </p:nvGrpSpPr>
        <p:grpSpPr bwMode="auto">
          <a:xfrm>
            <a:off x="180975" y="109538"/>
            <a:ext cx="6253163" cy="949325"/>
            <a:chOff x="180937" y="109207"/>
            <a:chExt cx="6252848" cy="950375"/>
          </a:xfrm>
        </p:grpSpPr>
        <p:grpSp>
          <p:nvGrpSpPr>
            <p:cNvPr id="12302" name="组合 27"/>
            <p:cNvGrpSpPr/>
            <p:nvPr/>
          </p:nvGrpSpPr>
          <p:grpSpPr bwMode="auto">
            <a:xfrm>
              <a:off x="531812" y="287779"/>
              <a:ext cx="5901973" cy="646113"/>
              <a:chOff x="736476" y="371726"/>
              <a:chExt cx="2876084" cy="646113"/>
            </a:xfrm>
          </p:grpSpPr>
          <p:sp>
            <p:nvSpPr>
              <p:cNvPr id="18" name="矩形: 圆角 17"/>
              <p:cNvSpPr/>
              <p:nvPr/>
            </p:nvSpPr>
            <p:spPr>
              <a:xfrm>
                <a:off x="736449" y="371150"/>
                <a:ext cx="2876111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9" name="矩形: 圆角 18"/>
              <p:cNvSpPr/>
              <p:nvPr/>
            </p:nvSpPr>
            <p:spPr>
              <a:xfrm>
                <a:off x="776675" y="407703"/>
                <a:ext cx="2805716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grpSp>
        <p:nvGrpSpPr>
          <p:cNvPr id="12291" name="组合 10"/>
          <p:cNvGrpSpPr/>
          <p:nvPr/>
        </p:nvGrpSpPr>
        <p:grpSpPr bwMode="auto">
          <a:xfrm>
            <a:off x="1331913" y="2030413"/>
            <a:ext cx="1746250" cy="1998662"/>
            <a:chOff x="683568" y="1903411"/>
            <a:chExt cx="1746600" cy="1999220"/>
          </a:xfrm>
        </p:grpSpPr>
        <p:pic>
          <p:nvPicPr>
            <p:cNvPr id="12300" name="图片 4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903411"/>
              <a:ext cx="1746600" cy="14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1" name="矩形 7"/>
            <p:cNvSpPr>
              <a:spLocks noChangeArrowheads="1"/>
            </p:cNvSpPr>
            <p:nvPr/>
          </p:nvSpPr>
          <p:spPr bwMode="auto">
            <a:xfrm>
              <a:off x="946128" y="3379411"/>
              <a:ext cx="12618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/>
                <a:t>羽毛球</a:t>
              </a:r>
              <a:endParaRPr lang="zh-CN" altLang="en-US" sz="28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89013" y="1131888"/>
            <a:ext cx="59531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同学们都喜欢什么体育运动呢？</a:t>
            </a:r>
          </a:p>
        </p:txBody>
      </p:sp>
      <p:grpSp>
        <p:nvGrpSpPr>
          <p:cNvPr id="12293" name="组合 12"/>
          <p:cNvGrpSpPr/>
          <p:nvPr/>
        </p:nvGrpSpPr>
        <p:grpSpPr bwMode="auto">
          <a:xfrm>
            <a:off x="3565525" y="2030413"/>
            <a:ext cx="1857375" cy="1998662"/>
            <a:chOff x="2716931" y="2161526"/>
            <a:chExt cx="1857300" cy="1999220"/>
          </a:xfrm>
        </p:grpSpPr>
        <p:pic>
          <p:nvPicPr>
            <p:cNvPr id="12298" name="图片 6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6931" y="2161526"/>
              <a:ext cx="1857300" cy="14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9" name="矩形 11"/>
            <p:cNvSpPr>
              <a:spLocks noChangeArrowheads="1"/>
            </p:cNvSpPr>
            <p:nvPr/>
          </p:nvSpPr>
          <p:spPr bwMode="auto">
            <a:xfrm>
              <a:off x="3134722" y="3637526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/>
                <a:t>网球</a:t>
              </a:r>
              <a:endParaRPr lang="zh-CN" altLang="en-US" sz="2800"/>
            </a:p>
          </p:txBody>
        </p:sp>
      </p:grpSp>
      <p:grpSp>
        <p:nvGrpSpPr>
          <p:cNvPr id="12294" name="组合 15"/>
          <p:cNvGrpSpPr/>
          <p:nvPr/>
        </p:nvGrpSpPr>
        <p:grpSpPr bwMode="auto">
          <a:xfrm>
            <a:off x="5911850" y="2030413"/>
            <a:ext cx="1482725" cy="1962150"/>
            <a:chOff x="5326383" y="2161526"/>
            <a:chExt cx="1482963" cy="1963355"/>
          </a:xfrm>
        </p:grpSpPr>
        <p:pic>
          <p:nvPicPr>
            <p:cNvPr id="12296" name="图片 13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6383" y="2161526"/>
              <a:ext cx="1482963" cy="147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矩形 14"/>
            <p:cNvSpPr>
              <a:spLocks noChangeArrowheads="1"/>
            </p:cNvSpPr>
            <p:nvPr/>
          </p:nvSpPr>
          <p:spPr bwMode="auto">
            <a:xfrm>
              <a:off x="5514548" y="3601661"/>
              <a:ext cx="90281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/>
                <a:t>排球</a:t>
              </a:r>
              <a:endParaRPr lang="zh-CN" altLang="en-US" sz="2800"/>
            </a:p>
          </p:txBody>
        </p:sp>
      </p:grpSp>
      <p:sp>
        <p:nvSpPr>
          <p:cNvPr id="12295" name="文本框 1"/>
          <p:cNvSpPr txBox="1">
            <a:spLocks noChangeArrowheads="1"/>
          </p:cNvSpPr>
          <p:nvPr/>
        </p:nvSpPr>
        <p:spPr bwMode="auto">
          <a:xfrm>
            <a:off x="998538" y="269875"/>
            <a:ext cx="5435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二、自主探究，获取新知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08095"/>
            <a:ext cx="570854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1110407" y="788913"/>
            <a:ext cx="74940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下面是四名同学的跳远成绩，你能给他们排出名次吗？</a:t>
            </a:r>
          </a:p>
        </p:txBody>
      </p:sp>
      <p:graphicFrame>
        <p:nvGraphicFramePr>
          <p:cNvPr id="4" name="表格 6"/>
          <p:cNvGraphicFramePr>
            <a:graphicFrameLocks noGrp="1"/>
          </p:cNvGraphicFramePr>
          <p:nvPr/>
        </p:nvGraphicFramePr>
        <p:xfrm>
          <a:off x="1147712" y="1923678"/>
          <a:ext cx="7419430" cy="115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姓名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小明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小林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110407" y="3291830"/>
            <a:ext cx="7494041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如果请你选择其中两名同学的跳远成绩进行比较的话，你会选择哪两名呢？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355114" y="854909"/>
            <a:ext cx="1467695" cy="1129427"/>
          </a:xfrm>
          <a:prstGeom prst="rect">
            <a:avLst/>
          </a:prstGeom>
          <a:solidFill>
            <a:srgbClr val="EED4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321192" y="854909"/>
            <a:ext cx="1467695" cy="1129427"/>
          </a:xfrm>
          <a:prstGeom prst="rect">
            <a:avLst/>
          </a:prstGeom>
          <a:solidFill>
            <a:srgbClr val="EED4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6"/>
          <p:cNvGraphicFramePr>
            <a:graphicFrameLocks noGrp="1"/>
          </p:cNvGraphicFramePr>
          <p:nvPr/>
        </p:nvGraphicFramePr>
        <p:xfrm>
          <a:off x="862285" y="843558"/>
          <a:ext cx="7419430" cy="115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姓名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小明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小林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862285" y="2067694"/>
            <a:ext cx="749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）先比较整数部分。</a:t>
            </a:r>
          </a:p>
        </p:txBody>
      </p:sp>
      <p:grpSp>
        <p:nvGrpSpPr>
          <p:cNvPr id="6" name="组合 27"/>
          <p:cNvGrpSpPr/>
          <p:nvPr/>
        </p:nvGrpSpPr>
        <p:grpSpPr bwMode="auto">
          <a:xfrm>
            <a:off x="1411834" y="3115989"/>
            <a:ext cx="4168576" cy="668338"/>
            <a:chOff x="979717" y="3185267"/>
            <a:chExt cx="4167883" cy="667714"/>
          </a:xfrm>
        </p:grpSpPr>
        <p:sp>
          <p:nvSpPr>
            <p:cNvPr id="7" name="TextBox 25"/>
            <p:cNvSpPr txBox="1"/>
            <p:nvPr/>
          </p:nvSpPr>
          <p:spPr>
            <a:xfrm>
              <a:off x="3006617" y="3185267"/>
              <a:ext cx="2140983" cy="63123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</a:rPr>
                <a:t>2.84</a:t>
              </a: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m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TextBox 23"/>
            <p:cNvSpPr txBox="1">
              <a:spLocks noChangeArrowheads="1"/>
            </p:cNvSpPr>
            <p:nvPr/>
          </p:nvSpPr>
          <p:spPr bwMode="auto">
            <a:xfrm>
              <a:off x="979717" y="3185267"/>
              <a:ext cx="1466606" cy="6312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</a:rPr>
                <a:t>3.05m</a:t>
              </a:r>
              <a:endParaRPr lang="zh-CN" altLang="en-US" sz="3200" b="1" dirty="0">
                <a:latin typeface="+mn-lt"/>
              </a:endParaRP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2339978" y="3226503"/>
              <a:ext cx="733303" cy="62647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＞</a:t>
              </a:r>
            </a:p>
          </p:txBody>
        </p:sp>
      </p:grpSp>
      <p:grpSp>
        <p:nvGrpSpPr>
          <p:cNvPr id="12" name="组合 36"/>
          <p:cNvGrpSpPr/>
          <p:nvPr/>
        </p:nvGrpSpPr>
        <p:grpSpPr bwMode="auto">
          <a:xfrm>
            <a:off x="1602334" y="3665264"/>
            <a:ext cx="2055812" cy="369888"/>
            <a:chOff x="1885950" y="3887455"/>
            <a:chExt cx="2056587" cy="594057"/>
          </a:xfrm>
        </p:grpSpPr>
        <p:cxnSp>
          <p:nvCxnSpPr>
            <p:cNvPr id="13" name="肘形连接符 29"/>
            <p:cNvCxnSpPr/>
            <p:nvPr/>
          </p:nvCxnSpPr>
          <p:spPr>
            <a:xfrm>
              <a:off x="1885950" y="3887455"/>
              <a:ext cx="2056587" cy="578759"/>
            </a:xfrm>
            <a:prstGeom prst="bentConnector3">
              <a:avLst>
                <a:gd name="adj1" fmla="val -20"/>
              </a:avLst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942537" y="3887455"/>
              <a:ext cx="0" cy="594057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39"/>
          <p:cNvGrpSpPr/>
          <p:nvPr/>
        </p:nvGrpSpPr>
        <p:grpSpPr bwMode="auto">
          <a:xfrm>
            <a:off x="1835696" y="3939902"/>
            <a:ext cx="1533525" cy="631825"/>
            <a:chOff x="1403193" y="4008188"/>
            <a:chExt cx="1533339" cy="632302"/>
          </a:xfrm>
        </p:grpSpPr>
        <p:sp>
          <p:nvSpPr>
            <p:cNvPr id="16" name="TextBox 32"/>
            <p:cNvSpPr txBox="1">
              <a:spLocks noChangeArrowheads="1"/>
            </p:cNvSpPr>
            <p:nvPr/>
          </p:nvSpPr>
          <p:spPr bwMode="auto">
            <a:xfrm>
              <a:off x="1403193" y="4008188"/>
              <a:ext cx="544447" cy="6323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>
                  <a:latin typeface="+mn-lt"/>
                </a:rPr>
                <a:t>3</a:t>
              </a:r>
              <a:endParaRPr lang="zh-CN" altLang="en-US" sz="3200" b="1">
                <a:latin typeface="+mn-lt"/>
              </a:endParaRPr>
            </a:p>
          </p:txBody>
        </p:sp>
        <p:sp>
          <p:nvSpPr>
            <p:cNvPr id="17" name="TextBox 33"/>
            <p:cNvSpPr txBox="1"/>
            <p:nvPr/>
          </p:nvSpPr>
          <p:spPr>
            <a:xfrm>
              <a:off x="1839703" y="4008188"/>
              <a:ext cx="733336" cy="6275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＞</a:t>
              </a:r>
            </a:p>
          </p:txBody>
        </p:sp>
        <p:sp>
          <p:nvSpPr>
            <p:cNvPr id="18" name="TextBox 34"/>
            <p:cNvSpPr txBox="1">
              <a:spLocks noChangeArrowheads="1"/>
            </p:cNvSpPr>
            <p:nvPr/>
          </p:nvSpPr>
          <p:spPr bwMode="auto">
            <a:xfrm>
              <a:off x="2476213" y="4008188"/>
              <a:ext cx="460319" cy="6323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>
                  <a:latin typeface="+mn-lt"/>
                </a:rPr>
                <a:t>2</a:t>
              </a:r>
              <a:endParaRPr lang="zh-CN" altLang="en-US" sz="3200" b="1">
                <a:latin typeface="+mn-lt"/>
              </a:endParaRPr>
            </a:p>
          </p:txBody>
        </p:sp>
      </p:grpSp>
      <p:grpSp>
        <p:nvGrpSpPr>
          <p:cNvPr id="19" name="组合 31"/>
          <p:cNvGrpSpPr/>
          <p:nvPr/>
        </p:nvGrpSpPr>
        <p:grpSpPr bwMode="auto">
          <a:xfrm>
            <a:off x="4836319" y="2561671"/>
            <a:ext cx="4060629" cy="1767297"/>
            <a:chOff x="4053963" y="2259252"/>
            <a:chExt cx="4060382" cy="1767570"/>
          </a:xfrm>
        </p:grpSpPr>
        <p:pic>
          <p:nvPicPr>
            <p:cNvPr id="20" name="Picture 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562" y="2333448"/>
              <a:ext cx="1464783" cy="169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AutoShape 27"/>
            <p:cNvSpPr>
              <a:spLocks noChangeArrowheads="1"/>
            </p:cNvSpPr>
            <p:nvPr/>
          </p:nvSpPr>
          <p:spPr bwMode="auto">
            <a:xfrm>
              <a:off x="4053963" y="2259252"/>
              <a:ext cx="2745998" cy="603493"/>
            </a:xfrm>
            <a:prstGeom prst="wedgeRoundRectCallout">
              <a:avLst>
                <a:gd name="adj1" fmla="val 58353"/>
                <a:gd name="adj2" fmla="val 4082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小明跳的最远。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04248" y="854909"/>
            <a:ext cx="1467695" cy="1129427"/>
          </a:xfrm>
          <a:prstGeom prst="rect">
            <a:avLst/>
          </a:prstGeom>
          <a:solidFill>
            <a:srgbClr val="BE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5321192" y="854909"/>
            <a:ext cx="1467695" cy="1129427"/>
          </a:xfrm>
          <a:prstGeom prst="rect">
            <a:avLst/>
          </a:prstGeom>
          <a:solidFill>
            <a:srgbClr val="BE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表格 6"/>
          <p:cNvGraphicFramePr>
            <a:graphicFrameLocks noGrp="1"/>
          </p:cNvGraphicFramePr>
          <p:nvPr/>
        </p:nvGraphicFramePr>
        <p:xfrm>
          <a:off x="862285" y="843558"/>
          <a:ext cx="7419430" cy="115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姓名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小明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小林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27584" y="2585542"/>
            <a:ext cx="749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）整数部分相同，就比较十分位。</a:t>
            </a:r>
          </a:p>
        </p:txBody>
      </p:sp>
      <p:grpSp>
        <p:nvGrpSpPr>
          <p:cNvPr id="11" name="组合 8"/>
          <p:cNvGrpSpPr/>
          <p:nvPr/>
        </p:nvGrpSpPr>
        <p:grpSpPr bwMode="auto">
          <a:xfrm>
            <a:off x="1979712" y="3363838"/>
            <a:ext cx="3326631" cy="674688"/>
            <a:chOff x="1464083" y="3185267"/>
            <a:chExt cx="3365126" cy="673752"/>
          </a:xfrm>
        </p:grpSpPr>
        <p:sp>
          <p:nvSpPr>
            <p:cNvPr id="22" name="TextBox 20"/>
            <p:cNvSpPr txBox="1"/>
            <p:nvPr/>
          </p:nvSpPr>
          <p:spPr>
            <a:xfrm>
              <a:off x="1464083" y="3185267"/>
              <a:ext cx="3162786" cy="6309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</a:rPr>
                <a:t>2.88 </a:t>
              </a: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m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3" name="TextBox 18"/>
            <p:cNvSpPr txBox="1"/>
            <p:nvPr/>
          </p:nvSpPr>
          <p:spPr>
            <a:xfrm>
              <a:off x="3363050" y="3185267"/>
              <a:ext cx="1466159" cy="6309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</a:rPr>
                <a:t>2.93</a:t>
              </a: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m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4" name="TextBox 19"/>
            <p:cNvSpPr txBox="1"/>
            <p:nvPr/>
          </p:nvSpPr>
          <p:spPr>
            <a:xfrm flipH="1">
              <a:off x="2757636" y="3226485"/>
              <a:ext cx="733883" cy="6325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＜</a:t>
              </a:r>
            </a:p>
          </p:txBody>
        </p:sp>
      </p:grpSp>
      <p:grpSp>
        <p:nvGrpSpPr>
          <p:cNvPr id="26" name="组合 13"/>
          <p:cNvGrpSpPr/>
          <p:nvPr/>
        </p:nvGrpSpPr>
        <p:grpSpPr bwMode="auto">
          <a:xfrm>
            <a:off x="2411760" y="3921051"/>
            <a:ext cx="1911921" cy="369887"/>
            <a:chOff x="1885950" y="3887455"/>
            <a:chExt cx="2056587" cy="594057"/>
          </a:xfrm>
        </p:grpSpPr>
        <p:cxnSp>
          <p:nvCxnSpPr>
            <p:cNvPr id="27" name="肘形连接符 23"/>
            <p:cNvCxnSpPr/>
            <p:nvPr/>
          </p:nvCxnSpPr>
          <p:spPr>
            <a:xfrm>
              <a:off x="1885950" y="3887455"/>
              <a:ext cx="2056587" cy="578759"/>
            </a:xfrm>
            <a:prstGeom prst="bentConnector3">
              <a:avLst>
                <a:gd name="adj1" fmla="val -20"/>
              </a:avLst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942537" y="3887455"/>
              <a:ext cx="0" cy="594057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16"/>
          <p:cNvGrpSpPr/>
          <p:nvPr/>
        </p:nvGrpSpPr>
        <p:grpSpPr bwMode="auto">
          <a:xfrm>
            <a:off x="2483768" y="4241726"/>
            <a:ext cx="1533525" cy="654050"/>
            <a:chOff x="1965060" y="4008188"/>
            <a:chExt cx="1533339" cy="653744"/>
          </a:xfrm>
        </p:grpSpPr>
        <p:sp>
          <p:nvSpPr>
            <p:cNvPr id="30" name="TextBox 30"/>
            <p:cNvSpPr txBox="1"/>
            <p:nvPr/>
          </p:nvSpPr>
          <p:spPr>
            <a:xfrm>
              <a:off x="1965060" y="4008188"/>
              <a:ext cx="544447" cy="6315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8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31" name="TextBox 32"/>
            <p:cNvSpPr txBox="1"/>
            <p:nvPr/>
          </p:nvSpPr>
          <p:spPr>
            <a:xfrm>
              <a:off x="3038080" y="4008188"/>
              <a:ext cx="460319" cy="6315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9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32" name="TextBox 36"/>
            <p:cNvSpPr txBox="1"/>
            <p:nvPr/>
          </p:nvSpPr>
          <p:spPr>
            <a:xfrm flipH="1">
              <a:off x="2341252" y="4030403"/>
              <a:ext cx="731748" cy="63152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＜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62285" y="2067694"/>
            <a:ext cx="749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）先比较整数部分。</a:t>
            </a:r>
          </a:p>
        </p:txBody>
      </p:sp>
      <p:grpSp>
        <p:nvGrpSpPr>
          <p:cNvPr id="34" name="组合 31"/>
          <p:cNvGrpSpPr/>
          <p:nvPr/>
        </p:nvGrpSpPr>
        <p:grpSpPr bwMode="auto">
          <a:xfrm>
            <a:off x="5796136" y="3147813"/>
            <a:ext cx="3168351" cy="1885254"/>
            <a:chOff x="5013723" y="2547328"/>
            <a:chExt cx="3168158" cy="1885545"/>
          </a:xfrm>
        </p:grpSpPr>
        <p:pic>
          <p:nvPicPr>
            <p:cNvPr id="35" name="Picture 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8665" y="2739499"/>
              <a:ext cx="1253216" cy="169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AutoShape 27"/>
            <p:cNvSpPr>
              <a:spLocks noChangeArrowheads="1"/>
            </p:cNvSpPr>
            <p:nvPr/>
          </p:nvSpPr>
          <p:spPr bwMode="auto">
            <a:xfrm>
              <a:off x="5013723" y="2547328"/>
              <a:ext cx="2130967" cy="992253"/>
            </a:xfrm>
            <a:prstGeom prst="wedgeRoundRectCallout">
              <a:avLst>
                <a:gd name="adj1" fmla="val 58353"/>
                <a:gd name="adj2" fmla="val 4082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小东没有小军跳得远。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38170" y="854909"/>
            <a:ext cx="1467695" cy="1129427"/>
          </a:xfrm>
          <a:prstGeom prst="rect">
            <a:avLst/>
          </a:prstGeom>
          <a:solidFill>
            <a:srgbClr val="E8CD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321192" y="854909"/>
            <a:ext cx="1467695" cy="1129427"/>
          </a:xfrm>
          <a:prstGeom prst="rect">
            <a:avLst/>
          </a:prstGeom>
          <a:solidFill>
            <a:srgbClr val="E8CD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表格 6"/>
          <p:cNvGraphicFramePr>
            <a:graphicFrameLocks noGrp="1"/>
          </p:cNvGraphicFramePr>
          <p:nvPr/>
        </p:nvGraphicFramePr>
        <p:xfrm>
          <a:off x="862285" y="843558"/>
          <a:ext cx="7419430" cy="115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姓名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小明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小林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+mn-lt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8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827584" y="2585542"/>
            <a:ext cx="749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）整数部分相同，就比较十分位。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62285" y="2067694"/>
            <a:ext cx="749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）先比较整数部分。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27584" y="3075806"/>
            <a:ext cx="749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</a:rPr>
              <a:t>（</a:t>
            </a:r>
            <a:r>
              <a:rPr lang="en-US" altLang="zh-CN" sz="2800" b="1">
                <a:latin typeface="+mn-lt"/>
                <a:ea typeface="+mn-ea"/>
              </a:rPr>
              <a:t>3</a:t>
            </a:r>
            <a:r>
              <a:rPr lang="zh-CN" altLang="en-US" sz="2800" b="1">
                <a:latin typeface="+mn-lt"/>
                <a:ea typeface="+mn-ea"/>
              </a:rPr>
              <a:t>）十分位相同，就比较百分位。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45" name="组合 18"/>
          <p:cNvGrpSpPr/>
          <p:nvPr/>
        </p:nvGrpSpPr>
        <p:grpSpPr bwMode="auto">
          <a:xfrm>
            <a:off x="2381672" y="4129137"/>
            <a:ext cx="1733550" cy="369888"/>
            <a:chOff x="1885950" y="3887455"/>
            <a:chExt cx="2056587" cy="594057"/>
          </a:xfrm>
        </p:grpSpPr>
        <p:cxnSp>
          <p:nvCxnSpPr>
            <p:cNvPr id="46" name="肘形连接符 23"/>
            <p:cNvCxnSpPr/>
            <p:nvPr/>
          </p:nvCxnSpPr>
          <p:spPr>
            <a:xfrm>
              <a:off x="1885950" y="3887455"/>
              <a:ext cx="2056587" cy="578759"/>
            </a:xfrm>
            <a:prstGeom prst="bentConnector3">
              <a:avLst>
                <a:gd name="adj1" fmla="val -20"/>
              </a:avLst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3942537" y="3887455"/>
              <a:ext cx="0" cy="594057"/>
            </a:xfrm>
            <a:prstGeom prst="line">
              <a:avLst/>
            </a:pr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24"/>
          <p:cNvGrpSpPr/>
          <p:nvPr/>
        </p:nvGrpSpPr>
        <p:grpSpPr bwMode="auto">
          <a:xfrm>
            <a:off x="1619672" y="3579862"/>
            <a:ext cx="3614737" cy="668338"/>
            <a:chOff x="968697" y="3185267"/>
            <a:chExt cx="3658375" cy="667714"/>
          </a:xfrm>
        </p:grpSpPr>
        <p:sp>
          <p:nvSpPr>
            <p:cNvPr id="49" name="TextBox 20"/>
            <p:cNvSpPr txBox="1">
              <a:spLocks noChangeArrowheads="1"/>
            </p:cNvSpPr>
            <p:nvPr/>
          </p:nvSpPr>
          <p:spPr bwMode="auto">
            <a:xfrm>
              <a:off x="968697" y="3185267"/>
              <a:ext cx="3658375" cy="6312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>
                  <a:latin typeface="+mn-lt"/>
                </a:rPr>
                <a:t>2. 88m</a:t>
              </a:r>
              <a:endParaRPr lang="zh-CN" altLang="en-US" sz="3200" b="1">
                <a:latin typeface="+mn-lt"/>
              </a:endParaRPr>
            </a:p>
          </p:txBody>
        </p:sp>
        <p:sp>
          <p:nvSpPr>
            <p:cNvPr id="50" name="TextBox 18"/>
            <p:cNvSpPr txBox="1"/>
            <p:nvPr/>
          </p:nvSpPr>
          <p:spPr>
            <a:xfrm>
              <a:off x="2784228" y="3185267"/>
              <a:ext cx="1466884" cy="6312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</a:rPr>
                <a:t>2.84</a:t>
              </a: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m</a:t>
              </a: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1" name="TextBox 28"/>
            <p:cNvSpPr txBox="1"/>
            <p:nvPr/>
          </p:nvSpPr>
          <p:spPr>
            <a:xfrm>
              <a:off x="2273309" y="3226503"/>
              <a:ext cx="732639" cy="62647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＞</a:t>
              </a:r>
            </a:p>
          </p:txBody>
        </p:sp>
      </p:grpSp>
      <p:grpSp>
        <p:nvGrpSpPr>
          <p:cNvPr id="52" name="组合 30"/>
          <p:cNvGrpSpPr/>
          <p:nvPr/>
        </p:nvGrpSpPr>
        <p:grpSpPr bwMode="auto">
          <a:xfrm>
            <a:off x="2411834" y="4403775"/>
            <a:ext cx="1279525" cy="631825"/>
            <a:chOff x="1965060" y="4008188"/>
            <a:chExt cx="1279948" cy="632302"/>
          </a:xfrm>
        </p:grpSpPr>
        <p:sp>
          <p:nvSpPr>
            <p:cNvPr id="53" name="TextBox 30"/>
            <p:cNvSpPr txBox="1">
              <a:spLocks noChangeArrowheads="1"/>
            </p:cNvSpPr>
            <p:nvPr/>
          </p:nvSpPr>
          <p:spPr bwMode="auto">
            <a:xfrm>
              <a:off x="1965060" y="4008188"/>
              <a:ext cx="544693" cy="6323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>
                  <a:latin typeface="+mn-lt"/>
                </a:rPr>
                <a:t>8</a:t>
              </a:r>
              <a:endParaRPr lang="zh-CN" altLang="en-US" sz="3200" b="1">
                <a:latin typeface="+mn-lt"/>
              </a:endParaRPr>
            </a:p>
          </p:txBody>
        </p:sp>
        <p:sp>
          <p:nvSpPr>
            <p:cNvPr id="54" name="TextBox 32"/>
            <p:cNvSpPr txBox="1">
              <a:spLocks noChangeArrowheads="1"/>
            </p:cNvSpPr>
            <p:nvPr/>
          </p:nvSpPr>
          <p:spPr bwMode="auto">
            <a:xfrm>
              <a:off x="2784481" y="4008188"/>
              <a:ext cx="460527" cy="6323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>
                  <a:latin typeface="+mn-lt"/>
                </a:rPr>
                <a:t>4</a:t>
              </a:r>
              <a:endParaRPr lang="zh-CN" altLang="en-US" sz="3200" b="1">
                <a:latin typeface="+mn-lt"/>
              </a:endParaRPr>
            </a:p>
          </p:txBody>
        </p:sp>
        <p:sp>
          <p:nvSpPr>
            <p:cNvPr id="55" name="TextBox 31"/>
            <p:cNvSpPr txBox="1"/>
            <p:nvPr/>
          </p:nvSpPr>
          <p:spPr>
            <a:xfrm>
              <a:off x="2269961" y="4008188"/>
              <a:ext cx="732080" cy="6275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  <a:ea typeface="黑体" panose="02010609060101010101" pitchFamily="49" charset="-122"/>
                </a:rPr>
                <a:t>＞</a:t>
              </a:r>
            </a:p>
          </p:txBody>
        </p:sp>
      </p:grpSp>
      <p:grpSp>
        <p:nvGrpSpPr>
          <p:cNvPr id="56" name="组合 31"/>
          <p:cNvGrpSpPr/>
          <p:nvPr/>
        </p:nvGrpSpPr>
        <p:grpSpPr bwMode="auto">
          <a:xfrm>
            <a:off x="5652120" y="3338837"/>
            <a:ext cx="3345200" cy="1693112"/>
            <a:chOff x="4711167" y="2394907"/>
            <a:chExt cx="3344995" cy="1693374"/>
          </a:xfrm>
        </p:grpSpPr>
        <p:pic>
          <p:nvPicPr>
            <p:cNvPr id="57" name="Picture 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07568" y="2394907"/>
              <a:ext cx="1248594" cy="16933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AutoShape 27"/>
            <p:cNvSpPr>
              <a:spLocks noChangeArrowheads="1"/>
            </p:cNvSpPr>
            <p:nvPr/>
          </p:nvSpPr>
          <p:spPr bwMode="auto">
            <a:xfrm>
              <a:off x="4711167" y="2780008"/>
              <a:ext cx="2001499" cy="1008270"/>
            </a:xfrm>
            <a:prstGeom prst="wedgeRoundRectCallout">
              <a:avLst>
                <a:gd name="adj1" fmla="val 63849"/>
                <a:gd name="adj2" fmla="val -3009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  <a:sym typeface="宋体" panose="02010600030101010101" pitchFamily="2" charset="-122"/>
                </a:rPr>
                <a:t>小东比小林跳得远。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7"/>
          <p:cNvGrpSpPr/>
          <p:nvPr/>
        </p:nvGrpSpPr>
        <p:grpSpPr bwMode="auto">
          <a:xfrm>
            <a:off x="731738" y="621184"/>
            <a:ext cx="1677988" cy="571500"/>
            <a:chOff x="1049595" y="3262094"/>
            <a:chExt cx="1677565" cy="571743"/>
          </a:xfrm>
        </p:grpSpPr>
        <p:sp>
          <p:nvSpPr>
            <p:cNvPr id="3" name="矩形 2"/>
            <p:cNvSpPr/>
            <p:nvPr/>
          </p:nvSpPr>
          <p:spPr bwMode="auto">
            <a:xfrm rot="21420000">
              <a:off x="2158978" y="3262094"/>
              <a:ext cx="568182" cy="566978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 bwMode="auto">
            <a:xfrm rot="300000">
              <a:off x="1049595" y="3262094"/>
              <a:ext cx="569769" cy="566978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想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 rot="21360000">
              <a:off x="1598732" y="3266858"/>
              <a:ext cx="569769" cy="566979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555776" y="627534"/>
            <a:ext cx="51085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怎样比较两个小数的大小？</a:t>
            </a: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784455" y="1419225"/>
            <a:ext cx="7575090" cy="29685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/>
              <a:t>       </a:t>
            </a:r>
            <a:r>
              <a:rPr lang="zh-CN" altLang="en-US" sz="3200" b="1">
                <a:solidFill>
                  <a:srgbClr val="FF0000"/>
                </a:solidFill>
                <a:latin typeface="+mn-ea"/>
                <a:ea typeface="+mn-ea"/>
              </a:rPr>
              <a:t>先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看</a:t>
            </a:r>
            <a:r>
              <a:rPr lang="zh-CN" altLang="en-US" sz="3200" b="1" dirty="0">
                <a:latin typeface="+mn-ea"/>
                <a:ea typeface="+mn-ea"/>
              </a:rPr>
              <a:t>它们的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整数部分</a:t>
            </a:r>
            <a:r>
              <a:rPr lang="zh-CN" altLang="en-US" sz="3200" b="1" dirty="0">
                <a:latin typeface="+mn-ea"/>
                <a:ea typeface="+mn-ea"/>
              </a:rPr>
              <a:t>，整数部分大的那个数</a:t>
            </a:r>
            <a:r>
              <a:rPr lang="zh-CN" altLang="en-US" sz="3200" b="1">
                <a:latin typeface="+mn-ea"/>
                <a:ea typeface="+mn-ea"/>
              </a:rPr>
              <a:t>就大；整数部分相同的，</a:t>
            </a:r>
            <a:r>
              <a:rPr lang="zh-CN" altLang="en-US" sz="3200" b="1">
                <a:solidFill>
                  <a:srgbClr val="FF0000"/>
                </a:solidFill>
                <a:latin typeface="+mn-ea"/>
                <a:ea typeface="+mn-ea"/>
              </a:rPr>
              <a:t>十分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位</a:t>
            </a:r>
            <a:r>
              <a:rPr lang="zh-CN" altLang="en-US" sz="3200" b="1" dirty="0">
                <a:latin typeface="+mn-ea"/>
                <a:ea typeface="+mn-ea"/>
              </a:rPr>
              <a:t>上</a:t>
            </a:r>
            <a:r>
              <a:rPr lang="zh-CN" altLang="en-US" sz="3200" b="1">
                <a:latin typeface="+mn-ea"/>
                <a:ea typeface="+mn-ea"/>
              </a:rPr>
              <a:t>的数大</a:t>
            </a:r>
            <a:r>
              <a:rPr lang="zh-CN" altLang="en-US" sz="3200" b="1" dirty="0">
                <a:latin typeface="+mn-ea"/>
                <a:ea typeface="+mn-ea"/>
              </a:rPr>
              <a:t>的那个数就大；十分位上</a:t>
            </a:r>
            <a:r>
              <a:rPr lang="zh-CN" altLang="en-US" sz="3200" b="1">
                <a:latin typeface="+mn-ea"/>
                <a:ea typeface="+mn-ea"/>
              </a:rPr>
              <a:t>的数也相同的，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百分位</a:t>
            </a:r>
            <a:r>
              <a:rPr lang="zh-CN" altLang="en-US" sz="3200" b="1" dirty="0">
                <a:latin typeface="+mn-ea"/>
                <a:ea typeface="+mn-ea"/>
              </a:rPr>
              <a:t>上</a:t>
            </a:r>
            <a:r>
              <a:rPr lang="zh-CN" altLang="en-US" sz="3200" b="1">
                <a:latin typeface="+mn-ea"/>
                <a:ea typeface="+mn-ea"/>
              </a:rPr>
              <a:t>的数大</a:t>
            </a:r>
            <a:r>
              <a:rPr lang="zh-CN" altLang="en-US" sz="3200" b="1" dirty="0">
                <a:latin typeface="+mn-ea"/>
                <a:ea typeface="+mn-ea"/>
              </a:rPr>
              <a:t>的那个数就大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  <a:r>
              <a:rPr lang="zh-CN" altLang="en-US" sz="3200" b="1">
                <a:latin typeface="+mn-ea"/>
                <a:ea typeface="+mn-ea"/>
              </a:rPr>
              <a:t>依此类推。</a:t>
            </a:r>
            <a:endParaRPr lang="zh-CN" altLang="en-US" sz="32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6"/>
          <p:cNvGraphicFramePr>
            <a:graphicFrameLocks noGrp="1"/>
          </p:cNvGraphicFramePr>
          <p:nvPr/>
        </p:nvGraphicFramePr>
        <p:xfrm>
          <a:off x="862285" y="987574"/>
          <a:ext cx="7419430" cy="11521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3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38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姓名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小明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小林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小军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成绩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/m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3.05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2.84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2.88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2.93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8DF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62285" y="3251404"/>
            <a:ext cx="40697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zh-CN" sz="2800" b="1">
                <a:latin typeface="+mn-lt"/>
                <a:ea typeface="+mn-ea"/>
              </a:rPr>
              <a:t>3.05&gt;2.93&gt;2.88&gt;2.84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27984" y="2279362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</a:rPr>
              <a:t>第一名：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小明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7984" y="2934694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</a:rPr>
              <a:t>第二名：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小军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27984" y="3590026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</a:rPr>
              <a:t>第三名：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小东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7984" y="4245358"/>
            <a:ext cx="32403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>
                <a:latin typeface="+mn-lt"/>
                <a:ea typeface="+mn-ea"/>
              </a:rPr>
              <a:t>第四名：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小林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946190" y="786296"/>
            <a:ext cx="7539742" cy="1785454"/>
            <a:chOff x="2143192" y="424346"/>
            <a:chExt cx="7538888" cy="1785454"/>
          </a:xfrm>
        </p:grpSpPr>
        <p:pic>
          <p:nvPicPr>
            <p:cNvPr id="20487" name="Picture 18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0585" y="424346"/>
              <a:ext cx="1321495" cy="1785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488" name="组合 7"/>
            <p:cNvGrpSpPr/>
            <p:nvPr/>
          </p:nvGrpSpPr>
          <p:grpSpPr bwMode="auto">
            <a:xfrm>
              <a:off x="2143192" y="477837"/>
              <a:ext cx="5760161" cy="1341439"/>
              <a:chOff x="2143192" y="477837"/>
              <a:chExt cx="5760161" cy="1341439"/>
            </a:xfrm>
          </p:grpSpPr>
          <p:sp>
            <p:nvSpPr>
              <p:cNvPr id="5" name="圆角矩形标注 2"/>
              <p:cNvSpPr/>
              <p:nvPr/>
            </p:nvSpPr>
            <p:spPr>
              <a:xfrm>
                <a:off x="2143192" y="477837"/>
                <a:ext cx="5760161" cy="1341439"/>
              </a:xfrm>
              <a:prstGeom prst="wedgeRoundRectCallout">
                <a:avLst>
                  <a:gd name="adj1" fmla="val 58607"/>
                  <a:gd name="adj2" fmla="val 15285"/>
                  <a:gd name="adj3" fmla="val 16667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"/>
              <p:cNvSpPr>
                <a:spLocks noChangeArrowheads="1"/>
              </p:cNvSpPr>
              <p:nvPr/>
            </p:nvSpPr>
            <p:spPr bwMode="auto">
              <a:xfrm>
                <a:off x="2244780" y="584200"/>
                <a:ext cx="5519113" cy="107632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defRPr/>
                </a:pPr>
                <a:r>
                  <a:rPr lang="zh-CN" altLang="en-US" sz="3200" b="1" dirty="0">
                    <a:latin typeface="+mn-ea"/>
                    <a:ea typeface="+mn-ea"/>
                    <a:cs typeface="Times New Roman" panose="02020603050405020304" pitchFamily="18" charset="0"/>
                  </a:rPr>
                  <a:t>小数大小的比较和整数大小的</a:t>
                </a:r>
                <a:endParaRPr lang="en-US" altLang="zh-CN" sz="3200" b="1" dirty="0">
                  <a:latin typeface="+mn-ea"/>
                  <a:ea typeface="+mn-ea"/>
                  <a:cs typeface="Times New Roman" panose="02020603050405020304" pitchFamily="18" charset="0"/>
                </a:endParaRPr>
              </a:p>
              <a:p>
                <a:pPr>
                  <a:defRPr/>
                </a:pPr>
                <a:r>
                  <a:rPr lang="zh-CN" altLang="en-US" sz="3200" b="1" dirty="0">
                    <a:latin typeface="+mn-ea"/>
                    <a:ea typeface="+mn-ea"/>
                    <a:cs typeface="Times New Roman" panose="02020603050405020304" pitchFamily="18" charset="0"/>
                  </a:rPr>
                  <a:t>比较</a:t>
                </a:r>
                <a:r>
                  <a:rPr lang="en-US" altLang="zh-CN" sz="3200" b="1" dirty="0">
                    <a:latin typeface="+mn-ea"/>
                    <a:ea typeface="+mn-ea"/>
                    <a:cs typeface="Times New Roman" panose="02020603050405020304" pitchFamily="18" charset="0"/>
                  </a:rPr>
                  <a:t>,</a:t>
                </a:r>
                <a:r>
                  <a:rPr lang="zh-CN" altLang="en-US" sz="3200" b="1" dirty="0">
                    <a:latin typeface="+mn-ea"/>
                    <a:ea typeface="+mn-ea"/>
                    <a:cs typeface="Times New Roman" panose="02020603050405020304" pitchFamily="18" charset="0"/>
                  </a:rPr>
                  <a:t>有什么相同的地方呢</a:t>
                </a:r>
                <a:r>
                  <a:rPr lang="en-US" altLang="zh-CN" sz="3200" b="1" dirty="0">
                    <a:latin typeface="+mn-ea"/>
                    <a:ea typeface="+mn-ea"/>
                    <a:cs typeface="Times New Roman" panose="02020603050405020304" pitchFamily="18" charset="0"/>
                  </a:rPr>
                  <a:t>?</a:t>
                </a:r>
                <a:endParaRPr lang="en-US" altLang="zh-CN" sz="3200" b="1" dirty="0"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7" name="组合 9"/>
          <p:cNvGrpSpPr/>
          <p:nvPr/>
        </p:nvGrpSpPr>
        <p:grpSpPr bwMode="auto">
          <a:xfrm>
            <a:off x="838633" y="2591203"/>
            <a:ext cx="7487805" cy="1976035"/>
            <a:chOff x="-807515" y="2657878"/>
            <a:chExt cx="7487715" cy="1976035"/>
          </a:xfrm>
        </p:grpSpPr>
        <p:sp>
          <p:nvSpPr>
            <p:cNvPr id="20484" name="AutoShape 27"/>
            <p:cNvSpPr>
              <a:spLocks noChangeArrowheads="1"/>
            </p:cNvSpPr>
            <p:nvPr/>
          </p:nvSpPr>
          <p:spPr bwMode="auto">
            <a:xfrm>
              <a:off x="1171575" y="2709863"/>
              <a:ext cx="5475731" cy="1736980"/>
            </a:xfrm>
            <a:prstGeom prst="wedgeRoundRectCallout">
              <a:avLst>
                <a:gd name="adj1" fmla="val -59324"/>
                <a:gd name="adj2" fmla="val 2024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3"/>
            <p:cNvSpPr>
              <a:spLocks noChangeArrowheads="1"/>
            </p:cNvSpPr>
            <p:nvPr/>
          </p:nvSpPr>
          <p:spPr bwMode="auto">
            <a:xfrm>
              <a:off x="1420875" y="2787650"/>
              <a:ext cx="5259325" cy="18462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latin typeface="+mn-ea"/>
                  <a:ea typeface="+mn-ea"/>
                </a:rPr>
                <a:t>无论整数大小的比较还是小数大小的比较，都是</a:t>
              </a:r>
              <a:r>
                <a:rPr lang="zh-CN" altLang="en-US" sz="3200" b="1" dirty="0">
                  <a:solidFill>
                    <a:srgbClr val="FF0000"/>
                  </a:solidFill>
                  <a:latin typeface="+mn-ea"/>
                  <a:ea typeface="+mn-ea"/>
                </a:rPr>
                <a:t>从最高位比起。</a:t>
              </a:r>
              <a:endParaRPr lang="en-US" altLang="zh-CN" sz="3200" b="1" dirty="0">
                <a:solidFill>
                  <a:srgbClr val="FF0000"/>
                </a:solidFill>
                <a:latin typeface="+mn-ea"/>
                <a:ea typeface="+mn-ea"/>
              </a:endParaRPr>
            </a:p>
            <a:p>
              <a:pPr>
                <a:defRPr/>
              </a:pPr>
              <a:endParaRPr lang="zh-CN" altLang="en-US" dirty="0"/>
            </a:p>
          </p:txBody>
        </p:sp>
        <p:pic>
          <p:nvPicPr>
            <p:cNvPr id="20486" name="Picture 3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7515" y="2657878"/>
              <a:ext cx="1566398" cy="189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892300"/>
            <a:ext cx="75565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1704975" y="2886075"/>
            <a:ext cx="60325" cy="650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5508625" y="2886075"/>
            <a:ext cx="60325" cy="650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1509" name="组合 7"/>
          <p:cNvGrpSpPr/>
          <p:nvPr/>
        </p:nvGrpSpPr>
        <p:grpSpPr bwMode="auto">
          <a:xfrm>
            <a:off x="1019175" y="620713"/>
            <a:ext cx="1677988" cy="571500"/>
            <a:chOff x="1049595" y="3262094"/>
            <a:chExt cx="1677565" cy="571743"/>
          </a:xfrm>
        </p:grpSpPr>
        <p:sp>
          <p:nvSpPr>
            <p:cNvPr id="6" name="矩形 5"/>
            <p:cNvSpPr/>
            <p:nvPr/>
          </p:nvSpPr>
          <p:spPr bwMode="auto">
            <a:xfrm rot="21420000">
              <a:off x="2158978" y="3262094"/>
              <a:ext cx="568182" cy="566978"/>
            </a:xfrm>
            <a:prstGeom prst="rect">
              <a:avLst/>
            </a:prstGeom>
            <a:solidFill>
              <a:srgbClr val="FECC53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比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 rot="300000">
              <a:off x="1049595" y="3262094"/>
              <a:ext cx="569769" cy="566978"/>
            </a:xfrm>
            <a:prstGeom prst="rect">
              <a:avLst/>
            </a:prstGeom>
            <a:solidFill>
              <a:srgbClr val="FB6E52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比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8" name="矩形 7"/>
            <p:cNvSpPr/>
            <p:nvPr/>
          </p:nvSpPr>
          <p:spPr bwMode="auto">
            <a:xfrm rot="21360000">
              <a:off x="1598732" y="3266858"/>
              <a:ext cx="569769" cy="566979"/>
            </a:xfrm>
            <a:prstGeom prst="rect">
              <a:avLst/>
            </a:prstGeom>
            <a:solidFill>
              <a:srgbClr val="5C9BEB"/>
            </a:solid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noProof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一</a:t>
              </a:r>
              <a:endParaRPr lang="zh-CN" altLang="zh-CN" sz="3200" b="1" noProof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0600" y="2079625"/>
            <a:ext cx="530225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endParaRPr lang="zh-CN" altLang="en-US" sz="3600">
              <a:latin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59338" y="2079625"/>
            <a:ext cx="531812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endParaRPr lang="zh-CN" altLang="en-US" sz="3600">
              <a:latin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63738" y="2087563"/>
            <a:ext cx="530225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  <a:endParaRPr lang="zh-CN" altLang="en-US" sz="3600">
              <a:latin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724525" y="2079625"/>
            <a:ext cx="530225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7</a:t>
            </a:r>
            <a:endParaRPr lang="zh-CN" altLang="en-US" sz="3600">
              <a:latin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836863" y="2087563"/>
            <a:ext cx="531812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endParaRPr lang="zh-CN" altLang="en-US" sz="3600">
              <a:latin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07188" y="2079625"/>
            <a:ext cx="530225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endParaRPr lang="zh-CN" altLang="en-US" sz="3600">
              <a:latin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19525" y="2087563"/>
            <a:ext cx="579438" cy="923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5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&gt;</a:t>
            </a:r>
            <a:endParaRPr lang="zh-CN" altLang="en-US" sz="360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28"/>
          <p:cNvGrpSpPr/>
          <p:nvPr/>
        </p:nvGrpSpPr>
        <p:grpSpPr bwMode="auto">
          <a:xfrm>
            <a:off x="180975" y="109538"/>
            <a:ext cx="6253163" cy="949325"/>
            <a:chOff x="180937" y="109207"/>
            <a:chExt cx="6252848" cy="950375"/>
          </a:xfrm>
        </p:grpSpPr>
        <p:grpSp>
          <p:nvGrpSpPr>
            <p:cNvPr id="22555" name="组合 27"/>
            <p:cNvGrpSpPr/>
            <p:nvPr/>
          </p:nvGrpSpPr>
          <p:grpSpPr bwMode="auto">
            <a:xfrm>
              <a:off x="531812" y="287779"/>
              <a:ext cx="5901973" cy="646113"/>
              <a:chOff x="736476" y="371726"/>
              <a:chExt cx="2876084" cy="646113"/>
            </a:xfrm>
          </p:grpSpPr>
          <p:sp>
            <p:nvSpPr>
              <p:cNvPr id="31" name="矩形: 圆角 30"/>
              <p:cNvSpPr/>
              <p:nvPr/>
            </p:nvSpPr>
            <p:spPr>
              <a:xfrm>
                <a:off x="736449" y="371150"/>
                <a:ext cx="2876111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2" name="矩形: 圆角 31"/>
              <p:cNvSpPr/>
              <p:nvPr/>
            </p:nvSpPr>
            <p:spPr>
              <a:xfrm>
                <a:off x="776675" y="407703"/>
                <a:ext cx="2805716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30" name="文本框 29"/>
          <p:cNvSpPr txBox="1"/>
          <p:nvPr/>
        </p:nvSpPr>
        <p:spPr>
          <a:xfrm>
            <a:off x="1033463" y="1244600"/>
            <a:ext cx="6340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1.</a:t>
            </a:r>
            <a:r>
              <a:rPr lang="zh-CN" altLang="en-US" sz="3200" b="1" dirty="0">
                <a:latin typeface="+mn-lt"/>
              </a:rPr>
              <a:t>比较下面每组中两个数的大小。</a:t>
            </a:r>
          </a:p>
        </p:txBody>
      </p:sp>
      <p:grpSp>
        <p:nvGrpSpPr>
          <p:cNvPr id="22532" name="组合 18"/>
          <p:cNvGrpSpPr/>
          <p:nvPr/>
        </p:nvGrpSpPr>
        <p:grpSpPr bwMode="auto">
          <a:xfrm>
            <a:off x="1092200" y="2428875"/>
            <a:ext cx="6589713" cy="1709738"/>
            <a:chOff x="1295479" y="1766403"/>
            <a:chExt cx="6589815" cy="1711002"/>
          </a:xfrm>
        </p:grpSpPr>
        <p:grpSp>
          <p:nvGrpSpPr>
            <p:cNvPr id="22539" name="组合 7"/>
            <p:cNvGrpSpPr/>
            <p:nvPr/>
          </p:nvGrpSpPr>
          <p:grpSpPr bwMode="auto">
            <a:xfrm>
              <a:off x="1295479" y="1766403"/>
              <a:ext cx="2784476" cy="587280"/>
              <a:chOff x="1670050" y="1317625"/>
              <a:chExt cx="2784476" cy="587280"/>
            </a:xfrm>
          </p:grpSpPr>
          <p:sp>
            <p:nvSpPr>
              <p:cNvPr id="22552" name="Rectangle 2"/>
              <p:cNvSpPr>
                <a:spLocks noChangeArrowheads="1"/>
              </p:cNvSpPr>
              <p:nvPr/>
            </p:nvSpPr>
            <p:spPr bwMode="auto">
              <a:xfrm>
                <a:off x="1670050" y="1317625"/>
                <a:ext cx="1392260" cy="576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元</a:t>
                </a:r>
              </a:p>
            </p:txBody>
          </p:sp>
          <p:sp>
            <p:nvSpPr>
              <p:cNvPr id="22553" name="Rectangle 2"/>
              <p:cNvSpPr>
                <a:spLocks noChangeArrowheads="1"/>
              </p:cNvSpPr>
              <p:nvPr/>
            </p:nvSpPr>
            <p:spPr bwMode="auto">
              <a:xfrm>
                <a:off x="3062310" y="1317625"/>
                <a:ext cx="1392259" cy="576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2.6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元</a:t>
                </a: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489213" y="1343044"/>
                <a:ext cx="561984" cy="56239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2540" name="组合 20"/>
            <p:cNvGrpSpPr/>
            <p:nvPr/>
          </p:nvGrpSpPr>
          <p:grpSpPr bwMode="auto">
            <a:xfrm>
              <a:off x="4660138" y="1766403"/>
              <a:ext cx="3225156" cy="587280"/>
              <a:chOff x="1240387" y="1317625"/>
              <a:chExt cx="3225156" cy="587280"/>
            </a:xfrm>
          </p:grpSpPr>
          <p:sp>
            <p:nvSpPr>
              <p:cNvPr id="22549" name="Rectangle 2"/>
              <p:cNvSpPr>
                <a:spLocks noChangeArrowheads="1"/>
              </p:cNvSpPr>
              <p:nvPr/>
            </p:nvSpPr>
            <p:spPr bwMode="auto">
              <a:xfrm>
                <a:off x="1239693" y="1317625"/>
                <a:ext cx="1392259" cy="576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6.35m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50" name="Rectangle 2"/>
              <p:cNvSpPr>
                <a:spLocks noChangeArrowheads="1"/>
              </p:cNvSpPr>
              <p:nvPr/>
            </p:nvSpPr>
            <p:spPr bwMode="auto">
              <a:xfrm>
                <a:off x="3073283" y="1317625"/>
                <a:ext cx="1392260" cy="576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6.53m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2489074" y="1343044"/>
                <a:ext cx="561984" cy="56239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2541" name="组合 24"/>
            <p:cNvGrpSpPr/>
            <p:nvPr/>
          </p:nvGrpSpPr>
          <p:grpSpPr bwMode="auto">
            <a:xfrm>
              <a:off x="1336659" y="2890125"/>
              <a:ext cx="3126003" cy="587280"/>
              <a:chOff x="1328523" y="1317625"/>
              <a:chExt cx="3126003" cy="587280"/>
            </a:xfrm>
          </p:grpSpPr>
          <p:sp>
            <p:nvSpPr>
              <p:cNvPr id="22546" name="Rectangle 2"/>
              <p:cNvSpPr>
                <a:spLocks noChangeArrowheads="1"/>
              </p:cNvSpPr>
              <p:nvPr/>
            </p:nvSpPr>
            <p:spPr bwMode="auto">
              <a:xfrm>
                <a:off x="1328619" y="1317096"/>
                <a:ext cx="1392259" cy="576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4.723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47" name="Rectangle 2"/>
              <p:cNvSpPr>
                <a:spLocks noChangeArrowheads="1"/>
              </p:cNvSpPr>
              <p:nvPr/>
            </p:nvSpPr>
            <p:spPr bwMode="auto">
              <a:xfrm>
                <a:off x="3062196" y="1317096"/>
                <a:ext cx="1392259" cy="576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4.79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489100" y="1342514"/>
                <a:ext cx="561984" cy="56239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2542" name="组合 28"/>
            <p:cNvGrpSpPr/>
            <p:nvPr/>
          </p:nvGrpSpPr>
          <p:grpSpPr bwMode="auto">
            <a:xfrm>
              <a:off x="4660141" y="2890125"/>
              <a:ext cx="3059901" cy="587280"/>
              <a:chOff x="1394625" y="1317625"/>
              <a:chExt cx="3059901" cy="587280"/>
            </a:xfrm>
          </p:grpSpPr>
          <p:sp>
            <p:nvSpPr>
              <p:cNvPr id="22543" name="Rectangle 2"/>
              <p:cNvSpPr>
                <a:spLocks noChangeArrowheads="1"/>
              </p:cNvSpPr>
              <p:nvPr/>
            </p:nvSpPr>
            <p:spPr bwMode="auto">
              <a:xfrm>
                <a:off x="1393928" y="1317096"/>
                <a:ext cx="1392258" cy="576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0.458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44" name="Rectangle 2"/>
              <p:cNvSpPr>
                <a:spLocks noChangeArrowheads="1"/>
              </p:cNvSpPr>
              <p:nvPr/>
            </p:nvSpPr>
            <p:spPr bwMode="auto">
              <a:xfrm>
                <a:off x="3062416" y="1317096"/>
                <a:ext cx="1392259" cy="5766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0.54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489320" y="1342514"/>
                <a:ext cx="561984" cy="562391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sp>
        <p:nvSpPr>
          <p:cNvPr id="48" name="TextBox 32"/>
          <p:cNvSpPr txBox="1"/>
          <p:nvPr/>
        </p:nvSpPr>
        <p:spPr>
          <a:xfrm>
            <a:off x="1908175" y="2397125"/>
            <a:ext cx="733425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49" name="TextBox 33"/>
          <p:cNvSpPr txBox="1"/>
          <p:nvPr/>
        </p:nvSpPr>
        <p:spPr>
          <a:xfrm flipH="1">
            <a:off x="2228850" y="3522663"/>
            <a:ext cx="733425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50" name="TextBox 34"/>
          <p:cNvSpPr txBox="1"/>
          <p:nvPr/>
        </p:nvSpPr>
        <p:spPr>
          <a:xfrm flipH="1">
            <a:off x="5637213" y="2427288"/>
            <a:ext cx="733425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51" name="TextBox 35"/>
          <p:cNvSpPr txBox="1"/>
          <p:nvPr/>
        </p:nvSpPr>
        <p:spPr>
          <a:xfrm flipH="1">
            <a:off x="5461000" y="3536950"/>
            <a:ext cx="733425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22537" name="文本框 1"/>
          <p:cNvSpPr txBox="1">
            <a:spLocks noChangeArrowheads="1"/>
          </p:cNvSpPr>
          <p:nvPr/>
        </p:nvSpPr>
        <p:spPr bwMode="auto">
          <a:xfrm>
            <a:off x="1066800" y="244475"/>
            <a:ext cx="5548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三、巩固练习，深化认知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627688" y="1851025"/>
            <a:ext cx="36496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P40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utoUpdateAnimBg="0"/>
      <p:bldP spid="49" grpId="0" autoUpdateAnimBg="0"/>
      <p:bldP spid="50" grpId="0" autoUpdateAnimBg="0"/>
      <p:bldP spid="5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4"/>
          <p:cNvGrpSpPr/>
          <p:nvPr/>
        </p:nvGrpSpPr>
        <p:grpSpPr bwMode="auto">
          <a:xfrm>
            <a:off x="719138" y="1011238"/>
            <a:ext cx="7288212" cy="585787"/>
            <a:chOff x="579353" y="1069707"/>
            <a:chExt cx="7287572" cy="584792"/>
          </a:xfrm>
        </p:grpSpPr>
        <p:sp>
          <p:nvSpPr>
            <p:cNvPr id="4" name="文本框 3"/>
            <p:cNvSpPr txBox="1"/>
            <p:nvPr/>
          </p:nvSpPr>
          <p:spPr>
            <a:xfrm>
              <a:off x="579353" y="1069707"/>
              <a:ext cx="7287572" cy="5847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3200" b="1">
                  <a:latin typeface="+mn-lt"/>
                  <a:ea typeface="+mn-ea"/>
                </a:rPr>
                <a:t>2.</a:t>
              </a:r>
              <a:r>
                <a:rPr lang="zh-CN" altLang="en-US" sz="3200" b="1" dirty="0">
                  <a:latin typeface="+mn-lt"/>
                  <a:ea typeface="+mn-ea"/>
                </a:rPr>
                <a:t>在</a:t>
              </a:r>
              <a:r>
                <a:rPr lang="en-US" altLang="zh-CN" sz="3200" b="1" dirty="0">
                  <a:latin typeface="+mn-lt"/>
                  <a:ea typeface="+mn-ea"/>
                </a:rPr>
                <a:t>      </a:t>
              </a:r>
              <a:r>
                <a:rPr lang="zh-CN" altLang="en-US" sz="3200" b="1" dirty="0">
                  <a:latin typeface="+mn-lt"/>
                  <a:ea typeface="+mn-ea"/>
                </a:rPr>
                <a:t>里填上“＞”“＜”或“＝”。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1466687" y="1193322"/>
              <a:ext cx="392079" cy="375598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3555" name="组合 4"/>
          <p:cNvGrpSpPr/>
          <p:nvPr/>
        </p:nvGrpSpPr>
        <p:grpSpPr bwMode="auto">
          <a:xfrm>
            <a:off x="719138" y="1924050"/>
            <a:ext cx="7878762" cy="1309688"/>
            <a:chOff x="579353" y="978756"/>
            <a:chExt cx="7878389" cy="1306598"/>
          </a:xfrm>
        </p:grpSpPr>
        <p:sp>
          <p:nvSpPr>
            <p:cNvPr id="13" name="文本框 12"/>
            <p:cNvSpPr txBox="1"/>
            <p:nvPr/>
          </p:nvSpPr>
          <p:spPr>
            <a:xfrm>
              <a:off x="579353" y="978756"/>
              <a:ext cx="7878389" cy="13065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7.9      8.2		0.51     0.509	1.374     1.3</a:t>
              </a:r>
            </a:p>
            <a:p>
              <a:pPr>
                <a:lnSpc>
                  <a:spcPct val="13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5.7      5.8		0.6      0.60	1.23       1.32</a:t>
              </a:r>
              <a:endParaRPr lang="zh-CN" altLang="en-US" sz="3200" b="1" dirty="0">
                <a:latin typeface="+mn-lt"/>
                <a:ea typeface="+mn-ea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269882" y="1173558"/>
              <a:ext cx="392094" cy="375349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144709" y="1173558"/>
              <a:ext cx="392093" cy="375349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119543" y="1173558"/>
              <a:ext cx="390507" cy="375349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269882" y="1811811"/>
              <a:ext cx="392094" cy="375350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989142" y="1811811"/>
              <a:ext cx="392093" cy="375350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7119543" y="1794390"/>
              <a:ext cx="390507" cy="375349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333500" y="2060575"/>
            <a:ext cx="5445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216400" y="2049463"/>
            <a:ext cx="5445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191375" y="2060575"/>
            <a:ext cx="5445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300163" y="2684463"/>
            <a:ext cx="544512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117975" y="2684463"/>
            <a:ext cx="5461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=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167563" y="2673350"/>
            <a:ext cx="544512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526088" y="1560513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7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188" y="669925"/>
            <a:ext cx="7523162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720090" algn="just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3.</a:t>
            </a:r>
            <a:r>
              <a:rPr lang="zh-CN" altLang="en-US" sz="3200" b="1" dirty="0">
                <a:latin typeface="+mj-lt"/>
                <a:ea typeface="+mj-ea"/>
              </a:rPr>
              <a:t>先在直线上表示下面各数，再比较每组中两个数的大小。</a:t>
            </a:r>
          </a:p>
        </p:txBody>
      </p:sp>
      <p:sp>
        <p:nvSpPr>
          <p:cNvPr id="3" name="TextBox 19"/>
          <p:cNvSpPr txBox="1"/>
          <p:nvPr/>
        </p:nvSpPr>
        <p:spPr>
          <a:xfrm>
            <a:off x="1366838" y="2035175"/>
            <a:ext cx="733425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4" name="TextBox 24"/>
          <p:cNvSpPr txBox="1"/>
          <p:nvPr/>
        </p:nvSpPr>
        <p:spPr>
          <a:xfrm>
            <a:off x="4187825" y="2035175"/>
            <a:ext cx="731838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</a:p>
        </p:txBody>
      </p:sp>
      <p:grpSp>
        <p:nvGrpSpPr>
          <p:cNvPr id="24581" name="组合 10"/>
          <p:cNvGrpSpPr/>
          <p:nvPr/>
        </p:nvGrpSpPr>
        <p:grpSpPr bwMode="auto">
          <a:xfrm>
            <a:off x="561975" y="2066925"/>
            <a:ext cx="8299450" cy="587375"/>
            <a:chOff x="590403" y="1887587"/>
            <a:chExt cx="8300215" cy="587280"/>
          </a:xfrm>
        </p:grpSpPr>
        <p:grpSp>
          <p:nvGrpSpPr>
            <p:cNvPr id="24670" name="组合 15"/>
            <p:cNvGrpSpPr/>
            <p:nvPr/>
          </p:nvGrpSpPr>
          <p:grpSpPr bwMode="auto">
            <a:xfrm>
              <a:off x="590403" y="1887587"/>
              <a:ext cx="2828544" cy="587280"/>
              <a:chOff x="1625982" y="1317625"/>
              <a:chExt cx="2828544" cy="587280"/>
            </a:xfrm>
          </p:grpSpPr>
          <p:sp>
            <p:nvSpPr>
              <p:cNvPr id="24679" name="Rectangle 2"/>
              <p:cNvSpPr>
                <a:spLocks noChangeArrowheads="1"/>
              </p:cNvSpPr>
              <p:nvPr/>
            </p:nvSpPr>
            <p:spPr bwMode="auto">
              <a:xfrm>
                <a:off x="1625982" y="1317625"/>
                <a:ext cx="1392366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0.09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4680" name="Rectangle 2"/>
              <p:cNvSpPr>
                <a:spLocks noChangeArrowheads="1"/>
              </p:cNvSpPr>
              <p:nvPr/>
            </p:nvSpPr>
            <p:spPr bwMode="auto">
              <a:xfrm>
                <a:off x="3062803" y="1317625"/>
                <a:ext cx="1392365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0.12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489662" y="1343021"/>
                <a:ext cx="562027" cy="56188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4671" name="组合 20"/>
            <p:cNvGrpSpPr/>
            <p:nvPr/>
          </p:nvGrpSpPr>
          <p:grpSpPr bwMode="auto">
            <a:xfrm>
              <a:off x="3410724" y="1887587"/>
              <a:ext cx="2828544" cy="587280"/>
              <a:chOff x="1625982" y="1317625"/>
              <a:chExt cx="2828544" cy="587280"/>
            </a:xfrm>
          </p:grpSpPr>
          <p:sp>
            <p:nvSpPr>
              <p:cNvPr id="24676" name="Rectangle 2"/>
              <p:cNvSpPr>
                <a:spLocks noChangeArrowheads="1"/>
              </p:cNvSpPr>
              <p:nvPr/>
            </p:nvSpPr>
            <p:spPr bwMode="auto">
              <a:xfrm>
                <a:off x="1625321" y="1317625"/>
                <a:ext cx="1392366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0.28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4677" name="Rectangle 2"/>
              <p:cNvSpPr>
                <a:spLocks noChangeArrowheads="1"/>
              </p:cNvSpPr>
              <p:nvPr/>
            </p:nvSpPr>
            <p:spPr bwMode="auto">
              <a:xfrm>
                <a:off x="3062142" y="1317625"/>
                <a:ext cx="1392365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0.3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2489001" y="1343021"/>
                <a:ext cx="562027" cy="56188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4672" name="组合 25"/>
            <p:cNvGrpSpPr/>
            <p:nvPr/>
          </p:nvGrpSpPr>
          <p:grpSpPr bwMode="auto">
            <a:xfrm>
              <a:off x="6062074" y="1887587"/>
              <a:ext cx="2828544" cy="587280"/>
              <a:chOff x="1625982" y="1317625"/>
              <a:chExt cx="2828544" cy="587280"/>
            </a:xfrm>
          </p:grpSpPr>
          <p:sp>
            <p:nvSpPr>
              <p:cNvPr id="24673" name="Rectangle 2"/>
              <p:cNvSpPr>
                <a:spLocks noChangeArrowheads="1"/>
              </p:cNvSpPr>
              <p:nvPr/>
            </p:nvSpPr>
            <p:spPr bwMode="auto">
              <a:xfrm>
                <a:off x="1625340" y="1317625"/>
                <a:ext cx="1392366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0.4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4674" name="Rectangle 2"/>
              <p:cNvSpPr>
                <a:spLocks noChangeArrowheads="1"/>
              </p:cNvSpPr>
              <p:nvPr/>
            </p:nvSpPr>
            <p:spPr bwMode="auto">
              <a:xfrm>
                <a:off x="3062161" y="1317625"/>
                <a:ext cx="1392365" cy="576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0.04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2489020" y="1343021"/>
                <a:ext cx="562027" cy="561884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sp>
        <p:nvSpPr>
          <p:cNvPr id="18" name="TextBox 29"/>
          <p:cNvSpPr txBox="1"/>
          <p:nvPr/>
        </p:nvSpPr>
        <p:spPr>
          <a:xfrm>
            <a:off x="6838950" y="2035175"/>
            <a:ext cx="733425" cy="627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</a:p>
        </p:txBody>
      </p:sp>
      <p:cxnSp>
        <p:nvCxnSpPr>
          <p:cNvPr id="19" name="直接箭头连接符 18"/>
          <p:cNvCxnSpPr/>
          <p:nvPr/>
        </p:nvCxnSpPr>
        <p:spPr>
          <a:xfrm>
            <a:off x="1166813" y="4164013"/>
            <a:ext cx="630237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25"/>
          <p:cNvGrpSpPr/>
          <p:nvPr/>
        </p:nvGrpSpPr>
        <p:grpSpPr bwMode="auto">
          <a:xfrm>
            <a:off x="1509713" y="3965575"/>
            <a:ext cx="5578475" cy="198438"/>
            <a:chOff x="1538153" y="3466985"/>
            <a:chExt cx="5578618" cy="198303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538153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171581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606" name="组合 28681"/>
            <p:cNvGrpSpPr/>
            <p:nvPr/>
          </p:nvGrpSpPr>
          <p:grpSpPr bwMode="auto">
            <a:xfrm>
              <a:off x="1664516" y="3566136"/>
              <a:ext cx="1013464" cy="99152"/>
              <a:chOff x="2849511" y="3679634"/>
              <a:chExt cx="1013464" cy="198303"/>
            </a:xfrm>
          </p:grpSpPr>
          <p:cxnSp>
            <p:nvCxnSpPr>
              <p:cNvPr id="79" name="直接连接符 78"/>
              <p:cNvCxnSpPr/>
              <p:nvPr/>
            </p:nvCxnSpPr>
            <p:spPr>
              <a:xfrm>
                <a:off x="2850151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>
                <a:off x="2977154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3104158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3229573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3483579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3610583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3735999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3863002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直接连接符 23"/>
            <p:cNvCxnSpPr/>
            <p:nvPr/>
          </p:nvCxnSpPr>
          <p:spPr>
            <a:xfrm>
              <a:off x="2805010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53815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805010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438439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293201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057429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3184432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331143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565442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69085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81786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94486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071868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267800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305901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071868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705296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624" name="组合 110"/>
            <p:cNvGrpSpPr/>
            <p:nvPr/>
          </p:nvGrpSpPr>
          <p:grpSpPr bwMode="auto">
            <a:xfrm>
              <a:off x="4198176" y="3566136"/>
              <a:ext cx="1013464" cy="99152"/>
              <a:chOff x="2849511" y="3679634"/>
              <a:chExt cx="1013464" cy="198303"/>
            </a:xfrm>
          </p:grpSpPr>
          <p:cxnSp>
            <p:nvCxnSpPr>
              <p:cNvPr id="71" name="直接连接符 70"/>
              <p:cNvCxnSpPr/>
              <p:nvPr/>
            </p:nvCxnSpPr>
            <p:spPr>
              <a:xfrm>
                <a:off x="2850206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2977209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3104213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3229628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3483634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3610638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>
                <a:off x="3736054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>
                <a:off x="3863057" y="3576519"/>
                <a:ext cx="0" cy="301418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直接连接符 41"/>
            <p:cNvCxnSpPr/>
            <p:nvPr/>
          </p:nvCxnSpPr>
          <p:spPr>
            <a:xfrm>
              <a:off x="5338725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94486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19887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432587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457829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4832299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4959303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394486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5968979" y="3508232"/>
              <a:ext cx="0" cy="1570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546255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5587969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5714972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584197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5982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622139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634840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47540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6602408" y="3466985"/>
              <a:ext cx="0" cy="1983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520854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546255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5589557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84197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968979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6095982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6222985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673734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6862764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6989768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7116771" y="3565343"/>
              <a:ext cx="0" cy="9994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92"/>
          <p:cNvGrpSpPr/>
          <p:nvPr/>
        </p:nvGrpSpPr>
        <p:grpSpPr bwMode="auto">
          <a:xfrm>
            <a:off x="1303338" y="4121150"/>
            <a:ext cx="5951537" cy="682625"/>
            <a:chOff x="1332092" y="3622036"/>
            <a:chExt cx="5950931" cy="683264"/>
          </a:xfrm>
        </p:grpSpPr>
        <p:sp>
          <p:nvSpPr>
            <p:cNvPr id="88" name="TextBox 28693"/>
            <p:cNvSpPr txBox="1"/>
            <p:nvPr/>
          </p:nvSpPr>
          <p:spPr>
            <a:xfrm>
              <a:off x="1332092" y="3622036"/>
              <a:ext cx="633348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0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89" name="TextBox 193"/>
            <p:cNvSpPr txBox="1"/>
            <p:nvPr/>
          </p:nvSpPr>
          <p:spPr>
            <a:xfrm>
              <a:off x="2454340" y="3622036"/>
              <a:ext cx="1012722" cy="6832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0.1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0" name="TextBox 195"/>
            <p:cNvSpPr txBox="1"/>
            <p:nvPr/>
          </p:nvSpPr>
          <p:spPr>
            <a:xfrm>
              <a:off x="3714686" y="3622036"/>
              <a:ext cx="1012722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0.2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1" name="TextBox 196"/>
            <p:cNvSpPr txBox="1"/>
            <p:nvPr/>
          </p:nvSpPr>
          <p:spPr>
            <a:xfrm>
              <a:off x="5008368" y="3622036"/>
              <a:ext cx="1012722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0.3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2" name="TextBox 197"/>
            <p:cNvSpPr txBox="1"/>
            <p:nvPr/>
          </p:nvSpPr>
          <p:spPr>
            <a:xfrm>
              <a:off x="6270301" y="3622036"/>
              <a:ext cx="1012722" cy="63241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0.4</a:t>
              </a:r>
              <a:endParaRPr lang="zh-CN" altLang="en-US" sz="32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cxnSp>
        <p:nvCxnSpPr>
          <p:cNvPr id="93" name="直接箭头连接符 92"/>
          <p:cNvCxnSpPr/>
          <p:nvPr/>
        </p:nvCxnSpPr>
        <p:spPr>
          <a:xfrm>
            <a:off x="2649538" y="3851275"/>
            <a:ext cx="0" cy="2143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2"/>
          <p:cNvSpPr>
            <a:spLocks noChangeArrowheads="1"/>
          </p:cNvSpPr>
          <p:nvPr/>
        </p:nvSpPr>
        <p:spPr bwMode="auto">
          <a:xfrm>
            <a:off x="2143125" y="3343275"/>
            <a:ext cx="13922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0.09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95" name="直接箭头连接符 94"/>
          <p:cNvCxnSpPr/>
          <p:nvPr/>
        </p:nvCxnSpPr>
        <p:spPr>
          <a:xfrm>
            <a:off x="3028950" y="3502025"/>
            <a:ext cx="0" cy="5635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2"/>
          <p:cNvSpPr>
            <a:spLocks noChangeArrowheads="1"/>
          </p:cNvSpPr>
          <p:nvPr/>
        </p:nvSpPr>
        <p:spPr bwMode="auto">
          <a:xfrm>
            <a:off x="2522538" y="2981325"/>
            <a:ext cx="139223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0.12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97" name="直接箭头连接符 96"/>
          <p:cNvCxnSpPr/>
          <p:nvPr/>
        </p:nvCxnSpPr>
        <p:spPr>
          <a:xfrm>
            <a:off x="5056188" y="3851275"/>
            <a:ext cx="0" cy="21431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2"/>
          <p:cNvSpPr>
            <a:spLocks noChangeArrowheads="1"/>
          </p:cNvSpPr>
          <p:nvPr/>
        </p:nvSpPr>
        <p:spPr bwMode="auto">
          <a:xfrm>
            <a:off x="4454525" y="3343275"/>
            <a:ext cx="13922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0.28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99" name="直接箭头连接符 98"/>
          <p:cNvCxnSpPr/>
          <p:nvPr/>
        </p:nvCxnSpPr>
        <p:spPr>
          <a:xfrm>
            <a:off x="5318125" y="3395663"/>
            <a:ext cx="0" cy="56197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2"/>
          <p:cNvSpPr>
            <a:spLocks noChangeArrowheads="1"/>
          </p:cNvSpPr>
          <p:nvPr/>
        </p:nvSpPr>
        <p:spPr bwMode="auto">
          <a:xfrm>
            <a:off x="4964113" y="2874963"/>
            <a:ext cx="8826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01" name="直接箭头连接符 100"/>
          <p:cNvCxnSpPr/>
          <p:nvPr/>
        </p:nvCxnSpPr>
        <p:spPr>
          <a:xfrm>
            <a:off x="2017713" y="3502025"/>
            <a:ext cx="0" cy="56356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2"/>
          <p:cNvSpPr>
            <a:spLocks noChangeArrowheads="1"/>
          </p:cNvSpPr>
          <p:nvPr/>
        </p:nvSpPr>
        <p:spPr bwMode="auto">
          <a:xfrm>
            <a:off x="1511300" y="2981325"/>
            <a:ext cx="13922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0.04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03" name="直接箭头连接符 102"/>
          <p:cNvCxnSpPr/>
          <p:nvPr/>
        </p:nvCxnSpPr>
        <p:spPr>
          <a:xfrm>
            <a:off x="6559550" y="3763963"/>
            <a:ext cx="0" cy="2127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2"/>
          <p:cNvSpPr>
            <a:spLocks noChangeArrowheads="1"/>
          </p:cNvSpPr>
          <p:nvPr/>
        </p:nvSpPr>
        <p:spPr bwMode="auto">
          <a:xfrm>
            <a:off x="6165850" y="3255963"/>
            <a:ext cx="139223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5140325" y="1450975"/>
            <a:ext cx="3617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P42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6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 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8" grpId="0"/>
      <p:bldP spid="94" grpId="0"/>
      <p:bldP spid="96" grpId="0"/>
      <p:bldP spid="98" grpId="0"/>
      <p:bldP spid="100" grpId="0"/>
      <p:bldP spid="102" grpId="0"/>
      <p:bldP spid="10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568450" y="2291715"/>
          <a:ext cx="6007101" cy="1328738"/>
        </p:xfrm>
        <a:graphic>
          <a:graphicData uri="http://schemas.openxmlformats.org/drawingml/2006/table">
            <a:tbl>
              <a:tblPr/>
              <a:tblGrid>
                <a:gridCol w="116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36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姓名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张辉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高林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范明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王涛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36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>
                          <a:latin typeface="+mn-lt"/>
                          <a:ea typeface="+mn-ea"/>
                          <a:cs typeface="Times New Roman" panose="02020603050405020304"/>
                        </a:rPr>
                        <a:t>成绩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7.93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8.12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8.80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8.63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46188" y="699542"/>
            <a:ext cx="6651625" cy="13038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下面是四名学生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50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米的赛跑成绩统计表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单位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: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秒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)</a:t>
            </a:r>
            <a:endParaRPr lang="en-US" altLang="zh-CN" sz="32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16463" y="1563638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选自“状元成才路”系列丛书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331640" y="3795886"/>
            <a:ext cx="6651625" cy="6636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你能给他们排出名次吗？ 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568450" y="785813"/>
          <a:ext cx="6007101" cy="1328738"/>
        </p:xfrm>
        <a:graphic>
          <a:graphicData uri="http://schemas.openxmlformats.org/drawingml/2006/table">
            <a:tbl>
              <a:tblPr/>
              <a:tblGrid>
                <a:gridCol w="116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436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姓名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张辉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高林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范明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王涛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36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3200" b="1" kern="100">
                          <a:latin typeface="+mn-lt"/>
                          <a:ea typeface="+mn-ea"/>
                          <a:cs typeface="Times New Roman" panose="02020603050405020304"/>
                        </a:rPr>
                        <a:t>成绩</a:t>
                      </a: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7.93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8.12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8.80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latin typeface="+mn-lt"/>
                          <a:ea typeface="+mn-ea"/>
                          <a:cs typeface="Times New Roman" panose="02020603050405020304"/>
                        </a:rPr>
                        <a:t>8.63</a:t>
                      </a:r>
                      <a:endParaRPr lang="zh-CN" sz="3200" b="1" kern="100" dirty="0">
                        <a:latin typeface="+mn-lt"/>
                        <a:ea typeface="+mn-ea"/>
                        <a:cs typeface="Times New Roman" panose="02020603050405020304"/>
                      </a:endParaRPr>
                    </a:p>
                  </a:txBody>
                  <a:tcPr marL="68591" marR="685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31913" y="2360613"/>
            <a:ext cx="6840537" cy="1943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因为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7.93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8.12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8.63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8.80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所以第一名：</a:t>
            </a:r>
            <a:r>
              <a:rPr 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张辉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 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第二名：</a:t>
            </a:r>
            <a:r>
              <a:rPr 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高林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        第三名：</a:t>
            </a:r>
            <a:r>
              <a:rPr 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王涛</a:t>
            </a:r>
            <a:r>
              <a:rPr lang="en-US" alt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  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第四名：</a:t>
            </a:r>
            <a:r>
              <a:rPr lang="zh-CN" sz="3200" b="1" kern="1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/>
              </a:rPr>
              <a:t>范明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8"/>
          <p:cNvGrpSpPr/>
          <p:nvPr/>
        </p:nvGrpSpPr>
        <p:grpSpPr bwMode="auto">
          <a:xfrm>
            <a:off x="180975" y="109538"/>
            <a:ext cx="4175125" cy="949325"/>
            <a:chOff x="180937" y="109207"/>
            <a:chExt cx="4174791" cy="950375"/>
          </a:xfrm>
        </p:grpSpPr>
        <p:grpSp>
          <p:nvGrpSpPr>
            <p:cNvPr id="27653" name="组合 19"/>
            <p:cNvGrpSpPr/>
            <p:nvPr/>
          </p:nvGrpSpPr>
          <p:grpSpPr bwMode="auto">
            <a:xfrm>
              <a:off x="531757" y="287203"/>
              <a:ext cx="3823971" cy="646827"/>
              <a:chOff x="736449" y="371150"/>
              <a:chExt cx="1863455" cy="646827"/>
            </a:xfrm>
          </p:grpSpPr>
          <p:sp>
            <p:nvSpPr>
              <p:cNvPr id="9" name="矩形: 圆角 8"/>
              <p:cNvSpPr/>
              <p:nvPr/>
            </p:nvSpPr>
            <p:spPr>
              <a:xfrm>
                <a:off x="736444" y="371151"/>
                <a:ext cx="1863460" cy="646827"/>
              </a:xfrm>
              <a:prstGeom prst="roundRect">
                <a:avLst>
                  <a:gd name="adj" fmla="val 16481"/>
                </a:avLst>
              </a:prstGeom>
              <a:solidFill>
                <a:srgbClr val="50CBDD"/>
              </a:solidFill>
              <a:ln>
                <a:solidFill>
                  <a:srgbClr val="6300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矩形: 圆角 9"/>
              <p:cNvSpPr/>
              <p:nvPr/>
            </p:nvSpPr>
            <p:spPr>
              <a:xfrm>
                <a:off x="776668" y="407703"/>
                <a:ext cx="1788427" cy="572132"/>
              </a:xfrm>
              <a:prstGeom prst="roundRect">
                <a:avLst>
                  <a:gd name="adj" fmla="val 16481"/>
                </a:avLst>
              </a:prstGeom>
              <a:noFill/>
              <a:ln>
                <a:solidFill>
                  <a:srgbClr val="FEE895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/>
            <a:srcRect t="26538" r="69093" b="38463"/>
            <a:stretch>
              <a:fillRect/>
            </a:stretch>
          </p:blipFill>
          <p:spPr>
            <a:xfrm>
              <a:off x="180937" y="109207"/>
              <a:ext cx="885938" cy="950375"/>
            </a:xfrm>
            <a:custGeom>
              <a:avLst/>
              <a:gdLst>
                <a:gd name="connsiteX0" fmla="*/ 0 w 2983997"/>
                <a:gd name="connsiteY0" fmla="*/ 0 h 3379148"/>
                <a:gd name="connsiteX1" fmla="*/ 2983997 w 2983997"/>
                <a:gd name="connsiteY1" fmla="*/ 0 h 3379148"/>
                <a:gd name="connsiteX2" fmla="*/ 2983997 w 2983997"/>
                <a:gd name="connsiteY2" fmla="*/ 1069972 h 3379148"/>
                <a:gd name="connsiteX3" fmla="*/ 2572633 w 2983997"/>
                <a:gd name="connsiteY3" fmla="*/ 1211956 h 3379148"/>
                <a:gd name="connsiteX4" fmla="*/ 2983997 w 2983997"/>
                <a:gd name="connsiteY4" fmla="*/ 2403778 h 3379148"/>
                <a:gd name="connsiteX5" fmla="*/ 2983997 w 2983997"/>
                <a:gd name="connsiteY5" fmla="*/ 2498991 h 3379148"/>
                <a:gd name="connsiteX6" fmla="*/ 2464196 w 2983997"/>
                <a:gd name="connsiteY6" fmla="*/ 2735486 h 3379148"/>
                <a:gd name="connsiteX7" fmla="*/ 2636805 w 2983997"/>
                <a:gd name="connsiteY7" fmla="*/ 3114869 h 3379148"/>
                <a:gd name="connsiteX8" fmla="*/ 2983997 w 2983997"/>
                <a:gd name="connsiteY8" fmla="*/ 2956906 h 3379148"/>
                <a:gd name="connsiteX9" fmla="*/ 2983997 w 2983997"/>
                <a:gd name="connsiteY9" fmla="*/ 3379148 h 3379148"/>
                <a:gd name="connsiteX10" fmla="*/ 0 w 2983997"/>
                <a:gd name="connsiteY10" fmla="*/ 3379148 h 3379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83997" h="3379148">
                  <a:moveTo>
                    <a:pt x="0" y="0"/>
                  </a:moveTo>
                  <a:lnTo>
                    <a:pt x="2983997" y="0"/>
                  </a:lnTo>
                  <a:lnTo>
                    <a:pt x="2983997" y="1069972"/>
                  </a:lnTo>
                  <a:lnTo>
                    <a:pt x="2572633" y="1211956"/>
                  </a:lnTo>
                  <a:lnTo>
                    <a:pt x="2983997" y="2403778"/>
                  </a:lnTo>
                  <a:lnTo>
                    <a:pt x="2983997" y="2498991"/>
                  </a:lnTo>
                  <a:lnTo>
                    <a:pt x="2464196" y="2735486"/>
                  </a:lnTo>
                  <a:lnTo>
                    <a:pt x="2636805" y="3114869"/>
                  </a:lnTo>
                  <a:lnTo>
                    <a:pt x="2983997" y="2956906"/>
                  </a:lnTo>
                  <a:lnTo>
                    <a:pt x="2983997" y="3379148"/>
                  </a:lnTo>
                  <a:lnTo>
                    <a:pt x="0" y="3379148"/>
                  </a:lnTo>
                  <a:close/>
                </a:path>
              </a:pathLst>
            </a:custGeom>
          </p:spPr>
        </p:pic>
      </p:grpSp>
      <p:sp>
        <p:nvSpPr>
          <p:cNvPr id="27651" name="文本框 1"/>
          <p:cNvSpPr txBox="1">
            <a:spLocks noChangeArrowheads="1"/>
          </p:cNvSpPr>
          <p:nvPr/>
        </p:nvSpPr>
        <p:spPr bwMode="auto">
          <a:xfrm>
            <a:off x="1039813" y="317500"/>
            <a:ext cx="29638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9428" y="1276350"/>
            <a:ext cx="8065145" cy="29670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864235" eaLnBrk="1" hangingPunct="1">
              <a:lnSpc>
                <a:spcPct val="120000"/>
              </a:lnSpc>
              <a:defRPr/>
            </a:pPr>
            <a:r>
              <a:rPr lang="zh-CN" altLang="en-US" sz="3200" b="1">
                <a:latin typeface="+mn-ea"/>
                <a:ea typeface="+mn-ea"/>
              </a:rPr>
              <a:t>比较两个小数的大小，</a:t>
            </a:r>
            <a:r>
              <a:rPr lang="zh-CN" altLang="en-US" sz="3200" b="1">
                <a:solidFill>
                  <a:srgbClr val="FF0000"/>
                </a:solidFill>
                <a:latin typeface="+mn-ea"/>
                <a:ea typeface="+mn-ea"/>
              </a:rPr>
              <a:t>先看它们的整数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部分</a:t>
            </a:r>
            <a:r>
              <a:rPr lang="zh-CN" altLang="en-US" sz="3200" b="1" dirty="0">
                <a:latin typeface="+mn-ea"/>
                <a:ea typeface="+mn-ea"/>
              </a:rPr>
              <a:t>，整数部分大的那个数</a:t>
            </a:r>
            <a:r>
              <a:rPr lang="zh-CN" altLang="en-US" sz="3200" b="1">
                <a:latin typeface="+mn-ea"/>
                <a:ea typeface="+mn-ea"/>
              </a:rPr>
              <a:t>就大；整数部分相同的，</a:t>
            </a:r>
            <a:r>
              <a:rPr lang="zh-CN" altLang="en-US" sz="3200" b="1">
                <a:solidFill>
                  <a:srgbClr val="FF0000"/>
                </a:solidFill>
                <a:latin typeface="+mn-ea"/>
                <a:ea typeface="+mn-ea"/>
              </a:rPr>
              <a:t>十分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位</a:t>
            </a:r>
            <a:r>
              <a:rPr lang="zh-CN" altLang="en-US" sz="3200" b="1" dirty="0">
                <a:latin typeface="+mn-ea"/>
                <a:ea typeface="+mn-ea"/>
              </a:rPr>
              <a:t>上</a:t>
            </a:r>
            <a:r>
              <a:rPr lang="zh-CN" altLang="en-US" sz="3200" b="1">
                <a:latin typeface="+mn-ea"/>
                <a:ea typeface="+mn-ea"/>
              </a:rPr>
              <a:t>的数大</a:t>
            </a:r>
            <a:r>
              <a:rPr lang="zh-CN" altLang="en-US" sz="3200" b="1" dirty="0">
                <a:latin typeface="+mn-ea"/>
                <a:ea typeface="+mn-ea"/>
              </a:rPr>
              <a:t>的那</a:t>
            </a:r>
            <a:r>
              <a:rPr lang="zh-CN" altLang="en-US" sz="3200" b="1">
                <a:latin typeface="+mn-ea"/>
                <a:ea typeface="+mn-ea"/>
              </a:rPr>
              <a:t>个数就大</a:t>
            </a:r>
            <a:r>
              <a:rPr lang="zh-CN" altLang="en-US" sz="3200" b="1" dirty="0">
                <a:latin typeface="+mn-ea"/>
                <a:ea typeface="+mn-ea"/>
              </a:rPr>
              <a:t>；十分位上</a:t>
            </a:r>
            <a:r>
              <a:rPr lang="zh-CN" altLang="en-US" sz="3200" b="1">
                <a:latin typeface="+mn-ea"/>
                <a:ea typeface="+mn-ea"/>
              </a:rPr>
              <a:t>的数也相同的，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百分位</a:t>
            </a:r>
            <a:r>
              <a:rPr lang="zh-CN" altLang="en-US" sz="3200" b="1" dirty="0">
                <a:latin typeface="+mn-ea"/>
                <a:ea typeface="+mn-ea"/>
              </a:rPr>
              <a:t>上</a:t>
            </a:r>
            <a:r>
              <a:rPr lang="zh-CN" altLang="en-US" sz="3200" b="1">
                <a:latin typeface="+mn-ea"/>
                <a:ea typeface="+mn-ea"/>
              </a:rPr>
              <a:t>的数大</a:t>
            </a:r>
            <a:r>
              <a:rPr lang="zh-CN" altLang="en-US" sz="3200" b="1" dirty="0">
                <a:latin typeface="+mn-ea"/>
                <a:ea typeface="+mn-ea"/>
              </a:rPr>
              <a:t>的那个数就大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  <a:r>
              <a:rPr lang="zh-CN" altLang="en-US" sz="3200" b="1">
                <a:latin typeface="+mn-ea"/>
                <a:ea typeface="+mn-ea"/>
              </a:rPr>
              <a:t>依此类推。</a:t>
            </a:r>
            <a:endParaRPr lang="zh-CN" altLang="en-US" sz="32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755650" y="1516063"/>
            <a:ext cx="7848798" cy="2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比较下面每组中两个数的大小。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4.99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   2.78 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2.87 kg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2.76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2.759		   10.06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10.0600</a:t>
            </a: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9.00			   0.609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0.61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726810" y="2179638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971704" y="2192338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815710" y="2774950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654204" y="2774950"/>
            <a:ext cx="5461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88660" y="3360738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654204" y="3360738"/>
            <a:ext cx="546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681" name="文本框 17"/>
          <p:cNvSpPr txBox="1">
            <a:spLocks noChangeArrowheads="1"/>
          </p:cNvSpPr>
          <p:nvPr/>
        </p:nvSpPr>
        <p:spPr bwMode="auto">
          <a:xfrm>
            <a:off x="628650" y="579438"/>
            <a:ext cx="2659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备选练习</a:t>
            </a:r>
          </a:p>
        </p:txBody>
      </p:sp>
      <p:grpSp>
        <p:nvGrpSpPr>
          <p:cNvPr id="28682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12" name="圆角矩形 11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4D77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755650" y="731838"/>
            <a:ext cx="8027988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同样品牌的文具，在三家商店的价格各不相同。</a:t>
            </a:r>
          </a:p>
        </p:txBody>
      </p:sp>
      <p:pic>
        <p:nvPicPr>
          <p:cNvPr id="29699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12875"/>
            <a:ext cx="4537075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矩形 3"/>
          <p:cNvSpPr>
            <a:spLocks noChangeArrowheads="1"/>
          </p:cNvSpPr>
          <p:nvPr/>
        </p:nvSpPr>
        <p:spPr bwMode="auto">
          <a:xfrm>
            <a:off x="279400" y="3581400"/>
            <a:ext cx="568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买笔记本去哪家商店比较便宜？</a:t>
            </a:r>
            <a:r>
              <a:rPr lang="en-US" altLang="zh-CN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7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买钢笔去哪家商店比较便宜？</a:t>
            </a:r>
            <a:endParaRPr lang="en-US" altLang="zh-CN" sz="27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508625" y="1246188"/>
            <a:ext cx="3527425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(1)9.00&lt;9.89&lt;9.99,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买笔记本去黄商超市比较便宜。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508625" y="2695575"/>
            <a:ext cx="338455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(2)11.95&lt;12.00&lt;12.02,</a:t>
            </a:r>
            <a:r>
              <a: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买钢笔去中商百货比较便宜。</a:t>
            </a:r>
          </a:p>
        </p:txBody>
      </p:sp>
      <p:grpSp>
        <p:nvGrpSpPr>
          <p:cNvPr id="29703" name="组合 2"/>
          <p:cNvGrpSpPr/>
          <p:nvPr/>
        </p:nvGrpSpPr>
        <p:grpSpPr bwMode="auto">
          <a:xfrm>
            <a:off x="2808288" y="4835525"/>
            <a:ext cx="3989387" cy="307975"/>
            <a:chOff x="2382515" y="4832269"/>
            <a:chExt cx="3989944" cy="307776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4D77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788</Words>
  <Application>Microsoft Office PowerPoint</Application>
  <PresentationFormat>全屏显示(16:9)</PresentationFormat>
  <Paragraphs>206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244</cp:revision>
  <dcterms:created xsi:type="dcterms:W3CDTF">2015-08-27T07:30:00Z</dcterms:created>
  <dcterms:modified xsi:type="dcterms:W3CDTF">2023-11-21T05:19:34Z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CAF8219A216447329F928DFC43C6619B</vt:lpwstr>
  </property>
</Properties>
</file>