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7"/>
  </p:notesMasterIdLst>
  <p:sldIdLst>
    <p:sldId id="363" r:id="rId3"/>
    <p:sldId id="344" r:id="rId4"/>
    <p:sldId id="345" r:id="rId5"/>
    <p:sldId id="346" r:id="rId6"/>
    <p:sldId id="362" r:id="rId7"/>
    <p:sldId id="352" r:id="rId8"/>
    <p:sldId id="348" r:id="rId9"/>
    <p:sldId id="349" r:id="rId10"/>
    <p:sldId id="353" r:id="rId11"/>
    <p:sldId id="350" r:id="rId12"/>
    <p:sldId id="351" r:id="rId13"/>
    <p:sldId id="358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EE"/>
    <a:srgbClr val="0EB83A"/>
    <a:srgbClr val="BDDD22"/>
    <a:srgbClr val="EAFF56"/>
    <a:srgbClr val="00E079"/>
    <a:srgbClr val="00BC12"/>
    <a:srgbClr val="4B5CC4"/>
    <a:srgbClr val="E8333C"/>
    <a:srgbClr val="E75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443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954" y="46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06FC540-4519-4D28-B324-9648B8757D6B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399CD66-FBC2-4B86-BCBF-3EDD087F460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03358876-4204-46E8-857E-60DD479BF9E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5604656-76F4-48DD-9BE8-D69637CE17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C7C6C696-D630-4D0E-8BE0-3E47BBC75B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AC73980C-3CFF-4C15-B0F4-5AF180DEDE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7941" y="3030732"/>
            <a:ext cx="4855240" cy="587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2FE11B96-3482-490D-8485-C35E4A771BB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7D64AE7-8F95-46FC-ADF7-6D664E4AF1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1FB6F5DE-4D61-4F9B-BCBB-D074EDA425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3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794000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516063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414713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136775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2913063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1635125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3570288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292350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6403975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127625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6313488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5035550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6815138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5537200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7589838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13488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4943475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3665538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2946400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1668463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3567113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2289175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4"/>
          <p:cNvSpPr txBox="1">
            <a:spLocks noChangeArrowheads="1"/>
          </p:cNvSpPr>
          <p:nvPr userDrawn="1"/>
        </p:nvSpPr>
        <p:spPr bwMode="auto">
          <a:xfrm>
            <a:off x="3065463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1787525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/>
          <p:cNvSpPr txBox="1">
            <a:spLocks noChangeArrowheads="1"/>
          </p:cNvSpPr>
          <p:nvPr userDrawn="1"/>
        </p:nvSpPr>
        <p:spPr bwMode="auto">
          <a:xfrm>
            <a:off x="3722688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2444750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6556375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5280025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465888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5187950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967538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689600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7742238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6465888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095875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817938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231975" y="2211214"/>
            <a:ext cx="50419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（小数的性质和大小比较）</a:t>
            </a: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3347864" y="1104728"/>
            <a:ext cx="2952750" cy="79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4400" b="1" dirty="0"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练 习 课</a:t>
            </a:r>
            <a:endParaRPr lang="en-US" altLang="zh-CN" sz="4400" b="1" dirty="0">
              <a:latin typeface="+mj-ea"/>
              <a:ea typeface="+mj-ea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副标题 6"/>
          <p:cNvSpPr txBox="1">
            <a:spLocks noChangeArrowheads="1"/>
          </p:cNvSpPr>
          <p:nvPr/>
        </p:nvSpPr>
        <p:spPr bwMode="auto">
          <a:xfrm>
            <a:off x="3563888" y="3147814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 bwMode="auto">
          <a:xfrm>
            <a:off x="1279297" y="1158875"/>
            <a:ext cx="6534378" cy="1834053"/>
            <a:chOff x="1137401" y="1081410"/>
            <a:chExt cx="6532978" cy="1833873"/>
          </a:xfrm>
        </p:grpSpPr>
        <p:pic>
          <p:nvPicPr>
            <p:cNvPr id="11275" name="图片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401" y="1081410"/>
              <a:ext cx="1513496" cy="183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916836" y="1275068"/>
              <a:ext cx="4753543" cy="1193683"/>
            </a:xfrm>
            <a:prstGeom prst="wedgeRoundRectCallout">
              <a:avLst>
                <a:gd name="adj1" fmla="val -61900"/>
                <a:gd name="adj2" fmla="val 14789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  <a:cs typeface="Times New Roman" panose="02020603050405020304" pitchFamily="18" charset="0"/>
                </a:rPr>
                <a:t>关于小数的性质和大小比较，你知道了什么？</a:t>
              </a:r>
              <a:endParaRPr lang="zh-CN" altLang="en-US" sz="3200" b="1" dirty="0">
                <a:latin typeface="+mn-ea"/>
                <a:ea typeface="+mn-ea"/>
              </a:endParaRPr>
            </a:p>
          </p:txBody>
        </p:sp>
      </p:grp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76263" y="3014663"/>
            <a:ext cx="7991475" cy="1131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sz="32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小数的性质：</a:t>
            </a:r>
            <a:r>
              <a:rPr lang="zh-CN" sz="3200" b="1" dirty="0">
                <a:latin typeface="+mn-lt"/>
                <a:ea typeface="+mn-ea"/>
                <a:cs typeface="Times New Roman" panose="02020603050405020304" pitchFamily="18" charset="0"/>
              </a:rPr>
              <a:t>小数的末尾添上“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” 或去掉“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”，小数的大小不变。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1268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11270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12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1269" name="文本框 1"/>
          <p:cNvSpPr txBox="1">
            <a:spLocks noChangeArrowheads="1"/>
          </p:cNvSpPr>
          <p:nvPr/>
        </p:nvSpPr>
        <p:spPr bwMode="auto">
          <a:xfrm>
            <a:off x="1444625" y="373063"/>
            <a:ext cx="3100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一、谈话导入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85775" y="969963"/>
            <a:ext cx="8172450" cy="32035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indent="864235" eaLnBrk="1" hangingPunct="1">
              <a:lnSpc>
                <a:spcPct val="130000"/>
              </a:lnSpc>
              <a:defRPr/>
            </a:pPr>
            <a:r>
              <a:rPr lang="zh-CN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小数比较大小的方法：</a:t>
            </a:r>
            <a:r>
              <a:rPr lang="zh-CN" sz="3200" b="1" dirty="0">
                <a:latin typeface="+mn-ea"/>
                <a:ea typeface="+mn-ea"/>
                <a:cs typeface="Times New Roman" panose="02020603050405020304" pitchFamily="18" charset="0"/>
              </a:rPr>
              <a:t>先比较整数部分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，整数部分大的数</a:t>
            </a:r>
            <a:r>
              <a:rPr lang="zh-CN" altLang="en-US" sz="3200" b="1">
                <a:latin typeface="+mn-ea"/>
                <a:ea typeface="+mn-ea"/>
                <a:cs typeface="Times New Roman" panose="02020603050405020304" pitchFamily="18" charset="0"/>
              </a:rPr>
              <a:t>就大；整数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部分相同，就比较十分位，十分位上</a:t>
            </a:r>
            <a:r>
              <a:rPr lang="zh-CN" altLang="en-US" sz="3200" b="1">
                <a:latin typeface="+mn-ea"/>
                <a:ea typeface="+mn-ea"/>
                <a:cs typeface="Times New Roman" panose="02020603050405020304" pitchFamily="18" charset="0"/>
              </a:rPr>
              <a:t>的数大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的数</a:t>
            </a:r>
            <a:r>
              <a:rPr lang="zh-CN" altLang="en-US" sz="3200" b="1">
                <a:latin typeface="+mn-ea"/>
                <a:ea typeface="+mn-ea"/>
                <a:cs typeface="Times New Roman" panose="02020603050405020304" pitchFamily="18" charset="0"/>
              </a:rPr>
              <a:t>就大；十分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位上</a:t>
            </a:r>
            <a:r>
              <a:rPr lang="zh-CN" altLang="en-US" sz="3200" b="1">
                <a:latin typeface="+mn-ea"/>
                <a:ea typeface="+mn-ea"/>
                <a:cs typeface="Times New Roman" panose="02020603050405020304" pitchFamily="18" charset="0"/>
              </a:rPr>
              <a:t>的数相同，就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比较百分位，百分位上</a:t>
            </a:r>
            <a:r>
              <a:rPr lang="zh-CN" altLang="en-US" sz="3200" b="1">
                <a:latin typeface="+mn-ea"/>
                <a:ea typeface="+mn-ea"/>
                <a:cs typeface="Times New Roman" panose="02020603050405020304" pitchFamily="18" charset="0"/>
              </a:rPr>
              <a:t>的数大</a:t>
            </a:r>
            <a:r>
              <a:rPr lang="zh-CN" altLang="en-US" sz="3200" b="1" dirty="0">
                <a:latin typeface="+mn-ea"/>
                <a:ea typeface="+mn-ea"/>
                <a:cs typeface="Times New Roman" panose="02020603050405020304" pitchFamily="18" charset="0"/>
              </a:rPr>
              <a:t>的数就大</a:t>
            </a:r>
            <a:r>
              <a:rPr lang="en-US" altLang="zh-CN" sz="3200" b="1" dirty="0">
                <a:latin typeface="+mn-ea"/>
                <a:ea typeface="+mn-ea"/>
                <a:cs typeface="Times New Roman" panose="02020603050405020304" pitchFamily="18" charset="0"/>
              </a:rPr>
              <a:t>……</a:t>
            </a:r>
            <a:endParaRPr lang="en-US" altLang="zh-CN" sz="3200" b="1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274638" y="292100"/>
            <a:ext cx="7559675" cy="809625"/>
            <a:chOff x="274383" y="292146"/>
            <a:chExt cx="7559917" cy="809623"/>
          </a:xfrm>
        </p:grpSpPr>
        <p:grpSp>
          <p:nvGrpSpPr>
            <p:cNvPr id="13324" name="组合 48"/>
            <p:cNvGrpSpPr/>
            <p:nvPr/>
          </p:nvGrpSpPr>
          <p:grpSpPr bwMode="auto">
            <a:xfrm>
              <a:off x="777062" y="373109"/>
              <a:ext cx="7057238" cy="647698"/>
              <a:chOff x="1600861" y="1420363"/>
              <a:chExt cx="4528949" cy="647595"/>
            </a:xfrm>
          </p:grpSpPr>
          <p:sp>
            <p:nvSpPr>
              <p:cNvPr id="15" name="圆角矩形 16"/>
              <p:cNvSpPr/>
              <p:nvPr/>
            </p:nvSpPr>
            <p:spPr>
              <a:xfrm>
                <a:off x="1619568" y="1420363"/>
                <a:ext cx="4510242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圆角矩形 17"/>
              <p:cNvSpPr/>
              <p:nvPr/>
            </p:nvSpPr>
            <p:spPr>
              <a:xfrm>
                <a:off x="1601229" y="1477504"/>
                <a:ext cx="446847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3" name="文本框 2"/>
          <p:cNvSpPr txBox="1"/>
          <p:nvPr/>
        </p:nvSpPr>
        <p:spPr>
          <a:xfrm>
            <a:off x="503238" y="1495425"/>
            <a:ext cx="8137525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不改变数的大小，下面数中的哪些“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”可以去掉？哪些“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”不能去掉？为什么？</a:t>
            </a: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1187450" y="2887663"/>
            <a:ext cx="6430963" cy="1476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3.90m      0.30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元      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500m      1.80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元</a:t>
            </a:r>
            <a:endParaRPr lang="en-US" altLang="zh-CN" sz="3200" b="1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0.70m      0.04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元      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600kg     20.20m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81175" y="3062288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419475" y="3062288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697663" y="3062288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44663" y="3794125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938963" y="3816350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矩形 9"/>
          <p:cNvSpPr>
            <a:spLocks noChangeArrowheads="1"/>
          </p:cNvSpPr>
          <p:nvPr/>
        </p:nvSpPr>
        <p:spPr bwMode="auto">
          <a:xfrm>
            <a:off x="1376363" y="371475"/>
            <a:ext cx="6364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二、利用小数的性质解决实际问题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5288" y="1206500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0146" y="555625"/>
            <a:ext cx="42005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把相等的数连起来。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626496" y="668338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03648" y="1262385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2.70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3648" y="1952984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31.0100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03648" y="2643583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72.060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648" y="3334182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0.0050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03648" y="4024780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4.40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08104" y="1262385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4.400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08104" y="1952984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0.005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08104" y="2643583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2.07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08104" y="3334182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31.01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08104" y="4024780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72.60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3482454" y="2214594"/>
            <a:ext cx="1984763" cy="13790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3489667" y="2244436"/>
            <a:ext cx="1939183" cy="1376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3482454" y="1523995"/>
            <a:ext cx="1946396" cy="27810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860425" y="484188"/>
            <a:ext cx="7421563" cy="1217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下面的数如果在末尾添上“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”，哪些数的大小不变？哪些数的大小有变化？</a:t>
            </a:r>
          </a:p>
        </p:txBody>
      </p:sp>
      <p:sp>
        <p:nvSpPr>
          <p:cNvPr id="41" name="文本框 2"/>
          <p:cNvSpPr txBox="1">
            <a:spLocks noChangeArrowheads="1"/>
          </p:cNvSpPr>
          <p:nvPr/>
        </p:nvSpPr>
        <p:spPr bwMode="auto">
          <a:xfrm>
            <a:off x="1658938" y="1979613"/>
            <a:ext cx="5826125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3.4    18          0.06    700      3.0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908   104.03   150    10.01    42.00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577850" y="3354388"/>
            <a:ext cx="79883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大小不变：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3.4  0.06  3.0  104.03  10.01  42.00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52450" y="4090988"/>
            <a:ext cx="54244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大小变化：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18   700   908   150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64163" y="1593850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0113" y="700088"/>
            <a:ext cx="7504112" cy="1274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不改变数的大小，把下面各数改写成小数部分是三位的小数。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31825" y="2046288"/>
            <a:ext cx="78803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0.27      10.8      3.6      5.0500      40      0.4050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" name="组合 6"/>
          <p:cNvGrpSpPr/>
          <p:nvPr/>
        </p:nvGrpSpPr>
        <p:grpSpPr bwMode="auto">
          <a:xfrm>
            <a:off x="557213" y="2703513"/>
            <a:ext cx="993775" cy="930275"/>
            <a:chOff x="1088903" y="2833943"/>
            <a:chExt cx="992281" cy="929849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1642107" y="2833943"/>
              <a:ext cx="0" cy="33480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1088903" y="3240157"/>
              <a:ext cx="992281" cy="5236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0.270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7"/>
          <p:cNvGrpSpPr/>
          <p:nvPr/>
        </p:nvGrpSpPr>
        <p:grpSpPr bwMode="auto">
          <a:xfrm>
            <a:off x="1812925" y="2703513"/>
            <a:ext cx="1171575" cy="930275"/>
            <a:chOff x="1088903" y="2833943"/>
            <a:chExt cx="1172320" cy="929849"/>
          </a:xfrm>
        </p:grpSpPr>
        <p:cxnSp>
          <p:nvCxnSpPr>
            <p:cNvPr id="8" name="直接箭头连接符 7"/>
            <p:cNvCxnSpPr/>
            <p:nvPr/>
          </p:nvCxnSpPr>
          <p:spPr>
            <a:xfrm>
              <a:off x="1667120" y="2833943"/>
              <a:ext cx="0" cy="33480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9"/>
            <p:cNvSpPr txBox="1">
              <a:spLocks noChangeArrowheads="1"/>
            </p:cNvSpPr>
            <p:nvPr/>
          </p:nvSpPr>
          <p:spPr bwMode="auto">
            <a:xfrm>
              <a:off x="1088903" y="3240157"/>
              <a:ext cx="1172320" cy="5236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10.800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10"/>
          <p:cNvGrpSpPr/>
          <p:nvPr/>
        </p:nvGrpSpPr>
        <p:grpSpPr bwMode="auto">
          <a:xfrm>
            <a:off x="3175000" y="2703513"/>
            <a:ext cx="992188" cy="930275"/>
            <a:chOff x="1088903" y="2833943"/>
            <a:chExt cx="992280" cy="929849"/>
          </a:xfrm>
        </p:grpSpPr>
        <p:cxnSp>
          <p:nvCxnSpPr>
            <p:cNvPr id="11" name="直接箭头连接符 10"/>
            <p:cNvCxnSpPr/>
            <p:nvPr/>
          </p:nvCxnSpPr>
          <p:spPr>
            <a:xfrm>
              <a:off x="1535032" y="2833943"/>
              <a:ext cx="0" cy="33480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2"/>
            <p:cNvSpPr txBox="1">
              <a:spLocks noChangeArrowheads="1"/>
            </p:cNvSpPr>
            <p:nvPr/>
          </p:nvSpPr>
          <p:spPr bwMode="auto">
            <a:xfrm>
              <a:off x="1088903" y="3240157"/>
              <a:ext cx="992280" cy="5236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3.600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3"/>
          <p:cNvGrpSpPr/>
          <p:nvPr/>
        </p:nvGrpSpPr>
        <p:grpSpPr bwMode="auto">
          <a:xfrm>
            <a:off x="4538663" y="2703513"/>
            <a:ext cx="992187" cy="930275"/>
            <a:chOff x="1088903" y="2833943"/>
            <a:chExt cx="992282" cy="929853"/>
          </a:xfrm>
        </p:grpSpPr>
        <p:cxnSp>
          <p:nvCxnSpPr>
            <p:cNvPr id="14" name="直接箭头连接符 13"/>
            <p:cNvCxnSpPr/>
            <p:nvPr/>
          </p:nvCxnSpPr>
          <p:spPr>
            <a:xfrm>
              <a:off x="1573136" y="2833943"/>
              <a:ext cx="0" cy="33481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5"/>
            <p:cNvSpPr txBox="1">
              <a:spLocks noChangeArrowheads="1"/>
            </p:cNvSpPr>
            <p:nvPr/>
          </p:nvSpPr>
          <p:spPr bwMode="auto">
            <a:xfrm>
              <a:off x="1088903" y="3240159"/>
              <a:ext cx="992282" cy="5236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5.050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6"/>
          <p:cNvGrpSpPr/>
          <p:nvPr/>
        </p:nvGrpSpPr>
        <p:grpSpPr bwMode="auto">
          <a:xfrm>
            <a:off x="5811838" y="2703513"/>
            <a:ext cx="1173162" cy="930275"/>
            <a:chOff x="1088903" y="2833943"/>
            <a:chExt cx="1172320" cy="929849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1717102" y="2833943"/>
              <a:ext cx="0" cy="33480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8"/>
            <p:cNvSpPr txBox="1">
              <a:spLocks noChangeArrowheads="1"/>
            </p:cNvSpPr>
            <p:nvPr/>
          </p:nvSpPr>
          <p:spPr bwMode="auto">
            <a:xfrm>
              <a:off x="1088903" y="3240157"/>
              <a:ext cx="1172320" cy="52363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40.000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19"/>
          <p:cNvGrpSpPr/>
          <p:nvPr/>
        </p:nvGrpSpPr>
        <p:grpSpPr bwMode="auto">
          <a:xfrm>
            <a:off x="7385050" y="2724150"/>
            <a:ext cx="992188" cy="909638"/>
            <a:chOff x="1088903" y="2854179"/>
            <a:chExt cx="992280" cy="909613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1585837" y="2854179"/>
              <a:ext cx="0" cy="334954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1"/>
            <p:cNvSpPr txBox="1">
              <a:spLocks noChangeArrowheads="1"/>
            </p:cNvSpPr>
            <p:nvPr/>
          </p:nvSpPr>
          <p:spPr bwMode="auto">
            <a:xfrm>
              <a:off x="1088903" y="3239931"/>
              <a:ext cx="992280" cy="52386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0.405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076825" y="1444625"/>
            <a:ext cx="3616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857625"/>
            <a:ext cx="6870023" cy="1866943"/>
          </a:xfrm>
          <a:prstGeom prst="rect">
            <a:avLst/>
          </a:prstGeom>
        </p:spPr>
      </p:pic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1149776" y="3247203"/>
            <a:ext cx="1353256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15.50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3059832" y="3246326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0.60</a:t>
            </a:r>
            <a:r>
              <a:rPr lang="zh-CN" altLang="en-US"/>
              <a:t>元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4910451" y="3246326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8.00</a:t>
            </a:r>
            <a:r>
              <a:rPr lang="zh-CN" altLang="en-US"/>
              <a:t>元</a:t>
            </a: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6761070" y="3246326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/>
              <a:t>2.30</a:t>
            </a:r>
            <a:r>
              <a:rPr lang="zh-CN" altLang="en-US" dirty="0"/>
              <a:t>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7825" y="598488"/>
            <a:ext cx="7848351" cy="107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5.</a:t>
            </a:r>
            <a:r>
              <a:rPr lang="zh-CN" altLang="en-US" sz="3200" b="1">
                <a:latin typeface="+mn-lt"/>
                <a:ea typeface="+mn-ea"/>
              </a:rPr>
              <a:t>给下面的物品加上价签。（以元为单位，用两位小数表示。）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42205" y="1203325"/>
            <a:ext cx="3617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667" y="2285860"/>
            <a:ext cx="6910665" cy="2011371"/>
          </a:xfrm>
          <a:prstGeom prst="rect">
            <a:avLst/>
          </a:prstGeom>
        </p:spPr>
      </p:pic>
      <p:grpSp>
        <p:nvGrpSpPr>
          <p:cNvPr id="18434" name="组合 1"/>
          <p:cNvGrpSpPr/>
          <p:nvPr/>
        </p:nvGrpSpPr>
        <p:grpSpPr bwMode="auto">
          <a:xfrm>
            <a:off x="274638" y="292100"/>
            <a:ext cx="7815262" cy="809625"/>
            <a:chOff x="274383" y="292146"/>
            <a:chExt cx="7815423" cy="809623"/>
          </a:xfrm>
        </p:grpSpPr>
        <p:grpSp>
          <p:nvGrpSpPr>
            <p:cNvPr id="18440" name="组合 48"/>
            <p:cNvGrpSpPr/>
            <p:nvPr/>
          </p:nvGrpSpPr>
          <p:grpSpPr bwMode="auto">
            <a:xfrm>
              <a:off x="806194" y="373109"/>
              <a:ext cx="7283612" cy="647698"/>
              <a:chOff x="1619556" y="1420363"/>
              <a:chExt cx="4674224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4" y="1420363"/>
                <a:ext cx="467421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21601" y="1477504"/>
                <a:ext cx="4632446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8436" name="矩形 52"/>
          <p:cNvSpPr>
            <a:spLocks noChangeArrowheads="1"/>
          </p:cNvSpPr>
          <p:nvPr/>
        </p:nvSpPr>
        <p:spPr bwMode="auto">
          <a:xfrm>
            <a:off x="850900" y="1165225"/>
            <a:ext cx="6889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下列物品到哪个商店买便宜一些？</a:t>
            </a:r>
            <a:endParaRPr lang="zh-CN" altLang="en-US" sz="2000"/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409700" y="3025775"/>
            <a:ext cx="6734175" cy="1690688"/>
          </a:xfrm>
          <a:prstGeom prst="wedgeRoundRectCallout">
            <a:avLst>
              <a:gd name="adj1" fmla="val 3287"/>
              <a:gd name="adj2" fmla="val -8667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  <a:ea typeface="+mj-ea"/>
              </a:rPr>
              <a:t>到哪个商店买便宜，实际是比较同一种用品的三种不同价钱，也就是比较</a:t>
            </a:r>
            <a:r>
              <a:rPr lang="en-US" altLang="zh-CN" sz="3200" b="1">
                <a:latin typeface="+mj-lt"/>
                <a:ea typeface="+mj-ea"/>
              </a:rPr>
              <a:t>3</a:t>
            </a:r>
            <a:r>
              <a:rPr lang="zh-CN" altLang="en-US" sz="3200" b="1">
                <a:latin typeface="+mj-lt"/>
                <a:ea typeface="+mj-ea"/>
              </a:rPr>
              <a:t>个小数的大小。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1314450" y="373063"/>
            <a:ext cx="677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三、小数的大小比较在生活中的应用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076825" y="1703388"/>
            <a:ext cx="36163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8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4899" y="699542"/>
            <a:ext cx="6914202" cy="2012400"/>
          </a:xfrm>
          <a:prstGeom prst="rect">
            <a:avLst/>
          </a:prstGeom>
        </p:spPr>
      </p:pic>
      <p:sp>
        <p:nvSpPr>
          <p:cNvPr id="3" name="矩形 52"/>
          <p:cNvSpPr>
            <a:spLocks noChangeArrowheads="1"/>
          </p:cNvSpPr>
          <p:nvPr/>
        </p:nvSpPr>
        <p:spPr bwMode="auto">
          <a:xfrm>
            <a:off x="695226" y="2931790"/>
            <a:ext cx="7753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）小林要买         ，去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商店买最便宜。</a:t>
            </a:r>
            <a:endParaRPr lang="zh-CN" altLang="en-US"/>
          </a:p>
        </p:txBody>
      </p:sp>
      <p:pic>
        <p:nvPicPr>
          <p:cNvPr id="19470" name="Picture 12" descr="{C0365E45-3685-475D-813F-4988BB22D1DA}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06411"/>
            <a:ext cx="669312" cy="37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1" descr="{F8DB0D89-E46C-400A-8CF0-B2120546808C}副本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89" y="3746242"/>
            <a:ext cx="669926" cy="38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52"/>
          <p:cNvSpPr>
            <a:spLocks noChangeArrowheads="1"/>
          </p:cNvSpPr>
          <p:nvPr/>
        </p:nvSpPr>
        <p:spPr bwMode="auto">
          <a:xfrm>
            <a:off x="695226" y="3678956"/>
            <a:ext cx="7753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）小红要买         ，去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商店买最便宜。</a:t>
            </a: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775236" y="2904673"/>
            <a:ext cx="423514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B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775236" y="3649354"/>
            <a:ext cx="44435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69"/>
          <p:cNvSpPr>
            <a:spLocks noChangeArrowheads="1"/>
          </p:cNvSpPr>
          <p:nvPr/>
        </p:nvSpPr>
        <p:spPr bwMode="auto">
          <a:xfrm>
            <a:off x="465138" y="439738"/>
            <a:ext cx="73342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按照体重由重到轻给他们排序。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3742343"/>
            <a:ext cx="3992661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>
                <a:solidFill>
                  <a:srgbClr val="0070C0"/>
                </a:solidFill>
                <a:latin typeface="+mj-lt"/>
                <a:ea typeface="+mj-ea"/>
              </a:rPr>
              <a:t>按体重由重到轻排</a:t>
            </a:r>
            <a:r>
              <a:rPr lang="zh-CN" altLang="en-US" sz="3200" b="1" kern="100" dirty="0">
                <a:solidFill>
                  <a:srgbClr val="0070C0"/>
                </a:solidFill>
                <a:latin typeface="+mj-lt"/>
                <a:ea typeface="+mj-ea"/>
              </a:rPr>
              <a:t>：</a:t>
            </a:r>
            <a:endParaRPr lang="zh-CN" altLang="zh-CN" sz="3200" b="1" kern="100" dirty="0">
              <a:solidFill>
                <a:srgbClr val="0070C0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77976" y="3742167"/>
            <a:ext cx="4365625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43.9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43.6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38.5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37.8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96790" y="4299941"/>
            <a:ext cx="1158875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 小芳</a:t>
            </a:r>
          </a:p>
        </p:txBody>
      </p:sp>
      <p:sp>
        <p:nvSpPr>
          <p:cNvPr id="6" name="矩形 5"/>
          <p:cNvSpPr/>
          <p:nvPr/>
        </p:nvSpPr>
        <p:spPr>
          <a:xfrm>
            <a:off x="7388862" y="4299939"/>
            <a:ext cx="1085850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>
                <a:latin typeface="+mj-lt"/>
                <a:ea typeface="+mj-ea"/>
              </a:rPr>
              <a:t>小丽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42303" y="4299940"/>
            <a:ext cx="1016000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小军</a:t>
            </a:r>
          </a:p>
        </p:txBody>
      </p:sp>
      <p:sp>
        <p:nvSpPr>
          <p:cNvPr id="8" name="矩形 7"/>
          <p:cNvSpPr/>
          <p:nvPr/>
        </p:nvSpPr>
        <p:spPr>
          <a:xfrm>
            <a:off x="4062089" y="4299942"/>
            <a:ext cx="1084263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>
                <a:latin typeface="+mj-lt"/>
                <a:ea typeface="+mj-ea"/>
              </a:rPr>
              <a:t>小刚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35600" y="1005466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312431"/>
            <a:ext cx="6870023" cy="2429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/>
          <p:nvPr/>
        </p:nvGrpSpPr>
        <p:grpSpPr bwMode="auto">
          <a:xfrm>
            <a:off x="274638" y="292100"/>
            <a:ext cx="4368800" cy="809625"/>
            <a:chOff x="274383" y="292146"/>
            <a:chExt cx="4369360" cy="809623"/>
          </a:xfrm>
        </p:grpSpPr>
        <p:grpSp>
          <p:nvGrpSpPr>
            <p:cNvPr id="22535" name="组合 48"/>
            <p:cNvGrpSpPr/>
            <p:nvPr/>
          </p:nvGrpSpPr>
          <p:grpSpPr bwMode="auto">
            <a:xfrm>
              <a:off x="806194" y="373109"/>
              <a:ext cx="3837549" cy="647698"/>
              <a:chOff x="1619556" y="1420363"/>
              <a:chExt cx="2462729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600" y="1420363"/>
                <a:ext cx="2462685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76" y="1477504"/>
                <a:ext cx="2375059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pic>
        <p:nvPicPr>
          <p:cNvPr id="22531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85" y="2446338"/>
            <a:ext cx="852856" cy="15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圆角矩形标注 19"/>
          <p:cNvSpPr/>
          <p:nvPr/>
        </p:nvSpPr>
        <p:spPr>
          <a:xfrm>
            <a:off x="2357438" y="1995488"/>
            <a:ext cx="5454650" cy="1385887"/>
          </a:xfrm>
          <a:prstGeom prst="wedgeRoundRectCallout">
            <a:avLst>
              <a:gd name="adj1" fmla="val -58952"/>
              <a:gd name="adj2" fmla="val -23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533" name="矩形 47"/>
          <p:cNvSpPr>
            <a:spLocks noChangeArrowheads="1"/>
          </p:cNvSpPr>
          <p:nvPr/>
        </p:nvSpPr>
        <p:spPr bwMode="auto">
          <a:xfrm>
            <a:off x="2484438" y="2085975"/>
            <a:ext cx="5400675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通过今天的学习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你都有哪些收获呢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4" name="文本框 48"/>
          <p:cNvSpPr txBox="1">
            <a:spLocks noChangeArrowheads="1"/>
          </p:cNvSpPr>
          <p:nvPr/>
        </p:nvSpPr>
        <p:spPr bwMode="auto">
          <a:xfrm>
            <a:off x="1444625" y="354013"/>
            <a:ext cx="2963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514</Words>
  <Application>Microsoft Office PowerPoint</Application>
  <PresentationFormat>全屏显示(16:9)</PresentationFormat>
  <Paragraphs>63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黑体</vt:lpstr>
      <vt:lpstr>楷体</vt:lpstr>
      <vt:lpstr>宋体</vt:lpstr>
      <vt:lpstr>Arial</vt:lpstr>
      <vt:lpstr>Calibri Light</vt:lpstr>
      <vt:lpstr>Times New Roman</vt:lpstr>
      <vt:lpstr>1_Office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226</cp:revision>
  <dcterms:created xsi:type="dcterms:W3CDTF">2015-08-27T07:30:00Z</dcterms:created>
  <dcterms:modified xsi:type="dcterms:W3CDTF">2023-11-21T05:17:27Z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D06D1D67C7B2455FBA27BCBB33F18223</vt:lpwstr>
  </property>
</Properties>
</file>