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63" r:id="rId2"/>
    <p:sldId id="344" r:id="rId3"/>
    <p:sldId id="345" r:id="rId4"/>
    <p:sldId id="368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5" r:id="rId14"/>
    <p:sldId id="354" r:id="rId15"/>
    <p:sldId id="367" r:id="rId16"/>
    <p:sldId id="357" r:id="rId17"/>
    <p:sldId id="358" r:id="rId18"/>
    <p:sldId id="360" r:id="rId19"/>
    <p:sldId id="361" r:id="rId20"/>
    <p:sldId id="362" r:id="rId21"/>
    <p:sldId id="363" r:id="rId22"/>
    <p:sldId id="364" r:id="rId23"/>
    <p:sldId id="365" r:id="rId24"/>
    <p:sldId id="366" r:id="rId2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EB83A"/>
    <a:srgbClr val="BDDD22"/>
    <a:srgbClr val="EAFF56"/>
    <a:srgbClr val="00E079"/>
    <a:srgbClr val="00BC12"/>
    <a:srgbClr val="4B5CC4"/>
    <a:srgbClr val="E83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146" y="444"/>
      </p:cViewPr>
      <p:guideLst>
        <p:guide orient="horz" pos="1632"/>
        <p:guide orient="horz" pos="713"/>
        <p:guide orient="horz" pos="2970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B6C8D97-E365-4CBB-92EE-B81C5D61FE1D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8C999AF-C1BF-41A3-B5E3-3B53C419854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D9026CAA-CF61-4C02-B41D-D74760E792A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1" descr="模糊的图画&#10;&#10;低可信度描述已自动生成"/>
          <p:cNvPicPr>
            <a:picLocks noChangeAspect="1"/>
          </p:cNvPicPr>
          <p:nvPr userDrawn="1"/>
        </p:nvPicPr>
        <p:blipFill>
          <a:blip r:embed="rId2"/>
          <a:srcRect t="32558" b="25846"/>
          <a:stretch>
            <a:fillRect/>
          </a:stretch>
        </p:blipFill>
        <p:spPr>
          <a:xfrm>
            <a:off x="-15029" y="0"/>
            <a:ext cx="9159029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12" descr="图片包含 游戏机&#10;&#10;描述已自动生成"/>
          <p:cNvPicPr>
            <a:picLocks noChangeAspect="1"/>
          </p:cNvPicPr>
          <p:nvPr userDrawn="1"/>
        </p:nvPicPr>
        <p:blipFill>
          <a:blip r:embed="rId3"/>
          <a:srcRect b="50000"/>
          <a:stretch>
            <a:fillRect/>
          </a:stretch>
        </p:blipFill>
        <p:spPr>
          <a:xfrm>
            <a:off x="15028" y="3223603"/>
            <a:ext cx="9143999" cy="1919897"/>
          </a:xfrm>
          <a:custGeom>
            <a:avLst/>
            <a:gdLst>
              <a:gd name="connsiteX0" fmla="*/ 0 w 12192000"/>
              <a:gd name="connsiteY0" fmla="*/ 0 h 2943905"/>
              <a:gd name="connsiteX1" fmla="*/ 12192000 w 12192000"/>
              <a:gd name="connsiteY1" fmla="*/ 0 h 2943905"/>
              <a:gd name="connsiteX2" fmla="*/ 12192000 w 12192000"/>
              <a:gd name="connsiteY2" fmla="*/ 2943905 h 2943905"/>
              <a:gd name="connsiteX3" fmla="*/ 0 w 12192000"/>
              <a:gd name="connsiteY3" fmla="*/ 2943905 h 294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43905">
                <a:moveTo>
                  <a:pt x="0" y="0"/>
                </a:moveTo>
                <a:lnTo>
                  <a:pt x="12192000" y="0"/>
                </a:lnTo>
                <a:lnTo>
                  <a:pt x="12192000" y="2943905"/>
                </a:lnTo>
                <a:lnTo>
                  <a:pt x="0" y="2943905"/>
                </a:lnTo>
                <a:close/>
              </a:path>
            </a:pathLst>
          </a:custGeom>
        </p:spPr>
      </p:pic>
      <p:pic>
        <p:nvPicPr>
          <p:cNvPr id="4" name="13"/>
          <p:cNvPicPr>
            <a:picLocks noChangeAspect="1"/>
          </p:cNvPicPr>
          <p:nvPr userDrawn="1"/>
        </p:nvPicPr>
        <p:blipFill>
          <a:blip r:embed="rId4"/>
          <a:srcRect b="41872"/>
          <a:stretch>
            <a:fillRect/>
          </a:stretch>
        </p:blipFill>
        <p:spPr>
          <a:xfrm>
            <a:off x="-15029" y="2931790"/>
            <a:ext cx="9144000" cy="2211710"/>
          </a:xfrm>
          <a:custGeom>
            <a:avLst/>
            <a:gdLst>
              <a:gd name="connsiteX0" fmla="*/ 0 w 12192000"/>
              <a:gd name="connsiteY0" fmla="*/ 0 h 2988430"/>
              <a:gd name="connsiteX1" fmla="*/ 12192000 w 12192000"/>
              <a:gd name="connsiteY1" fmla="*/ 0 h 2988430"/>
              <a:gd name="connsiteX2" fmla="*/ 12192000 w 12192000"/>
              <a:gd name="connsiteY2" fmla="*/ 2988430 h 2988430"/>
              <a:gd name="connsiteX3" fmla="*/ 0 w 12192000"/>
              <a:gd name="connsiteY3" fmla="*/ 2988430 h 298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88430">
                <a:moveTo>
                  <a:pt x="0" y="0"/>
                </a:moveTo>
                <a:lnTo>
                  <a:pt x="12192000" y="0"/>
                </a:lnTo>
                <a:lnTo>
                  <a:pt x="12192000" y="2988430"/>
                </a:lnTo>
                <a:lnTo>
                  <a:pt x="0" y="2988430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82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61925"/>
            <a:ext cx="8355013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15" descr="图片包含 鼠标, 键盘, 电脑, 游戏机&#10;&#10;描述已自动生成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460375"/>
            <a:ext cx="10572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111" descr="图片包含 形状&#10;&#10;描述已自动生成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621088"/>
            <a:ext cx="868362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7">
            <a:extLst>
              <a:ext uri="{FF2B5EF4-FFF2-40B4-BE49-F238E27FC236}">
                <a16:creationId xmlns:a16="http://schemas.microsoft.com/office/drawing/2014/main" id="{8425F3F3-3522-458D-B820-82F328A172C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1" descr="模糊的图画&#10;&#10;低可信度描述已自动生成"/>
          <p:cNvPicPr>
            <a:picLocks noChangeAspect="1"/>
          </p:cNvPicPr>
          <p:nvPr userDrawn="1"/>
        </p:nvPicPr>
        <p:blipFill>
          <a:blip r:embed="rId2"/>
          <a:srcRect t="32558" b="25846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12" descr="图片包含 游戏机&#10;&#10;描述已自动生成"/>
          <p:cNvPicPr>
            <a:picLocks noChangeAspect="1"/>
          </p:cNvPicPr>
          <p:nvPr userDrawn="1"/>
        </p:nvPicPr>
        <p:blipFill>
          <a:blip r:embed="rId3"/>
          <a:srcRect b="50000"/>
          <a:stretch>
            <a:fillRect/>
          </a:stretch>
        </p:blipFill>
        <p:spPr>
          <a:xfrm>
            <a:off x="15028" y="3223603"/>
            <a:ext cx="9143999" cy="1919897"/>
          </a:xfrm>
          <a:custGeom>
            <a:avLst/>
            <a:gdLst>
              <a:gd name="connsiteX0" fmla="*/ 0 w 12192000"/>
              <a:gd name="connsiteY0" fmla="*/ 0 h 2943905"/>
              <a:gd name="connsiteX1" fmla="*/ 12192000 w 12192000"/>
              <a:gd name="connsiteY1" fmla="*/ 0 h 2943905"/>
              <a:gd name="connsiteX2" fmla="*/ 12192000 w 12192000"/>
              <a:gd name="connsiteY2" fmla="*/ 2943905 h 2943905"/>
              <a:gd name="connsiteX3" fmla="*/ 0 w 12192000"/>
              <a:gd name="connsiteY3" fmla="*/ 2943905 h 294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43905">
                <a:moveTo>
                  <a:pt x="0" y="0"/>
                </a:moveTo>
                <a:lnTo>
                  <a:pt x="12192000" y="0"/>
                </a:lnTo>
                <a:lnTo>
                  <a:pt x="12192000" y="2943905"/>
                </a:lnTo>
                <a:lnTo>
                  <a:pt x="0" y="2943905"/>
                </a:lnTo>
                <a:close/>
              </a:path>
            </a:pathLst>
          </a:custGeom>
        </p:spPr>
      </p:pic>
      <p:pic>
        <p:nvPicPr>
          <p:cNvPr id="4" name="13"/>
          <p:cNvPicPr>
            <a:picLocks noChangeAspect="1"/>
          </p:cNvPicPr>
          <p:nvPr userDrawn="1"/>
        </p:nvPicPr>
        <p:blipFill>
          <a:blip r:embed="rId4"/>
          <a:srcRect b="41872"/>
          <a:stretch>
            <a:fillRect/>
          </a:stretch>
        </p:blipFill>
        <p:spPr>
          <a:xfrm>
            <a:off x="-15029" y="2931790"/>
            <a:ext cx="9144000" cy="2211710"/>
          </a:xfrm>
          <a:custGeom>
            <a:avLst/>
            <a:gdLst>
              <a:gd name="connsiteX0" fmla="*/ 0 w 12192000"/>
              <a:gd name="connsiteY0" fmla="*/ 0 h 2988430"/>
              <a:gd name="connsiteX1" fmla="*/ 12192000 w 12192000"/>
              <a:gd name="connsiteY1" fmla="*/ 0 h 2988430"/>
              <a:gd name="connsiteX2" fmla="*/ 12192000 w 12192000"/>
              <a:gd name="connsiteY2" fmla="*/ 2988430 h 2988430"/>
              <a:gd name="connsiteX3" fmla="*/ 0 w 12192000"/>
              <a:gd name="connsiteY3" fmla="*/ 2988430 h 298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88430">
                <a:moveTo>
                  <a:pt x="0" y="0"/>
                </a:moveTo>
                <a:lnTo>
                  <a:pt x="12192000" y="0"/>
                </a:lnTo>
                <a:lnTo>
                  <a:pt x="12192000" y="2988430"/>
                </a:lnTo>
                <a:lnTo>
                  <a:pt x="0" y="2988430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988"/>
            <a:ext cx="9144000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27">
            <a:extLst>
              <a:ext uri="{FF2B5EF4-FFF2-40B4-BE49-F238E27FC236}">
                <a16:creationId xmlns:a16="http://schemas.microsoft.com/office/drawing/2014/main" id="{9AA11899-7DF1-4422-A7AA-23EAAB8F55E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088A30F-3301-4AD1-9406-BA0AA005F59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png"/><Relationship Id="rId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5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副标题 6"/>
          <p:cNvSpPr txBox="1">
            <a:spLocks noChangeArrowheads="1"/>
          </p:cNvSpPr>
          <p:nvPr/>
        </p:nvSpPr>
        <p:spPr bwMode="auto">
          <a:xfrm>
            <a:off x="3636963" y="365601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728229" y="1753957"/>
            <a:ext cx="6264696" cy="5598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3.</a:t>
            </a:r>
            <a:r>
              <a:rPr lang="zh-CN" altLang="en-US" sz="28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小数点移动引起小数大小的变化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24273" y="2446378"/>
            <a:ext cx="5472608" cy="107696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小数点移动引起小数大小变化的规律</a:t>
            </a:r>
            <a:r>
              <a:rPr lang="en-US" altLang="zh-CN" sz="28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(1)</a:t>
            </a:r>
          </a:p>
        </p:txBody>
      </p:sp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554" y="755650"/>
            <a:ext cx="863154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755576" y="1995686"/>
            <a:ext cx="4583112" cy="18221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4000" b="1" dirty="0">
                <a:latin typeface="+mn-lt"/>
                <a:ea typeface="黑体" panose="02010609060101010101" pitchFamily="49" charset="-122"/>
              </a:rPr>
              <a:t>①</a:t>
            </a:r>
            <a:r>
              <a:rPr lang="en-US" altLang="zh-CN" sz="4000" b="1" dirty="0">
                <a:latin typeface="+mn-lt"/>
                <a:ea typeface="黑体" panose="02010609060101010101" pitchFamily="49" charset="-122"/>
              </a:rPr>
              <a:t>1.25 </a:t>
            </a:r>
            <a:r>
              <a:rPr lang="zh-CN" altLang="en-US" sz="4000" b="1" dirty="0">
                <a:latin typeface="+mn-lt"/>
                <a:ea typeface="黑体" panose="02010609060101010101" pitchFamily="49" charset="-122"/>
              </a:rPr>
              <a:t>和 </a:t>
            </a:r>
            <a:r>
              <a:rPr lang="en-US" altLang="zh-CN" sz="4000" b="1" dirty="0">
                <a:latin typeface="+mn-lt"/>
                <a:ea typeface="黑体" panose="02010609060101010101" pitchFamily="49" charset="-122"/>
              </a:rPr>
              <a:t>1.250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4000" b="1" dirty="0">
                <a:latin typeface="+mn-lt"/>
                <a:ea typeface="黑体" panose="02010609060101010101" pitchFamily="49" charset="-122"/>
              </a:rPr>
              <a:t>②</a:t>
            </a:r>
            <a:r>
              <a:rPr lang="en-US" altLang="zh-CN" sz="4000" b="1" dirty="0">
                <a:latin typeface="+mn-lt"/>
                <a:ea typeface="黑体" panose="02010609060101010101" pitchFamily="49" charset="-122"/>
              </a:rPr>
              <a:t>62.8 </a:t>
            </a:r>
            <a:r>
              <a:rPr lang="zh-CN" altLang="en-US" sz="4000" b="1" dirty="0">
                <a:latin typeface="+mn-lt"/>
                <a:ea typeface="黑体" panose="02010609060101010101" pitchFamily="49" charset="-122"/>
              </a:rPr>
              <a:t>和 </a:t>
            </a:r>
            <a:r>
              <a:rPr lang="en-US" altLang="zh-CN" sz="4000" b="1" dirty="0">
                <a:latin typeface="+mn-lt"/>
                <a:ea typeface="黑体" panose="02010609060101010101" pitchFamily="49" charset="-122"/>
              </a:rPr>
              <a:t>6.28</a:t>
            </a:r>
          </a:p>
        </p:txBody>
      </p:sp>
      <p:sp>
        <p:nvSpPr>
          <p:cNvPr id="9219" name="矩形 4"/>
          <p:cNvSpPr>
            <a:spLocks noChangeArrowheads="1"/>
          </p:cNvSpPr>
          <p:nvPr/>
        </p:nvSpPr>
        <p:spPr bwMode="auto">
          <a:xfrm>
            <a:off x="414338" y="1131888"/>
            <a:ext cx="831532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仔细观察这两组小数，说一说你有哪些发现？</a:t>
            </a:r>
          </a:p>
        </p:txBody>
      </p:sp>
      <p:grpSp>
        <p:nvGrpSpPr>
          <p:cNvPr id="9220" name="组合 6"/>
          <p:cNvGrpSpPr/>
          <p:nvPr/>
        </p:nvGrpSpPr>
        <p:grpSpPr bwMode="auto">
          <a:xfrm>
            <a:off x="250825" y="192088"/>
            <a:ext cx="5507038" cy="757237"/>
            <a:chOff x="251520" y="191640"/>
            <a:chExt cx="5506764" cy="758267"/>
          </a:xfrm>
        </p:grpSpPr>
        <p:pic>
          <p:nvPicPr>
            <p:cNvPr id="9222" name="图片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21"/>
            <a:stretch>
              <a:fillRect/>
            </a:stretch>
          </p:blipFill>
          <p:spPr bwMode="auto">
            <a:xfrm>
              <a:off x="251520" y="191640"/>
              <a:ext cx="3168352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3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2"/>
            <a:stretch>
              <a:fillRect/>
            </a:stretch>
          </p:blipFill>
          <p:spPr bwMode="auto">
            <a:xfrm>
              <a:off x="2599388" y="191640"/>
              <a:ext cx="3158896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21" name="文本框 1"/>
          <p:cNvSpPr txBox="1">
            <a:spLocks noChangeArrowheads="1"/>
          </p:cNvSpPr>
          <p:nvPr/>
        </p:nvSpPr>
        <p:spPr bwMode="auto">
          <a:xfrm>
            <a:off x="646113" y="195263"/>
            <a:ext cx="51117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一、观察对比，导入新课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0"/>
          <p:cNvGrpSpPr/>
          <p:nvPr/>
        </p:nvGrpSpPr>
        <p:grpSpPr bwMode="auto">
          <a:xfrm>
            <a:off x="250825" y="192088"/>
            <a:ext cx="5507038" cy="757237"/>
            <a:chOff x="251520" y="191640"/>
            <a:chExt cx="5506764" cy="758267"/>
          </a:xfrm>
        </p:grpSpPr>
        <p:pic>
          <p:nvPicPr>
            <p:cNvPr id="10248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21"/>
            <a:stretch>
              <a:fillRect/>
            </a:stretch>
          </p:blipFill>
          <p:spPr bwMode="auto">
            <a:xfrm>
              <a:off x="251520" y="191640"/>
              <a:ext cx="3168352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9" name="图片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2"/>
            <a:stretch>
              <a:fillRect/>
            </a:stretch>
          </p:blipFill>
          <p:spPr bwMode="auto">
            <a:xfrm>
              <a:off x="2599388" y="191640"/>
              <a:ext cx="3158896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45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15" y="1203598"/>
            <a:ext cx="600479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文本框 1"/>
          <p:cNvSpPr txBox="1">
            <a:spLocks noChangeArrowheads="1"/>
          </p:cNvSpPr>
          <p:nvPr/>
        </p:nvSpPr>
        <p:spPr bwMode="auto">
          <a:xfrm>
            <a:off x="646113" y="228600"/>
            <a:ext cx="4933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二、创设情境，探究新知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6215" y="1940052"/>
            <a:ext cx="7651569" cy="239727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3"/>
          <p:cNvGrpSpPr/>
          <p:nvPr/>
        </p:nvGrpSpPr>
        <p:grpSpPr bwMode="auto">
          <a:xfrm>
            <a:off x="683568" y="3756158"/>
            <a:ext cx="6480720" cy="444094"/>
            <a:chOff x="2555776" y="4272001"/>
            <a:chExt cx="6480614" cy="444094"/>
          </a:xfrm>
          <a:noFill/>
        </p:grpSpPr>
        <p:sp>
          <p:nvSpPr>
            <p:cNvPr id="9" name="云形标注 12"/>
            <p:cNvSpPr/>
            <p:nvPr/>
          </p:nvSpPr>
          <p:spPr>
            <a:xfrm>
              <a:off x="2555776" y="4272001"/>
              <a:ext cx="6480614" cy="44409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小数点移动与   的长短有什么关系？</a:t>
              </a: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20267610">
              <a:off x="4837497" y="4353868"/>
              <a:ext cx="504048" cy="360923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955" y="943248"/>
            <a:ext cx="7926090" cy="25593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7"/>
          <p:cNvSpPr txBox="1">
            <a:spLocks noChangeArrowheads="1"/>
          </p:cNvSpPr>
          <p:nvPr/>
        </p:nvSpPr>
        <p:spPr bwMode="auto">
          <a:xfrm>
            <a:off x="1652588" y="2182813"/>
            <a:ext cx="583882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0.009m→0.09m→0.9m→9m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55526"/>
            <a:ext cx="781069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" name="组合 17"/>
          <p:cNvGrpSpPr/>
          <p:nvPr/>
        </p:nvGrpSpPr>
        <p:grpSpPr bwMode="auto">
          <a:xfrm>
            <a:off x="3059113" y="614363"/>
            <a:ext cx="3816350" cy="1223962"/>
            <a:chOff x="2483768" y="1779662"/>
            <a:chExt cx="3816424" cy="1224136"/>
          </a:xfrm>
        </p:grpSpPr>
        <p:sp>
          <p:nvSpPr>
            <p:cNvPr id="43" name="圆角矩形标注 11"/>
            <p:cNvSpPr/>
            <p:nvPr/>
          </p:nvSpPr>
          <p:spPr>
            <a:xfrm>
              <a:off x="2483768" y="1779662"/>
              <a:ext cx="3816424" cy="1224136"/>
            </a:xfrm>
            <a:prstGeom prst="wedgeRoundRectCallout">
              <a:avLst>
                <a:gd name="adj1" fmla="val -58167"/>
                <a:gd name="adj2" fmla="val 10713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 cap="flat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kern="0" noProof="1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小数点往右移，   越变越大！</a:t>
              </a:r>
            </a:p>
          </p:txBody>
        </p:sp>
        <p:pic>
          <p:nvPicPr>
            <p:cNvPr id="12297" name="图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1898384"/>
              <a:ext cx="7715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5" name="Line 12"/>
          <p:cNvSpPr>
            <a:spLocks noChangeShapeType="1"/>
          </p:cNvSpPr>
          <p:nvPr/>
        </p:nvSpPr>
        <p:spPr bwMode="auto">
          <a:xfrm>
            <a:off x="1487488" y="2813050"/>
            <a:ext cx="6253162" cy="0"/>
          </a:xfrm>
          <a:prstGeom prst="line">
            <a:avLst/>
          </a:prstGeom>
          <a:noFill/>
          <a:ln w="19050">
            <a:solidFill>
              <a:schemeClr val="accent5"/>
            </a:solidFill>
            <a:round/>
            <a:headEnd type="none" w="med" len="med"/>
            <a:tailEnd type="arrow" w="med" len="med"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6" name="圆角矩形标注 19"/>
          <p:cNvSpPr/>
          <p:nvPr/>
        </p:nvSpPr>
        <p:spPr>
          <a:xfrm>
            <a:off x="1636713" y="3363913"/>
            <a:ext cx="4464050" cy="1223962"/>
          </a:xfrm>
          <a:prstGeom prst="wedgeRoundRectCallout">
            <a:avLst>
              <a:gd name="adj1" fmla="val 61776"/>
              <a:gd name="adj2" fmla="val 1256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noProof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观察这几个小数，说一说它们有什么不同？</a:t>
            </a:r>
          </a:p>
        </p:txBody>
      </p:sp>
      <p:pic>
        <p:nvPicPr>
          <p:cNvPr id="47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4248" y="3291830"/>
            <a:ext cx="695978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2843213" y="2667000"/>
            <a:ext cx="3529012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  0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.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09 m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endParaRPr lang="en-US" altLang="zh-CN" sz="3200" b="1" dirty="0">
              <a:latin typeface="+mj-lt"/>
              <a:ea typeface="隶书" panose="02010509060101010101" pitchFamily="49" charset="-122"/>
            </a:endParaRP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2843213" y="2082800"/>
            <a:ext cx="35290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0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.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009 m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endParaRPr lang="en-US" altLang="zh-CN" sz="3200" b="1" dirty="0">
              <a:latin typeface="+mj-lt"/>
              <a:ea typeface="隶书" panose="02010509060101010101" pitchFamily="49" charset="-122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093788" y="625475"/>
            <a:ext cx="6956425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    将金箍棒的长度单位转化成毫米，再进行比较。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932363" y="2079625"/>
            <a:ext cx="17272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 mm</a:t>
            </a:r>
          </a:p>
        </p:txBody>
      </p:sp>
      <p:sp>
        <p:nvSpPr>
          <p:cNvPr id="6" name="弧形 5"/>
          <p:cNvSpPr/>
          <p:nvPr/>
        </p:nvSpPr>
        <p:spPr>
          <a:xfrm rot="19532257" flipH="1">
            <a:off x="3114675" y="2263775"/>
            <a:ext cx="342900" cy="371475"/>
          </a:xfrm>
          <a:prstGeom prst="arc">
            <a:avLst>
              <a:gd name="adj1" fmla="val 1413489"/>
              <a:gd name="adj2" fmla="val 7347478"/>
            </a:avLst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4932363" y="2667000"/>
            <a:ext cx="17272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90 mm</a:t>
            </a:r>
          </a:p>
        </p:txBody>
      </p:sp>
      <p:sp>
        <p:nvSpPr>
          <p:cNvPr id="8" name="弧形 7"/>
          <p:cNvSpPr/>
          <p:nvPr/>
        </p:nvSpPr>
        <p:spPr>
          <a:xfrm rot="19551536" flipH="1">
            <a:off x="3362325" y="2863850"/>
            <a:ext cx="342900" cy="371475"/>
          </a:xfrm>
          <a:prstGeom prst="arc">
            <a:avLst>
              <a:gd name="adj1" fmla="val 625648"/>
              <a:gd name="adj2" fmla="val 6461223"/>
            </a:avLst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843213" y="3243263"/>
            <a:ext cx="35290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    0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.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 m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endParaRPr lang="en-US" altLang="zh-CN" sz="3200" b="1" dirty="0">
              <a:latin typeface="+mj-lt"/>
              <a:ea typeface="隶书" panose="02010509060101010101" pitchFamily="49" charset="-122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932363" y="3238500"/>
            <a:ext cx="17272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900 mm</a:t>
            </a:r>
          </a:p>
        </p:txBody>
      </p:sp>
      <p:sp>
        <p:nvSpPr>
          <p:cNvPr id="11" name="弧形 10"/>
          <p:cNvSpPr/>
          <p:nvPr/>
        </p:nvSpPr>
        <p:spPr>
          <a:xfrm rot="19243559" flipH="1">
            <a:off x="3592513" y="3438525"/>
            <a:ext cx="344487" cy="373063"/>
          </a:xfrm>
          <a:prstGeom prst="arc">
            <a:avLst>
              <a:gd name="adj1" fmla="val 625648"/>
              <a:gd name="adj2" fmla="val 7777442"/>
            </a:avLst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843213" y="3867150"/>
            <a:ext cx="35290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       9 m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endParaRPr lang="en-US" altLang="zh-CN" sz="3200" b="1" dirty="0">
              <a:latin typeface="+mj-lt"/>
              <a:ea typeface="隶书" panose="02010509060101010101" pitchFamily="49" charset="-122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932363" y="3867150"/>
            <a:ext cx="223202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9000 mm</a:t>
            </a:r>
          </a:p>
        </p:txBody>
      </p:sp>
      <p:grpSp>
        <p:nvGrpSpPr>
          <p:cNvPr id="14" name="组合 10"/>
          <p:cNvGrpSpPr/>
          <p:nvPr/>
        </p:nvGrpSpPr>
        <p:grpSpPr bwMode="auto">
          <a:xfrm>
            <a:off x="1951038" y="1931988"/>
            <a:ext cx="676275" cy="2759075"/>
            <a:chOff x="1537422" y="2513013"/>
            <a:chExt cx="677134" cy="2759074"/>
          </a:xfrm>
        </p:grpSpPr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1537422" y="2513013"/>
              <a:ext cx="677134" cy="275907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从上往下观察</a:t>
              </a:r>
            </a:p>
          </p:txBody>
        </p:sp>
        <p:cxnSp>
          <p:nvCxnSpPr>
            <p:cNvPr id="13328" name="直接箭头连接符 10"/>
            <p:cNvCxnSpPr>
              <a:cxnSpLocks noChangeShapeType="1"/>
            </p:cNvCxnSpPr>
            <p:nvPr/>
          </p:nvCxnSpPr>
          <p:spPr bwMode="auto">
            <a:xfrm flipH="1">
              <a:off x="2208998" y="2800548"/>
              <a:ext cx="1" cy="2319139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9" grpId="0"/>
      <p:bldP spid="10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2714625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latin typeface="+mn-lt"/>
            </a:endParaRPr>
          </a:p>
        </p:txBody>
      </p:sp>
      <p:sp>
        <p:nvSpPr>
          <p:cNvPr id="44" name="矩形 5"/>
          <p:cNvSpPr>
            <a:spLocks noChangeArrowheads="1"/>
          </p:cNvSpPr>
          <p:nvPr/>
        </p:nvSpPr>
        <p:spPr bwMode="auto">
          <a:xfrm>
            <a:off x="4565650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latin typeface="+mn-lt"/>
            </a:endParaRPr>
          </a:p>
        </p:txBody>
      </p:sp>
      <p:sp>
        <p:nvSpPr>
          <p:cNvPr id="45" name="矩形 6"/>
          <p:cNvSpPr>
            <a:spLocks noChangeArrowheads="1"/>
          </p:cNvSpPr>
          <p:nvPr/>
        </p:nvSpPr>
        <p:spPr bwMode="auto">
          <a:xfrm>
            <a:off x="3629025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latin typeface="+mn-lt"/>
            </a:endParaRPr>
          </a:p>
        </p:txBody>
      </p:sp>
      <p:sp>
        <p:nvSpPr>
          <p:cNvPr id="46" name="矩形 7"/>
          <p:cNvSpPr>
            <a:spLocks noChangeArrowheads="1"/>
          </p:cNvSpPr>
          <p:nvPr/>
        </p:nvSpPr>
        <p:spPr bwMode="auto">
          <a:xfrm>
            <a:off x="5503863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9</a:t>
            </a:r>
            <a:endParaRPr lang="zh-CN" altLang="en-US" sz="9600" b="1">
              <a:latin typeface="+mn-lt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3348038" y="354013"/>
            <a:ext cx="4921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.</a:t>
            </a:r>
            <a:endParaRPr lang="zh-CN" altLang="en-US" sz="96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343" name="矩形 17"/>
          <p:cNvSpPr>
            <a:spLocks noChangeArrowheads="1"/>
          </p:cNvSpPr>
          <p:nvPr/>
        </p:nvSpPr>
        <p:spPr bwMode="auto">
          <a:xfrm>
            <a:off x="1293813" y="1855788"/>
            <a:ext cx="684212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小数点向（   ）移动（   ）位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小数相当于把原数（    ），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小数就（     ）到原数的（    ）；</a:t>
            </a: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3425825" y="1887538"/>
            <a:ext cx="595313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右</a:t>
            </a: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5661025" y="1903413"/>
            <a:ext cx="595313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一</a:t>
            </a: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4987925" y="2474913"/>
            <a:ext cx="100647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10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2986088" y="3055938"/>
            <a:ext cx="100806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扩大</a:t>
            </a: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6407150" y="3055938"/>
            <a:ext cx="100647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10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倍</a:t>
            </a:r>
          </a:p>
        </p:txBody>
      </p: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2232025" y="3643313"/>
            <a:ext cx="4679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0.009 m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×10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0.09 m</a:t>
            </a:r>
          </a:p>
        </p:txBody>
      </p:sp>
      <p:sp>
        <p:nvSpPr>
          <p:cNvPr id="55" name="Text Box 8"/>
          <p:cNvSpPr txBox="1">
            <a:spLocks noChangeArrowheads="1"/>
          </p:cNvSpPr>
          <p:nvPr/>
        </p:nvSpPr>
        <p:spPr bwMode="auto">
          <a:xfrm>
            <a:off x="2232025" y="4289425"/>
            <a:ext cx="467995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 mm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×10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90 mm</a:t>
            </a:r>
          </a:p>
        </p:txBody>
      </p:sp>
      <p:grpSp>
        <p:nvGrpSpPr>
          <p:cNvPr id="14351" name="组合 64"/>
          <p:cNvGrpSpPr/>
          <p:nvPr/>
        </p:nvGrpSpPr>
        <p:grpSpPr bwMode="auto">
          <a:xfrm>
            <a:off x="847725" y="409575"/>
            <a:ext cx="1474788" cy="820738"/>
            <a:chOff x="847204" y="409422"/>
            <a:chExt cx="1475816" cy="820173"/>
          </a:xfrm>
        </p:grpSpPr>
        <p:sp>
          <p:nvSpPr>
            <p:cNvPr id="62" name="矩形 61"/>
            <p:cNvSpPr/>
            <p:nvPr/>
          </p:nvSpPr>
          <p:spPr>
            <a:xfrm>
              <a:off x="1314254" y="644210"/>
              <a:ext cx="1008766" cy="58538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发现</a:t>
              </a:r>
              <a:endParaRPr lang="zh-CN" altLang="en-US"/>
            </a:p>
          </p:txBody>
        </p:sp>
        <p:pic>
          <p:nvPicPr>
            <p:cNvPr id="14353" name="图片 6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204" y="409422"/>
              <a:ext cx="658425" cy="664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6 L 0.09878 -0.0012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7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17"/>
          <p:cNvSpPr>
            <a:spLocks noChangeArrowheads="1"/>
          </p:cNvSpPr>
          <p:nvPr/>
        </p:nvSpPr>
        <p:spPr bwMode="auto">
          <a:xfrm>
            <a:off x="1187450" y="1793875"/>
            <a:ext cx="7272338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小数点向（   ）移动（   ）位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小数相当于把原数（      ），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小数就（     ）到原数的（      ）；</a:t>
            </a: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2714625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latin typeface="+mn-lt"/>
            </a:endParaRPr>
          </a:p>
        </p:txBody>
      </p:sp>
      <p:sp>
        <p:nvSpPr>
          <p:cNvPr id="44" name="矩形 5"/>
          <p:cNvSpPr>
            <a:spLocks noChangeArrowheads="1"/>
          </p:cNvSpPr>
          <p:nvPr/>
        </p:nvSpPr>
        <p:spPr bwMode="auto">
          <a:xfrm>
            <a:off x="4565650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latin typeface="+mn-lt"/>
            </a:endParaRP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3629025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latin typeface="+mn-lt"/>
            </a:endParaRPr>
          </a:p>
        </p:txBody>
      </p:sp>
      <p:sp>
        <p:nvSpPr>
          <p:cNvPr id="46" name="矩形 7"/>
          <p:cNvSpPr>
            <a:spLocks noChangeArrowheads="1"/>
          </p:cNvSpPr>
          <p:nvPr/>
        </p:nvSpPr>
        <p:spPr bwMode="auto">
          <a:xfrm>
            <a:off x="5503863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9</a:t>
            </a:r>
            <a:endParaRPr lang="zh-CN" altLang="en-US" sz="9600" b="1">
              <a:latin typeface="+mn-lt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3348038" y="354013"/>
            <a:ext cx="4921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.</a:t>
            </a:r>
            <a:endParaRPr lang="zh-CN" altLang="en-US" sz="96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3354388" y="1804988"/>
            <a:ext cx="59531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右</a:t>
            </a: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5613400" y="1793875"/>
            <a:ext cx="5969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两</a:t>
            </a: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5008563" y="2403475"/>
            <a:ext cx="120967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100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2914650" y="2987675"/>
            <a:ext cx="1008063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扩大</a:t>
            </a: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6378575" y="2997200"/>
            <a:ext cx="120967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100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倍</a:t>
            </a:r>
          </a:p>
        </p:txBody>
      </p: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2232025" y="3643313"/>
            <a:ext cx="4679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0.009 m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×100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0.9 m</a:t>
            </a:r>
          </a:p>
        </p:txBody>
      </p:sp>
      <p:sp>
        <p:nvSpPr>
          <p:cNvPr id="55" name="Text Box 8"/>
          <p:cNvSpPr txBox="1">
            <a:spLocks noChangeArrowheads="1"/>
          </p:cNvSpPr>
          <p:nvPr/>
        </p:nvSpPr>
        <p:spPr bwMode="auto">
          <a:xfrm>
            <a:off x="2232025" y="4289425"/>
            <a:ext cx="467995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 mm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×100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900 mm</a:t>
            </a:r>
          </a:p>
        </p:txBody>
      </p:sp>
      <p:grpSp>
        <p:nvGrpSpPr>
          <p:cNvPr id="15375" name="组合 56"/>
          <p:cNvGrpSpPr/>
          <p:nvPr/>
        </p:nvGrpSpPr>
        <p:grpSpPr bwMode="auto">
          <a:xfrm>
            <a:off x="847725" y="409575"/>
            <a:ext cx="1474788" cy="820738"/>
            <a:chOff x="847204" y="409422"/>
            <a:chExt cx="1475816" cy="820173"/>
          </a:xfrm>
        </p:grpSpPr>
        <p:sp>
          <p:nvSpPr>
            <p:cNvPr id="58" name="矩形 57"/>
            <p:cNvSpPr/>
            <p:nvPr/>
          </p:nvSpPr>
          <p:spPr>
            <a:xfrm>
              <a:off x="1314254" y="644210"/>
              <a:ext cx="1008766" cy="58538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发现</a:t>
              </a:r>
              <a:endParaRPr lang="zh-CN" altLang="en-US"/>
            </a:p>
          </p:txBody>
        </p:sp>
        <p:pic>
          <p:nvPicPr>
            <p:cNvPr id="15377" name="图片 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204" y="409422"/>
              <a:ext cx="658425" cy="664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6 L 0.20121 3.70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7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7"/>
          <p:cNvSpPr>
            <a:spLocks noChangeArrowheads="1"/>
          </p:cNvSpPr>
          <p:nvPr/>
        </p:nvSpPr>
        <p:spPr bwMode="auto">
          <a:xfrm>
            <a:off x="1116013" y="1793875"/>
            <a:ext cx="73437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小数点向（   ）移动（   ）位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小数相当于把原数（       ），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小数就（     ）到原数的（      ）；</a:t>
            </a: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2714625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latin typeface="+mn-lt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4565650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latin typeface="+mn-lt"/>
            </a:endParaRP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3629025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latin typeface="+mn-lt"/>
            </a:endParaRPr>
          </a:p>
        </p:txBody>
      </p:sp>
      <p:sp>
        <p:nvSpPr>
          <p:cNvPr id="46" name="矩形 7"/>
          <p:cNvSpPr>
            <a:spLocks noChangeArrowheads="1"/>
          </p:cNvSpPr>
          <p:nvPr/>
        </p:nvSpPr>
        <p:spPr bwMode="auto">
          <a:xfrm>
            <a:off x="5503863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9</a:t>
            </a:r>
            <a:endParaRPr lang="zh-CN" altLang="en-US" sz="9600" b="1">
              <a:latin typeface="+mn-lt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3348038" y="354013"/>
            <a:ext cx="4921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.</a:t>
            </a:r>
            <a:endParaRPr lang="zh-CN" altLang="en-US" sz="96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3224213" y="1800225"/>
            <a:ext cx="59531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右</a:t>
            </a: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5497513" y="1830388"/>
            <a:ext cx="5969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三</a:t>
            </a: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4870450" y="2413000"/>
            <a:ext cx="1417638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1000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2847975" y="3003550"/>
            <a:ext cx="1008063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扩大</a:t>
            </a: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6221413" y="2976563"/>
            <a:ext cx="1417637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1000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倍</a:t>
            </a:r>
          </a:p>
        </p:txBody>
      </p: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2232025" y="3643313"/>
            <a:ext cx="4679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0.009 m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×1000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 m</a:t>
            </a:r>
          </a:p>
        </p:txBody>
      </p:sp>
      <p:sp>
        <p:nvSpPr>
          <p:cNvPr id="55" name="Text Box 8"/>
          <p:cNvSpPr txBox="1">
            <a:spLocks noChangeArrowheads="1"/>
          </p:cNvSpPr>
          <p:nvPr/>
        </p:nvSpPr>
        <p:spPr bwMode="auto">
          <a:xfrm>
            <a:off x="2232025" y="4289425"/>
            <a:ext cx="5292725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 mm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×1000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9000 mm</a:t>
            </a:r>
          </a:p>
        </p:txBody>
      </p:sp>
      <p:grpSp>
        <p:nvGrpSpPr>
          <p:cNvPr id="16399" name="组合 56"/>
          <p:cNvGrpSpPr/>
          <p:nvPr/>
        </p:nvGrpSpPr>
        <p:grpSpPr bwMode="auto">
          <a:xfrm>
            <a:off x="847725" y="409575"/>
            <a:ext cx="1474788" cy="820739"/>
            <a:chOff x="847204" y="409422"/>
            <a:chExt cx="1475816" cy="820173"/>
          </a:xfrm>
        </p:grpSpPr>
        <p:sp>
          <p:nvSpPr>
            <p:cNvPr id="58" name="矩形 57"/>
            <p:cNvSpPr/>
            <p:nvPr/>
          </p:nvSpPr>
          <p:spPr>
            <a:xfrm>
              <a:off x="1314254" y="644210"/>
              <a:ext cx="1008766" cy="58538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发现</a:t>
              </a:r>
              <a:endParaRPr lang="zh-CN" altLang="en-US"/>
            </a:p>
          </p:txBody>
        </p:sp>
        <p:pic>
          <p:nvPicPr>
            <p:cNvPr id="16401" name="图片 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204" y="409422"/>
              <a:ext cx="658425" cy="664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6 L 0.31163 3.70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7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/>
          <p:cNvSpPr txBox="1">
            <a:spLocks noChangeArrowheads="1"/>
          </p:cNvSpPr>
          <p:nvPr/>
        </p:nvSpPr>
        <p:spPr bwMode="auto">
          <a:xfrm>
            <a:off x="487363" y="1071563"/>
            <a:ext cx="8228012" cy="3046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小数点向右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移动一</a:t>
            </a:r>
            <a:r>
              <a:rPr lang="zh-CN" altLang="en-US" sz="3200" b="1">
                <a:latin typeface="+mj-lt"/>
                <a:ea typeface="+mj-ea"/>
              </a:rPr>
              <a:t>位，小数</a:t>
            </a:r>
            <a:r>
              <a:rPr lang="zh-CN" altLang="en-US" sz="3200" b="1" dirty="0">
                <a:latin typeface="+mj-lt"/>
                <a:ea typeface="+mj-ea"/>
              </a:rPr>
              <a:t>就扩大到原数的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 </a:t>
            </a:r>
            <a:r>
              <a:rPr lang="zh-CN" altLang="en-US" sz="3200" b="1" dirty="0">
                <a:latin typeface="+mj-lt"/>
                <a:ea typeface="+mj-ea"/>
              </a:rPr>
              <a:t>倍；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移动两位，小数就扩大到原数的</a:t>
            </a:r>
            <a:r>
              <a:rPr lang="en-US" altLang="zh-CN" sz="3200" b="1" dirty="0">
                <a:latin typeface="+mj-ea"/>
                <a:ea typeface="+mj-ea"/>
              </a:rPr>
              <a:t>(      )</a:t>
            </a:r>
            <a:r>
              <a:rPr lang="zh-CN" altLang="en-US" sz="3200" b="1" dirty="0">
                <a:latin typeface="+mj-lt"/>
                <a:ea typeface="+mj-ea"/>
              </a:rPr>
              <a:t>倍；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移动三位，小数就扩大到原数的</a:t>
            </a:r>
            <a:r>
              <a:rPr lang="en-US" altLang="zh-CN" sz="3200" b="1" dirty="0">
                <a:latin typeface="+mj-ea"/>
              </a:rPr>
              <a:t>(      )</a:t>
            </a:r>
            <a:r>
              <a:rPr lang="zh-CN" altLang="en-US" sz="3200" b="1" dirty="0">
                <a:latin typeface="+mj-lt"/>
                <a:ea typeface="+mj-ea"/>
              </a:rPr>
              <a:t>倍；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……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4300" y="2286000"/>
            <a:ext cx="130175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100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507163" y="2871788"/>
            <a:ext cx="130016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1000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8"/>
          <p:cNvSpPr txBox="1">
            <a:spLocks noChangeArrowheads="1"/>
          </p:cNvSpPr>
          <p:nvPr/>
        </p:nvSpPr>
        <p:spPr bwMode="auto">
          <a:xfrm>
            <a:off x="2197100" y="2019300"/>
            <a:ext cx="3529013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  0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.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09 m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endParaRPr lang="en-US" altLang="zh-CN" sz="3200" b="1" dirty="0">
              <a:latin typeface="+mj-lt"/>
              <a:ea typeface="隶书" panose="02010509060101010101" pitchFamily="49" charset="-122"/>
            </a:endParaRP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2197100" y="1435100"/>
            <a:ext cx="352901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0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.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009 m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endParaRPr lang="en-US" altLang="zh-CN" sz="3200" b="1" dirty="0">
              <a:latin typeface="+mj-lt"/>
              <a:ea typeface="隶书" panose="02010509060101010101" pitchFamily="49" charset="-122"/>
            </a:endParaRPr>
          </a:p>
        </p:txBody>
      </p: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4284663" y="1433513"/>
            <a:ext cx="172878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 mm</a:t>
            </a:r>
          </a:p>
        </p:txBody>
      </p:sp>
      <p:sp>
        <p:nvSpPr>
          <p:cNvPr id="33" name="弧形 32"/>
          <p:cNvSpPr/>
          <p:nvPr/>
        </p:nvSpPr>
        <p:spPr>
          <a:xfrm rot="19532257" flipH="1">
            <a:off x="2540000" y="1652588"/>
            <a:ext cx="344488" cy="371475"/>
          </a:xfrm>
          <a:prstGeom prst="arc">
            <a:avLst>
              <a:gd name="adj1" fmla="val 625648"/>
              <a:gd name="adj2" fmla="val 7347478"/>
            </a:avLst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/>
          </a:p>
        </p:txBody>
      </p: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4284663" y="2019300"/>
            <a:ext cx="1728787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90 mm</a:t>
            </a:r>
          </a:p>
        </p:txBody>
      </p:sp>
      <p:sp>
        <p:nvSpPr>
          <p:cNvPr id="35" name="弧形 34"/>
          <p:cNvSpPr/>
          <p:nvPr/>
        </p:nvSpPr>
        <p:spPr>
          <a:xfrm rot="19532257" flipH="1">
            <a:off x="2767013" y="2211388"/>
            <a:ext cx="344487" cy="371475"/>
          </a:xfrm>
          <a:prstGeom prst="arc">
            <a:avLst>
              <a:gd name="adj1" fmla="val 625648"/>
              <a:gd name="adj2" fmla="val 7347478"/>
            </a:avLst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/>
          </a:p>
        </p:txBody>
      </p:sp>
      <p:sp>
        <p:nvSpPr>
          <p:cNvPr id="36" name="Text Box 8"/>
          <p:cNvSpPr txBox="1">
            <a:spLocks noChangeArrowheads="1"/>
          </p:cNvSpPr>
          <p:nvPr/>
        </p:nvSpPr>
        <p:spPr bwMode="auto">
          <a:xfrm>
            <a:off x="2197100" y="2595563"/>
            <a:ext cx="3529013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    0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.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 m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endParaRPr lang="en-US" altLang="zh-CN" sz="3200" b="1" dirty="0">
              <a:latin typeface="+mj-lt"/>
              <a:ea typeface="隶书" panose="02010509060101010101" pitchFamily="49" charset="-122"/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4284663" y="2590800"/>
            <a:ext cx="1728787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900 mm</a:t>
            </a:r>
          </a:p>
        </p:txBody>
      </p:sp>
      <p:sp>
        <p:nvSpPr>
          <p:cNvPr id="38" name="弧形 37"/>
          <p:cNvSpPr/>
          <p:nvPr/>
        </p:nvSpPr>
        <p:spPr>
          <a:xfrm rot="19532257" flipH="1">
            <a:off x="2921000" y="2806700"/>
            <a:ext cx="344488" cy="373063"/>
          </a:xfrm>
          <a:prstGeom prst="arc">
            <a:avLst>
              <a:gd name="adj1" fmla="val 625648"/>
              <a:gd name="adj2" fmla="val 7347478"/>
            </a:avLst>
          </a:pr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/>
          </a:p>
        </p:txBody>
      </p:sp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2197100" y="3219450"/>
            <a:ext cx="352901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       9 m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endParaRPr lang="en-US" altLang="zh-CN" sz="3200" b="1" dirty="0">
              <a:latin typeface="+mj-lt"/>
              <a:ea typeface="隶书" panose="02010509060101010101" pitchFamily="49" charset="-122"/>
            </a:endParaRPr>
          </a:p>
        </p:txBody>
      </p:sp>
      <p:sp>
        <p:nvSpPr>
          <p:cNvPr id="40" name="Text Box 8"/>
          <p:cNvSpPr txBox="1">
            <a:spLocks noChangeArrowheads="1"/>
          </p:cNvSpPr>
          <p:nvPr/>
        </p:nvSpPr>
        <p:spPr bwMode="auto">
          <a:xfrm>
            <a:off x="4284663" y="3219450"/>
            <a:ext cx="184308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9000 mm</a:t>
            </a:r>
          </a:p>
        </p:txBody>
      </p:sp>
      <p:grpSp>
        <p:nvGrpSpPr>
          <p:cNvPr id="41" name="Group 15"/>
          <p:cNvGrpSpPr/>
          <p:nvPr/>
        </p:nvGrpSpPr>
        <p:grpSpPr bwMode="auto">
          <a:xfrm>
            <a:off x="6415088" y="1320800"/>
            <a:ext cx="677862" cy="2593975"/>
            <a:chOff x="3565" y="1750"/>
            <a:chExt cx="427" cy="1636"/>
          </a:xfrm>
        </p:grpSpPr>
        <p:sp>
          <p:nvSpPr>
            <p:cNvPr id="18446" name="TextBox 14"/>
            <p:cNvSpPr txBox="1">
              <a:spLocks noChangeArrowheads="1"/>
            </p:cNvSpPr>
            <p:nvPr/>
          </p:nvSpPr>
          <p:spPr bwMode="auto">
            <a:xfrm>
              <a:off x="3565" y="1750"/>
              <a:ext cx="427" cy="1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从下往上观察</a:t>
              </a:r>
            </a:p>
          </p:txBody>
        </p:sp>
        <p:cxnSp>
          <p:nvCxnSpPr>
            <p:cNvPr id="18447" name="直接箭头连接符 12"/>
            <p:cNvCxnSpPr>
              <a:cxnSpLocks noChangeShapeType="1"/>
            </p:cNvCxnSpPr>
            <p:nvPr/>
          </p:nvCxnSpPr>
          <p:spPr bwMode="auto">
            <a:xfrm flipV="1">
              <a:off x="3565" y="1797"/>
              <a:ext cx="1" cy="1479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565650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FFC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solidFill>
                <a:srgbClr val="FFC000"/>
              </a:solidFill>
              <a:latin typeface="+mn-lt"/>
            </a:endParaRPr>
          </a:p>
        </p:txBody>
      </p:sp>
      <p:sp>
        <p:nvSpPr>
          <p:cNvPr id="7" name="矩形 7"/>
          <p:cNvSpPr>
            <a:spLocks noChangeArrowheads="1"/>
          </p:cNvSpPr>
          <p:nvPr/>
        </p:nvSpPr>
        <p:spPr bwMode="auto">
          <a:xfrm>
            <a:off x="5503863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9</a:t>
            </a:r>
            <a:endParaRPr lang="zh-CN" altLang="en-US" sz="9600" b="1">
              <a:latin typeface="+mn-lt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169025" y="354013"/>
            <a:ext cx="49053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.</a:t>
            </a:r>
            <a:endParaRPr lang="zh-CN" altLang="en-US" sz="96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9461" name="矩形 17"/>
          <p:cNvSpPr>
            <a:spLocks noChangeArrowheads="1"/>
          </p:cNvSpPr>
          <p:nvPr/>
        </p:nvSpPr>
        <p:spPr bwMode="auto">
          <a:xfrm>
            <a:off x="354013" y="1793875"/>
            <a:ext cx="84359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小数点向（     ）移动（     ）位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小数相当于把原数（        ），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小数就（        ）到原数的（        ）；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686050" y="1804988"/>
            <a:ext cx="5969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左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341938" y="1804988"/>
            <a:ext cx="5969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一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187825" y="2414588"/>
            <a:ext cx="146367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除以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10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479675" y="2986088"/>
            <a:ext cx="100965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缩小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2232025" y="3643313"/>
            <a:ext cx="4679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 m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÷10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0.9 m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2232025" y="4289425"/>
            <a:ext cx="5292725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9000 mm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隶书" panose="02010509060101010101" pitchFamily="49" charset="-122"/>
              </a:rPr>
              <a:t>÷10 </a:t>
            </a:r>
            <a:r>
              <a:rPr lang="zh-CN" altLang="en-US" sz="3200" b="1" dirty="0">
                <a:latin typeface="+mj-lt"/>
                <a:ea typeface="隶书" panose="02010509060101010101" pitchFamily="49" charset="-122"/>
              </a:rPr>
              <a:t>＝</a:t>
            </a:r>
            <a:r>
              <a:rPr lang="en-US" altLang="zh-CN" sz="3200" b="1" dirty="0">
                <a:latin typeface="+mj-lt"/>
                <a:ea typeface="隶书" panose="02010509060101010101" pitchFamily="49" charset="-122"/>
              </a:rPr>
              <a:t>900 mm</a:t>
            </a: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6716713" y="2762250"/>
          <a:ext cx="566737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215900" imgH="393065" progId="Equation.DSMT4">
                  <p:embed/>
                </p:oleObj>
              </mc:Choice>
              <mc:Fallback>
                <p:oleObj name="Equation" r:id="rId3" imgW="215900" imgH="393065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6713" y="2762250"/>
                        <a:ext cx="566737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69" name="组合 16"/>
          <p:cNvGrpSpPr/>
          <p:nvPr/>
        </p:nvGrpSpPr>
        <p:grpSpPr bwMode="auto">
          <a:xfrm>
            <a:off x="847725" y="409575"/>
            <a:ext cx="1474788" cy="820738"/>
            <a:chOff x="847204" y="409422"/>
            <a:chExt cx="1475816" cy="820173"/>
          </a:xfrm>
        </p:grpSpPr>
        <p:sp>
          <p:nvSpPr>
            <p:cNvPr id="18" name="矩形 17"/>
            <p:cNvSpPr/>
            <p:nvPr/>
          </p:nvSpPr>
          <p:spPr>
            <a:xfrm>
              <a:off x="1314254" y="644210"/>
              <a:ext cx="1008766" cy="58538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发现</a:t>
              </a:r>
              <a:endParaRPr lang="zh-CN" altLang="en-US"/>
            </a:p>
          </p:txBody>
        </p:sp>
        <p:pic>
          <p:nvPicPr>
            <p:cNvPr id="19471" name="图片 1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204" y="409422"/>
              <a:ext cx="658425" cy="664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-0.10712 3.70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7"/>
          <p:cNvSpPr>
            <a:spLocks noChangeArrowheads="1"/>
          </p:cNvSpPr>
          <p:nvPr/>
        </p:nvSpPr>
        <p:spPr bwMode="auto">
          <a:xfrm>
            <a:off x="354013" y="1793875"/>
            <a:ext cx="84359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小数点向（     ）移动（     ）位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小数相当于把原数（        ），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小数就（        ）到原数的（        ）；</a:t>
            </a:r>
          </a:p>
        </p:txBody>
      </p:sp>
      <p:grpSp>
        <p:nvGrpSpPr>
          <p:cNvPr id="20483" name="组合 2"/>
          <p:cNvGrpSpPr/>
          <p:nvPr/>
        </p:nvGrpSpPr>
        <p:grpSpPr bwMode="auto">
          <a:xfrm>
            <a:off x="847725" y="409575"/>
            <a:ext cx="1474788" cy="820738"/>
            <a:chOff x="847204" y="409422"/>
            <a:chExt cx="1475816" cy="820173"/>
          </a:xfrm>
        </p:grpSpPr>
        <p:sp>
          <p:nvSpPr>
            <p:cNvPr id="4" name="矩形 3"/>
            <p:cNvSpPr/>
            <p:nvPr/>
          </p:nvSpPr>
          <p:spPr>
            <a:xfrm>
              <a:off x="1314254" y="644210"/>
              <a:ext cx="1008766" cy="58538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发现</a:t>
              </a:r>
              <a:endParaRPr lang="zh-CN" altLang="en-US"/>
            </a:p>
          </p:txBody>
        </p:sp>
        <p:pic>
          <p:nvPicPr>
            <p:cNvPr id="20496" name="图片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204" y="409422"/>
              <a:ext cx="658425" cy="664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565650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FFC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solidFill>
                <a:srgbClr val="FFC000"/>
              </a:solidFill>
              <a:latin typeface="+mn-lt"/>
            </a:endParaRP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5503863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9</a:t>
            </a:r>
            <a:endParaRPr lang="zh-CN" altLang="en-US" sz="9600" b="1">
              <a:latin typeface="+mn-lt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169025" y="354013"/>
            <a:ext cx="49053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.</a:t>
            </a:r>
            <a:endParaRPr lang="zh-CN" altLang="en-US" sz="96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686050" y="1804988"/>
            <a:ext cx="5969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左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341938" y="1804988"/>
            <a:ext cx="5969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两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154488" y="2395538"/>
            <a:ext cx="162401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除以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100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484438" y="2986088"/>
            <a:ext cx="1008062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缩小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2232025" y="3643313"/>
            <a:ext cx="4679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n-lt"/>
                <a:ea typeface="+mn-ea"/>
              </a:rPr>
              <a:t>9 m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÷100 </a:t>
            </a:r>
            <a:r>
              <a:rPr lang="zh-CN" altLang="en-US" sz="3200" b="1" dirty="0">
                <a:latin typeface="+mn-lt"/>
                <a:ea typeface="+mn-ea"/>
              </a:rPr>
              <a:t>＝</a:t>
            </a:r>
            <a:r>
              <a:rPr lang="en-US" altLang="zh-CN" sz="3200" b="1" dirty="0">
                <a:latin typeface="+mn-lt"/>
                <a:ea typeface="+mn-ea"/>
              </a:rPr>
              <a:t>0.09 m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2232025" y="4289425"/>
            <a:ext cx="5292725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n-lt"/>
                <a:ea typeface="+mn-ea"/>
              </a:rPr>
              <a:t>9000 mm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÷100 </a:t>
            </a:r>
            <a:r>
              <a:rPr lang="zh-CN" altLang="en-US" sz="3200" b="1" dirty="0">
                <a:latin typeface="+mn-lt"/>
                <a:ea typeface="+mn-ea"/>
              </a:rPr>
              <a:t>＝</a:t>
            </a:r>
            <a:r>
              <a:rPr lang="en-US" altLang="zh-CN" sz="3200" b="1" dirty="0">
                <a:latin typeface="+mn-lt"/>
                <a:ea typeface="+mn-ea"/>
              </a:rPr>
              <a:t>90 mm</a:t>
            </a: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6616700" y="2762250"/>
          <a:ext cx="766763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292100" imgH="393700" progId="Equation.DSMT4">
                  <p:embed/>
                </p:oleObj>
              </mc:Choice>
              <mc:Fallback>
                <p:oleObj name="Equation" r:id="rId4" imgW="292100" imgH="3937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6700" y="2762250"/>
                        <a:ext cx="766763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3490913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FFC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solidFill>
                <a:srgbClr val="FFC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-0.10712 3.7037E-6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712 3.7037E-6 L -0.21701 3.7037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8" grpId="1"/>
      <p:bldP spid="9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7"/>
          <p:cNvSpPr>
            <a:spLocks noChangeArrowheads="1"/>
          </p:cNvSpPr>
          <p:nvPr/>
        </p:nvSpPr>
        <p:spPr bwMode="auto">
          <a:xfrm>
            <a:off x="354013" y="1793875"/>
            <a:ext cx="84359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小数点向（     ）移动（     ）位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小数相当于把原数（        ），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小数就（        ）到原数的（        ）；</a:t>
            </a:r>
          </a:p>
        </p:txBody>
      </p:sp>
      <p:grpSp>
        <p:nvGrpSpPr>
          <p:cNvPr id="21507" name="组合 2"/>
          <p:cNvGrpSpPr/>
          <p:nvPr/>
        </p:nvGrpSpPr>
        <p:grpSpPr bwMode="auto">
          <a:xfrm>
            <a:off x="847725" y="409575"/>
            <a:ext cx="1474788" cy="820738"/>
            <a:chOff x="847204" y="409422"/>
            <a:chExt cx="1475816" cy="820173"/>
          </a:xfrm>
        </p:grpSpPr>
        <p:sp>
          <p:nvSpPr>
            <p:cNvPr id="4" name="矩形 3"/>
            <p:cNvSpPr/>
            <p:nvPr/>
          </p:nvSpPr>
          <p:spPr>
            <a:xfrm>
              <a:off x="1314254" y="644210"/>
              <a:ext cx="1008766" cy="58538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3200" b="1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发现</a:t>
              </a:r>
              <a:endParaRPr lang="zh-CN" altLang="en-US"/>
            </a:p>
          </p:txBody>
        </p:sp>
        <p:pic>
          <p:nvPicPr>
            <p:cNvPr id="21521" name="图片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204" y="409422"/>
              <a:ext cx="658425" cy="664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490913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FFC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solidFill>
                <a:srgbClr val="FFC000"/>
              </a:solidFill>
              <a:latin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565650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FFC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solidFill>
                <a:srgbClr val="FFC000"/>
              </a:solidFill>
              <a:latin typeface="+mn-lt"/>
            </a:endParaRPr>
          </a:p>
        </p:txBody>
      </p:sp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5503863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9</a:t>
            </a:r>
            <a:endParaRPr lang="zh-CN" altLang="en-US" sz="9600" b="1">
              <a:latin typeface="+mn-lt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169025" y="354013"/>
            <a:ext cx="49053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.</a:t>
            </a:r>
            <a:endParaRPr lang="zh-CN" altLang="en-US" sz="96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686050" y="1804988"/>
            <a:ext cx="5969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左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341938" y="1804988"/>
            <a:ext cx="5969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三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038600" y="2395538"/>
            <a:ext cx="1830388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除以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1000</a:t>
            </a:r>
            <a:endParaRPr lang="zh-CN" altLang="en-US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451100" y="2986088"/>
            <a:ext cx="100965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缩小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2232025" y="3643313"/>
            <a:ext cx="4679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9 m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÷1000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0.009 m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2232025" y="4289425"/>
            <a:ext cx="5292725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9000 mm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÷1000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9 mm</a:t>
            </a: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6475413" y="2735263"/>
          <a:ext cx="966787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368300" imgH="393700" progId="Equation.DSMT4">
                  <p:embed/>
                </p:oleObj>
              </mc:Choice>
              <mc:Fallback>
                <p:oleObj name="Equation" r:id="rId4" imgW="3683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5413" y="2735263"/>
                        <a:ext cx="966787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416175" y="354013"/>
            <a:ext cx="800100" cy="1570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9600" b="1">
                <a:solidFill>
                  <a:srgbClr val="FFC000"/>
                </a:solidFill>
                <a:latin typeface="+mn-lt"/>
                <a:cs typeface="Arial" panose="020B0604020202020204" pitchFamily="34" charset="0"/>
              </a:rPr>
              <a:t>0</a:t>
            </a:r>
            <a:endParaRPr lang="zh-CN" altLang="en-US" sz="9600" b="1">
              <a:solidFill>
                <a:srgbClr val="FFC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-0.10712 3.7037E-6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712 3.7037E-6 L -0.21701 3.7037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701 3.7037E-6 L -0.32743 3.7037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9" grpId="1"/>
      <p:bldP spid="9" grpId="2"/>
      <p:bldP spid="10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8"/>
          <p:cNvSpPr/>
          <p:nvPr/>
        </p:nvSpPr>
        <p:spPr>
          <a:xfrm>
            <a:off x="415925" y="904875"/>
            <a:ext cx="8372475" cy="3333750"/>
          </a:xfrm>
          <a:prstGeom prst="roundRect">
            <a:avLst>
              <a:gd name="adj" fmla="val 8734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" name="TextBox 13"/>
          <p:cNvSpPr txBox="1">
            <a:spLocks noChangeArrowheads="1"/>
          </p:cNvSpPr>
          <p:nvPr/>
        </p:nvSpPr>
        <p:spPr bwMode="auto">
          <a:xfrm>
            <a:off x="487363" y="1071563"/>
            <a:ext cx="8228012" cy="3046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小数点向左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移动一位，</a:t>
            </a:r>
            <a:r>
              <a:rPr lang="zh-CN" altLang="en-US" sz="3200" b="1">
                <a:latin typeface="+mj-lt"/>
                <a:ea typeface="+mj-ea"/>
              </a:rPr>
              <a:t>小数就缩小到</a:t>
            </a:r>
            <a:r>
              <a:rPr lang="zh-CN" altLang="en-US" sz="3200" b="1" dirty="0">
                <a:latin typeface="+mj-lt"/>
                <a:ea typeface="+mj-ea"/>
              </a:rPr>
              <a:t>原数</a:t>
            </a:r>
            <a:r>
              <a:rPr lang="zh-CN" altLang="en-US" sz="3200" b="1">
                <a:latin typeface="+mj-lt"/>
                <a:ea typeface="+mj-ea"/>
              </a:rPr>
              <a:t>的     ；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移动两位，</a:t>
            </a:r>
            <a:r>
              <a:rPr lang="zh-CN" altLang="en-US" sz="3200" b="1">
                <a:latin typeface="+mj-lt"/>
                <a:ea typeface="+mj-ea"/>
              </a:rPr>
              <a:t>小数就缩小到</a:t>
            </a:r>
            <a:r>
              <a:rPr lang="zh-CN" altLang="en-US" sz="3200" b="1" dirty="0">
                <a:latin typeface="+mj-lt"/>
                <a:ea typeface="+mj-ea"/>
              </a:rPr>
              <a:t>原数的</a:t>
            </a:r>
            <a:r>
              <a:rPr lang="en-US" altLang="zh-CN" sz="3200" b="1">
                <a:latin typeface="+mj-ea"/>
                <a:ea typeface="+mj-ea"/>
              </a:rPr>
              <a:t>(      )</a:t>
            </a:r>
            <a:r>
              <a:rPr lang="zh-CN" altLang="en-US" sz="3200" b="1">
                <a:latin typeface="+mj-lt"/>
                <a:ea typeface="+mj-ea"/>
              </a:rPr>
              <a:t>；</a:t>
            </a:r>
            <a:endParaRPr lang="en-US" altLang="zh-CN" sz="32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移动三位，</a:t>
            </a:r>
            <a:r>
              <a:rPr lang="zh-CN" altLang="en-US" sz="3200" b="1">
                <a:latin typeface="+mj-lt"/>
                <a:ea typeface="+mj-ea"/>
              </a:rPr>
              <a:t>小数就缩小到</a:t>
            </a:r>
            <a:r>
              <a:rPr lang="zh-CN" altLang="en-US" sz="3200" b="1" dirty="0">
                <a:latin typeface="+mj-lt"/>
                <a:ea typeface="+mj-ea"/>
              </a:rPr>
              <a:t>原数的</a:t>
            </a:r>
            <a:r>
              <a:rPr lang="en-US" altLang="zh-CN" sz="3200" b="1">
                <a:latin typeface="+mj-ea"/>
              </a:rPr>
              <a:t>(      )</a:t>
            </a:r>
            <a:r>
              <a:rPr lang="zh-CN" altLang="en-US" sz="3200" b="1">
                <a:latin typeface="+mj-lt"/>
                <a:ea typeface="+mj-ea"/>
              </a:rPr>
              <a:t>；</a:t>
            </a:r>
            <a:endParaRPr lang="zh-CN" altLang="en-US" sz="32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……</a:t>
            </a:r>
            <a:endParaRPr lang="zh-CN" altLang="en-US" sz="3200" b="1" dirty="0">
              <a:latin typeface="+mj-lt"/>
              <a:ea typeface="+mj-ea"/>
            </a:endParaRPr>
          </a:p>
        </p:txBody>
      </p:sp>
      <p:graphicFrame>
        <p:nvGraphicFramePr>
          <p:cNvPr id="22532" name="对象 3"/>
          <p:cNvGraphicFramePr>
            <a:graphicFrameLocks noChangeAspect="1"/>
          </p:cNvGraphicFramePr>
          <p:nvPr/>
        </p:nvGraphicFramePr>
        <p:xfrm>
          <a:off x="6326188" y="1563688"/>
          <a:ext cx="44767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3" imgW="430530" imgH="779780" progId="Equation.DSMT4">
                  <p:embed/>
                </p:oleObj>
              </mc:Choice>
              <mc:Fallback>
                <p:oleObj name="Equation" r:id="rId3" imgW="430530" imgH="77978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6188" y="1563688"/>
                        <a:ext cx="44767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6773863" y="2135188"/>
          <a:ext cx="614362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5" imgW="292100" imgH="393700" progId="Equation.DSMT4">
                  <p:embed/>
                </p:oleObj>
              </mc:Choice>
              <mc:Fallback>
                <p:oleObj name="Equation" r:id="rId5" imgW="2921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3863" y="2135188"/>
                        <a:ext cx="614362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6694488" y="2873375"/>
          <a:ext cx="7747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7" imgW="368300" imgH="393700" progId="Equation.DSMT4">
                  <p:embed/>
                </p:oleObj>
              </mc:Choice>
              <mc:Fallback>
                <p:oleObj name="Equation" r:id="rId7" imgW="3683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4488" y="2873375"/>
                        <a:ext cx="77470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 bwMode="auto">
          <a:xfrm>
            <a:off x="1360488" y="1182688"/>
            <a:ext cx="6445250" cy="1570037"/>
            <a:chOff x="562935" y="2297897"/>
            <a:chExt cx="6444870" cy="1570336"/>
          </a:xfrm>
        </p:grpSpPr>
        <p:sp>
          <p:nvSpPr>
            <p:cNvPr id="23565" name="AutoShape 27"/>
            <p:cNvSpPr>
              <a:spLocks noChangeArrowheads="1"/>
            </p:cNvSpPr>
            <p:nvPr/>
          </p:nvSpPr>
          <p:spPr bwMode="auto">
            <a:xfrm>
              <a:off x="562935" y="2364585"/>
              <a:ext cx="6408359" cy="1503648"/>
            </a:xfrm>
            <a:prstGeom prst="wedgeRoundRectCallout">
              <a:avLst>
                <a:gd name="adj1" fmla="val 46056"/>
                <a:gd name="adj2" fmla="val -25634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6477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564" name="Rectangle 1"/>
            <p:cNvSpPr>
              <a:spLocks noChangeArrowheads="1"/>
            </p:cNvSpPr>
            <p:nvPr/>
          </p:nvSpPr>
          <p:spPr bwMode="auto">
            <a:xfrm>
              <a:off x="644455" y="2297897"/>
              <a:ext cx="6363350" cy="1570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zh-CN" sz="32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原数扩大还是缩小由小数点的移动</a:t>
              </a:r>
              <a:endPara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zh-CN" sz="32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方向决定，移动的位数决定倍数。</a:t>
              </a:r>
              <a:endPara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zh-CN" sz="32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左移变小，右移变大。</a:t>
              </a:r>
            </a:p>
          </p:txBody>
        </p:sp>
      </p:grpSp>
      <p:grpSp>
        <p:nvGrpSpPr>
          <p:cNvPr id="23555" name="组合 7"/>
          <p:cNvGrpSpPr/>
          <p:nvPr/>
        </p:nvGrpSpPr>
        <p:grpSpPr bwMode="auto">
          <a:xfrm>
            <a:off x="1042988" y="442913"/>
            <a:ext cx="2251075" cy="571500"/>
            <a:chOff x="1049595" y="3262094"/>
            <a:chExt cx="2249670" cy="571743"/>
          </a:xfrm>
        </p:grpSpPr>
        <p:sp>
          <p:nvSpPr>
            <p:cNvPr id="8" name="矩形 7"/>
            <p:cNvSpPr/>
            <p:nvPr/>
          </p:nvSpPr>
          <p:spPr bwMode="auto">
            <a:xfrm rot="21420000">
              <a:off x="2158564" y="3262094"/>
              <a:ext cx="567970" cy="566978"/>
            </a:xfrm>
            <a:prstGeom prst="rect">
              <a:avLst/>
            </a:prstGeom>
            <a:solidFill>
              <a:srgbClr val="FECC53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总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 bwMode="auto">
            <a:xfrm rot="300000">
              <a:off x="1049595" y="3262094"/>
              <a:ext cx="569556" cy="566978"/>
            </a:xfrm>
            <a:prstGeom prst="rect">
              <a:avLst/>
            </a:prstGeom>
            <a:solidFill>
              <a:srgbClr val="FB6E52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规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 rot="21360000">
              <a:off x="1598527" y="3266858"/>
              <a:ext cx="569556" cy="566979"/>
            </a:xfrm>
            <a:prstGeom prst="rect">
              <a:avLst/>
            </a:prstGeom>
            <a:solidFill>
              <a:srgbClr val="5C9BEB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律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/>
          </p:nvSpPr>
          <p:spPr bwMode="auto">
            <a:xfrm rot="21420000">
              <a:off x="2731295" y="3262094"/>
              <a:ext cx="567970" cy="56697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2" name="组合 5"/>
          <p:cNvGrpSpPr/>
          <p:nvPr/>
        </p:nvGrpSpPr>
        <p:grpSpPr bwMode="auto">
          <a:xfrm>
            <a:off x="1338263" y="2940050"/>
            <a:ext cx="6408737" cy="1655763"/>
            <a:chOff x="562935" y="2189661"/>
            <a:chExt cx="6408712" cy="1722155"/>
          </a:xfrm>
        </p:grpSpPr>
        <p:sp>
          <p:nvSpPr>
            <p:cNvPr id="23559" name="AutoShape 27"/>
            <p:cNvSpPr>
              <a:spLocks noChangeArrowheads="1"/>
            </p:cNvSpPr>
            <p:nvPr/>
          </p:nvSpPr>
          <p:spPr bwMode="auto">
            <a:xfrm>
              <a:off x="562935" y="2189661"/>
              <a:ext cx="6408712" cy="1722155"/>
            </a:xfrm>
            <a:prstGeom prst="wedgeRoundRectCallout">
              <a:avLst>
                <a:gd name="adj1" fmla="val 46056"/>
                <a:gd name="adj2" fmla="val -25634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6477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558" name="Rectangle 1"/>
            <p:cNvSpPr>
              <a:spLocks noChangeArrowheads="1"/>
            </p:cNvSpPr>
            <p:nvPr/>
          </p:nvSpPr>
          <p:spPr bwMode="auto">
            <a:xfrm>
              <a:off x="644455" y="2297896"/>
              <a:ext cx="6327192" cy="1570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小数点位置移动了</a:t>
              </a:r>
              <a:r>
                <a:rPr lang="en-US" altLang="zh-CN" sz="32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,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数字所在的数位发生了变化</a:t>
              </a:r>
              <a:r>
                <a:rPr lang="en-US" altLang="zh-CN" sz="32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,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表示的大小也就发生了变化。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1192213" y="436563"/>
            <a:ext cx="6759575" cy="12176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latin typeface="+mn-lt"/>
                <a:ea typeface="黑体" panose="02010609060101010101" pitchFamily="49" charset="-122"/>
              </a:rPr>
              <a:t>同桌相互说一说：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0.009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0.09 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0.9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中的数字“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”分别在什么数位上？</a:t>
            </a:r>
            <a:endParaRPr lang="en-US" altLang="zh-CN" sz="32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13" name="组合 28"/>
          <p:cNvGrpSpPr/>
          <p:nvPr/>
        </p:nvGrpSpPr>
        <p:grpSpPr bwMode="auto">
          <a:xfrm>
            <a:off x="1230313" y="1974850"/>
            <a:ext cx="7148512" cy="1368425"/>
            <a:chOff x="1835697" y="267512"/>
            <a:chExt cx="7147000" cy="1368501"/>
          </a:xfrm>
        </p:grpSpPr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1835697" y="267512"/>
              <a:ext cx="7147000" cy="1368501"/>
            </a:xfrm>
            <a:prstGeom prst="wedgeRoundRectCallout">
              <a:avLst>
                <a:gd name="adj1" fmla="val -1280"/>
                <a:gd name="adj2" fmla="val -8955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zh-CN" sz="2800" b="1">
                  <a:latin typeface="+mn-lt"/>
                  <a:ea typeface="黑体" panose="02010609060101010101" pitchFamily="49" charset="-122"/>
                </a:rPr>
                <a:t>小数大小发生变化时，为什么是原数的</a:t>
              </a:r>
              <a:r>
                <a:rPr lang="en-US" altLang="zh-CN" sz="2800" b="1">
                  <a:latin typeface="+mn-lt"/>
                  <a:ea typeface="黑体" panose="02010609060101010101" pitchFamily="49" charset="-122"/>
                </a:rPr>
                <a:t>10</a:t>
              </a:r>
              <a:r>
                <a:rPr lang="zh-CN" altLang="zh-CN" sz="2800" b="1"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latin typeface="+mn-lt"/>
                  <a:ea typeface="黑体" panose="02010609060101010101" pitchFamily="49" charset="-122"/>
                </a:rPr>
                <a:t>100</a:t>
              </a:r>
              <a:r>
                <a:rPr lang="zh-CN" altLang="zh-CN" sz="2800" b="1"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latin typeface="+mn-lt"/>
                  <a:ea typeface="黑体" panose="02010609060101010101" pitchFamily="49" charset="-122"/>
                </a:rPr>
                <a:t>1000</a:t>
              </a:r>
              <a:r>
                <a:rPr lang="zh-CN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r>
                <a:rPr lang="zh-CN" altLang="zh-CN" sz="2800" b="1">
                  <a:latin typeface="+mn-lt"/>
                  <a:ea typeface="黑体" panose="02010609060101010101" pitchFamily="49" charset="-122"/>
                </a:rPr>
                <a:t>倍，</a:t>
              </a:r>
              <a:r>
                <a:rPr lang="en-US" altLang="zh-CN" sz="2800" b="1">
                  <a:latin typeface="+mn-lt"/>
                  <a:ea typeface="黑体" panose="02010609060101010101" pitchFamily="49" charset="-122"/>
                </a:rPr>
                <a:t>  </a:t>
              </a:r>
              <a:r>
                <a:rPr lang="zh-CN" altLang="zh-CN" sz="2800" b="1"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latin typeface="+mn-lt"/>
                  <a:ea typeface="黑体" panose="02010609060101010101" pitchFamily="49" charset="-122"/>
                </a:rPr>
                <a:t>    </a:t>
              </a:r>
              <a:r>
                <a:rPr lang="zh-CN" altLang="zh-CN" sz="2800" b="1">
                  <a:latin typeface="+mn-lt"/>
                  <a:ea typeface="黑体" panose="02010609060101010101" pitchFamily="49" charset="-122"/>
                </a:rPr>
                <a:t>、</a:t>
              </a:r>
              <a:r>
                <a:rPr lang="en-US" altLang="zh-CN" sz="2800" b="1">
                  <a:latin typeface="+mn-lt"/>
                  <a:ea typeface="黑体" panose="02010609060101010101" pitchFamily="49" charset="-122"/>
                </a:rPr>
                <a:t>     </a:t>
              </a:r>
              <a:r>
                <a:rPr lang="zh-CN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r>
                <a:rPr lang="zh-CN" altLang="zh-CN" sz="2800" b="1">
                  <a:latin typeface="+mn-lt"/>
                  <a:ea typeface="黑体" panose="02010609060101010101" pitchFamily="49" charset="-122"/>
                </a:rPr>
                <a:t>呢？</a:t>
              </a:r>
              <a:endParaRPr lang="zh-CN" altLang="en-US" sz="2800" b="1">
                <a:latin typeface="+mn-lt"/>
                <a:ea typeface="黑体" panose="02010609060101010101" pitchFamily="49" charset="-122"/>
              </a:endParaRPr>
            </a:p>
          </p:txBody>
        </p:sp>
        <p:graphicFrame>
          <p:nvGraphicFramePr>
            <p:cNvPr id="24588" name="对象 5"/>
            <p:cNvGraphicFramePr>
              <a:graphicFrameLocks noChangeAspect="1"/>
            </p:cNvGraphicFramePr>
            <p:nvPr/>
          </p:nvGraphicFramePr>
          <p:xfrm>
            <a:off x="4808410" y="884814"/>
            <a:ext cx="394472" cy="720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7" name="Equation" r:id="rId3" imgW="215900" imgH="393065" progId="Equation.DSMT4">
                    <p:embed/>
                  </p:oleObj>
                </mc:Choice>
                <mc:Fallback>
                  <p:oleObj name="Equation" r:id="rId3" imgW="215900" imgH="393065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8410" y="884814"/>
                          <a:ext cx="394472" cy="720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89" name="对象 6"/>
            <p:cNvGraphicFramePr>
              <a:graphicFrameLocks noChangeAspect="1"/>
            </p:cNvGraphicFramePr>
            <p:nvPr/>
          </p:nvGraphicFramePr>
          <p:xfrm>
            <a:off x="5355194" y="884814"/>
            <a:ext cx="535362" cy="720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8" name="Equation" r:id="rId5" imgW="292100" imgH="393700" progId="Equation.DSMT4">
                    <p:embed/>
                  </p:oleObj>
                </mc:Choice>
                <mc:Fallback>
                  <p:oleObj name="Equation" r:id="rId5" imgW="292100" imgH="393700" progId="Equation.DSMT4">
                    <p:embed/>
                    <p:pic>
                      <p:nvPicPr>
                        <p:cNvPr id="0" name="对象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55194" y="884814"/>
                          <a:ext cx="535362" cy="720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90" name="对象 8"/>
            <p:cNvGraphicFramePr>
              <a:graphicFrameLocks noChangeAspect="1"/>
            </p:cNvGraphicFramePr>
            <p:nvPr/>
          </p:nvGraphicFramePr>
          <p:xfrm>
            <a:off x="6078009" y="884814"/>
            <a:ext cx="673746" cy="720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" name="Equation" r:id="rId7" imgW="368300" imgH="393700" progId="Equation.DSMT4">
                    <p:embed/>
                  </p:oleObj>
                </mc:Choice>
                <mc:Fallback>
                  <p:oleObj name="Equation" r:id="rId7" imgW="368300" imgH="393700" progId="Equation.DSMT4">
                    <p:embed/>
                    <p:pic>
                      <p:nvPicPr>
                        <p:cNvPr id="0" name="对象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78009" y="884814"/>
                          <a:ext cx="673746" cy="720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组合 12"/>
          <p:cNvGrpSpPr/>
          <p:nvPr/>
        </p:nvGrpSpPr>
        <p:grpSpPr bwMode="auto">
          <a:xfrm>
            <a:off x="1065213" y="1703388"/>
            <a:ext cx="7478712" cy="3032125"/>
            <a:chOff x="980622" y="1194440"/>
            <a:chExt cx="7479809" cy="3033494"/>
          </a:xfrm>
        </p:grpSpPr>
        <p:grpSp>
          <p:nvGrpSpPr>
            <p:cNvPr id="24581" name="组合 5"/>
            <p:cNvGrpSpPr/>
            <p:nvPr/>
          </p:nvGrpSpPr>
          <p:grpSpPr bwMode="auto">
            <a:xfrm>
              <a:off x="980622" y="1194440"/>
              <a:ext cx="7479809" cy="3033494"/>
              <a:chOff x="562935" y="2946374"/>
              <a:chExt cx="7182946" cy="3033772"/>
            </a:xfrm>
          </p:grpSpPr>
          <p:sp>
            <p:nvSpPr>
              <p:cNvPr id="24587" name="AutoShape 27"/>
              <p:cNvSpPr>
                <a:spLocks noChangeArrowheads="1"/>
              </p:cNvSpPr>
              <p:nvPr/>
            </p:nvSpPr>
            <p:spPr bwMode="auto">
              <a:xfrm>
                <a:off x="562935" y="2946374"/>
                <a:ext cx="7182946" cy="3033772"/>
              </a:xfrm>
              <a:prstGeom prst="wedgeRoundRectCallout">
                <a:avLst>
                  <a:gd name="adj1" fmla="val 46056"/>
                  <a:gd name="adj2" fmla="val -25634"/>
                  <a:gd name="adj3" fmla="val 1666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/>
              <a:lstStyle>
                <a:lvl1pPr indent="6477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defRPr/>
                </a:pPr>
                <a:endPara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7" name="Rectangle 1"/>
              <p:cNvSpPr>
                <a:spLocks noChangeArrowheads="1"/>
              </p:cNvSpPr>
              <p:nvPr/>
            </p:nvSpPr>
            <p:spPr bwMode="auto">
              <a:xfrm>
                <a:off x="634596" y="2946374"/>
                <a:ext cx="7111285" cy="28336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indent="720090">
                  <a:lnSpc>
                    <a:spcPct val="130000"/>
                  </a:lnSpc>
                  <a:defRPr/>
                </a:pPr>
                <a:r>
                  <a:rPr lang="zh-CN" altLang="en-US" sz="2800" b="1">
                    <a:latin typeface="+mn-lt"/>
                    <a:ea typeface="黑体" panose="02010609060101010101" pitchFamily="49" charset="-122"/>
                    <a:cs typeface="Times New Roman" panose="02020603050405020304" pitchFamily="18" charset="0"/>
                  </a:rPr>
                  <a:t>小数点位置移动了，数字所在的数位发生了变化，表示的大小也就发生了变化。因为相邻的两个计数单位间的进率是</a:t>
                </a:r>
                <a:r>
                  <a:rPr lang="en-US" altLang="zh-CN" sz="2800" b="1">
                    <a:latin typeface="+mn-lt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r>
                  <a:rPr lang="zh-CN" altLang="en-US" sz="2800" b="1">
                    <a:latin typeface="+mn-lt"/>
                    <a:ea typeface="黑体" panose="02010609060101010101" pitchFamily="49" charset="-122"/>
                    <a:cs typeface="Times New Roman" panose="02020603050405020304" pitchFamily="18" charset="0"/>
                  </a:rPr>
                  <a:t>，所以小数的大小发生变化时，是原数的</a:t>
                </a:r>
                <a:r>
                  <a:rPr lang="en-US" altLang="zh-CN" sz="2800" b="1">
                    <a:latin typeface="+mn-lt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r>
                  <a:rPr lang="zh-CN" altLang="en-US" sz="2800" b="1">
                    <a:latin typeface="+mn-lt"/>
                    <a:ea typeface="黑体" panose="02010609060101010101" pitchFamily="49" charset="-122"/>
                    <a:cs typeface="Times New Roman" panose="02020603050405020304" pitchFamily="18" charset="0"/>
                  </a:rPr>
                  <a:t>、</a:t>
                </a:r>
                <a:r>
                  <a:rPr lang="en-US" altLang="zh-CN" sz="2800" b="1">
                    <a:latin typeface="+mn-lt"/>
                    <a:ea typeface="黑体" panose="02010609060101010101" pitchFamily="49" charset="-122"/>
                    <a:cs typeface="Times New Roman" panose="02020603050405020304" pitchFamily="18" charset="0"/>
                  </a:rPr>
                  <a:t>100</a:t>
                </a:r>
                <a:r>
                  <a:rPr lang="zh-CN" altLang="en-US" sz="2800" b="1">
                    <a:latin typeface="+mn-lt"/>
                    <a:ea typeface="黑体" panose="02010609060101010101" pitchFamily="49" charset="-122"/>
                    <a:cs typeface="Times New Roman" panose="02020603050405020304" pitchFamily="18" charset="0"/>
                  </a:rPr>
                  <a:t>、</a:t>
                </a:r>
                <a:r>
                  <a:rPr lang="en-US" altLang="zh-CN" sz="2800" b="1">
                    <a:latin typeface="+mn-lt"/>
                    <a:ea typeface="黑体" panose="02010609060101010101" pitchFamily="49" charset="-122"/>
                    <a:cs typeface="Times New Roman" panose="02020603050405020304" pitchFamily="18" charset="0"/>
                  </a:rPr>
                  <a:t>1000</a:t>
                </a:r>
                <a:r>
                  <a:rPr lang="en-US" altLang="zh-CN" sz="2800" b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……</a:t>
                </a:r>
                <a:r>
                  <a:rPr lang="zh-CN" altLang="en-US" sz="2800" b="1">
                    <a:latin typeface="+mn-lt"/>
                    <a:ea typeface="黑体" panose="02010609060101010101" pitchFamily="49" charset="-122"/>
                    <a:cs typeface="Times New Roman" panose="02020603050405020304" pitchFamily="18" charset="0"/>
                  </a:rPr>
                  <a:t>倍，或     、    、        </a:t>
                </a:r>
                <a:r>
                  <a:rPr lang="en-US" altLang="zh-CN" sz="2800" b="1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……</a:t>
                </a:r>
              </a:p>
            </p:txBody>
          </p:sp>
        </p:grpSp>
        <p:graphicFrame>
          <p:nvGraphicFramePr>
            <p:cNvPr id="24582" name="Object 6"/>
            <p:cNvGraphicFramePr>
              <a:graphicFrameLocks noChangeAspect="1"/>
            </p:cNvGraphicFramePr>
            <p:nvPr/>
          </p:nvGraphicFramePr>
          <p:xfrm>
            <a:off x="3707249" y="3321967"/>
            <a:ext cx="407987" cy="747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0" name="Equation" r:id="rId9" imgW="215900" imgH="393065" progId="Equation.DSMT4">
                    <p:embed/>
                  </p:oleObj>
                </mc:Choice>
                <mc:Fallback>
                  <p:oleObj name="Equation" r:id="rId9" imgW="215900" imgH="393065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7249" y="3321967"/>
                          <a:ext cx="407987" cy="7477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83" name="Object 7"/>
            <p:cNvGraphicFramePr>
              <a:graphicFrameLocks noChangeAspect="1"/>
            </p:cNvGraphicFramePr>
            <p:nvPr/>
          </p:nvGraphicFramePr>
          <p:xfrm>
            <a:off x="4267994" y="3286248"/>
            <a:ext cx="608012" cy="819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1" name="Equation" r:id="rId11" imgW="292100" imgH="393700" progId="Equation.DSMT4">
                    <p:embed/>
                  </p:oleObj>
                </mc:Choice>
                <mc:Fallback>
                  <p:oleObj name="Equation" r:id="rId11" imgW="292100" imgH="39370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67994" y="3286248"/>
                          <a:ext cx="608012" cy="819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584" name="Object 8"/>
            <p:cNvGraphicFramePr>
              <a:graphicFrameLocks noChangeAspect="1"/>
            </p:cNvGraphicFramePr>
            <p:nvPr/>
          </p:nvGraphicFramePr>
          <p:xfrm>
            <a:off x="5028764" y="3285455"/>
            <a:ext cx="763588" cy="820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2" name="Equation" r:id="rId13" imgW="368300" imgH="393700" progId="Equation.DSMT4">
                    <p:embed/>
                  </p:oleObj>
                </mc:Choice>
                <mc:Fallback>
                  <p:oleObj name="Equation" r:id="rId13" imgW="368300" imgH="39370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8764" y="3285455"/>
                          <a:ext cx="763588" cy="8207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9" b="34444"/>
          <a:stretch>
            <a:fillRect/>
          </a:stretch>
        </p:blipFill>
        <p:spPr bwMode="auto">
          <a:xfrm>
            <a:off x="3235325" y="79375"/>
            <a:ext cx="26733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13"/>
          <p:cNvSpPr txBox="1">
            <a:spLocks noChangeArrowheads="1"/>
          </p:cNvSpPr>
          <p:nvPr/>
        </p:nvSpPr>
        <p:spPr bwMode="auto">
          <a:xfrm>
            <a:off x="571500" y="843558"/>
            <a:ext cx="8001000" cy="3888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575945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1.</a:t>
            </a: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）把 </a:t>
            </a:r>
            <a:r>
              <a:rPr lang="en-US" altLang="zh-CN" sz="2800" b="1" dirty="0">
                <a:latin typeface="+mn-lt"/>
                <a:ea typeface="+mn-ea"/>
              </a:rPr>
              <a:t>2.3 </a:t>
            </a:r>
            <a:r>
              <a:rPr lang="zh-CN" altLang="en-US" sz="2800" b="1" dirty="0">
                <a:latin typeface="+mn-lt"/>
                <a:ea typeface="+mn-ea"/>
              </a:rPr>
              <a:t>的小数点向右移动一位，原数就（          ）到原来的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（          ）</a:t>
            </a:r>
            <a:r>
              <a:rPr lang="zh-CN" altLang="en-US" sz="2800" b="1" dirty="0">
                <a:latin typeface="+mn-lt"/>
                <a:ea typeface="+mn-ea"/>
              </a:rPr>
              <a:t>倍。</a:t>
            </a:r>
            <a:endParaRPr lang="en-US" altLang="zh-CN" sz="2800" b="1" dirty="0">
              <a:latin typeface="+mn-lt"/>
              <a:ea typeface="+mn-ea"/>
            </a:endParaRPr>
          </a:p>
          <a:p>
            <a:pPr indent="575945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）把 </a:t>
            </a:r>
            <a:r>
              <a:rPr lang="en-US" altLang="zh-CN" sz="2800" b="1" dirty="0">
                <a:latin typeface="+mn-lt"/>
                <a:ea typeface="+mn-ea"/>
              </a:rPr>
              <a:t>0.73 </a:t>
            </a:r>
            <a:r>
              <a:rPr lang="zh-CN" altLang="en-US" sz="2800" b="1" dirty="0">
                <a:latin typeface="+mn-lt"/>
                <a:ea typeface="+mn-ea"/>
              </a:rPr>
              <a:t>的小数点向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（     ）移动（     ）位，原数缩小到原来的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     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n-ea"/>
            </a:endParaRPr>
          </a:p>
          <a:p>
            <a:pPr indent="575945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）把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30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的小数点向（     ）移动（     ）位，原数变成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0.003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971550" y="1582046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扩大</a:t>
            </a: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4212213" y="1598077"/>
            <a:ext cx="595312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5356225" y="2197571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</a:t>
            </a: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7223125" y="2218209"/>
            <a:ext cx="59372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两</a:t>
            </a: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5057775" y="3514100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</a:t>
            </a: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6966585" y="3521085"/>
            <a:ext cx="5969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四</a:t>
            </a:r>
          </a:p>
        </p:txBody>
      </p:sp>
      <p:graphicFrame>
        <p:nvGraphicFramePr>
          <p:cNvPr id="25612" name="对象 49"/>
          <p:cNvGraphicFramePr>
            <a:graphicFrameLocks noChangeAspect="1"/>
          </p:cNvGraphicFramePr>
          <p:nvPr/>
        </p:nvGraphicFramePr>
        <p:xfrm>
          <a:off x="3586163" y="2794273"/>
          <a:ext cx="47307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292100" imgH="393700" progId="Equation.DSMT4">
                  <p:embed/>
                </p:oleObj>
              </mc:Choice>
              <mc:Fallback>
                <p:oleObj name="Equation" r:id="rId4" imgW="292100" imgH="393700" progId="Equation.DSMT4">
                  <p:embed/>
                  <p:pic>
                    <p:nvPicPr>
                      <p:cNvPr id="0" name="对象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6163" y="2794273"/>
                        <a:ext cx="473075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3" name="文本框 51"/>
          <p:cNvSpPr txBox="1">
            <a:spLocks noChangeArrowheads="1"/>
          </p:cNvSpPr>
          <p:nvPr/>
        </p:nvSpPr>
        <p:spPr bwMode="auto">
          <a:xfrm>
            <a:off x="3552825" y="227013"/>
            <a:ext cx="2038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应用规律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6" grpId="0"/>
      <p:bldP spid="47" grpId="0"/>
      <p:bldP spid="48" grpId="0"/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250825" y="1058863"/>
            <a:ext cx="8289925" cy="33924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514350" algn="just" eaLnBrk="1" hangingPunct="1">
              <a:lnSpc>
                <a:spcPct val="130000"/>
              </a:lnSpc>
              <a:defRPr/>
            </a:pPr>
            <a:r>
              <a:rPr lang="zh-CN" altLang="en-US" sz="2800" b="1">
                <a:latin typeface="+mn-lt"/>
                <a:ea typeface="+mj-ea"/>
              </a:rPr>
              <a:t>①把 </a:t>
            </a:r>
            <a:r>
              <a:rPr lang="en-US" altLang="zh-CN" sz="2800" b="1" dirty="0">
                <a:latin typeface="+mn-lt"/>
                <a:ea typeface="+mj-ea"/>
              </a:rPr>
              <a:t>6.5 </a:t>
            </a:r>
            <a:r>
              <a:rPr lang="zh-CN" altLang="en-US" sz="2800" b="1" dirty="0">
                <a:latin typeface="+mn-lt"/>
                <a:ea typeface="+mj-ea"/>
              </a:rPr>
              <a:t>扩大到它的 </a:t>
            </a:r>
            <a:r>
              <a:rPr lang="en-US" altLang="zh-CN" sz="2800" b="1" dirty="0">
                <a:latin typeface="+mn-lt"/>
                <a:ea typeface="+mj-ea"/>
              </a:rPr>
              <a:t>10 </a:t>
            </a:r>
            <a:r>
              <a:rPr lang="zh-CN" altLang="en-US" sz="2800" b="1" dirty="0">
                <a:latin typeface="+mn-lt"/>
                <a:ea typeface="+mj-ea"/>
              </a:rPr>
              <a:t>倍是 </a:t>
            </a:r>
            <a:r>
              <a:rPr lang="en-US" altLang="zh-CN" sz="2800" b="1" dirty="0">
                <a:latin typeface="+mn-lt"/>
                <a:ea typeface="+mj-ea"/>
              </a:rPr>
              <a:t>560 </a:t>
            </a:r>
            <a:r>
              <a:rPr lang="zh-CN" altLang="en-US" sz="2800" b="1" dirty="0">
                <a:latin typeface="+mn-lt"/>
                <a:ea typeface="+mj-ea"/>
              </a:rPr>
              <a:t>。</a:t>
            </a:r>
            <a:endParaRPr lang="en-US" altLang="zh-CN" sz="2800" b="1" dirty="0">
              <a:latin typeface="+mn-lt"/>
              <a:ea typeface="+mj-ea"/>
            </a:endParaRPr>
          </a:p>
          <a:p>
            <a:pPr marL="514350" algn="just" eaLnBrk="1" hangingPunct="1">
              <a:lnSpc>
                <a:spcPct val="130000"/>
              </a:lnSpc>
              <a:defRPr/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②把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1.502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的小数点去掉，它的值就缩小到原来的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1000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倍。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marL="514350" algn="just" eaLnBrk="1" hangingPunct="1">
              <a:lnSpc>
                <a:spcPct val="130000"/>
              </a:lnSpc>
              <a:defRPr/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③把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6.25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改写成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0.0625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它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的值就缩小到原数的       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marL="514350" algn="just" eaLnBrk="1" hangingPunct="1">
              <a:lnSpc>
                <a:spcPct val="130000"/>
              </a:lnSpc>
              <a:defRPr/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④甲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数的小数点向右移动两位后与乙数相等，甲数是乙数的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100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倍。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26627" name="对象 3"/>
          <p:cNvGraphicFramePr>
            <a:graphicFrameLocks noChangeAspect="1"/>
          </p:cNvGraphicFramePr>
          <p:nvPr/>
        </p:nvGraphicFramePr>
        <p:xfrm>
          <a:off x="7866063" y="2646363"/>
          <a:ext cx="58737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3" imgW="292100" imgH="393700" progId="Equation.DSMT4">
                  <p:embed/>
                </p:oleObj>
              </mc:Choice>
              <mc:Fallback>
                <p:oleObj name="Equation" r:id="rId3" imgW="2921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6063" y="2646363"/>
                        <a:ext cx="587375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320675" y="1112838"/>
            <a:ext cx="5969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×</a:t>
            </a:r>
            <a:endParaRPr lang="zh-CN" altLang="en-US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320675" y="1681163"/>
            <a:ext cx="5969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×</a:t>
            </a:r>
            <a:endParaRPr lang="zh-CN" altLang="en-US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320675" y="2779713"/>
            <a:ext cx="411163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320675" y="3322638"/>
            <a:ext cx="5969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×</a:t>
            </a:r>
            <a:endParaRPr lang="zh-CN" altLang="en-US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6632" name="矩形 42"/>
          <p:cNvSpPr>
            <a:spLocks noChangeArrowheads="1"/>
          </p:cNvSpPr>
          <p:nvPr/>
        </p:nvSpPr>
        <p:spPr bwMode="auto">
          <a:xfrm>
            <a:off x="836613" y="658813"/>
            <a:ext cx="11747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判断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7"/>
          <p:cNvGrpSpPr/>
          <p:nvPr/>
        </p:nvGrpSpPr>
        <p:grpSpPr bwMode="auto">
          <a:xfrm>
            <a:off x="250825" y="192088"/>
            <a:ext cx="5507038" cy="757237"/>
            <a:chOff x="251520" y="191640"/>
            <a:chExt cx="5506764" cy="758267"/>
          </a:xfrm>
        </p:grpSpPr>
        <p:pic>
          <p:nvPicPr>
            <p:cNvPr id="27656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21"/>
            <a:stretch>
              <a:fillRect/>
            </a:stretch>
          </p:blipFill>
          <p:spPr bwMode="auto">
            <a:xfrm>
              <a:off x="251520" y="191640"/>
              <a:ext cx="3168352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7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2"/>
            <a:stretch>
              <a:fillRect/>
            </a:stretch>
          </p:blipFill>
          <p:spPr bwMode="auto">
            <a:xfrm>
              <a:off x="2599388" y="191640"/>
              <a:ext cx="3158896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76263" y="1060450"/>
            <a:ext cx="7993062" cy="1076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200" dirty="0">
                <a:latin typeface="+mj-lt"/>
                <a:ea typeface="+mj-ea"/>
              </a:rPr>
              <a:t>        </a:t>
            </a:r>
            <a:r>
              <a:rPr lang="zh-CN" altLang="en-US" sz="3200" dirty="0">
                <a:latin typeface="+mj-lt"/>
                <a:ea typeface="+mj-ea"/>
              </a:rPr>
              <a:t>下面各圈里的</a:t>
            </a:r>
            <a:r>
              <a:rPr lang="zh-CN" altLang="en-US" sz="3200">
                <a:latin typeface="+mj-lt"/>
                <a:ea typeface="+mj-ea"/>
              </a:rPr>
              <a:t>数同方框里的</a:t>
            </a:r>
            <a:r>
              <a:rPr lang="zh-CN" altLang="en-US" sz="3200" dirty="0">
                <a:latin typeface="+mj-lt"/>
                <a:ea typeface="+mj-ea"/>
              </a:rPr>
              <a:t>数比较，有什么变化？</a:t>
            </a:r>
          </a:p>
        </p:txBody>
      </p:sp>
      <p:pic>
        <p:nvPicPr>
          <p:cNvPr id="27652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2325688"/>
            <a:ext cx="729615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079500" y="3652838"/>
            <a:ext cx="6985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小结：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应用小数点移动引起小数大小变化的规律，可以把一个数扩大或缩小。</a:t>
            </a:r>
          </a:p>
        </p:txBody>
      </p:sp>
      <p:sp>
        <p:nvSpPr>
          <p:cNvPr id="27654" name="文本框 1"/>
          <p:cNvSpPr txBox="1">
            <a:spLocks noChangeArrowheads="1"/>
          </p:cNvSpPr>
          <p:nvPr/>
        </p:nvSpPr>
        <p:spPr bwMode="auto">
          <a:xfrm>
            <a:off x="679450" y="195263"/>
            <a:ext cx="49006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三、巩固练习，综合应用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40425" y="1746250"/>
            <a:ext cx="297561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P44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做一做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819150" y="2941638"/>
            <a:ext cx="1236663" cy="13795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扩大到原来的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倍。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42" name="组合 5"/>
          <p:cNvGrpSpPr/>
          <p:nvPr/>
        </p:nvGrpSpPr>
        <p:grpSpPr bwMode="auto">
          <a:xfrm>
            <a:off x="2690813" y="2941638"/>
            <a:ext cx="1655762" cy="1057275"/>
            <a:chOff x="2915816" y="2073261"/>
            <a:chExt cx="1656184" cy="1057441"/>
          </a:xfrm>
        </p:grpSpPr>
        <p:sp>
          <p:nvSpPr>
            <p:cNvPr id="28686" name="矩形 3"/>
            <p:cNvSpPr>
              <a:spLocks noChangeArrowheads="1"/>
            </p:cNvSpPr>
            <p:nvPr/>
          </p:nvSpPr>
          <p:spPr bwMode="auto">
            <a:xfrm>
              <a:off x="2915816" y="2073261"/>
              <a:ext cx="1656184" cy="934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缩小到原来的</a:t>
              </a:r>
              <a:r>
                <a:rPr lang="en-US" altLang="zh-CN" sz="2400" b="1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      </a:t>
              </a:r>
              <a:r>
                <a:rPr lang="zh-CN" altLang="en-US" sz="2400" b="1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。</a:t>
              </a:r>
              <a:endPara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28687" name="对象 4"/>
            <p:cNvGraphicFramePr>
              <a:graphicFrameLocks noChangeAspect="1"/>
            </p:cNvGraphicFramePr>
            <p:nvPr/>
          </p:nvGraphicFramePr>
          <p:xfrm>
            <a:off x="3697065" y="2433973"/>
            <a:ext cx="381097" cy="6967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5" name="Equation" r:id="rId3" imgW="215900" imgH="393065" progId="Equation.DSMT4">
                    <p:embed/>
                  </p:oleObj>
                </mc:Choice>
                <mc:Fallback>
                  <p:oleObj name="Equation" r:id="rId3" imgW="215900" imgH="393065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7065" y="2433973"/>
                          <a:ext cx="381097" cy="6967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4872038" y="2941638"/>
            <a:ext cx="1295400" cy="13795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扩大到原来的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倍。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46" name="组合 7"/>
          <p:cNvGrpSpPr/>
          <p:nvPr/>
        </p:nvGrpSpPr>
        <p:grpSpPr bwMode="auto">
          <a:xfrm>
            <a:off x="6810375" y="2941638"/>
            <a:ext cx="1655763" cy="1143000"/>
            <a:chOff x="2915816" y="2073261"/>
            <a:chExt cx="1656184" cy="1142318"/>
          </a:xfrm>
        </p:grpSpPr>
        <p:sp>
          <p:nvSpPr>
            <p:cNvPr id="28684" name="矩形 8"/>
            <p:cNvSpPr>
              <a:spLocks noChangeArrowheads="1"/>
            </p:cNvSpPr>
            <p:nvPr/>
          </p:nvSpPr>
          <p:spPr bwMode="auto">
            <a:xfrm>
              <a:off x="2915816" y="2073261"/>
              <a:ext cx="1656184" cy="934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缩小到原来的</a:t>
              </a:r>
              <a:r>
                <a:rPr lang="en-US" altLang="zh-CN" sz="2400" b="1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      </a:t>
              </a:r>
              <a:r>
                <a:rPr lang="zh-CN" altLang="en-US" sz="2400" b="1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。</a:t>
              </a:r>
              <a:endParaRPr lang="en-US" altLang="zh-CN" sz="24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28685" name="对象 9"/>
            <p:cNvGraphicFramePr>
              <a:graphicFrameLocks noChangeAspect="1"/>
            </p:cNvGraphicFramePr>
            <p:nvPr/>
          </p:nvGraphicFramePr>
          <p:xfrm>
            <a:off x="3649576" y="2515965"/>
            <a:ext cx="517657" cy="6996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6" name="Equation" r:id="rId5" imgW="292100" imgH="393700" progId="Equation.DSMT4">
                    <p:embed/>
                  </p:oleObj>
                </mc:Choice>
                <mc:Fallback>
                  <p:oleObj name="Equation" r:id="rId5" imgW="292100" imgH="393700" progId="Equation.DSMT4">
                    <p:embed/>
                    <p:pic>
                      <p:nvPicPr>
                        <p:cNvPr id="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9576" y="2515965"/>
                          <a:ext cx="517657" cy="6996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" name="矩形 48"/>
          <p:cNvSpPr/>
          <p:nvPr/>
        </p:nvSpPr>
        <p:spPr>
          <a:xfrm>
            <a:off x="503238" y="974725"/>
            <a:ext cx="8137525" cy="12176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       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把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6.25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改写成下面的数，它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的大小分别有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什么变化？</a:t>
            </a:r>
            <a:endParaRPr lang="en-US" altLang="zh-CN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50913" y="2222500"/>
            <a:ext cx="971550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62.5</a:t>
            </a:r>
          </a:p>
        </p:txBody>
      </p:sp>
      <p:sp>
        <p:nvSpPr>
          <p:cNvPr id="51" name="矩形 50"/>
          <p:cNvSpPr/>
          <p:nvPr/>
        </p:nvSpPr>
        <p:spPr>
          <a:xfrm>
            <a:off x="2936875" y="2222500"/>
            <a:ext cx="1152525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0.625</a:t>
            </a:r>
          </a:p>
        </p:txBody>
      </p:sp>
      <p:sp>
        <p:nvSpPr>
          <p:cNvPr id="52" name="矩形 51"/>
          <p:cNvSpPr/>
          <p:nvPr/>
        </p:nvSpPr>
        <p:spPr>
          <a:xfrm>
            <a:off x="5103813" y="2222500"/>
            <a:ext cx="830262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625</a:t>
            </a:r>
          </a:p>
        </p:txBody>
      </p:sp>
      <p:sp>
        <p:nvSpPr>
          <p:cNvPr id="53" name="矩形 52"/>
          <p:cNvSpPr/>
          <p:nvPr/>
        </p:nvSpPr>
        <p:spPr>
          <a:xfrm>
            <a:off x="6948488" y="2222500"/>
            <a:ext cx="1379537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0.0625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872038" y="1736725"/>
            <a:ext cx="411003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P45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练习十一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5"/>
          <p:cNvGrpSpPr/>
          <p:nvPr/>
        </p:nvGrpSpPr>
        <p:grpSpPr bwMode="auto">
          <a:xfrm>
            <a:off x="250825" y="192088"/>
            <a:ext cx="3663950" cy="757237"/>
            <a:chOff x="251520" y="191640"/>
            <a:chExt cx="3662952" cy="758267"/>
          </a:xfrm>
        </p:grpSpPr>
        <p:pic>
          <p:nvPicPr>
            <p:cNvPr id="29701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21"/>
            <a:stretch>
              <a:fillRect/>
            </a:stretch>
          </p:blipFill>
          <p:spPr bwMode="auto">
            <a:xfrm>
              <a:off x="251520" y="191640"/>
              <a:ext cx="3168352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2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2"/>
            <a:stretch>
              <a:fillRect/>
            </a:stretch>
          </p:blipFill>
          <p:spPr bwMode="auto">
            <a:xfrm>
              <a:off x="755576" y="191640"/>
              <a:ext cx="3158896" cy="758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699" name="文本框 1"/>
          <p:cNvSpPr txBox="1">
            <a:spLocks noChangeArrowheads="1"/>
          </p:cNvSpPr>
          <p:nvPr/>
        </p:nvSpPr>
        <p:spPr bwMode="auto">
          <a:xfrm>
            <a:off x="684213" y="258763"/>
            <a:ext cx="2655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</a:p>
        </p:txBody>
      </p:sp>
      <p:sp>
        <p:nvSpPr>
          <p:cNvPr id="29700" name="Rectangle 1"/>
          <p:cNvSpPr>
            <a:spLocks noChangeArrowheads="1"/>
          </p:cNvSpPr>
          <p:nvPr/>
        </p:nvSpPr>
        <p:spPr bwMode="auto">
          <a:xfrm>
            <a:off x="684213" y="1677988"/>
            <a:ext cx="7561262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原数扩大还是缩小由小数点的移动方向决定，移动的位数决定倍数。左移变小，右移变大。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1079500" y="1058863"/>
            <a:ext cx="730885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填空。</a:t>
            </a: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3.56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的小数点向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移动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位得到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35.6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，小数扩大到原数的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</a:t>
            </a: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132.5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的小数点向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移动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位得到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1.325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，小数缩小到原数的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859338" y="1708150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右</a:t>
            </a:r>
            <a:endParaRPr lang="zh-CN" altLang="en-US" sz="20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326188" y="1708150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</a:t>
            </a:r>
            <a:endParaRPr lang="zh-CN" altLang="en-US" sz="20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576888" y="2293938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0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002213" y="2878138"/>
            <a:ext cx="5969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左</a:t>
            </a:r>
            <a:endParaRPr lang="zh-CN" altLang="en-US" sz="20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6540500" y="2878138"/>
            <a:ext cx="5969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</a:t>
            </a:r>
            <a:endParaRPr lang="zh-CN" altLang="en-US" sz="20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6286500" y="3398838"/>
          <a:ext cx="4826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3" imgW="292100" imgH="405765" progId="Equation.DSMT4">
                  <p:embed/>
                </p:oleObj>
              </mc:Choice>
              <mc:Fallback>
                <p:oleObj name="Equation" r:id="rId3" imgW="292100" imgH="405765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0" y="3398838"/>
                        <a:ext cx="482600" cy="671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9" name="文本框 19"/>
          <p:cNvSpPr txBox="1">
            <a:spLocks noChangeArrowheads="1"/>
          </p:cNvSpPr>
          <p:nvPr/>
        </p:nvSpPr>
        <p:spPr bwMode="auto">
          <a:xfrm>
            <a:off x="1079500" y="317500"/>
            <a:ext cx="2659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grpSp>
        <p:nvGrpSpPr>
          <p:cNvPr id="30730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2" name="圆角矩形 11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32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6" grpId="0"/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>
            <a:spLocks noChangeArrowheads="1"/>
          </p:cNvSpPr>
          <p:nvPr/>
        </p:nvSpPr>
        <p:spPr bwMode="auto">
          <a:xfrm>
            <a:off x="1116013" y="781050"/>
            <a:ext cx="7310437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如果把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的小数点向左移动一位，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到原数的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；如果把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的小数点向右移动三位，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0.36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)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到原数的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的小数点去掉，之后的数就扩大到原数的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411413" y="1419225"/>
            <a:ext cx="1009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缩小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5322888" y="1333500"/>
          <a:ext cx="355600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3" imgW="215900" imgH="405765" progId="Equation.DSMT4">
                  <p:embed/>
                </p:oleObj>
              </mc:Choice>
              <mc:Fallback>
                <p:oleObj name="Equation" r:id="rId3" imgW="215900" imgH="405765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2888" y="1333500"/>
                        <a:ext cx="355600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6956425" y="2044700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扩大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916238" y="2655888"/>
            <a:ext cx="1416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3284538" y="3819525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endParaRPr lang="zh-CN" altLang="en-US" sz="20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1752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0" name="圆角矩形 9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754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1181</Words>
  <Application>Microsoft Office PowerPoint</Application>
  <PresentationFormat>全屏显示(16:9)</PresentationFormat>
  <Paragraphs>197</Paragraphs>
  <Slides>26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等线</vt:lpstr>
      <vt:lpstr>等线 Light</vt:lpstr>
      <vt:lpstr>黑体</vt:lpstr>
      <vt:lpstr>楷体</vt:lpstr>
      <vt:lpstr>隶书</vt:lpstr>
      <vt:lpstr>宋体</vt:lpstr>
      <vt:lpstr>幼圆</vt:lpstr>
      <vt:lpstr>Arial</vt:lpstr>
      <vt:lpstr>Times New Roman</vt:lpstr>
      <vt:lpstr>自定义设计方案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245</cp:revision>
  <dcterms:created xsi:type="dcterms:W3CDTF">2015-08-27T07:30:00Z</dcterms:created>
  <dcterms:modified xsi:type="dcterms:W3CDTF">2023-11-21T05:20:18Z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03BE670E39AF4B7A88E8E7C0899BA3E7</vt:lpwstr>
  </property>
</Properties>
</file>