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63" r:id="rId2"/>
    <p:sldId id="344" r:id="rId3"/>
    <p:sldId id="345" r:id="rId4"/>
    <p:sldId id="346" r:id="rId5"/>
    <p:sldId id="347" r:id="rId6"/>
    <p:sldId id="348" r:id="rId7"/>
    <p:sldId id="349" r:id="rId8"/>
    <p:sldId id="363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9" r:id="rId18"/>
    <p:sldId id="358" r:id="rId19"/>
    <p:sldId id="360" r:id="rId20"/>
    <p:sldId id="361" r:id="rId21"/>
    <p:sldId id="362" r:id="rId2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EB83A"/>
    <a:srgbClr val="BDDD22"/>
    <a:srgbClr val="EAFF56"/>
    <a:srgbClr val="00E079"/>
    <a:srgbClr val="00BC12"/>
    <a:srgbClr val="4B5CC4"/>
    <a:srgbClr val="E83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6209" autoAdjust="0"/>
  </p:normalViewPr>
  <p:slideViewPr>
    <p:cSldViewPr showGuides="1">
      <p:cViewPr varScale="1">
        <p:scale>
          <a:sx n="145" d="100"/>
          <a:sy n="145" d="100"/>
        </p:scale>
        <p:origin x="672" y="126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32D441B-420C-4503-A345-CA2574345F2C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1282363-C7E8-4BAE-9F6C-3162EEC91AE2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6C39AFA1-B324-4B8C-BEFD-E2C72B2DC22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1" descr="模糊的图画&#10;&#10;低可信度描述已自动生成"/>
          <p:cNvPicPr>
            <a:picLocks noChangeAspect="1"/>
          </p:cNvPicPr>
          <p:nvPr userDrawn="1"/>
        </p:nvPicPr>
        <p:blipFill>
          <a:blip r:embed="rId2"/>
          <a:srcRect t="32558" b="25846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12" descr="图片包含 游戏机&#10;&#10;描述已自动生成"/>
          <p:cNvPicPr>
            <a:picLocks noChangeAspect="1"/>
          </p:cNvPicPr>
          <p:nvPr userDrawn="1"/>
        </p:nvPicPr>
        <p:blipFill>
          <a:blip r:embed="rId3"/>
          <a:srcRect b="50000"/>
          <a:stretch>
            <a:fillRect/>
          </a:stretch>
        </p:blipFill>
        <p:spPr>
          <a:xfrm>
            <a:off x="15028" y="3223603"/>
            <a:ext cx="9143999" cy="1919897"/>
          </a:xfrm>
          <a:custGeom>
            <a:avLst/>
            <a:gdLst>
              <a:gd name="connsiteX0" fmla="*/ 0 w 12192000"/>
              <a:gd name="connsiteY0" fmla="*/ 0 h 2943905"/>
              <a:gd name="connsiteX1" fmla="*/ 12192000 w 12192000"/>
              <a:gd name="connsiteY1" fmla="*/ 0 h 2943905"/>
              <a:gd name="connsiteX2" fmla="*/ 12192000 w 12192000"/>
              <a:gd name="connsiteY2" fmla="*/ 2943905 h 2943905"/>
              <a:gd name="connsiteX3" fmla="*/ 0 w 12192000"/>
              <a:gd name="connsiteY3" fmla="*/ 2943905 h 294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943905">
                <a:moveTo>
                  <a:pt x="0" y="0"/>
                </a:moveTo>
                <a:lnTo>
                  <a:pt x="12192000" y="0"/>
                </a:lnTo>
                <a:lnTo>
                  <a:pt x="12192000" y="2943905"/>
                </a:lnTo>
                <a:lnTo>
                  <a:pt x="0" y="2943905"/>
                </a:lnTo>
                <a:close/>
              </a:path>
            </a:pathLst>
          </a:custGeom>
        </p:spPr>
      </p:pic>
      <p:pic>
        <p:nvPicPr>
          <p:cNvPr id="4" name="13"/>
          <p:cNvPicPr>
            <a:picLocks noChangeAspect="1"/>
          </p:cNvPicPr>
          <p:nvPr userDrawn="1"/>
        </p:nvPicPr>
        <p:blipFill>
          <a:blip r:embed="rId4"/>
          <a:srcRect b="41872"/>
          <a:stretch>
            <a:fillRect/>
          </a:stretch>
        </p:blipFill>
        <p:spPr>
          <a:xfrm>
            <a:off x="-15029" y="2931790"/>
            <a:ext cx="9144000" cy="2211710"/>
          </a:xfrm>
          <a:custGeom>
            <a:avLst/>
            <a:gdLst>
              <a:gd name="connsiteX0" fmla="*/ 0 w 12192000"/>
              <a:gd name="connsiteY0" fmla="*/ 0 h 2988430"/>
              <a:gd name="connsiteX1" fmla="*/ 12192000 w 12192000"/>
              <a:gd name="connsiteY1" fmla="*/ 0 h 2988430"/>
              <a:gd name="connsiteX2" fmla="*/ 12192000 w 12192000"/>
              <a:gd name="connsiteY2" fmla="*/ 2988430 h 2988430"/>
              <a:gd name="connsiteX3" fmla="*/ 0 w 12192000"/>
              <a:gd name="connsiteY3" fmla="*/ 2988430 h 298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988430">
                <a:moveTo>
                  <a:pt x="0" y="0"/>
                </a:moveTo>
                <a:lnTo>
                  <a:pt x="12192000" y="0"/>
                </a:lnTo>
                <a:lnTo>
                  <a:pt x="12192000" y="2988430"/>
                </a:lnTo>
                <a:lnTo>
                  <a:pt x="0" y="2988430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917257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61925"/>
            <a:ext cx="8355013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15" descr="图片包含 鼠标, 键盘, 电脑, 游戏机&#10;&#10;描述已自动生成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460375"/>
            <a:ext cx="10572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111" descr="图片包含 形状&#10;&#10;描述已自动生成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621088"/>
            <a:ext cx="868362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7">
            <a:extLst>
              <a:ext uri="{FF2B5EF4-FFF2-40B4-BE49-F238E27FC236}">
                <a16:creationId xmlns:a16="http://schemas.microsoft.com/office/drawing/2014/main" id="{28BE75BC-250C-4279-8361-390DE96042F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1" descr="模糊的图画&#10;&#10;低可信度描述已自动生成"/>
          <p:cNvPicPr>
            <a:picLocks noChangeAspect="1"/>
          </p:cNvPicPr>
          <p:nvPr userDrawn="1"/>
        </p:nvPicPr>
        <p:blipFill>
          <a:blip r:embed="rId2"/>
          <a:srcRect t="32558" b="25846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12" descr="图片包含 游戏机&#10;&#10;描述已自动生成"/>
          <p:cNvPicPr>
            <a:picLocks noChangeAspect="1"/>
          </p:cNvPicPr>
          <p:nvPr userDrawn="1"/>
        </p:nvPicPr>
        <p:blipFill>
          <a:blip r:embed="rId3"/>
          <a:srcRect b="50000"/>
          <a:stretch>
            <a:fillRect/>
          </a:stretch>
        </p:blipFill>
        <p:spPr>
          <a:xfrm>
            <a:off x="15028" y="3223603"/>
            <a:ext cx="9143999" cy="1919897"/>
          </a:xfrm>
          <a:custGeom>
            <a:avLst/>
            <a:gdLst>
              <a:gd name="connsiteX0" fmla="*/ 0 w 12192000"/>
              <a:gd name="connsiteY0" fmla="*/ 0 h 2943905"/>
              <a:gd name="connsiteX1" fmla="*/ 12192000 w 12192000"/>
              <a:gd name="connsiteY1" fmla="*/ 0 h 2943905"/>
              <a:gd name="connsiteX2" fmla="*/ 12192000 w 12192000"/>
              <a:gd name="connsiteY2" fmla="*/ 2943905 h 2943905"/>
              <a:gd name="connsiteX3" fmla="*/ 0 w 12192000"/>
              <a:gd name="connsiteY3" fmla="*/ 2943905 h 294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943905">
                <a:moveTo>
                  <a:pt x="0" y="0"/>
                </a:moveTo>
                <a:lnTo>
                  <a:pt x="12192000" y="0"/>
                </a:lnTo>
                <a:lnTo>
                  <a:pt x="12192000" y="2943905"/>
                </a:lnTo>
                <a:lnTo>
                  <a:pt x="0" y="2943905"/>
                </a:lnTo>
                <a:close/>
              </a:path>
            </a:pathLst>
          </a:custGeom>
        </p:spPr>
      </p:pic>
      <p:pic>
        <p:nvPicPr>
          <p:cNvPr id="4" name="13"/>
          <p:cNvPicPr>
            <a:picLocks noChangeAspect="1"/>
          </p:cNvPicPr>
          <p:nvPr userDrawn="1"/>
        </p:nvPicPr>
        <p:blipFill>
          <a:blip r:embed="rId4"/>
          <a:srcRect b="41872"/>
          <a:stretch>
            <a:fillRect/>
          </a:stretch>
        </p:blipFill>
        <p:spPr>
          <a:xfrm>
            <a:off x="-15029" y="2931790"/>
            <a:ext cx="9144000" cy="2211710"/>
          </a:xfrm>
          <a:custGeom>
            <a:avLst/>
            <a:gdLst>
              <a:gd name="connsiteX0" fmla="*/ 0 w 12192000"/>
              <a:gd name="connsiteY0" fmla="*/ 0 h 2988430"/>
              <a:gd name="connsiteX1" fmla="*/ 12192000 w 12192000"/>
              <a:gd name="connsiteY1" fmla="*/ 0 h 2988430"/>
              <a:gd name="connsiteX2" fmla="*/ 12192000 w 12192000"/>
              <a:gd name="connsiteY2" fmla="*/ 2988430 h 2988430"/>
              <a:gd name="connsiteX3" fmla="*/ 0 w 12192000"/>
              <a:gd name="connsiteY3" fmla="*/ 2988430 h 298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988430">
                <a:moveTo>
                  <a:pt x="0" y="0"/>
                </a:moveTo>
                <a:lnTo>
                  <a:pt x="12192000" y="0"/>
                </a:lnTo>
                <a:lnTo>
                  <a:pt x="12192000" y="2988430"/>
                </a:lnTo>
                <a:lnTo>
                  <a:pt x="0" y="2988430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988"/>
            <a:ext cx="9144000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27">
            <a:extLst>
              <a:ext uri="{FF2B5EF4-FFF2-40B4-BE49-F238E27FC236}">
                <a16:creationId xmlns:a16="http://schemas.microsoft.com/office/drawing/2014/main" id="{4392EEF1-E484-41C4-9753-E7031517C65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41845" y="10081058"/>
                  <a:ext cx="188384" cy="141827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5998" y="9084193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7187" y="9178103"/>
                  <a:ext cx="751415" cy="842501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7881" y="9175982"/>
                  <a:ext cx="761999" cy="840384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8425" y="10190421"/>
                  <a:ext cx="457199" cy="1299738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6065" y="9071793"/>
                  <a:ext cx="948265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1995" y="3930636"/>
                <a:ext cx="1259416" cy="1210831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5591" y="13850399"/>
                  <a:ext cx="146670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73004" y="13756500"/>
                  <a:ext cx="149928" cy="218356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400380" y="13654926"/>
                  <a:ext cx="146668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31974" y="13585288"/>
                  <a:ext cx="146670" cy="221614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7408" y="13516474"/>
                  <a:ext cx="149928" cy="21835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0241" y="14340715"/>
                  <a:ext cx="153186" cy="21835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5921" y="14273981"/>
                  <a:ext cx="14992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4209" y="14208462"/>
                  <a:ext cx="149928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9199" y="14167859"/>
                  <a:ext cx="149928" cy="21183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69847" y="14070418"/>
                  <a:ext cx="149928" cy="211838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7631" y="3811012"/>
                  <a:ext cx="1978166" cy="334513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7631" y="3811012"/>
                  <a:ext cx="1978166" cy="334513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59609" y="3814810"/>
                  <a:ext cx="431173" cy="326672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pitchFamily="2" charset="-122"/>
                  <a:ea typeface="方正粗黑繁体" panose="03000509000000000000" pitchFamily="2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pitchFamily="2" charset="-122"/>
                <a:ea typeface="方正粗黑繁体" panose="03000509000000000000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0A1E473-D1B0-44CD-B8BB-5C5D2260DC1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30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2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5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5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5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96281" y="1857132"/>
            <a:ext cx="5328592" cy="135832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小数点移动引起小数大小变化的规律</a:t>
            </a:r>
            <a:r>
              <a:rPr lang="en-US" altLang="zh-CN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(2)</a:t>
            </a: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3636963" y="3363913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555" y="842963"/>
            <a:ext cx="863153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198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5"/>
          <p:cNvGrpSpPr/>
          <p:nvPr/>
        </p:nvGrpSpPr>
        <p:grpSpPr bwMode="auto">
          <a:xfrm>
            <a:off x="250825" y="192088"/>
            <a:ext cx="3663950" cy="757237"/>
            <a:chOff x="251520" y="191640"/>
            <a:chExt cx="3662952" cy="758267"/>
          </a:xfrm>
        </p:grpSpPr>
        <p:pic>
          <p:nvPicPr>
            <p:cNvPr id="10245" name="图片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21"/>
            <a:stretch>
              <a:fillRect/>
            </a:stretch>
          </p:blipFill>
          <p:spPr bwMode="auto">
            <a:xfrm>
              <a:off x="251520" y="191640"/>
              <a:ext cx="3168352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6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2"/>
            <a:stretch>
              <a:fillRect/>
            </a:stretch>
          </p:blipFill>
          <p:spPr bwMode="auto">
            <a:xfrm>
              <a:off x="755576" y="191640"/>
              <a:ext cx="3158896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3" name="文本框 1"/>
          <p:cNvSpPr txBox="1">
            <a:spLocks noChangeArrowheads="1"/>
          </p:cNvSpPr>
          <p:nvPr/>
        </p:nvSpPr>
        <p:spPr bwMode="auto">
          <a:xfrm>
            <a:off x="746125" y="192088"/>
            <a:ext cx="3387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一、谈话导入</a:t>
            </a:r>
          </a:p>
        </p:txBody>
      </p:sp>
      <p:sp>
        <p:nvSpPr>
          <p:cNvPr id="4" name="矩形 3"/>
          <p:cNvSpPr/>
          <p:nvPr/>
        </p:nvSpPr>
        <p:spPr>
          <a:xfrm>
            <a:off x="746125" y="1463675"/>
            <a:ext cx="7632700" cy="2216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        我们已经学习了小数点移动的有关知识，你知道小数点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向左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、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向右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移动会引起小数怎样的变化吗？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611188" y="1131888"/>
            <a:ext cx="8228012" cy="30464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小数点向右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移动一位，小数就扩大到原数的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 </a:t>
            </a:r>
            <a:r>
              <a:rPr lang="zh-CN" altLang="en-US" sz="3200" b="1" dirty="0">
                <a:latin typeface="+mj-lt"/>
                <a:ea typeface="+mj-ea"/>
              </a:rPr>
              <a:t>倍；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移动两位，小数就扩大到原数的</a:t>
            </a:r>
            <a:r>
              <a:rPr lang="en-US" altLang="zh-CN" sz="3200" b="1" dirty="0">
                <a:latin typeface="+mj-ea"/>
                <a:ea typeface="+mj-ea"/>
              </a:rPr>
              <a:t>(      )</a:t>
            </a:r>
            <a:r>
              <a:rPr lang="zh-CN" altLang="en-US" sz="3200" b="1" dirty="0">
                <a:latin typeface="+mj-lt"/>
                <a:ea typeface="+mj-ea"/>
              </a:rPr>
              <a:t>倍；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移动三位，小数就扩大到原数的</a:t>
            </a:r>
            <a:r>
              <a:rPr lang="en-US" altLang="zh-CN" sz="3200" b="1" dirty="0">
                <a:latin typeface="+mj-ea"/>
              </a:rPr>
              <a:t>(      )</a:t>
            </a:r>
            <a:r>
              <a:rPr lang="zh-CN" altLang="en-US" sz="3200" b="1" dirty="0">
                <a:latin typeface="+mj-lt"/>
                <a:ea typeface="+mj-ea"/>
              </a:rPr>
              <a:t>倍；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……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6588125" y="2346325"/>
            <a:ext cx="130175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100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6630988" y="2932113"/>
            <a:ext cx="130016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1000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487363" y="411510"/>
            <a:ext cx="8228012" cy="322934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小数点向左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移动一位，小数就缩小到原数的     倍；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移动两位，小数就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缩小</a:t>
            </a:r>
            <a:r>
              <a:rPr lang="zh-CN" altLang="en-US" sz="3200" b="1" dirty="0">
                <a:latin typeface="+mj-lt"/>
                <a:ea typeface="+mj-ea"/>
              </a:rPr>
              <a:t>到原数的</a:t>
            </a:r>
            <a:r>
              <a:rPr lang="en-US" altLang="zh-CN" sz="3200" b="1" dirty="0">
                <a:latin typeface="+mj-ea"/>
                <a:ea typeface="+mj-ea"/>
              </a:rPr>
              <a:t>(      )</a:t>
            </a:r>
            <a:r>
              <a:rPr lang="zh-CN" altLang="en-US" sz="3200" b="1" dirty="0">
                <a:latin typeface="+mj-lt"/>
                <a:ea typeface="+mj-ea"/>
              </a:rPr>
              <a:t>倍；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移动三位，小数就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缩小</a:t>
            </a:r>
            <a:r>
              <a:rPr lang="zh-CN" altLang="en-US" sz="3200" b="1" dirty="0">
                <a:latin typeface="+mj-lt"/>
                <a:ea typeface="+mj-ea"/>
              </a:rPr>
              <a:t>到原数的</a:t>
            </a:r>
            <a:r>
              <a:rPr lang="en-US" altLang="zh-CN" sz="3200" b="1" dirty="0">
                <a:latin typeface="+mj-ea"/>
              </a:rPr>
              <a:t>(      )</a:t>
            </a:r>
            <a:r>
              <a:rPr lang="zh-CN" altLang="en-US" sz="3200" b="1" dirty="0">
                <a:latin typeface="+mj-lt"/>
                <a:ea typeface="+mj-ea"/>
              </a:rPr>
              <a:t>倍；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……</a:t>
            </a:r>
            <a:endParaRPr lang="zh-CN" altLang="en-US" sz="3200" b="1" dirty="0">
              <a:latin typeface="+mj-lt"/>
              <a:ea typeface="+mj-ea"/>
            </a:endParaRPr>
          </a:p>
        </p:txBody>
      </p:sp>
      <p:graphicFrame>
        <p:nvGraphicFramePr>
          <p:cNvPr id="12291" name="对象 3"/>
          <p:cNvGraphicFramePr>
            <a:graphicFrameLocks noChangeAspect="1"/>
          </p:cNvGraphicFramePr>
          <p:nvPr/>
        </p:nvGraphicFramePr>
        <p:xfrm>
          <a:off x="6326188" y="915566"/>
          <a:ext cx="44767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3" imgW="430530" imgH="779780" progId="Equation.DSMT4">
                  <p:embed/>
                </p:oleObj>
              </mc:Choice>
              <mc:Fallback>
                <p:oleObj name="Equation" r:id="rId3" imgW="430530" imgH="77978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6188" y="915566"/>
                        <a:ext cx="447675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6773863" y="1556139"/>
          <a:ext cx="614362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5" imgW="292100" imgH="393700" progId="Equation.DSMT4">
                  <p:embed/>
                </p:oleObj>
              </mc:Choice>
              <mc:Fallback>
                <p:oleObj name="Equation" r:id="rId5" imgW="2921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3863" y="1556139"/>
                        <a:ext cx="614362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6694488" y="2239003"/>
          <a:ext cx="77470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7" imgW="368300" imgH="393700" progId="Equation.DSMT4">
                  <p:embed/>
                </p:oleObj>
              </mc:Choice>
              <mc:Fallback>
                <p:oleObj name="Equation" r:id="rId7" imgW="368300" imgH="3937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4488" y="2239003"/>
                        <a:ext cx="77470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/>
        </p:nvGrpSpPr>
        <p:grpSpPr bwMode="auto">
          <a:xfrm>
            <a:off x="1630363" y="3168650"/>
            <a:ext cx="5884862" cy="1141413"/>
            <a:chOff x="1908274" y="3756658"/>
            <a:chExt cx="5884267" cy="1140147"/>
          </a:xfrm>
        </p:grpSpPr>
        <p:sp>
          <p:nvSpPr>
            <p:cNvPr id="7" name="圆角矩形 8"/>
            <p:cNvSpPr/>
            <p:nvPr/>
          </p:nvSpPr>
          <p:spPr>
            <a:xfrm>
              <a:off x="1908274" y="3756658"/>
              <a:ext cx="5884267" cy="1140147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0" name="TextBox 13"/>
            <p:cNvSpPr txBox="1">
              <a:spLocks noChangeArrowheads="1"/>
            </p:cNvSpPr>
            <p:nvPr/>
          </p:nvSpPr>
          <p:spPr bwMode="auto">
            <a:xfrm>
              <a:off x="1944782" y="3788373"/>
              <a:ext cx="5811250" cy="107671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800" b="1">
                  <a:latin typeface="+mj-lt"/>
                  <a:ea typeface="+mj-ea"/>
                </a:rPr>
                <a:t> 应用小数点移动引起小数大小变化的规律，可以把一个数扩大或缩小。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8"/>
          <p:cNvGrpSpPr/>
          <p:nvPr/>
        </p:nvGrpSpPr>
        <p:grpSpPr bwMode="auto">
          <a:xfrm>
            <a:off x="250825" y="192088"/>
            <a:ext cx="3663950" cy="757237"/>
            <a:chOff x="251520" y="191640"/>
            <a:chExt cx="3662952" cy="758267"/>
          </a:xfrm>
        </p:grpSpPr>
        <p:pic>
          <p:nvPicPr>
            <p:cNvPr id="13320" name="图片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21"/>
            <a:stretch>
              <a:fillRect/>
            </a:stretch>
          </p:blipFill>
          <p:spPr bwMode="auto">
            <a:xfrm>
              <a:off x="251520" y="191640"/>
              <a:ext cx="3168352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1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2"/>
            <a:stretch>
              <a:fillRect/>
            </a:stretch>
          </p:blipFill>
          <p:spPr bwMode="auto">
            <a:xfrm>
              <a:off x="755576" y="191640"/>
              <a:ext cx="3158896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2" name="TextBox 7"/>
          <p:cNvSpPr txBox="1">
            <a:spLocks noChangeArrowheads="1"/>
          </p:cNvSpPr>
          <p:nvPr/>
        </p:nvSpPr>
        <p:spPr bwMode="auto">
          <a:xfrm>
            <a:off x="1190625" y="1150938"/>
            <a:ext cx="676275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）把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0.07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分别扩大到原数的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倍、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100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倍、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1000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倍，各是多少？</a:t>
            </a:r>
          </a:p>
        </p:txBody>
      </p:sp>
      <p:sp>
        <p:nvSpPr>
          <p:cNvPr id="44" name="TextBox 9"/>
          <p:cNvSpPr txBox="1">
            <a:spLocks noChangeArrowheads="1"/>
          </p:cNvSpPr>
          <p:nvPr/>
        </p:nvSpPr>
        <p:spPr bwMode="auto">
          <a:xfrm>
            <a:off x="1331913" y="2357438"/>
            <a:ext cx="2817812" cy="186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j-ea"/>
                <a:cs typeface="Arial" panose="020B0604020202020204" pitchFamily="34" charset="0"/>
              </a:rPr>
              <a:t>    0.07×10</a:t>
            </a:r>
            <a:r>
              <a:rPr lang="zh-CN" altLang="en-US" sz="3200" b="1" dirty="0">
                <a:latin typeface="+mj-lt"/>
                <a:ea typeface="+mj-ea"/>
                <a:cs typeface="Arial" panose="020B0604020202020204" pitchFamily="34" charset="0"/>
              </a:rPr>
              <a:t>＝</a:t>
            </a:r>
            <a:endParaRPr lang="en-US" altLang="zh-CN" sz="3200" b="1" dirty="0">
              <a:latin typeface="+mj-lt"/>
              <a:ea typeface="+mj-ea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j-ea"/>
                <a:cs typeface="Arial" panose="020B0604020202020204" pitchFamily="34" charset="0"/>
              </a:rPr>
              <a:t>  0.07×100</a:t>
            </a:r>
            <a:r>
              <a:rPr lang="zh-CN" altLang="en-US" sz="3200" b="1" dirty="0">
                <a:latin typeface="+mj-lt"/>
                <a:ea typeface="+mj-ea"/>
                <a:cs typeface="Arial" panose="020B0604020202020204" pitchFamily="34" charset="0"/>
              </a:rPr>
              <a:t>＝</a:t>
            </a:r>
            <a:endParaRPr lang="en-US" altLang="zh-CN" sz="3200" b="1" dirty="0">
              <a:latin typeface="+mj-lt"/>
              <a:ea typeface="+mj-ea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j-ea"/>
                <a:cs typeface="Arial" panose="020B0604020202020204" pitchFamily="34" charset="0"/>
              </a:rPr>
              <a:t>0.07×1000</a:t>
            </a:r>
            <a:r>
              <a:rPr lang="zh-CN" altLang="en-US" sz="3200" b="1" dirty="0">
                <a:latin typeface="+mj-lt"/>
                <a:ea typeface="+mj-ea"/>
                <a:cs typeface="Arial" panose="020B0604020202020204" pitchFamily="34" charset="0"/>
              </a:rPr>
              <a:t>＝</a:t>
            </a:r>
          </a:p>
        </p:txBody>
      </p:sp>
      <p:sp>
        <p:nvSpPr>
          <p:cNvPr id="45" name="思想气泡: 云 11"/>
          <p:cNvSpPr/>
          <p:nvPr/>
        </p:nvSpPr>
        <p:spPr bwMode="auto">
          <a:xfrm>
            <a:off x="4787900" y="2643188"/>
            <a:ext cx="3529013" cy="1509712"/>
          </a:xfrm>
          <a:prstGeom prst="cloudCallout">
            <a:avLst>
              <a:gd name="adj1" fmla="val -72421"/>
              <a:gd name="adj2" fmla="val -2489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noProof="1">
                <a:solidFill>
                  <a:srgbClr val="FF0000"/>
                </a:solidFill>
                <a:latin typeface="+mj-ea"/>
                <a:ea typeface="+mj-ea"/>
              </a:rPr>
              <a:t>说一说你是怎么计算的。</a:t>
            </a:r>
          </a:p>
        </p:txBody>
      </p:sp>
      <p:pic>
        <p:nvPicPr>
          <p:cNvPr id="13318" name="图片 4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19" y="1171956"/>
            <a:ext cx="591619" cy="5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文本框 1"/>
          <p:cNvSpPr txBox="1">
            <a:spLocks noChangeArrowheads="1"/>
          </p:cNvSpPr>
          <p:nvPr/>
        </p:nvSpPr>
        <p:spPr bwMode="auto">
          <a:xfrm>
            <a:off x="669925" y="209550"/>
            <a:ext cx="32448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二、探究新知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9"/>
          <p:cNvSpPr txBox="1">
            <a:spLocks noChangeArrowheads="1"/>
          </p:cNvSpPr>
          <p:nvPr/>
        </p:nvSpPr>
        <p:spPr bwMode="auto">
          <a:xfrm>
            <a:off x="179388" y="847725"/>
            <a:ext cx="1954212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j-ea"/>
                <a:cs typeface="Arial" panose="020B0604020202020204" pitchFamily="34" charset="0"/>
              </a:rPr>
              <a:t>0.07</a:t>
            </a:r>
          </a:p>
        </p:txBody>
      </p:sp>
      <p:cxnSp>
        <p:nvCxnSpPr>
          <p:cNvPr id="39" name="直接箭头连接符 38"/>
          <p:cNvCxnSpPr/>
          <p:nvPr/>
        </p:nvCxnSpPr>
        <p:spPr>
          <a:xfrm>
            <a:off x="1917700" y="1189038"/>
            <a:ext cx="15843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1681163" y="649288"/>
            <a:ext cx="2057400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扩大到原数的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倍</a:t>
            </a: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2133600" y="1330325"/>
            <a:ext cx="1108075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就是乘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  <a:endParaRPr lang="zh-CN" altLang="en-US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2" name="TextBox 9"/>
          <p:cNvSpPr txBox="1">
            <a:spLocks noChangeArrowheads="1"/>
          </p:cNvSpPr>
          <p:nvPr/>
        </p:nvSpPr>
        <p:spPr bwMode="auto">
          <a:xfrm>
            <a:off x="3563938" y="847725"/>
            <a:ext cx="1954212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j-ea"/>
                <a:cs typeface="Arial" panose="020B0604020202020204" pitchFamily="34" charset="0"/>
              </a:rPr>
              <a:t>0.07×10</a:t>
            </a:r>
          </a:p>
        </p:txBody>
      </p:sp>
      <p:cxnSp>
        <p:nvCxnSpPr>
          <p:cNvPr id="43" name="直接箭头连接符 42"/>
          <p:cNvCxnSpPr/>
          <p:nvPr/>
        </p:nvCxnSpPr>
        <p:spPr>
          <a:xfrm>
            <a:off x="5580063" y="1189038"/>
            <a:ext cx="15843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5230813" y="649288"/>
            <a:ext cx="2262187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就是把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0.07</a:t>
            </a: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的小数点</a:t>
            </a: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5576888" y="1330325"/>
            <a:ext cx="1570037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向右移动一位</a:t>
            </a:r>
          </a:p>
        </p:txBody>
      </p:sp>
      <p:sp>
        <p:nvSpPr>
          <p:cNvPr id="46" name="TextBox 9"/>
          <p:cNvSpPr txBox="1">
            <a:spLocks noChangeArrowheads="1"/>
          </p:cNvSpPr>
          <p:nvPr/>
        </p:nvSpPr>
        <p:spPr bwMode="auto">
          <a:xfrm>
            <a:off x="7167563" y="849313"/>
            <a:ext cx="1306512" cy="6302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0.7</a:t>
            </a:r>
          </a:p>
        </p:txBody>
      </p:sp>
      <p:sp>
        <p:nvSpPr>
          <p:cNvPr id="47" name="TextBox 9"/>
          <p:cNvSpPr txBox="1">
            <a:spLocks noChangeArrowheads="1"/>
          </p:cNvSpPr>
          <p:nvPr/>
        </p:nvSpPr>
        <p:spPr bwMode="auto">
          <a:xfrm>
            <a:off x="179388" y="2244725"/>
            <a:ext cx="1954212" cy="6302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j-ea"/>
                <a:cs typeface="Arial" panose="020B0604020202020204" pitchFamily="34" charset="0"/>
              </a:rPr>
              <a:t>0.07</a:t>
            </a:r>
          </a:p>
        </p:txBody>
      </p:sp>
      <p:cxnSp>
        <p:nvCxnSpPr>
          <p:cNvPr id="48" name="直接箭头连接符 47"/>
          <p:cNvCxnSpPr/>
          <p:nvPr/>
        </p:nvCxnSpPr>
        <p:spPr>
          <a:xfrm>
            <a:off x="1917700" y="2586038"/>
            <a:ext cx="15843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1619250" y="2046288"/>
            <a:ext cx="2147888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扩大到原数的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</a:t>
            </a: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倍</a:t>
            </a: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2076450" y="2727325"/>
            <a:ext cx="1223963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就是乘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</a:t>
            </a:r>
            <a:endParaRPr lang="zh-CN" altLang="en-US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1" name="TextBox 9"/>
          <p:cNvSpPr txBox="1">
            <a:spLocks noChangeArrowheads="1"/>
          </p:cNvSpPr>
          <p:nvPr/>
        </p:nvSpPr>
        <p:spPr bwMode="auto">
          <a:xfrm>
            <a:off x="3436938" y="2244725"/>
            <a:ext cx="2214562" cy="627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j-ea"/>
                <a:cs typeface="Arial" panose="020B0604020202020204" pitchFamily="34" charset="0"/>
              </a:rPr>
              <a:t>0.07×100</a:t>
            </a:r>
          </a:p>
        </p:txBody>
      </p:sp>
      <p:cxnSp>
        <p:nvCxnSpPr>
          <p:cNvPr id="52" name="直接箭头连接符 51"/>
          <p:cNvCxnSpPr/>
          <p:nvPr/>
        </p:nvCxnSpPr>
        <p:spPr>
          <a:xfrm>
            <a:off x="5713413" y="2586038"/>
            <a:ext cx="15843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5364163" y="2046288"/>
            <a:ext cx="2262187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就是把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0.07</a:t>
            </a: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的小数点</a:t>
            </a:r>
          </a:p>
        </p:txBody>
      </p:sp>
      <p:sp>
        <p:nvSpPr>
          <p:cNvPr id="54" name="矩形 53"/>
          <p:cNvSpPr>
            <a:spLocks noChangeArrowheads="1"/>
          </p:cNvSpPr>
          <p:nvPr/>
        </p:nvSpPr>
        <p:spPr bwMode="auto">
          <a:xfrm>
            <a:off x="5710238" y="2727325"/>
            <a:ext cx="1570037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向右移动两位</a:t>
            </a:r>
          </a:p>
        </p:txBody>
      </p:sp>
      <p:sp>
        <p:nvSpPr>
          <p:cNvPr id="55" name="TextBox 9"/>
          <p:cNvSpPr txBox="1">
            <a:spLocks noChangeArrowheads="1"/>
          </p:cNvSpPr>
          <p:nvPr/>
        </p:nvSpPr>
        <p:spPr bwMode="auto">
          <a:xfrm>
            <a:off x="7167563" y="2247900"/>
            <a:ext cx="1306512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6" name="TextBox 9"/>
          <p:cNvSpPr txBox="1">
            <a:spLocks noChangeArrowheads="1"/>
          </p:cNvSpPr>
          <p:nvPr/>
        </p:nvSpPr>
        <p:spPr bwMode="auto">
          <a:xfrm>
            <a:off x="179388" y="3592513"/>
            <a:ext cx="1954212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j-ea"/>
                <a:cs typeface="Arial" panose="020B0604020202020204" pitchFamily="34" charset="0"/>
              </a:rPr>
              <a:t>0.07</a:t>
            </a:r>
          </a:p>
        </p:txBody>
      </p:sp>
      <p:cxnSp>
        <p:nvCxnSpPr>
          <p:cNvPr id="57" name="直接箭头连接符 56"/>
          <p:cNvCxnSpPr/>
          <p:nvPr/>
        </p:nvCxnSpPr>
        <p:spPr>
          <a:xfrm>
            <a:off x="1917700" y="3933825"/>
            <a:ext cx="15843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1619250" y="3394075"/>
            <a:ext cx="226218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扩大到原数的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1000</a:t>
            </a: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倍</a:t>
            </a:r>
          </a:p>
        </p:txBody>
      </p:sp>
      <p:sp>
        <p:nvSpPr>
          <p:cNvPr id="59" name="矩形 58"/>
          <p:cNvSpPr>
            <a:spLocks noChangeArrowheads="1"/>
          </p:cNvSpPr>
          <p:nvPr/>
        </p:nvSpPr>
        <p:spPr bwMode="auto">
          <a:xfrm>
            <a:off x="2084388" y="4075113"/>
            <a:ext cx="1338262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就是乘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1000</a:t>
            </a:r>
            <a:endParaRPr lang="zh-CN" altLang="en-US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0" name="TextBox 9"/>
          <p:cNvSpPr txBox="1">
            <a:spLocks noChangeArrowheads="1"/>
          </p:cNvSpPr>
          <p:nvPr/>
        </p:nvSpPr>
        <p:spPr bwMode="auto">
          <a:xfrm>
            <a:off x="3492500" y="3592513"/>
            <a:ext cx="2314575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j-ea"/>
                <a:cs typeface="Arial" panose="020B0604020202020204" pitchFamily="34" charset="0"/>
              </a:rPr>
              <a:t>0.07×1000</a:t>
            </a:r>
          </a:p>
        </p:txBody>
      </p:sp>
      <p:cxnSp>
        <p:nvCxnSpPr>
          <p:cNvPr id="61" name="直接箭头连接符 60"/>
          <p:cNvCxnSpPr/>
          <p:nvPr/>
        </p:nvCxnSpPr>
        <p:spPr>
          <a:xfrm>
            <a:off x="5854700" y="3933825"/>
            <a:ext cx="15843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>
            <a:spLocks noChangeArrowheads="1"/>
          </p:cNvSpPr>
          <p:nvPr/>
        </p:nvSpPr>
        <p:spPr bwMode="auto">
          <a:xfrm>
            <a:off x="5505450" y="3394075"/>
            <a:ext cx="2260600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就是把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0.07</a:t>
            </a: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的小数点</a:t>
            </a:r>
          </a:p>
        </p:txBody>
      </p:sp>
      <p:sp>
        <p:nvSpPr>
          <p:cNvPr id="63" name="矩形 62"/>
          <p:cNvSpPr>
            <a:spLocks noChangeArrowheads="1"/>
          </p:cNvSpPr>
          <p:nvPr/>
        </p:nvSpPr>
        <p:spPr bwMode="auto">
          <a:xfrm>
            <a:off x="5851525" y="4075113"/>
            <a:ext cx="1568450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向右移动三位</a:t>
            </a:r>
          </a:p>
        </p:txBody>
      </p:sp>
      <p:sp>
        <p:nvSpPr>
          <p:cNvPr id="64" name="TextBox 9"/>
          <p:cNvSpPr txBox="1">
            <a:spLocks noChangeArrowheads="1"/>
          </p:cNvSpPr>
          <p:nvPr/>
        </p:nvSpPr>
        <p:spPr bwMode="auto">
          <a:xfrm>
            <a:off x="7369175" y="3594100"/>
            <a:ext cx="1306513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70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4" grpId="0"/>
      <p:bldP spid="45" grpId="0"/>
      <p:bldP spid="46" grpId="0"/>
      <p:bldP spid="47" grpId="0"/>
      <p:bldP spid="49" grpId="0"/>
      <p:bldP spid="50" grpId="0"/>
      <p:bldP spid="51" grpId="0"/>
      <p:bldP spid="53" grpId="0"/>
      <p:bldP spid="54" grpId="0"/>
      <p:bldP spid="55" grpId="0"/>
      <p:bldP spid="56" grpId="0"/>
      <p:bldP spid="58" grpId="0"/>
      <p:bldP spid="59" grpId="0"/>
      <p:bldP spid="60" grpId="0"/>
      <p:bldP spid="62" grpId="0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5950" y="928688"/>
            <a:ext cx="7526338" cy="0"/>
          </a:xfrm>
          <a:prstGeom prst="line">
            <a:avLst/>
          </a:prstGeom>
          <a:ln>
            <a:solidFill>
              <a:srgbClr val="E9667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395288" y="1023882"/>
            <a:ext cx="8159750" cy="186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把 </a:t>
            </a: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0.07 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扩大到原数的 </a:t>
            </a: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10 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倍，就是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×10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；</a:t>
            </a:r>
            <a:endParaRPr lang="en-US" altLang="zh-CN" sz="3200" b="1">
              <a:latin typeface="+mn-lt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把 </a:t>
            </a: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0.07 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扩大到原数的 </a:t>
            </a: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100 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倍，就是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×100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；</a:t>
            </a:r>
            <a:endParaRPr lang="en-US" altLang="zh-CN" sz="3200" b="1">
              <a:latin typeface="+mn-lt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把 </a:t>
            </a: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0.07 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扩大到原数的 </a:t>
            </a: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1000 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倍，就是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×1000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。       </a:t>
            </a:r>
            <a:endParaRPr lang="en-US" altLang="zh-CN" sz="3200" b="1">
              <a:latin typeface="+mn-lt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6" name="组合 7"/>
          <p:cNvGrpSpPr/>
          <p:nvPr/>
        </p:nvGrpSpPr>
        <p:grpSpPr bwMode="auto">
          <a:xfrm>
            <a:off x="946150" y="268288"/>
            <a:ext cx="2251075" cy="571500"/>
            <a:chOff x="1049595" y="3262094"/>
            <a:chExt cx="2249670" cy="571743"/>
          </a:xfrm>
        </p:grpSpPr>
        <p:sp>
          <p:nvSpPr>
            <p:cNvPr id="7" name="矩形 6"/>
            <p:cNvSpPr/>
            <p:nvPr/>
          </p:nvSpPr>
          <p:spPr bwMode="auto">
            <a:xfrm rot="21420000">
              <a:off x="2158565" y="3262094"/>
              <a:ext cx="567970" cy="566978"/>
            </a:xfrm>
            <a:prstGeom prst="rect">
              <a:avLst/>
            </a:prstGeom>
            <a:solidFill>
              <a:srgbClr val="FECC53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小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 rot="300000">
              <a:off x="1049595" y="3262094"/>
              <a:ext cx="569557" cy="566978"/>
            </a:xfrm>
            <a:prstGeom prst="rect">
              <a:avLst/>
            </a:prstGeom>
            <a:solidFill>
              <a:srgbClr val="FB6E52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归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 bwMode="auto">
            <a:xfrm rot="21360000">
              <a:off x="1598527" y="3266858"/>
              <a:ext cx="569557" cy="566979"/>
            </a:xfrm>
            <a:prstGeom prst="rect">
              <a:avLst/>
            </a:prstGeom>
            <a:solidFill>
              <a:srgbClr val="5C9BEB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纳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 rot="21420000">
              <a:off x="2731295" y="3262094"/>
              <a:ext cx="567970" cy="56697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结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90575" y="2887607"/>
            <a:ext cx="7572375" cy="1803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把一个数扩大到原数的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倍、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倍、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倍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就是把这个数的小数点向右移动一位、两位、三位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2"/>
          <p:cNvSpPr>
            <a:spLocks noChangeArrowheads="1"/>
          </p:cNvSpPr>
          <p:nvPr/>
        </p:nvSpPr>
        <p:spPr bwMode="auto">
          <a:xfrm>
            <a:off x="539750" y="1347788"/>
            <a:ext cx="806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小数点移动时，如果位数不够应该怎么办？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187450" y="2427288"/>
            <a:ext cx="6769100" cy="12176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  <a:prstDash val="sysDash"/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小数点移动时，如果位数不够，要用“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”补位。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7"/>
          <p:cNvGrpSpPr/>
          <p:nvPr/>
        </p:nvGrpSpPr>
        <p:grpSpPr bwMode="auto">
          <a:xfrm>
            <a:off x="539750" y="411163"/>
            <a:ext cx="7993063" cy="1362075"/>
            <a:chOff x="467544" y="627534"/>
            <a:chExt cx="7993082" cy="1361130"/>
          </a:xfrm>
        </p:grpSpPr>
        <p:sp>
          <p:nvSpPr>
            <p:cNvPr id="41" name="TextBox 11"/>
            <p:cNvSpPr txBox="1">
              <a:spLocks noChangeArrowheads="1"/>
            </p:cNvSpPr>
            <p:nvPr/>
          </p:nvSpPr>
          <p:spPr bwMode="auto">
            <a:xfrm>
              <a:off x="467544" y="771896"/>
              <a:ext cx="7993082" cy="121676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  <a:cs typeface="Arial" panose="020B0604020202020204" pitchFamily="34" charset="0"/>
                </a:rPr>
                <a:t>（</a:t>
              </a:r>
              <a:r>
                <a:rPr lang="en-US" altLang="zh-CN" sz="3200" b="1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  <a:cs typeface="Arial" panose="020B0604020202020204" pitchFamily="34" charset="0"/>
                </a:rPr>
                <a:t>2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  <a:cs typeface="Arial" panose="020B0604020202020204" pitchFamily="34" charset="0"/>
                </a:rPr>
                <a:t>）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  <a:cs typeface="Arial" panose="020B0604020202020204" pitchFamily="34" charset="0"/>
                </a:rPr>
                <a:t>把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  <a:cs typeface="Arial" panose="020B0604020202020204" pitchFamily="34" charset="0"/>
                </a:rPr>
                <a:t>3.2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  <a:cs typeface="Arial" panose="020B0604020202020204" pitchFamily="34" charset="0"/>
                </a:rPr>
                <a:t>分别缩小</a:t>
              </a:r>
              <a:r>
                <a:rPr lang="zh-CN" altLang="en-US" sz="3200" b="1" kern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  <a:cs typeface="Arial" panose="020B0604020202020204" pitchFamily="34" charset="0"/>
                </a:rPr>
                <a:t>到原数的                        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  <a:cs typeface="Arial" panose="020B0604020202020204" pitchFamily="34" charset="0"/>
                </a:rPr>
                <a:t>，各是多少？</a:t>
              </a:r>
            </a:p>
          </p:txBody>
        </p:sp>
        <p:graphicFrame>
          <p:nvGraphicFramePr>
            <p:cNvPr id="17414" name="对象 6"/>
            <p:cNvGraphicFramePr>
              <a:graphicFrameLocks noChangeAspect="1"/>
            </p:cNvGraphicFramePr>
            <p:nvPr/>
          </p:nvGraphicFramePr>
          <p:xfrm>
            <a:off x="5868144" y="627534"/>
            <a:ext cx="2222042" cy="9600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0" r:id="rId3" imgW="939165" imgH="405765" progId="Equation.DSMT4">
                    <p:embed/>
                  </p:oleObj>
                </mc:Choice>
                <mc:Fallback>
                  <p:oleObj r:id="rId3" imgW="939165" imgH="405765" progId="Equation.DSMT4">
                    <p:embed/>
                    <p:pic>
                      <p:nvPicPr>
                        <p:cNvPr id="0" name="对象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68144" y="627534"/>
                          <a:ext cx="2222042" cy="9600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1116013" y="2070100"/>
            <a:ext cx="2879725" cy="18653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    3.2÷10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endParaRPr lang="en-US" altLang="zh-CN" sz="3200" b="1">
              <a:latin typeface="+mn-lt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  3.2÷100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endParaRPr lang="en-US" altLang="zh-CN" sz="3200" b="1">
              <a:latin typeface="+mn-lt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3.2÷1000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</a:p>
        </p:txBody>
      </p:sp>
      <p:sp>
        <p:nvSpPr>
          <p:cNvPr id="47" name="思想气泡: 云 11"/>
          <p:cNvSpPr/>
          <p:nvPr/>
        </p:nvSpPr>
        <p:spPr bwMode="auto">
          <a:xfrm>
            <a:off x="4787900" y="2643188"/>
            <a:ext cx="3529013" cy="1509712"/>
          </a:xfrm>
          <a:prstGeom prst="cloudCallout">
            <a:avLst>
              <a:gd name="adj1" fmla="val -72421"/>
              <a:gd name="adj2" fmla="val -2489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noProof="1">
                <a:solidFill>
                  <a:srgbClr val="FF0000"/>
                </a:solidFill>
                <a:latin typeface="+mj-ea"/>
                <a:ea typeface="+mj-ea"/>
              </a:rPr>
              <a:t>说一说你是怎么计算的。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>
            <a:spLocks noChangeArrowheads="1"/>
          </p:cNvSpPr>
          <p:nvPr/>
        </p:nvSpPr>
        <p:spPr bwMode="auto">
          <a:xfrm>
            <a:off x="12700" y="930275"/>
            <a:ext cx="1954213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j-ea"/>
                <a:cs typeface="Arial" panose="020B0604020202020204" pitchFamily="34" charset="0"/>
              </a:rPr>
              <a:t>3.2</a:t>
            </a:r>
          </a:p>
        </p:txBody>
      </p:sp>
      <p:cxnSp>
        <p:nvCxnSpPr>
          <p:cNvPr id="3" name="直接箭头连接符 2"/>
          <p:cNvCxnSpPr/>
          <p:nvPr/>
        </p:nvCxnSpPr>
        <p:spPr>
          <a:xfrm>
            <a:off x="1751013" y="1270000"/>
            <a:ext cx="15843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865313" y="1412875"/>
            <a:ext cx="1338262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就是除以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  <a:endParaRPr lang="zh-CN" altLang="en-US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3397250" y="930275"/>
            <a:ext cx="1954213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j-ea"/>
                <a:cs typeface="Arial" panose="020B0604020202020204" pitchFamily="34" charset="0"/>
              </a:rPr>
              <a:t>3.2÷10</a:t>
            </a:r>
          </a:p>
        </p:txBody>
      </p:sp>
      <p:cxnSp>
        <p:nvCxnSpPr>
          <p:cNvPr id="6" name="直接箭头连接符 5"/>
          <p:cNvCxnSpPr/>
          <p:nvPr/>
        </p:nvCxnSpPr>
        <p:spPr>
          <a:xfrm>
            <a:off x="5413375" y="1270000"/>
            <a:ext cx="15843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113338" y="730250"/>
            <a:ext cx="214630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就是把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3.2</a:t>
            </a: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的小数点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410200" y="1412875"/>
            <a:ext cx="1568450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向左移动一位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7000875" y="931863"/>
            <a:ext cx="1306513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0.32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2700" y="2284413"/>
            <a:ext cx="1954213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j-ea"/>
                <a:cs typeface="Arial" panose="020B0604020202020204" pitchFamily="34" charset="0"/>
              </a:rPr>
              <a:t>3.2</a:t>
            </a:r>
          </a:p>
        </p:txBody>
      </p:sp>
      <p:cxnSp>
        <p:nvCxnSpPr>
          <p:cNvPr id="11" name="直接箭头连接符 10"/>
          <p:cNvCxnSpPr/>
          <p:nvPr/>
        </p:nvCxnSpPr>
        <p:spPr>
          <a:xfrm>
            <a:off x="1751013" y="2625725"/>
            <a:ext cx="15843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855788" y="2773363"/>
            <a:ext cx="1454150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就是除以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</a:t>
            </a:r>
            <a:endParaRPr lang="zh-CN" altLang="en-US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3270250" y="2284413"/>
            <a:ext cx="2214563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3.2÷</a:t>
            </a:r>
            <a:r>
              <a:rPr lang="en-US" altLang="zh-CN" sz="3200" b="1" dirty="0">
                <a:latin typeface="+mn-lt"/>
                <a:ea typeface="+mj-ea"/>
                <a:cs typeface="Arial" panose="020B0604020202020204" pitchFamily="34" charset="0"/>
              </a:rPr>
              <a:t>100</a:t>
            </a: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5546725" y="2625725"/>
            <a:ext cx="15843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5270500" y="2085975"/>
            <a:ext cx="214630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就是把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3.2</a:t>
            </a: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的小数点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5543550" y="2767013"/>
            <a:ext cx="1570038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向左移动两位</a:t>
            </a: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7131050" y="2286000"/>
            <a:ext cx="1306513" cy="6302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0.032</a:t>
            </a:r>
          </a:p>
        </p:txBody>
      </p:sp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12700" y="3673475"/>
            <a:ext cx="1954213" cy="6302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j-ea"/>
                <a:cs typeface="Arial" panose="020B0604020202020204" pitchFamily="34" charset="0"/>
              </a:rPr>
              <a:t>3.2</a:t>
            </a:r>
          </a:p>
        </p:txBody>
      </p:sp>
      <p:cxnSp>
        <p:nvCxnSpPr>
          <p:cNvPr id="19" name="直接箭头连接符 18"/>
          <p:cNvCxnSpPr/>
          <p:nvPr/>
        </p:nvCxnSpPr>
        <p:spPr>
          <a:xfrm>
            <a:off x="1751013" y="4014788"/>
            <a:ext cx="15843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798638" y="4156075"/>
            <a:ext cx="1570037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就是除以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1000</a:t>
            </a:r>
            <a:endParaRPr lang="zh-CN" altLang="en-US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3324225" y="3673475"/>
            <a:ext cx="2316163" cy="625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j-ea"/>
                <a:cs typeface="Arial" panose="020B0604020202020204" pitchFamily="34" charset="0"/>
              </a:rPr>
              <a:t>3.2÷1000</a:t>
            </a:r>
          </a:p>
        </p:txBody>
      </p:sp>
      <p:cxnSp>
        <p:nvCxnSpPr>
          <p:cNvPr id="22" name="直接箭头连接符 21"/>
          <p:cNvCxnSpPr/>
          <p:nvPr/>
        </p:nvCxnSpPr>
        <p:spPr>
          <a:xfrm>
            <a:off x="5686425" y="4014788"/>
            <a:ext cx="15843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5400675" y="3475038"/>
            <a:ext cx="2147888" cy="369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就是把</a:t>
            </a:r>
            <a:r>
              <a:rPr lang="en-US" altLang="zh-CN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3.2</a:t>
            </a: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的小数点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5683250" y="4156075"/>
            <a:ext cx="1570038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向左移动三位</a:t>
            </a:r>
          </a:p>
        </p:txBody>
      </p:sp>
      <p:sp>
        <p:nvSpPr>
          <p:cNvPr id="25" name="TextBox 9"/>
          <p:cNvSpPr txBox="1">
            <a:spLocks noChangeArrowheads="1"/>
          </p:cNvSpPr>
          <p:nvPr/>
        </p:nvSpPr>
        <p:spPr bwMode="auto">
          <a:xfrm>
            <a:off x="7262813" y="3678238"/>
            <a:ext cx="1522412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cs typeface="Arial" panose="020B0604020202020204" pitchFamily="34" charset="0"/>
              </a:rPr>
              <a:t>0.0032</a:t>
            </a:r>
          </a:p>
        </p:txBody>
      </p:sp>
      <p:grpSp>
        <p:nvGrpSpPr>
          <p:cNvPr id="26" name="组合 29"/>
          <p:cNvGrpSpPr/>
          <p:nvPr/>
        </p:nvGrpSpPr>
        <p:grpSpPr bwMode="auto">
          <a:xfrm>
            <a:off x="1514475" y="676275"/>
            <a:ext cx="1703388" cy="476250"/>
            <a:chOff x="1681921" y="594767"/>
            <a:chExt cx="1703076" cy="475881"/>
          </a:xfrm>
        </p:grpSpPr>
        <p:sp>
          <p:nvSpPr>
            <p:cNvPr id="27" name="矩形 3"/>
            <p:cNvSpPr>
              <a:spLocks noChangeArrowheads="1"/>
            </p:cNvSpPr>
            <p:nvPr/>
          </p:nvSpPr>
          <p:spPr bwMode="auto">
            <a:xfrm>
              <a:off x="1681921" y="648700"/>
              <a:ext cx="1695139" cy="36960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缩小到原数的</a:t>
              </a:r>
              <a:r>
                <a:rPr lang="en-US" altLang="zh-CN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  </a:t>
              </a:r>
              <a:endParaRPr lang="zh-CN" altLang="en-US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graphicFrame>
          <p:nvGraphicFramePr>
            <p:cNvPr id="18466" name="对象 28"/>
            <p:cNvGraphicFramePr>
              <a:graphicFrameLocks noChangeAspect="1"/>
            </p:cNvGraphicFramePr>
            <p:nvPr/>
          </p:nvGraphicFramePr>
          <p:xfrm>
            <a:off x="3126281" y="594767"/>
            <a:ext cx="258716" cy="4758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Equation" r:id="rId3" imgW="215900" imgH="393065" progId="Equation.DSMT4">
                    <p:embed/>
                  </p:oleObj>
                </mc:Choice>
                <mc:Fallback>
                  <p:oleObj name="Equation" r:id="rId3" imgW="215900" imgH="393065" progId="Equation.DSMT4">
                    <p:embed/>
                    <p:pic>
                      <p:nvPicPr>
                        <p:cNvPr id="0" name="对象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6281" y="594767"/>
                          <a:ext cx="258716" cy="4758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" name="组合 31"/>
          <p:cNvGrpSpPr/>
          <p:nvPr/>
        </p:nvGrpSpPr>
        <p:grpSpPr bwMode="auto">
          <a:xfrm>
            <a:off x="1452563" y="2044700"/>
            <a:ext cx="1804987" cy="476250"/>
            <a:chOff x="1271542" y="2038350"/>
            <a:chExt cx="1805167" cy="476250"/>
          </a:xfrm>
        </p:grpSpPr>
        <p:sp>
          <p:nvSpPr>
            <p:cNvPr id="30" name="矩形 12"/>
            <p:cNvSpPr>
              <a:spLocks noChangeArrowheads="1"/>
            </p:cNvSpPr>
            <p:nvPr/>
          </p:nvSpPr>
          <p:spPr bwMode="auto">
            <a:xfrm>
              <a:off x="1271542" y="2079625"/>
              <a:ext cx="1752775" cy="368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缩小到原数的   </a:t>
              </a:r>
            </a:p>
          </p:txBody>
        </p:sp>
        <p:graphicFrame>
          <p:nvGraphicFramePr>
            <p:cNvPr id="18464" name="对象 30"/>
            <p:cNvGraphicFramePr>
              <a:graphicFrameLocks noChangeAspect="1"/>
            </p:cNvGraphicFramePr>
            <p:nvPr/>
          </p:nvGraphicFramePr>
          <p:xfrm>
            <a:off x="2722662" y="2038350"/>
            <a:ext cx="354047" cy="476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Equation" r:id="rId5" imgW="292100" imgH="393700" progId="Equation.DSMT4">
                    <p:embed/>
                  </p:oleObj>
                </mc:Choice>
                <mc:Fallback>
                  <p:oleObj name="Equation" r:id="rId5" imgW="292100" imgH="393700" progId="Equation.DSMT4">
                    <p:embed/>
                    <p:pic>
                      <p:nvPicPr>
                        <p:cNvPr id="0" name="对象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22662" y="2038350"/>
                          <a:ext cx="354047" cy="476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2" name="组合 33"/>
          <p:cNvGrpSpPr/>
          <p:nvPr/>
        </p:nvGrpSpPr>
        <p:grpSpPr bwMode="auto">
          <a:xfrm>
            <a:off x="1452563" y="3414713"/>
            <a:ext cx="1916112" cy="476250"/>
            <a:chOff x="1271542" y="3365091"/>
            <a:chExt cx="1915451" cy="476250"/>
          </a:xfrm>
        </p:grpSpPr>
        <p:sp>
          <p:nvSpPr>
            <p:cNvPr id="33" name="矩形 21"/>
            <p:cNvSpPr>
              <a:spLocks noChangeArrowheads="1"/>
            </p:cNvSpPr>
            <p:nvPr/>
          </p:nvSpPr>
          <p:spPr bwMode="auto">
            <a:xfrm>
              <a:off x="1271542" y="3425416"/>
              <a:ext cx="1809126" cy="36988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缩小到原数的    </a:t>
              </a:r>
            </a:p>
          </p:txBody>
        </p:sp>
        <p:graphicFrame>
          <p:nvGraphicFramePr>
            <p:cNvPr id="18462" name="对象 32"/>
            <p:cNvGraphicFramePr>
              <a:graphicFrameLocks noChangeAspect="1"/>
            </p:cNvGraphicFramePr>
            <p:nvPr/>
          </p:nvGraphicFramePr>
          <p:xfrm>
            <a:off x="2744234" y="3365091"/>
            <a:ext cx="442759" cy="476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Equation" r:id="rId7" imgW="368300" imgH="393700" progId="Equation.DSMT4">
                    <p:embed/>
                  </p:oleObj>
                </mc:Choice>
                <mc:Fallback>
                  <p:oleObj name="Equation" r:id="rId7" imgW="368300" imgH="393700" progId="Equation.DSMT4">
                    <p:embed/>
                    <p:pic>
                      <p:nvPicPr>
                        <p:cNvPr id="0" name="对象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4234" y="3365091"/>
                          <a:ext cx="442759" cy="476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2" grpId="0"/>
      <p:bldP spid="13" grpId="0"/>
      <p:bldP spid="15" grpId="0"/>
      <p:bldP spid="16" grpId="0"/>
      <p:bldP spid="17" grpId="0"/>
      <p:bldP spid="18" grpId="0"/>
      <p:bldP spid="20" grpId="0"/>
      <p:bldP spid="21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直接连接符 40"/>
          <p:cNvCxnSpPr/>
          <p:nvPr/>
        </p:nvCxnSpPr>
        <p:spPr>
          <a:xfrm>
            <a:off x="436563" y="941388"/>
            <a:ext cx="7526337" cy="0"/>
          </a:xfrm>
          <a:prstGeom prst="line">
            <a:avLst/>
          </a:prstGeom>
          <a:ln>
            <a:solidFill>
              <a:srgbClr val="E9667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 bwMode="auto">
          <a:xfrm>
            <a:off x="611188" y="1049338"/>
            <a:ext cx="7369175" cy="1892300"/>
            <a:chOff x="300039" y="1403166"/>
            <a:chExt cx="7368306" cy="1892484"/>
          </a:xfrm>
        </p:grpSpPr>
        <p:sp>
          <p:nvSpPr>
            <p:cNvPr id="44" name="TextBox 10"/>
            <p:cNvSpPr txBox="1">
              <a:spLocks noChangeArrowheads="1"/>
            </p:cNvSpPr>
            <p:nvPr/>
          </p:nvSpPr>
          <p:spPr bwMode="auto">
            <a:xfrm>
              <a:off x="300039" y="1430156"/>
              <a:ext cx="7368306" cy="186549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+mj-lt"/>
                  <a:ea typeface="+mj-ea"/>
                  <a:cs typeface="Arial" panose="020B0604020202020204" pitchFamily="34" charset="0"/>
                </a:rPr>
                <a:t>把 </a:t>
              </a:r>
              <a:r>
                <a:rPr lang="en-US" altLang="zh-CN" sz="3200" b="1" dirty="0">
                  <a:latin typeface="+mj-lt"/>
                  <a:ea typeface="+mj-ea"/>
                  <a:cs typeface="Arial" panose="020B0604020202020204" pitchFamily="34" charset="0"/>
                </a:rPr>
                <a:t>3.2 </a:t>
              </a:r>
              <a:r>
                <a:rPr lang="zh-CN" altLang="en-US" sz="3200" b="1" dirty="0">
                  <a:latin typeface="+mj-lt"/>
                  <a:ea typeface="+mj-ea"/>
                  <a:cs typeface="Arial" panose="020B0604020202020204" pitchFamily="34" charset="0"/>
                </a:rPr>
                <a:t>缩小</a:t>
              </a:r>
              <a:r>
                <a:rPr lang="zh-CN" altLang="en-US" sz="3200" b="1">
                  <a:latin typeface="+mj-lt"/>
                  <a:ea typeface="+mj-ea"/>
                  <a:cs typeface="Arial" panose="020B0604020202020204" pitchFamily="34" charset="0"/>
                </a:rPr>
                <a:t>到原数的 </a:t>
              </a:r>
              <a:r>
                <a:rPr lang="en-US" altLang="zh-CN" sz="3200" b="1">
                  <a:latin typeface="+mj-lt"/>
                  <a:ea typeface="+mj-ea"/>
                  <a:cs typeface="Arial" panose="020B0604020202020204" pitchFamily="34" charset="0"/>
                </a:rPr>
                <a:t>      </a:t>
              </a:r>
              <a:r>
                <a:rPr lang="zh-CN" altLang="en-US" sz="3200" b="1">
                  <a:latin typeface="+mj-lt"/>
                  <a:ea typeface="+mj-ea"/>
                  <a:cs typeface="Arial" panose="020B0604020202020204" pitchFamily="34" charset="0"/>
                </a:rPr>
                <a:t>，</a:t>
              </a:r>
              <a:r>
                <a:rPr lang="zh-CN" altLang="en-US" sz="3200" b="1" dirty="0">
                  <a:latin typeface="+mj-lt"/>
                  <a:ea typeface="+mj-ea"/>
                  <a:cs typeface="Arial" panose="020B0604020202020204" pitchFamily="34" charset="0"/>
                </a:rPr>
                <a:t>就是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÷10</a:t>
              </a:r>
              <a:r>
                <a:rPr lang="zh-CN" altLang="en-US" sz="3200" b="1" dirty="0">
                  <a:latin typeface="+mj-lt"/>
                  <a:ea typeface="+mj-ea"/>
                  <a:cs typeface="Arial" panose="020B0604020202020204" pitchFamily="34" charset="0"/>
                </a:rPr>
                <a:t>；</a:t>
              </a:r>
              <a:endParaRPr lang="en-US" altLang="zh-CN" sz="3200" b="1" dirty="0">
                <a:latin typeface="+mj-lt"/>
                <a:ea typeface="+mj-ea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+mj-lt"/>
                  <a:ea typeface="+mj-ea"/>
                  <a:cs typeface="Arial" panose="020B0604020202020204" pitchFamily="34" charset="0"/>
                </a:rPr>
                <a:t>把 </a:t>
              </a:r>
              <a:r>
                <a:rPr lang="en-US" altLang="zh-CN" sz="3200" b="1" dirty="0">
                  <a:latin typeface="+mj-lt"/>
                  <a:ea typeface="+mj-ea"/>
                  <a:cs typeface="Arial" panose="020B0604020202020204" pitchFamily="34" charset="0"/>
                </a:rPr>
                <a:t>3.2 </a:t>
              </a:r>
              <a:r>
                <a:rPr lang="zh-CN" altLang="en-US" sz="3200" b="1" dirty="0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  <a:cs typeface="Arial" panose="020B0604020202020204" pitchFamily="34" charset="0"/>
                </a:rPr>
                <a:t>缩小</a:t>
              </a:r>
              <a:r>
                <a:rPr lang="zh-CN" altLang="en-US" sz="3200" b="1">
                  <a:latin typeface="+mj-lt"/>
                  <a:ea typeface="+mj-ea"/>
                  <a:cs typeface="Arial" panose="020B0604020202020204" pitchFamily="34" charset="0"/>
                </a:rPr>
                <a:t>到原数的 </a:t>
              </a:r>
              <a:r>
                <a:rPr lang="en-US" altLang="zh-CN" sz="3200" b="1">
                  <a:latin typeface="+mj-lt"/>
                  <a:ea typeface="+mj-ea"/>
                  <a:cs typeface="Arial" panose="020B0604020202020204" pitchFamily="34" charset="0"/>
                </a:rPr>
                <a:t>      </a:t>
              </a:r>
              <a:r>
                <a:rPr lang="zh-CN" altLang="en-US" sz="3200" b="1">
                  <a:latin typeface="+mj-lt"/>
                  <a:ea typeface="+mj-ea"/>
                  <a:cs typeface="Arial" panose="020B0604020202020204" pitchFamily="34" charset="0"/>
                </a:rPr>
                <a:t>，</a:t>
              </a:r>
              <a:r>
                <a:rPr lang="zh-CN" altLang="en-US" sz="3200" b="1" dirty="0">
                  <a:latin typeface="+mj-lt"/>
                  <a:ea typeface="+mj-ea"/>
                  <a:cs typeface="Arial" panose="020B0604020202020204" pitchFamily="34" charset="0"/>
                </a:rPr>
                <a:t>就是</a:t>
              </a:r>
              <a:r>
                <a:rPr lang="en-US" altLang="zh-CN" sz="3200" b="1" dirty="0">
                  <a:solidFill>
                    <a:srgbClr val="FF0000"/>
                  </a:solidFill>
                  <a:latin typeface="Arial" panose="020B0604020202020204"/>
                  <a:ea typeface="黑体" panose="02010609060101010101" pitchFamily="49" charset="-122"/>
                  <a:cs typeface="Arial" panose="020B0604020202020204" pitchFamily="34" charset="0"/>
                </a:rPr>
                <a:t>÷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100</a:t>
              </a:r>
              <a:r>
                <a:rPr lang="zh-CN" altLang="en-US" sz="3200" b="1" dirty="0">
                  <a:latin typeface="+mj-lt"/>
                  <a:ea typeface="+mj-ea"/>
                  <a:cs typeface="Arial" panose="020B0604020202020204" pitchFamily="34" charset="0"/>
                </a:rPr>
                <a:t>；</a:t>
              </a:r>
              <a:endParaRPr lang="en-US" altLang="zh-CN" sz="3200" b="1" dirty="0">
                <a:latin typeface="+mj-lt"/>
                <a:ea typeface="+mj-ea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+mj-lt"/>
                  <a:ea typeface="+mj-ea"/>
                  <a:cs typeface="Arial" panose="020B0604020202020204" pitchFamily="34" charset="0"/>
                </a:rPr>
                <a:t>把 </a:t>
              </a:r>
              <a:r>
                <a:rPr lang="en-US" altLang="zh-CN" sz="3200" b="1" dirty="0">
                  <a:latin typeface="+mj-lt"/>
                  <a:ea typeface="+mj-ea"/>
                  <a:cs typeface="Arial" panose="020B0604020202020204" pitchFamily="34" charset="0"/>
                </a:rPr>
                <a:t>3.2 </a:t>
              </a:r>
              <a:r>
                <a:rPr lang="zh-CN" altLang="en-US" sz="3200" b="1" dirty="0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  <a:cs typeface="Arial" panose="020B0604020202020204" pitchFamily="34" charset="0"/>
                </a:rPr>
                <a:t>缩小</a:t>
              </a:r>
              <a:r>
                <a:rPr lang="zh-CN" altLang="en-US" sz="3200" b="1">
                  <a:latin typeface="+mj-lt"/>
                  <a:ea typeface="+mj-ea"/>
                  <a:cs typeface="Arial" panose="020B0604020202020204" pitchFamily="34" charset="0"/>
                </a:rPr>
                <a:t>到原数的 </a:t>
              </a:r>
              <a:r>
                <a:rPr lang="en-US" altLang="zh-CN" sz="3200" b="1">
                  <a:latin typeface="+mj-lt"/>
                  <a:ea typeface="+mj-ea"/>
                  <a:cs typeface="Arial" panose="020B0604020202020204" pitchFamily="34" charset="0"/>
                </a:rPr>
                <a:t>       </a:t>
              </a:r>
              <a:r>
                <a:rPr lang="zh-CN" altLang="en-US" sz="3200" b="1">
                  <a:latin typeface="+mj-lt"/>
                  <a:ea typeface="+mj-ea"/>
                  <a:cs typeface="Arial" panose="020B0604020202020204" pitchFamily="34" charset="0"/>
                </a:rPr>
                <a:t>，</a:t>
              </a:r>
              <a:r>
                <a:rPr lang="zh-CN" altLang="en-US" sz="3200" b="1" dirty="0">
                  <a:latin typeface="+mj-lt"/>
                  <a:ea typeface="+mj-ea"/>
                  <a:cs typeface="Arial" panose="020B0604020202020204" pitchFamily="34" charset="0"/>
                </a:rPr>
                <a:t>就是</a:t>
              </a:r>
              <a:r>
                <a:rPr lang="en-US" altLang="zh-CN" sz="3200" b="1" dirty="0">
                  <a:solidFill>
                    <a:srgbClr val="FF0000"/>
                  </a:solidFill>
                  <a:latin typeface="Arial" panose="020B0604020202020204"/>
                  <a:ea typeface="黑体" panose="02010609060101010101" pitchFamily="49" charset="-122"/>
                  <a:cs typeface="Arial" panose="020B0604020202020204" pitchFamily="34" charset="0"/>
                </a:rPr>
                <a:t>÷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  <a:cs typeface="Arial" panose="020B0604020202020204" pitchFamily="34" charset="0"/>
                </a:rPr>
                <a:t>1000</a:t>
              </a:r>
              <a:r>
                <a:rPr lang="zh-CN" altLang="en-US" sz="3200" b="1" dirty="0">
                  <a:latin typeface="+mj-lt"/>
                  <a:ea typeface="+mj-ea"/>
                  <a:cs typeface="Arial" panose="020B0604020202020204" pitchFamily="34" charset="0"/>
                </a:rPr>
                <a:t>。       </a:t>
              </a:r>
              <a:endParaRPr lang="en-US" altLang="zh-CN" sz="3200" b="1" dirty="0">
                <a:latin typeface="+mj-lt"/>
                <a:ea typeface="+mj-ea"/>
                <a:cs typeface="Arial" panose="020B0604020202020204" pitchFamily="34" charset="0"/>
              </a:endParaRPr>
            </a:p>
          </p:txBody>
        </p:sp>
        <p:graphicFrame>
          <p:nvGraphicFramePr>
            <p:cNvPr id="19472" name="对象 28"/>
            <p:cNvGraphicFramePr>
              <a:graphicFrameLocks noChangeAspect="1"/>
            </p:cNvGraphicFramePr>
            <p:nvPr/>
          </p:nvGraphicFramePr>
          <p:xfrm>
            <a:off x="4114367" y="1403166"/>
            <a:ext cx="365125" cy="6699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" name="Equation" r:id="rId3" imgW="215900" imgH="393065" progId="Equation.DSMT4">
                    <p:embed/>
                  </p:oleObj>
                </mc:Choice>
                <mc:Fallback>
                  <p:oleObj name="Equation" r:id="rId3" imgW="215900" imgH="393065" progId="Equation.DSMT4">
                    <p:embed/>
                    <p:pic>
                      <p:nvPicPr>
                        <p:cNvPr id="0" name="对象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4367" y="1403166"/>
                          <a:ext cx="365125" cy="6699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3" name="Object 46"/>
            <p:cNvGraphicFramePr>
              <a:graphicFrameLocks noChangeAspect="1"/>
            </p:cNvGraphicFramePr>
            <p:nvPr/>
          </p:nvGraphicFramePr>
          <p:xfrm>
            <a:off x="4055630" y="2031877"/>
            <a:ext cx="495300" cy="6699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4" name="Equation" r:id="rId5" imgW="292100" imgH="393700" progId="Equation.DSMT4">
                    <p:embed/>
                  </p:oleObj>
                </mc:Choice>
                <mc:Fallback>
                  <p:oleObj name="Equation" r:id="rId5" imgW="292100" imgH="393700" progId="Equation.DSMT4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55630" y="2031877"/>
                          <a:ext cx="495300" cy="6699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4" name="Object 47"/>
            <p:cNvGraphicFramePr>
              <a:graphicFrameLocks noChangeAspect="1"/>
            </p:cNvGraphicFramePr>
            <p:nvPr/>
          </p:nvGraphicFramePr>
          <p:xfrm>
            <a:off x="3976255" y="2625660"/>
            <a:ext cx="625475" cy="6699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5" name="Equation" r:id="rId7" imgW="368300" imgH="393700" progId="Equation.DSMT4">
                    <p:embed/>
                  </p:oleObj>
                </mc:Choice>
                <mc:Fallback>
                  <p:oleObj name="Equation" r:id="rId7" imgW="368300" imgH="393700" progId="Equation.DSMT4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76255" y="2625660"/>
                          <a:ext cx="625475" cy="6699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460" name="组合 7"/>
          <p:cNvGrpSpPr/>
          <p:nvPr/>
        </p:nvGrpSpPr>
        <p:grpSpPr bwMode="auto">
          <a:xfrm>
            <a:off x="766763" y="252413"/>
            <a:ext cx="2251075" cy="571500"/>
            <a:chOff x="1049595" y="3262094"/>
            <a:chExt cx="2249670" cy="571743"/>
          </a:xfrm>
        </p:grpSpPr>
        <p:sp>
          <p:nvSpPr>
            <p:cNvPr id="49" name="矩形 48"/>
            <p:cNvSpPr/>
            <p:nvPr/>
          </p:nvSpPr>
          <p:spPr bwMode="auto">
            <a:xfrm rot="21420000">
              <a:off x="2158564" y="3262094"/>
              <a:ext cx="567970" cy="566978"/>
            </a:xfrm>
            <a:prstGeom prst="rect">
              <a:avLst/>
            </a:prstGeom>
            <a:solidFill>
              <a:srgbClr val="FECC53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小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0" name="矩形 49"/>
            <p:cNvSpPr/>
            <p:nvPr/>
          </p:nvSpPr>
          <p:spPr bwMode="auto">
            <a:xfrm rot="300000">
              <a:off x="1049595" y="3262094"/>
              <a:ext cx="569556" cy="566978"/>
            </a:xfrm>
            <a:prstGeom prst="rect">
              <a:avLst/>
            </a:prstGeom>
            <a:solidFill>
              <a:srgbClr val="FB6E52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归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1" name="矩形 50"/>
            <p:cNvSpPr/>
            <p:nvPr/>
          </p:nvSpPr>
          <p:spPr bwMode="auto">
            <a:xfrm rot="21360000">
              <a:off x="1598527" y="3266858"/>
              <a:ext cx="569556" cy="566979"/>
            </a:xfrm>
            <a:prstGeom prst="rect">
              <a:avLst/>
            </a:prstGeom>
            <a:solidFill>
              <a:srgbClr val="5C9BEB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纳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2" name="矩形 51"/>
            <p:cNvSpPr/>
            <p:nvPr/>
          </p:nvSpPr>
          <p:spPr bwMode="auto">
            <a:xfrm rot="21420000">
              <a:off x="2731295" y="3262094"/>
              <a:ext cx="567970" cy="56697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结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611188" y="2932113"/>
            <a:ext cx="7572375" cy="1814512"/>
            <a:chOff x="887412" y="3122829"/>
            <a:chExt cx="7573019" cy="1814975"/>
          </a:xfrm>
        </p:grpSpPr>
        <p:sp>
          <p:nvSpPr>
            <p:cNvPr id="18440" name="矩形 41"/>
            <p:cNvSpPr>
              <a:spLocks noChangeArrowheads="1"/>
            </p:cNvSpPr>
            <p:nvPr/>
          </p:nvSpPr>
          <p:spPr bwMode="auto">
            <a:xfrm>
              <a:off x="887412" y="3130768"/>
              <a:ext cx="7573019" cy="180703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75000"/>
                </a:schemeClr>
              </a:solidFill>
              <a:prstDash val="sysDash"/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把一个数缩小到原数的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     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   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、   </a:t>
              </a:r>
              <a:r>
                <a:rPr lang="en-US" altLang="zh-CN" sz="3200" b="1">
                  <a:latin typeface="宋体" panose="02010600030101010101" pitchFamily="2" charset="-122"/>
                  <a:ea typeface="宋体" panose="02010600030101010101" pitchFamily="2" charset="-122"/>
                </a:rPr>
                <a:t>……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就是把这个数的小数点向左移动一位、两位、三位</a:t>
              </a:r>
              <a:r>
                <a:rPr lang="en-US" altLang="zh-CN" sz="3200" b="1">
                  <a:latin typeface="宋体" panose="02010600030101010101" pitchFamily="2" charset="-122"/>
                  <a:ea typeface="宋体" panose="02010600030101010101" pitchFamily="2" charset="-122"/>
                </a:rPr>
                <a:t>……</a:t>
              </a: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9463" name="组合 2"/>
            <p:cNvGrpSpPr/>
            <p:nvPr/>
          </p:nvGrpSpPr>
          <p:grpSpPr bwMode="auto">
            <a:xfrm>
              <a:off x="5113085" y="3122829"/>
              <a:ext cx="1925420" cy="663723"/>
              <a:chOff x="5113085" y="3122829"/>
              <a:chExt cx="1925420" cy="663723"/>
            </a:xfrm>
          </p:grpSpPr>
          <p:graphicFrame>
            <p:nvGraphicFramePr>
              <p:cNvPr id="19464" name="对象 1"/>
              <p:cNvGraphicFramePr>
                <a:graphicFrameLocks noChangeAspect="1"/>
              </p:cNvGraphicFramePr>
              <p:nvPr/>
            </p:nvGraphicFramePr>
            <p:xfrm>
              <a:off x="5113085" y="3138552"/>
              <a:ext cx="355355" cy="648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6" name="Equation" r:id="rId9" imgW="215900" imgH="393065" progId="Equation.DSMT4">
                      <p:embed/>
                    </p:oleObj>
                  </mc:Choice>
                  <mc:Fallback>
                    <p:oleObj name="Equation" r:id="rId9" imgW="215900" imgH="393065" progId="Equation.DSMT4">
                      <p:embed/>
                      <p:pic>
                        <p:nvPicPr>
                          <p:cNvPr id="0" name="对象 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113085" y="3138552"/>
                            <a:ext cx="355355" cy="6480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65" name="对象 14"/>
              <p:cNvGraphicFramePr>
                <a:graphicFrameLocks noChangeAspect="1"/>
              </p:cNvGraphicFramePr>
              <p:nvPr/>
            </p:nvGraphicFramePr>
            <p:xfrm>
              <a:off x="5803900" y="3138488"/>
              <a:ext cx="482600" cy="647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7" name="Equation" r:id="rId11" imgW="292100" imgH="393700" progId="Equation.DSMT4">
                      <p:embed/>
                    </p:oleObj>
                  </mc:Choice>
                  <mc:Fallback>
                    <p:oleObj name="Equation" r:id="rId11" imgW="292100" imgH="393700" progId="Equation.DSMT4">
                      <p:embed/>
                      <p:pic>
                        <p:nvPicPr>
                          <p:cNvPr id="0" name="对象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803900" y="3138488"/>
                            <a:ext cx="482600" cy="6477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66" name="对象 15"/>
              <p:cNvGraphicFramePr>
                <a:graphicFrameLocks noChangeAspect="1"/>
              </p:cNvGraphicFramePr>
              <p:nvPr/>
            </p:nvGraphicFramePr>
            <p:xfrm>
              <a:off x="6430492" y="3122829"/>
              <a:ext cx="608013" cy="647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8" name="Equation" r:id="rId13" imgW="368300" imgH="393700" progId="Equation.DSMT4">
                      <p:embed/>
                    </p:oleObj>
                  </mc:Choice>
                  <mc:Fallback>
                    <p:oleObj name="Equation" r:id="rId13" imgW="368300" imgH="393700" progId="Equation.DSMT4">
                      <p:embed/>
                      <p:pic>
                        <p:nvPicPr>
                          <p:cNvPr id="0" name="对象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430492" y="3122829"/>
                            <a:ext cx="608013" cy="6477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8"/>
          <p:cNvGrpSpPr/>
          <p:nvPr/>
        </p:nvGrpSpPr>
        <p:grpSpPr bwMode="auto">
          <a:xfrm>
            <a:off x="250825" y="192088"/>
            <a:ext cx="3663950" cy="757237"/>
            <a:chOff x="251520" y="191640"/>
            <a:chExt cx="3662952" cy="758267"/>
          </a:xfrm>
        </p:grpSpPr>
        <p:pic>
          <p:nvPicPr>
            <p:cNvPr id="20489" name="图片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21"/>
            <a:stretch>
              <a:fillRect/>
            </a:stretch>
          </p:blipFill>
          <p:spPr bwMode="auto">
            <a:xfrm>
              <a:off x="251520" y="191640"/>
              <a:ext cx="3168352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0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2"/>
            <a:stretch>
              <a:fillRect/>
            </a:stretch>
          </p:blipFill>
          <p:spPr bwMode="auto">
            <a:xfrm>
              <a:off x="755576" y="191640"/>
              <a:ext cx="3158896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83" name="TextBox 9"/>
          <p:cNvSpPr txBox="1">
            <a:spLocks noChangeArrowheads="1"/>
          </p:cNvSpPr>
          <p:nvPr/>
        </p:nvSpPr>
        <p:spPr bwMode="auto">
          <a:xfrm>
            <a:off x="1074738" y="1058863"/>
            <a:ext cx="69945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1.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把下面的数分别扩大到原数的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倍、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100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倍、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1000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倍。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      4.8         0.735        12.6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2" name="TextBox 13"/>
          <p:cNvSpPr txBox="1">
            <a:spLocks noChangeArrowheads="1"/>
          </p:cNvSpPr>
          <p:nvPr/>
        </p:nvSpPr>
        <p:spPr bwMode="auto">
          <a:xfrm>
            <a:off x="279400" y="2859088"/>
            <a:ext cx="264795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4.8×10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48</a:t>
            </a:r>
          </a:p>
          <a:p>
            <a:pPr eaLnBrk="1" hangingPunct="1"/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4.8×100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480</a:t>
            </a:r>
          </a:p>
          <a:p>
            <a:pPr eaLnBrk="1" hangingPunct="1"/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4.8×1000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4800</a:t>
            </a:r>
          </a:p>
        </p:txBody>
      </p:sp>
      <p:sp>
        <p:nvSpPr>
          <p:cNvPr id="43" name="TextBox 14"/>
          <p:cNvSpPr txBox="1">
            <a:spLocks noChangeArrowheads="1"/>
          </p:cNvSpPr>
          <p:nvPr/>
        </p:nvSpPr>
        <p:spPr bwMode="auto">
          <a:xfrm>
            <a:off x="2997200" y="2859088"/>
            <a:ext cx="28162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0.735×10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7.35</a:t>
            </a:r>
          </a:p>
          <a:p>
            <a:pPr eaLnBrk="1" hangingPunct="1"/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0.735×100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73.5</a:t>
            </a:r>
          </a:p>
          <a:p>
            <a:pPr eaLnBrk="1" hangingPunct="1"/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0.735×1000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735</a:t>
            </a:r>
          </a:p>
        </p:txBody>
      </p:sp>
      <p:sp>
        <p:nvSpPr>
          <p:cNvPr id="44" name="TextBox 15"/>
          <p:cNvSpPr txBox="1">
            <a:spLocks noChangeArrowheads="1"/>
          </p:cNvSpPr>
          <p:nvPr/>
        </p:nvSpPr>
        <p:spPr bwMode="auto">
          <a:xfrm>
            <a:off x="5883275" y="2859088"/>
            <a:ext cx="29813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12.6×10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126</a:t>
            </a:r>
          </a:p>
          <a:p>
            <a:pPr eaLnBrk="1" hangingPunct="1"/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12.6×100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1260</a:t>
            </a:r>
          </a:p>
          <a:p>
            <a:pPr eaLnBrk="1" hangingPunct="1"/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12.6×1000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12600</a:t>
            </a:r>
          </a:p>
        </p:txBody>
      </p:sp>
      <p:sp>
        <p:nvSpPr>
          <p:cNvPr id="20487" name="文本框 1"/>
          <p:cNvSpPr txBox="1">
            <a:spLocks noChangeArrowheads="1"/>
          </p:cNvSpPr>
          <p:nvPr/>
        </p:nvSpPr>
        <p:spPr bwMode="auto">
          <a:xfrm>
            <a:off x="755650" y="244475"/>
            <a:ext cx="2879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三、巩固练习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364163" y="1708150"/>
            <a:ext cx="361791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P44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做一做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0"/>
          <p:cNvSpPr txBox="1">
            <a:spLocks noChangeArrowheads="1"/>
          </p:cNvSpPr>
          <p:nvPr/>
        </p:nvSpPr>
        <p:spPr bwMode="auto">
          <a:xfrm>
            <a:off x="590550" y="652463"/>
            <a:ext cx="72739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把下面的数分别缩小到原数的                       。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 eaLnBrk="1" hangingPunct="1">
              <a:spcBef>
                <a:spcPts val="1200"/>
              </a:spcBef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93.5         500       9999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1" name="TextBox 25"/>
          <p:cNvSpPr txBox="1">
            <a:spLocks noChangeArrowheads="1"/>
          </p:cNvSpPr>
          <p:nvPr/>
        </p:nvSpPr>
        <p:spPr bwMode="auto">
          <a:xfrm>
            <a:off x="985838" y="1839913"/>
            <a:ext cx="32416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    93.5÷10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9.35</a:t>
            </a: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  93.5÷100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0.935</a:t>
            </a: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93.5÷1000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0.0935</a:t>
            </a:r>
          </a:p>
        </p:txBody>
      </p:sp>
      <p:sp>
        <p:nvSpPr>
          <p:cNvPr id="42" name="TextBox 26"/>
          <p:cNvSpPr txBox="1">
            <a:spLocks noChangeArrowheads="1"/>
          </p:cNvSpPr>
          <p:nvPr/>
        </p:nvSpPr>
        <p:spPr bwMode="auto">
          <a:xfrm>
            <a:off x="4787900" y="1879600"/>
            <a:ext cx="27511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    500÷10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50</a:t>
            </a:r>
          </a:p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  500÷100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</a:p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500÷1000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0.5</a:t>
            </a:r>
          </a:p>
        </p:txBody>
      </p:sp>
      <p:sp>
        <p:nvSpPr>
          <p:cNvPr id="43" name="TextBox 27"/>
          <p:cNvSpPr txBox="1">
            <a:spLocks noChangeArrowheads="1"/>
          </p:cNvSpPr>
          <p:nvPr/>
        </p:nvSpPr>
        <p:spPr bwMode="auto">
          <a:xfrm>
            <a:off x="2363788" y="3282950"/>
            <a:ext cx="358298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    9999÷10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999.9</a:t>
            </a:r>
          </a:p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  9999÷100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99.99</a:t>
            </a:r>
          </a:p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9999÷1000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anose="020B0604020202020204" pitchFamily="34" charset="0"/>
              </a:rPr>
              <a:t>9.999</a:t>
            </a:r>
          </a:p>
        </p:txBody>
      </p:sp>
      <p:graphicFrame>
        <p:nvGraphicFramePr>
          <p:cNvPr id="21510" name="对象 17"/>
          <p:cNvGraphicFramePr>
            <a:graphicFrameLocks noChangeAspect="1"/>
          </p:cNvGraphicFramePr>
          <p:nvPr/>
        </p:nvGraphicFramePr>
        <p:xfrm>
          <a:off x="5675313" y="422275"/>
          <a:ext cx="186372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3" imgW="939165" imgH="405765" progId="Equation.DSMT4">
                  <p:embed/>
                </p:oleObj>
              </mc:Choice>
              <mc:Fallback>
                <p:oleObj name="Equation" r:id="rId3" imgW="939165" imgH="405765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5313" y="422275"/>
                        <a:ext cx="1863725" cy="804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09918" y="317500"/>
            <a:ext cx="36163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P44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做一做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2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3"/>
          <p:cNvGraphicFramePr>
            <a:graphicFrameLocks noGrp="1"/>
          </p:cNvGraphicFramePr>
          <p:nvPr/>
        </p:nvGraphicFramePr>
        <p:xfrm>
          <a:off x="971600" y="1563638"/>
          <a:ext cx="7200800" cy="2818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3658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商品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单价</a:t>
                      </a:r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数量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65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10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100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1000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6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橡皮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2.63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6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练习本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0.85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6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直尺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1.63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263686" y="2677151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26.3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663893" y="2681309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263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962544" y="2690654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2630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351048" y="3254196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8.5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714252" y="3254196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85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7049906" y="3253414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850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263686" y="3814840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16.3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663893" y="3811114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163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953818" y="3819470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1630</a:t>
            </a:r>
          </a:p>
        </p:txBody>
      </p:sp>
      <p:sp>
        <p:nvSpPr>
          <p:cNvPr id="12" name="矩形 11"/>
          <p:cNvSpPr/>
          <p:nvPr/>
        </p:nvSpPr>
        <p:spPr>
          <a:xfrm>
            <a:off x="655414" y="871195"/>
            <a:ext cx="62928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在下表中填出每种商品的总价。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45877" y="440983"/>
            <a:ext cx="361791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lt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lt"/>
              </a:rPr>
              <a:t>P45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练习十一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2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"/>
          <a:stretch>
            <a:fillRect/>
          </a:stretch>
        </p:blipFill>
        <p:spPr bwMode="auto">
          <a:xfrm>
            <a:off x="755650" y="1419225"/>
            <a:ext cx="7956550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3276600" y="1654175"/>
            <a:ext cx="971550" cy="493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43.5</a:t>
            </a: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5327650" y="1651000"/>
            <a:ext cx="973138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0.435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7596188" y="1651000"/>
            <a:ext cx="9715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435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455988" y="2022475"/>
            <a:ext cx="9715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5508625" y="2022475"/>
            <a:ext cx="9715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0.8</a:t>
            </a: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7772400" y="2022475"/>
            <a:ext cx="9715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3276600" y="2419350"/>
            <a:ext cx="9715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670</a:t>
            </a: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5508625" y="2417763"/>
            <a:ext cx="9715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6.7</a:t>
            </a: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7558088" y="2420938"/>
            <a:ext cx="973137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0.67</a:t>
            </a:r>
          </a:p>
        </p:txBody>
      </p:sp>
      <p:sp>
        <p:nvSpPr>
          <p:cNvPr id="23564" name="矩形 29"/>
          <p:cNvSpPr>
            <a:spLocks noChangeArrowheads="1"/>
          </p:cNvSpPr>
          <p:nvPr/>
        </p:nvSpPr>
        <p:spPr bwMode="auto">
          <a:xfrm>
            <a:off x="431800" y="1320800"/>
            <a:ext cx="492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219700" y="3395663"/>
            <a:ext cx="36179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lt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lt"/>
              </a:rPr>
              <a:t>P45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</a:t>
            </a:r>
            <a:r>
              <a:rPr lang="zh-CN" altLang="en-US">
                <a:solidFill>
                  <a:srgbClr val="F27E3F"/>
                </a:solidFill>
                <a:latin typeface="+mn-lt"/>
              </a:rPr>
              <a:t>十一 第</a:t>
            </a:r>
            <a:r>
              <a:rPr lang="en-US" altLang="zh-CN">
                <a:solidFill>
                  <a:srgbClr val="F27E3F"/>
                </a:solidFill>
                <a:latin typeface="+mn-lt"/>
              </a:rPr>
              <a:t>3</a:t>
            </a:r>
            <a:r>
              <a:rPr lang="zh-CN" altLang="en-US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08025" y="2446338"/>
            <a:ext cx="935038" cy="6302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48.3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643063" y="2085975"/>
            <a:ext cx="1368425" cy="67627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矩形 14"/>
          <p:cNvSpPr>
            <a:spLocks noChangeArrowheads="1"/>
          </p:cNvSpPr>
          <p:nvPr/>
        </p:nvSpPr>
        <p:spPr bwMode="auto">
          <a:xfrm rot="20068696">
            <a:off x="1892300" y="1943100"/>
            <a:ext cx="893763" cy="493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latin typeface="+mn-lt"/>
                <a:ea typeface="黑体" panose="02010609060101010101" pitchFamily="49" charset="-122"/>
              </a:rPr>
              <a:t>÷10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3203575" y="1552575"/>
            <a:ext cx="9366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4.83</a:t>
            </a:r>
          </a:p>
        </p:txBody>
      </p:sp>
      <p:cxnSp>
        <p:nvCxnSpPr>
          <p:cNvPr id="19" name="直接连接符 18"/>
          <p:cNvCxnSpPr>
            <a:stCxn id="12" idx="3"/>
          </p:cNvCxnSpPr>
          <p:nvPr/>
        </p:nvCxnSpPr>
        <p:spPr>
          <a:xfrm flipV="1">
            <a:off x="1643063" y="2605088"/>
            <a:ext cx="1441450" cy="15716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矩形 23"/>
          <p:cNvSpPr>
            <a:spLocks noChangeArrowheads="1"/>
          </p:cNvSpPr>
          <p:nvPr/>
        </p:nvSpPr>
        <p:spPr bwMode="auto">
          <a:xfrm rot="21040429">
            <a:off x="2236788" y="2254250"/>
            <a:ext cx="893762" cy="493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latin typeface="+mn-lt"/>
                <a:ea typeface="黑体" panose="02010609060101010101" pitchFamily="49" charset="-122"/>
              </a:rPr>
              <a:t>×10</a:t>
            </a: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101975" y="2160588"/>
            <a:ext cx="1316038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(       )</a:t>
            </a:r>
          </a:p>
        </p:txBody>
      </p:sp>
      <p:cxnSp>
        <p:nvCxnSpPr>
          <p:cNvPr id="26" name="直接连接符 25"/>
          <p:cNvCxnSpPr>
            <a:stCxn id="12" idx="3"/>
          </p:cNvCxnSpPr>
          <p:nvPr/>
        </p:nvCxnSpPr>
        <p:spPr>
          <a:xfrm>
            <a:off x="1643063" y="2762250"/>
            <a:ext cx="1509712" cy="39687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3252788" y="2184400"/>
            <a:ext cx="9366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483</a:t>
            </a: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 rot="1003830">
            <a:off x="2308225" y="2673350"/>
            <a:ext cx="1087438" cy="493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latin typeface="+mn-lt"/>
                <a:ea typeface="黑体" panose="02010609060101010101" pitchFamily="49" charset="-122"/>
              </a:rPr>
              <a:t>÷100</a:t>
            </a:r>
          </a:p>
        </p:txBody>
      </p:sp>
      <p:cxnSp>
        <p:nvCxnSpPr>
          <p:cNvPr id="31" name="直接连接符 30"/>
          <p:cNvCxnSpPr>
            <a:stCxn id="12" idx="3"/>
          </p:cNvCxnSpPr>
          <p:nvPr/>
        </p:nvCxnSpPr>
        <p:spPr>
          <a:xfrm>
            <a:off x="1643063" y="2762250"/>
            <a:ext cx="1296987" cy="915988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矩形 33"/>
          <p:cNvSpPr>
            <a:spLocks noChangeArrowheads="1"/>
          </p:cNvSpPr>
          <p:nvPr/>
        </p:nvSpPr>
        <p:spPr bwMode="auto">
          <a:xfrm rot="1413051">
            <a:off x="2243138" y="3062288"/>
            <a:ext cx="992187" cy="493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latin typeface="+mn-lt"/>
                <a:ea typeface="黑体" panose="02010609060101010101" pitchFamily="49" charset="-122"/>
              </a:rPr>
              <a:t>×100</a:t>
            </a: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3101975" y="2765425"/>
            <a:ext cx="161290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(         )</a:t>
            </a: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3101975" y="3362325"/>
            <a:ext cx="145415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(         )</a:t>
            </a: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3241675" y="2803525"/>
            <a:ext cx="1104900" cy="6302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0.483</a:t>
            </a: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3241675" y="3389313"/>
            <a:ext cx="110490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4830</a:t>
            </a: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7515225" y="2439988"/>
            <a:ext cx="9366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7.29</a:t>
            </a: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 rot="713725">
            <a:off x="6003925" y="2157413"/>
            <a:ext cx="893763" cy="493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÷10</a:t>
            </a: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4967288" y="1552575"/>
            <a:ext cx="116205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0.729</a:t>
            </a: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 rot="1392325">
            <a:off x="6496050" y="1970088"/>
            <a:ext cx="895350" cy="493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latin typeface="+mn-lt"/>
                <a:ea typeface="黑体" panose="02010609060101010101" pitchFamily="49" charset="-122"/>
              </a:rPr>
              <a:t>×10</a:t>
            </a: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4967288" y="2155825"/>
            <a:ext cx="9366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72.9</a:t>
            </a: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 rot="20908373">
            <a:off x="5889625" y="2551113"/>
            <a:ext cx="1335088" cy="493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÷1000</a:t>
            </a:r>
          </a:p>
        </p:txBody>
      </p:sp>
      <p:grpSp>
        <p:nvGrpSpPr>
          <p:cNvPr id="24600" name="组合 26"/>
          <p:cNvGrpSpPr/>
          <p:nvPr/>
        </p:nvGrpSpPr>
        <p:grpSpPr bwMode="auto">
          <a:xfrm flipH="1">
            <a:off x="5954713" y="2044700"/>
            <a:ext cx="1509712" cy="1592263"/>
            <a:chOff x="5923970" y="1963130"/>
            <a:chExt cx="1509543" cy="1592213"/>
          </a:xfrm>
        </p:grpSpPr>
        <p:cxnSp>
          <p:nvCxnSpPr>
            <p:cNvPr id="40" name="直接连接符 39"/>
            <p:cNvCxnSpPr/>
            <p:nvPr/>
          </p:nvCxnSpPr>
          <p:spPr>
            <a:xfrm flipV="1">
              <a:off x="5923970" y="1963130"/>
              <a:ext cx="1368272" cy="67625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V="1">
              <a:off x="5923970" y="2482227"/>
              <a:ext cx="1439701" cy="157157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5923970" y="2639384"/>
              <a:ext cx="1509543" cy="39845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5923970" y="2639384"/>
              <a:ext cx="1296842" cy="915959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0" name="矩形 49"/>
          <p:cNvSpPr>
            <a:spLocks noChangeArrowheads="1"/>
          </p:cNvSpPr>
          <p:nvPr/>
        </p:nvSpPr>
        <p:spPr bwMode="auto">
          <a:xfrm rot="19655607">
            <a:off x="6010275" y="2933700"/>
            <a:ext cx="990600" cy="493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×100</a:t>
            </a: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4967288" y="2759075"/>
            <a:ext cx="1106487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7290</a:t>
            </a: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4967288" y="3362325"/>
            <a:ext cx="145415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0.0729</a:t>
            </a:r>
          </a:p>
        </p:txBody>
      </p:sp>
      <p:sp>
        <p:nvSpPr>
          <p:cNvPr id="24604" name="矩形 10"/>
          <p:cNvSpPr>
            <a:spLocks noChangeArrowheads="1"/>
          </p:cNvSpPr>
          <p:nvPr/>
        </p:nvSpPr>
        <p:spPr bwMode="auto">
          <a:xfrm>
            <a:off x="611188" y="919163"/>
            <a:ext cx="2139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填一填。</a:t>
            </a:r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2478088" y="1049338"/>
            <a:ext cx="361791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lt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lt"/>
              </a:rPr>
              <a:t>P45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练习十一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4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7" grpId="0"/>
      <p:bldP spid="38" grpId="0"/>
      <p:bldP spid="41" grpId="0"/>
      <p:bldP spid="48" grpId="0"/>
      <p:bldP spid="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188" y="700088"/>
            <a:ext cx="8315325" cy="36925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6.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在横线上填上适当的数。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(1)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把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3.6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的小数点向左移动一位是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________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。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(2)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把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3.14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的小数点向右移动两位是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________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。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(3)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把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0.03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扩大到它的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________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倍是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30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。</a:t>
            </a:r>
            <a:endParaRPr lang="en-US" altLang="zh-CN" sz="3200" b="1" dirty="0"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(4)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把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42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缩小到它的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         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是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0.042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。</a:t>
            </a:r>
            <a:endParaRPr lang="en-US" altLang="zh-CN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929438" y="1466850"/>
            <a:ext cx="973137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0.36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145338" y="2230438"/>
            <a:ext cx="973137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314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624388" y="2978150"/>
            <a:ext cx="11525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1000</a:t>
            </a:r>
          </a:p>
        </p:txBody>
      </p:sp>
      <p:graphicFrame>
        <p:nvGraphicFramePr>
          <p:cNvPr id="25606" name="对象 8"/>
          <p:cNvGraphicFramePr>
            <a:graphicFrameLocks noChangeAspect="1"/>
          </p:cNvGraphicFramePr>
          <p:nvPr/>
        </p:nvGraphicFramePr>
        <p:xfrm>
          <a:off x="3957638" y="3622675"/>
          <a:ext cx="10096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3" imgW="381000" imgH="431800" progId="Equation.DSMT4">
                  <p:embed/>
                </p:oleObj>
              </mc:Choice>
              <mc:Fallback>
                <p:oleObj name="Equation" r:id="rId3" imgW="381000" imgH="4318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7638" y="3622675"/>
                        <a:ext cx="1009650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275138" y="3609975"/>
            <a:ext cx="430212" cy="493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048125" y="4064000"/>
            <a:ext cx="828675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1000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30551" y="1006559"/>
            <a:ext cx="36179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P45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练习十一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5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7"/>
          <p:cNvGrpSpPr/>
          <p:nvPr/>
        </p:nvGrpSpPr>
        <p:grpSpPr bwMode="auto">
          <a:xfrm>
            <a:off x="250825" y="192088"/>
            <a:ext cx="3663950" cy="757237"/>
            <a:chOff x="251520" y="191640"/>
            <a:chExt cx="3662952" cy="758267"/>
          </a:xfrm>
        </p:grpSpPr>
        <p:pic>
          <p:nvPicPr>
            <p:cNvPr id="26632" name="图片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21"/>
            <a:stretch>
              <a:fillRect/>
            </a:stretch>
          </p:blipFill>
          <p:spPr bwMode="auto">
            <a:xfrm>
              <a:off x="251520" y="191640"/>
              <a:ext cx="3168352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3" name="图片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2"/>
            <a:stretch>
              <a:fillRect/>
            </a:stretch>
          </p:blipFill>
          <p:spPr bwMode="auto">
            <a:xfrm>
              <a:off x="755576" y="191640"/>
              <a:ext cx="3158896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627" name="Picture 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52" y="2643758"/>
            <a:ext cx="1137579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28" name="组合 3"/>
          <p:cNvGrpSpPr/>
          <p:nvPr/>
        </p:nvGrpSpPr>
        <p:grpSpPr bwMode="auto">
          <a:xfrm>
            <a:off x="2120900" y="1462088"/>
            <a:ext cx="4343400" cy="1955800"/>
            <a:chOff x="2121173" y="1462086"/>
            <a:chExt cx="4343605" cy="1955547"/>
          </a:xfrm>
        </p:grpSpPr>
        <p:pic>
          <p:nvPicPr>
            <p:cNvPr id="26630" name="图片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21173" y="1462086"/>
              <a:ext cx="4343605" cy="1955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1" name="矩形 47"/>
            <p:cNvSpPr>
              <a:spLocks noChangeArrowheads="1"/>
            </p:cNvSpPr>
            <p:nvPr/>
          </p:nvSpPr>
          <p:spPr bwMode="auto">
            <a:xfrm>
              <a:off x="2427602" y="1635646"/>
              <a:ext cx="4037176" cy="1109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zh-CN" altLang="zh-CN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通过今天的学习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，</a:t>
              </a:r>
              <a:r>
                <a:rPr lang="zh-CN" altLang="zh-CN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你都有哪些收获呢</a:t>
              </a:r>
              <a:r>
                <a:rPr lang="en-US" altLang="zh-CN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?</a:t>
              </a:r>
              <a:endPara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6629" name="文本框 48"/>
          <p:cNvSpPr txBox="1">
            <a:spLocks noChangeArrowheads="1"/>
          </p:cNvSpPr>
          <p:nvPr/>
        </p:nvSpPr>
        <p:spPr bwMode="auto">
          <a:xfrm>
            <a:off x="792163" y="192088"/>
            <a:ext cx="2657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88" y="1841500"/>
            <a:ext cx="6245225" cy="224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矩形 1"/>
          <p:cNvSpPr>
            <a:spLocks noChangeArrowheads="1"/>
          </p:cNvSpPr>
          <p:nvPr/>
        </p:nvSpPr>
        <p:spPr bwMode="auto">
          <a:xfrm>
            <a:off x="1079500" y="1058863"/>
            <a:ext cx="73088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将下面表格填写完整。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659563" y="2420938"/>
            <a:ext cx="5953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6557963" y="2941638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850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3563938" y="3467100"/>
            <a:ext cx="6969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5" name="文本框 12"/>
          <p:cNvSpPr txBox="1">
            <a:spLocks noChangeArrowheads="1"/>
          </p:cNvSpPr>
          <p:nvPr/>
        </p:nvSpPr>
        <p:spPr bwMode="auto">
          <a:xfrm>
            <a:off x="1039813" y="317500"/>
            <a:ext cx="2659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grpSp>
        <p:nvGrpSpPr>
          <p:cNvPr id="27656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11" name="圆角矩形 10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66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7657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7658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9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417638"/>
            <a:ext cx="7556500" cy="274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矩形 1"/>
          <p:cNvSpPr>
            <a:spLocks noChangeArrowheads="1"/>
          </p:cNvSpPr>
          <p:nvPr/>
        </p:nvSpPr>
        <p:spPr bwMode="auto">
          <a:xfrm>
            <a:off x="971550" y="674688"/>
            <a:ext cx="73088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在方框里填上合适的数。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137582" y="1593850"/>
            <a:ext cx="901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21.8</a:t>
            </a:r>
            <a:endParaRPr lang="zh-CN" altLang="en-US" sz="20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083313" y="1587500"/>
            <a:ext cx="11080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0.218</a:t>
            </a:r>
            <a:endParaRPr lang="zh-CN" altLang="en-US" sz="20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7253758" y="1582738"/>
            <a:ext cx="903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2.18</a:t>
            </a:r>
            <a:endParaRPr lang="zh-CN" altLang="en-US" sz="20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3195836" y="2500313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106</a:t>
            </a:r>
            <a:endParaRPr lang="zh-CN" altLang="en-US" sz="20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5235575" y="2500313"/>
            <a:ext cx="901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10.6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7236296" y="2500313"/>
            <a:ext cx="903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1.06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3195836" y="3363838"/>
            <a:ext cx="8001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390</a:t>
            </a:r>
            <a:endParaRPr lang="zh-CN" altLang="en-US" sz="20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5235575" y="3400425"/>
            <a:ext cx="6969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3.9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7239000" y="3400425"/>
            <a:ext cx="9032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0.39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8685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23" name="圆角矩形 22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689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8686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8687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570038"/>
            <a:ext cx="75565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矩形 1"/>
          <p:cNvSpPr>
            <a:spLocks noChangeArrowheads="1"/>
          </p:cNvSpPr>
          <p:nvPr/>
        </p:nvSpPr>
        <p:spPr bwMode="auto">
          <a:xfrm>
            <a:off x="971550" y="674688"/>
            <a:ext cx="73088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我会计算。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140200" y="1708150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103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7019925" y="1635125"/>
            <a:ext cx="11080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0.103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4140200" y="2292350"/>
            <a:ext cx="1004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2960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7019925" y="2292350"/>
            <a:ext cx="903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2.96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1187450" y="2916238"/>
            <a:ext cx="903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0.53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4241800" y="2916238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53</a:t>
            </a:r>
            <a:endParaRPr lang="zh-CN" altLang="en-US" sz="20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1084263" y="3551238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0.832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6838950" y="3579813"/>
            <a:ext cx="1312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0.0832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708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14" name="圆角矩形 13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12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9709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9710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" grpId="0"/>
      <p:bldP spid="24" grpId="0"/>
      <p:bldP spid="27" grpId="0"/>
      <p:bldP spid="29" grpId="0"/>
      <p:bldP spid="30" grpId="0"/>
      <p:bldP spid="31" grpId="0"/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966</Words>
  <Application>Microsoft Office PowerPoint</Application>
  <PresentationFormat>全屏显示(16:9)</PresentationFormat>
  <Paragraphs>215</Paragraphs>
  <Slides>23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等线</vt:lpstr>
      <vt:lpstr>等线 Light</vt:lpstr>
      <vt:lpstr>方正粗黑繁体</vt:lpstr>
      <vt:lpstr>黑体</vt:lpstr>
      <vt:lpstr>楷体</vt:lpstr>
      <vt:lpstr>宋体</vt:lpstr>
      <vt:lpstr>幼圆</vt:lpstr>
      <vt:lpstr>Arial</vt:lpstr>
      <vt:lpstr>Times New Roman</vt:lpstr>
      <vt:lpstr>自定义设计方案</vt:lpstr>
      <vt:lpstr>Equation</vt:lpstr>
      <vt:lpstr>MathType 7.0 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235</cp:revision>
  <dcterms:created xsi:type="dcterms:W3CDTF">2015-08-27T07:30:00Z</dcterms:created>
  <dcterms:modified xsi:type="dcterms:W3CDTF">2023-11-21T05:20:43Z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46DCC69302A64E62ADA75150B9AF65CE</vt:lpwstr>
  </property>
</Properties>
</file>