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handoutMasterIdLst>
    <p:handoutMasterId r:id="rId11"/>
  </p:handoutMasterIdLst>
  <p:sldIdLst>
    <p:sldId id="362" r:id="rId3"/>
    <p:sldId id="257" r:id="rId4"/>
    <p:sldId id="266" r:id="rId5"/>
    <p:sldId id="267" r:id="rId6"/>
    <p:sldId id="268" r:id="rId7"/>
    <p:sldId id="269" r:id="rId8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876" autoAdjust="0"/>
    <p:restoredTop sz="94660" autoAdjust="0"/>
  </p:normalViewPr>
  <p:slideViewPr>
    <p:cSldViewPr showGuides="1">
      <p:cViewPr>
        <p:scale>
          <a:sx n="125" d="100"/>
          <a:sy n="125" d="100"/>
        </p:scale>
        <p:origin x="1044" y="31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4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9C78B853-60C2-4765-92C2-5DF6ACF23866}" type="datetimeFigureOut">
              <a:rPr lang="zh-CN" altLang="en-US"/>
              <a:t>2023/11/21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4C73CF8-6A3C-4237-BEDD-47F96592ED18}" type="slidenum">
              <a:rPr lang="zh-CN" altLang="en-US"/>
              <a:t>‹#›</a:t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e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0.png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 bwMode="auto"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5"/>
          <a:srcRect r="67968"/>
          <a:stretch>
            <a:fillRect/>
          </a:stretch>
        </p:blipFill>
        <p:spPr>
          <a:xfrm>
            <a:off x="6996184" y="1451341"/>
            <a:ext cx="1010809" cy="925649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6A89668E-7A4E-4859-AF01-3EC69E139798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BDB7ECA4-48C2-44CE-97F4-FEBA22E450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D9CC3A19-F5AF-430F-9B8E-166B89FC942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856675">
            <a:off x="2289332" y="2333414"/>
            <a:ext cx="1723549" cy="47666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8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6" t="10902" r="6726" b="10902"/>
          <a:stretch>
            <a:fillRect/>
          </a:stretch>
        </p:blipFill>
        <p:spPr bwMode="auto">
          <a:xfrm>
            <a:off x="617538" y="209550"/>
            <a:ext cx="7908925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27">
            <a:extLst>
              <a:ext uri="{FF2B5EF4-FFF2-40B4-BE49-F238E27FC236}">
                <a16:creationId xmlns:a16="http://schemas.microsoft.com/office/drawing/2014/main" id="{A0E29EDC-9ED2-4001-8E72-D64BFC47B90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3785506" y="1451341"/>
            <a:ext cx="3155621" cy="9256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3642316" y="3030732"/>
            <a:ext cx="3555119" cy="58785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7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14" name="图片 27">
            <a:extLst>
              <a:ext uri="{FF2B5EF4-FFF2-40B4-BE49-F238E27FC236}">
                <a16:creationId xmlns:a16="http://schemas.microsoft.com/office/drawing/2014/main" id="{1FC68AD8-9F1C-4D23-9D65-4A9C8C56096A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C27A4F46-BA78-459F-8FC4-FABA64D423F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E1C3FF7C-D993-44ED-A05F-9977D462D91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27">
            <a:extLst>
              <a:ext uri="{FF2B5EF4-FFF2-40B4-BE49-F238E27FC236}">
                <a16:creationId xmlns:a16="http://schemas.microsoft.com/office/drawing/2014/main" id="{E7F9FED8-97C8-48F4-AD1D-796E294285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1D991CA8-338F-471B-B4CB-571405503BA9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auto">
      <p:bgPr>
        <a:blipFill dpi="0" rotWithShape="0">
          <a:blip r:embed="rId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ChangeArrowheads="1"/>
          </p:cNvSpPr>
          <p:nvPr userDrawn="1"/>
        </p:nvSpPr>
        <p:spPr bwMode="auto">
          <a:xfrm>
            <a:off x="0" y="5035550"/>
            <a:ext cx="9144000" cy="107950"/>
          </a:xfrm>
          <a:prstGeom prst="rect">
            <a:avLst/>
          </a:prstGeom>
          <a:solidFill>
            <a:srgbClr val="B386BA"/>
          </a:solidFill>
          <a:ln>
            <a:noFill/>
          </a:ln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endParaRPr lang="zh-CN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5" name="文本框 25"/>
          <p:cNvSpPr txBox="1">
            <a:spLocks noChangeArrowheads="1"/>
          </p:cNvSpPr>
          <p:nvPr userDrawn="1"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6" name="文本框 25"/>
          <p:cNvSpPr txBox="1">
            <a:spLocks noChangeArrowheads="1"/>
          </p:cNvSpPr>
          <p:nvPr userDrawn="1"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7" name="文本框 46"/>
          <p:cNvSpPr txBox="1">
            <a:spLocks noChangeArrowheads="1"/>
          </p:cNvSpPr>
          <p:nvPr userDrawn="1"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39" name="文本框 25"/>
          <p:cNvSpPr txBox="1">
            <a:spLocks noChangeArrowheads="1"/>
          </p:cNvSpPr>
          <p:nvPr userDrawn="1"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sp>
        <p:nvSpPr>
          <p:cNvPr id="40" name="文本框 25"/>
          <p:cNvSpPr txBox="1">
            <a:spLocks noChangeArrowheads="1"/>
          </p:cNvSpPr>
          <p:nvPr userDrawn="1"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Times New Roman" panose="02020603050405020304" pitchFamily="18" charset="0"/>
              </a:rPr>
              <a:t>状元成才路</a:t>
            </a:r>
          </a:p>
        </p:txBody>
      </p:sp>
      <p:pic>
        <p:nvPicPr>
          <p:cNvPr id="1065" name="图片 4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Arial" panose="020B0604020202020204" pitchFamily="34" charset="0"/>
          <a:ea typeface="黑体" panose="02010609060101010101" pitchFamily="49" charset="-122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5"/>
          <p:cNvSpPr txBox="1">
            <a:spLocks noChangeArrowheads="1"/>
          </p:cNvSpPr>
          <p:nvPr userDrawn="1"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" name="文本框 25"/>
          <p:cNvSpPr txBox="1">
            <a:spLocks noChangeArrowheads="1"/>
          </p:cNvSpPr>
          <p:nvPr userDrawn="1"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4" name="文本框 25"/>
          <p:cNvSpPr txBox="1">
            <a:spLocks noChangeArrowheads="1"/>
          </p:cNvSpPr>
          <p:nvPr userDrawn="1"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5" name="文本框 25"/>
          <p:cNvSpPr txBox="1">
            <a:spLocks noChangeArrowheads="1"/>
          </p:cNvSpPr>
          <p:nvPr userDrawn="1"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6" name="文本框 25"/>
          <p:cNvSpPr txBox="1">
            <a:spLocks noChangeArrowheads="1"/>
          </p:cNvSpPr>
          <p:nvPr userDrawn="1"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7" name="文本框 25"/>
          <p:cNvSpPr txBox="1">
            <a:spLocks noChangeArrowheads="1"/>
          </p:cNvSpPr>
          <p:nvPr userDrawn="1"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8" name="文本框 25"/>
          <p:cNvSpPr txBox="1">
            <a:spLocks noChangeArrowheads="1"/>
          </p:cNvSpPr>
          <p:nvPr userDrawn="1"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9" name="文本框 25"/>
          <p:cNvSpPr txBox="1">
            <a:spLocks noChangeArrowheads="1"/>
          </p:cNvSpPr>
          <p:nvPr userDrawn="1"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0" name="文本框 25"/>
          <p:cNvSpPr txBox="1">
            <a:spLocks noChangeArrowheads="1"/>
          </p:cNvSpPr>
          <p:nvPr userDrawn="1"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1" name="文本框 25"/>
          <p:cNvSpPr txBox="1">
            <a:spLocks noChangeArrowheads="1"/>
          </p:cNvSpPr>
          <p:nvPr userDrawn="1"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2" name="文本框 25"/>
          <p:cNvSpPr txBox="1">
            <a:spLocks noChangeArrowheads="1"/>
          </p:cNvSpPr>
          <p:nvPr userDrawn="1"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3" name="文本框 25"/>
          <p:cNvSpPr txBox="1">
            <a:spLocks noChangeArrowheads="1"/>
          </p:cNvSpPr>
          <p:nvPr userDrawn="1"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4" name="文本框 25"/>
          <p:cNvSpPr txBox="1">
            <a:spLocks noChangeArrowheads="1"/>
          </p:cNvSpPr>
          <p:nvPr userDrawn="1"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5" name="文本框 25"/>
          <p:cNvSpPr txBox="1">
            <a:spLocks noChangeArrowheads="1"/>
          </p:cNvSpPr>
          <p:nvPr userDrawn="1"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6" name="文本框 25"/>
          <p:cNvSpPr txBox="1">
            <a:spLocks noChangeArrowheads="1"/>
          </p:cNvSpPr>
          <p:nvPr userDrawn="1"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7" name="文本框 25"/>
          <p:cNvSpPr txBox="1">
            <a:spLocks noChangeArrowheads="1"/>
          </p:cNvSpPr>
          <p:nvPr userDrawn="1"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8" name="文本框 25"/>
          <p:cNvSpPr txBox="1">
            <a:spLocks noChangeArrowheads="1"/>
          </p:cNvSpPr>
          <p:nvPr userDrawn="1"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19" name="文本框 25"/>
          <p:cNvSpPr txBox="1">
            <a:spLocks noChangeArrowheads="1"/>
          </p:cNvSpPr>
          <p:nvPr userDrawn="1"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0" name="文本框 25"/>
          <p:cNvSpPr txBox="1">
            <a:spLocks noChangeArrowheads="1"/>
          </p:cNvSpPr>
          <p:nvPr userDrawn="1"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1" name="文本框 25"/>
          <p:cNvSpPr txBox="1">
            <a:spLocks noChangeArrowheads="1"/>
          </p:cNvSpPr>
          <p:nvPr userDrawn="1"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2" name="文本框 25"/>
          <p:cNvSpPr txBox="1">
            <a:spLocks noChangeArrowheads="1"/>
          </p:cNvSpPr>
          <p:nvPr userDrawn="1"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3" name="文本框 25"/>
          <p:cNvSpPr txBox="1">
            <a:spLocks noChangeArrowheads="1"/>
          </p:cNvSpPr>
          <p:nvPr userDrawn="1"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4" name="文本框 25"/>
          <p:cNvSpPr txBox="1">
            <a:spLocks noChangeArrowheads="1"/>
          </p:cNvSpPr>
          <p:nvPr userDrawn="1"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 dirty="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5" name="文本框 25"/>
          <p:cNvSpPr txBox="1">
            <a:spLocks noChangeArrowheads="1"/>
          </p:cNvSpPr>
          <p:nvPr userDrawn="1"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6" name="文本框 46"/>
          <p:cNvSpPr txBox="1">
            <a:spLocks noChangeArrowheads="1"/>
          </p:cNvSpPr>
          <p:nvPr userDrawn="1"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7" name="文本框 25"/>
          <p:cNvSpPr txBox="1">
            <a:spLocks noChangeArrowheads="1"/>
          </p:cNvSpPr>
          <p:nvPr userDrawn="1"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8" name="文本框 25"/>
          <p:cNvSpPr txBox="1">
            <a:spLocks noChangeArrowheads="1"/>
          </p:cNvSpPr>
          <p:nvPr userDrawn="1"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29" name="文本框 25"/>
          <p:cNvSpPr txBox="1">
            <a:spLocks noChangeArrowheads="1"/>
          </p:cNvSpPr>
          <p:nvPr userDrawn="1"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0" name="文本框 25"/>
          <p:cNvSpPr txBox="1">
            <a:spLocks noChangeArrowheads="1"/>
          </p:cNvSpPr>
          <p:nvPr userDrawn="1"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1" name="文本框 25"/>
          <p:cNvSpPr txBox="1">
            <a:spLocks noChangeArrowheads="1"/>
          </p:cNvSpPr>
          <p:nvPr userDrawn="1"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2" name="文本框 25"/>
          <p:cNvSpPr txBox="1">
            <a:spLocks noChangeArrowheads="1"/>
          </p:cNvSpPr>
          <p:nvPr userDrawn="1"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3" name="文本框 25"/>
          <p:cNvSpPr txBox="1">
            <a:spLocks noChangeArrowheads="1"/>
          </p:cNvSpPr>
          <p:nvPr userDrawn="1"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4" name="文本框 25"/>
          <p:cNvSpPr txBox="1">
            <a:spLocks noChangeArrowheads="1"/>
          </p:cNvSpPr>
          <p:nvPr userDrawn="1"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5" name="文本框 25"/>
          <p:cNvSpPr txBox="1">
            <a:spLocks noChangeArrowheads="1"/>
          </p:cNvSpPr>
          <p:nvPr userDrawn="1"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6" name="文本框 25"/>
          <p:cNvSpPr txBox="1">
            <a:spLocks noChangeArrowheads="1"/>
          </p:cNvSpPr>
          <p:nvPr userDrawn="1"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7" name="文本框 25"/>
          <p:cNvSpPr txBox="1">
            <a:spLocks noChangeArrowheads="1"/>
          </p:cNvSpPr>
          <p:nvPr userDrawn="1"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8" name="文本框 25"/>
          <p:cNvSpPr txBox="1">
            <a:spLocks noChangeArrowheads="1"/>
          </p:cNvSpPr>
          <p:nvPr userDrawn="1"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sp>
        <p:nvSpPr>
          <p:cNvPr id="39" name="文本框 25"/>
          <p:cNvSpPr txBox="1">
            <a:spLocks noChangeArrowheads="1"/>
          </p:cNvSpPr>
          <p:nvPr userDrawn="1"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  <a:cs typeface="+mn-cs"/>
              </a:defRPr>
            </a:lvl9pPr>
          </a:lstStyle>
          <a:p>
            <a:pPr>
              <a:defRPr/>
            </a:pPr>
            <a:r>
              <a:rPr lang="zh-CN" altLang="zh-CN" sz="500">
                <a:solidFill>
                  <a:srgbClr val="F2FBF6"/>
                </a:solidFill>
                <a:latin typeface="Arial" panose="020B0604020202020204" pitchFamily="34" charset="0"/>
              </a:rPr>
              <a:t>状元成才路</a:t>
            </a:r>
          </a:p>
        </p:txBody>
      </p:sp>
      <p:pic>
        <p:nvPicPr>
          <p:cNvPr id="1064" name="图片 49"/>
          <p:cNvPicPr>
            <a:picLocks noChangeAspect="1" noChangeArrowheads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8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7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3"/>
          <p:cNvSpPr>
            <a:spLocks noChangeArrowheads="1"/>
          </p:cNvSpPr>
          <p:nvPr/>
        </p:nvSpPr>
        <p:spPr bwMode="auto">
          <a:xfrm>
            <a:off x="2707928" y="2796974"/>
            <a:ext cx="31790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（选自教材</a:t>
            </a:r>
            <a:r>
              <a:rPr lang="en-US" altLang="zh-CN" sz="2000" b="1">
                <a:latin typeface="Times New Roman" panose="02020603050405020304" pitchFamily="18" charset="0"/>
                <a:ea typeface="黑体" panose="02010609060101010101" pitchFamily="49" charset="-122"/>
              </a:rPr>
              <a:t>P45</a:t>
            </a:r>
            <a:r>
              <a:rPr lang="zh-CN" altLang="en-US" sz="2000" b="1">
                <a:latin typeface="Times New Roman" panose="02020603050405020304" pitchFamily="18" charset="0"/>
                <a:ea typeface="黑体" panose="02010609060101010101" pitchFamily="49" charset="-122"/>
              </a:rPr>
              <a:t>练习十一）</a:t>
            </a:r>
          </a:p>
        </p:txBody>
      </p:sp>
      <p:sp>
        <p:nvSpPr>
          <p:cNvPr id="3" name="标题 5"/>
          <p:cNvSpPr txBox="1">
            <a:spLocks noChangeArrowheads="1"/>
          </p:cNvSpPr>
          <p:nvPr/>
        </p:nvSpPr>
        <p:spPr bwMode="auto">
          <a:xfrm>
            <a:off x="2555875" y="1563370"/>
            <a:ext cx="3808730" cy="904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dist"/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练习十一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03238" y="858019"/>
            <a:ext cx="8137525" cy="121761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6.25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改写成下面的数，它</a:t>
            </a:r>
            <a:r>
              <a:rPr lang="zh-CN" altLang="en-US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的大小分别有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什么变化？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50913" y="2105794"/>
            <a:ext cx="971550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62.5</a:t>
            </a:r>
          </a:p>
        </p:txBody>
      </p:sp>
      <p:sp>
        <p:nvSpPr>
          <p:cNvPr id="5" name="矩形 4"/>
          <p:cNvSpPr/>
          <p:nvPr/>
        </p:nvSpPr>
        <p:spPr>
          <a:xfrm>
            <a:off x="2936875" y="2105794"/>
            <a:ext cx="1152525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0.625</a:t>
            </a:r>
          </a:p>
        </p:txBody>
      </p:sp>
      <p:sp>
        <p:nvSpPr>
          <p:cNvPr id="9" name="矩形 8"/>
          <p:cNvSpPr/>
          <p:nvPr/>
        </p:nvSpPr>
        <p:spPr>
          <a:xfrm>
            <a:off x="5103813" y="2105794"/>
            <a:ext cx="830262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625</a:t>
            </a:r>
          </a:p>
        </p:txBody>
      </p:sp>
      <p:sp>
        <p:nvSpPr>
          <p:cNvPr id="10" name="矩形 9"/>
          <p:cNvSpPr/>
          <p:nvPr/>
        </p:nvSpPr>
        <p:spPr>
          <a:xfrm>
            <a:off x="6948488" y="2105794"/>
            <a:ext cx="1379537" cy="6318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0.0625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576263" y="284668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扩大到原来的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倍。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 bwMode="auto">
          <a:xfrm>
            <a:off x="2700338" y="2846685"/>
            <a:ext cx="1655762" cy="1165225"/>
            <a:chOff x="2915816" y="2073261"/>
            <a:chExt cx="1656184" cy="1164917"/>
          </a:xfrm>
        </p:grpSpPr>
        <p:sp>
          <p:nvSpPr>
            <p:cNvPr id="9264" name="矩形 3"/>
            <p:cNvSpPr>
              <a:spLocks noChangeArrowheads="1"/>
            </p:cNvSpPr>
            <p:nvPr/>
          </p:nvSpPr>
          <p:spPr bwMode="auto">
            <a:xfrm>
              <a:off x="2915816" y="2073261"/>
              <a:ext cx="1656184" cy="934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缩小到原来的</a:t>
              </a:r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</a:t>
              </a:r>
              <a:r>
                <a:rPr lang="zh-CN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9265" name="对象 4"/>
            <p:cNvGraphicFramePr>
              <a:graphicFrameLocks noChangeAspect="1"/>
            </p:cNvGraphicFramePr>
            <p:nvPr/>
          </p:nvGraphicFramePr>
          <p:xfrm>
            <a:off x="3707904" y="2540600"/>
            <a:ext cx="360040" cy="6975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9" name="Equation" r:id="rId3" imgW="203200" imgH="393700" progId="Equation.DSMT4">
                    <p:embed/>
                  </p:oleObj>
                </mc:Choice>
                <mc:Fallback>
                  <p:oleObj name="Equation" r:id="rId3" imgW="203200" imgH="393700" progId="Equation.DSMT4">
                    <p:embed/>
                    <p:pic>
                      <p:nvPicPr>
                        <p:cNvPr id="0" name="对象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707904" y="2540600"/>
                          <a:ext cx="360040" cy="69757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4716463" y="2802235"/>
            <a:ext cx="1727200" cy="93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扩大到原来的</a:t>
            </a: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倍。</a:t>
            </a:r>
            <a:endParaRPr lang="en-US" altLang="zh-CN" sz="24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1" name="组合 10"/>
          <p:cNvGrpSpPr/>
          <p:nvPr/>
        </p:nvGrpSpPr>
        <p:grpSpPr bwMode="auto">
          <a:xfrm>
            <a:off x="6862763" y="2846685"/>
            <a:ext cx="1655762" cy="1144588"/>
            <a:chOff x="2915816" y="2073261"/>
            <a:chExt cx="1656184" cy="1143814"/>
          </a:xfrm>
        </p:grpSpPr>
        <p:sp>
          <p:nvSpPr>
            <p:cNvPr id="9262" name="矩形 8"/>
            <p:cNvSpPr>
              <a:spLocks noChangeArrowheads="1"/>
            </p:cNvSpPr>
            <p:nvPr/>
          </p:nvSpPr>
          <p:spPr bwMode="auto">
            <a:xfrm>
              <a:off x="2915816" y="2073261"/>
              <a:ext cx="1656184" cy="9346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缩小到原来的</a:t>
              </a:r>
              <a:r>
                <a:rPr lang="en-US" altLang="zh-CN" sz="24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  </a:t>
              </a:r>
              <a:r>
                <a:rPr lang="zh-CN" altLang="en-US" sz="2400">
                  <a:solidFill>
                    <a:srgbClr val="FF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。</a:t>
              </a:r>
              <a:endPara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graphicFrame>
          <p:nvGraphicFramePr>
            <p:cNvPr id="9263" name="对象 9"/>
            <p:cNvGraphicFramePr>
              <a:graphicFrameLocks noChangeAspect="1"/>
            </p:cNvGraphicFramePr>
            <p:nvPr/>
          </p:nvGraphicFramePr>
          <p:xfrm>
            <a:off x="3586028" y="2518575"/>
            <a:ext cx="495300" cy="6985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30" name="Equation" r:id="rId5" imgW="279400" imgH="393700" progId="Equation.DSMT4">
                    <p:embed/>
                  </p:oleObj>
                </mc:Choice>
                <mc:Fallback>
                  <p:oleObj name="Equation" r:id="rId5" imgW="279400" imgH="393700" progId="Equation.DSMT4">
                    <p:embed/>
                    <p:pic>
                      <p:nvPicPr>
                        <p:cNvPr id="0" name="对象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86028" y="2518575"/>
                          <a:ext cx="495300" cy="6985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9" name="文本框 48"/>
          <p:cNvSpPr txBox="1"/>
          <p:nvPr/>
        </p:nvSpPr>
        <p:spPr>
          <a:xfrm>
            <a:off x="2425764" y="1659394"/>
            <a:ext cx="3617912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练习十一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1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表格 13"/>
          <p:cNvGraphicFramePr>
            <a:graphicFrameLocks noGrp="1"/>
          </p:cNvGraphicFramePr>
          <p:nvPr/>
        </p:nvGraphicFramePr>
        <p:xfrm>
          <a:off x="971600" y="1623869"/>
          <a:ext cx="7200800" cy="2818290"/>
        </p:xfrm>
        <a:graphic>
          <a:graphicData uri="http://schemas.openxmlformats.org/drawingml/2006/table">
            <a:tbl>
              <a:tblPr firstRow="1" bandRow="1"/>
              <a:tblGrid>
                <a:gridCol w="14401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63658">
                <a:tc row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商品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单价</a:t>
                      </a:r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/</a:t>
                      </a:r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元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3"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数量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3658"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zh-CN"/>
                    </a:p>
                  </a:txBody>
                  <a:tcPr anchor="ctr"/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10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100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1000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365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橡皮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2.63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365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练习本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0.85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3658"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zh-CN" altLang="en-US" sz="2800" b="1">
                          <a:latin typeface="+mn-lt"/>
                          <a:ea typeface="楷体" panose="02010609060101010101" pitchFamily="49" charset="-122"/>
                        </a:rPr>
                        <a:t>直尺</a:t>
                      </a: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r>
                        <a:rPr lang="en-US" altLang="zh-CN" sz="2800" b="1">
                          <a:latin typeface="+mn-lt"/>
                          <a:ea typeface="楷体" panose="02010609060101010101" pitchFamily="49" charset="-122"/>
                        </a:rPr>
                        <a:t>1.63</a:t>
                      </a:r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1pPr>
                      <a:lvl2pPr marL="3429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2pPr>
                      <a:lvl3pPr marL="6858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3pPr>
                      <a:lvl4pPr marL="10287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4pPr>
                      <a:lvl5pPr marL="13716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5pPr>
                      <a:lvl6pPr marL="17145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6pPr>
                      <a:lvl7pPr marL="20574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7pPr>
                      <a:lvl8pPr marL="24003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8pPr>
                      <a:lvl9pPr marL="2743200" algn="l" defTabSz="685800" rtl="0" eaLnBrk="1" latinLnBrk="0" hangingPunct="1">
                        <a:defRPr sz="1350" kern="1200">
                          <a:solidFill>
                            <a:schemeClr val="tx1"/>
                          </a:solidFill>
                          <a:latin typeface="Times New Roman" panose="02020603050405020304"/>
                          <a:ea typeface="黑体" panose="02010609060101010101" pitchFamily="49" charset="-122"/>
                        </a:defRPr>
                      </a:lvl9pPr>
                    </a:lstStyle>
                    <a:p>
                      <a:pPr algn="ctr"/>
                      <a:endParaRPr lang="zh-CN" altLang="en-US" sz="2800" b="1">
                        <a:latin typeface="+mn-lt"/>
                        <a:ea typeface="楷体" panose="02010609060101010101" pitchFamily="49" charset="-122"/>
                      </a:endParaRPr>
                    </a:p>
                  </a:txBody>
                  <a:tcPr anchor="ctr">
                    <a:lnL w="12700" cmpd="sng">
                      <a:solidFill>
                        <a:sysClr val="windowText" lastClr="000000"/>
                      </a:solidFill>
                    </a:lnL>
                    <a:lnR w="12700" cmpd="sng">
                      <a:solidFill>
                        <a:sysClr val="windowText" lastClr="000000"/>
                      </a:solidFill>
                    </a:lnR>
                    <a:lnT w="12700" cmpd="sng">
                      <a:solidFill>
                        <a:sysClr val="windowText" lastClr="000000"/>
                      </a:solidFill>
                    </a:lnT>
                    <a:lnB w="12700" cmpd="sng">
                      <a:solidFill>
                        <a:sysClr val="windowText" lastClr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263686" y="2737382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26.3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663893" y="2741540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263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6962544" y="2750885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2630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351048" y="3314427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8.5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5714252" y="3314427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85</a:t>
            </a: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049906" y="3313645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850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4263686" y="3875071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16.3</a:t>
            </a: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5663893" y="3871345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163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6953818" y="3879701"/>
            <a:ext cx="971550" cy="56425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1630</a:t>
            </a:r>
          </a:p>
        </p:txBody>
      </p:sp>
      <p:sp>
        <p:nvSpPr>
          <p:cNvPr id="23" name="矩形 22"/>
          <p:cNvSpPr/>
          <p:nvPr/>
        </p:nvSpPr>
        <p:spPr>
          <a:xfrm>
            <a:off x="655414" y="584773"/>
            <a:ext cx="62928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在下表中填出每种商品的总价。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927259" y="1181761"/>
            <a:ext cx="3616325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练习十一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2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25"/>
          <p:cNvSpPr txBox="1">
            <a:spLocks noChangeArrowheads="1"/>
          </p:cNvSpPr>
          <p:nvPr/>
        </p:nvSpPr>
        <p:spPr bwMode="auto">
          <a:xfrm>
            <a:off x="2562225" y="44751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67" name="文本框 25"/>
          <p:cNvSpPr txBox="1">
            <a:spLocks noChangeArrowheads="1"/>
          </p:cNvSpPr>
          <p:nvPr/>
        </p:nvSpPr>
        <p:spPr bwMode="auto">
          <a:xfrm>
            <a:off x="1284288" y="40417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68" name="文本框 25"/>
          <p:cNvSpPr txBox="1">
            <a:spLocks noChangeArrowheads="1"/>
          </p:cNvSpPr>
          <p:nvPr/>
        </p:nvSpPr>
        <p:spPr bwMode="auto">
          <a:xfrm>
            <a:off x="3182938" y="38084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69" name="文本框 25"/>
          <p:cNvSpPr txBox="1">
            <a:spLocks noChangeArrowheads="1"/>
          </p:cNvSpPr>
          <p:nvPr/>
        </p:nvSpPr>
        <p:spPr bwMode="auto">
          <a:xfrm>
            <a:off x="1905000" y="33750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0" name="文本框 25"/>
          <p:cNvSpPr txBox="1">
            <a:spLocks noChangeArrowheads="1"/>
          </p:cNvSpPr>
          <p:nvPr/>
        </p:nvSpPr>
        <p:spPr bwMode="auto">
          <a:xfrm>
            <a:off x="6081713" y="39052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1" name="文本框 25"/>
          <p:cNvSpPr txBox="1">
            <a:spLocks noChangeArrowheads="1"/>
          </p:cNvSpPr>
          <p:nvPr/>
        </p:nvSpPr>
        <p:spPr bwMode="auto">
          <a:xfrm>
            <a:off x="4803775" y="34718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2" name="文本框 25"/>
          <p:cNvSpPr txBox="1">
            <a:spLocks noChangeArrowheads="1"/>
          </p:cNvSpPr>
          <p:nvPr/>
        </p:nvSpPr>
        <p:spPr bwMode="auto">
          <a:xfrm>
            <a:off x="2060575" y="2627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3" name="文本框 25"/>
          <p:cNvSpPr txBox="1">
            <a:spLocks noChangeArrowheads="1"/>
          </p:cNvSpPr>
          <p:nvPr/>
        </p:nvSpPr>
        <p:spPr bwMode="auto">
          <a:xfrm>
            <a:off x="782638" y="21939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4" name="文本框 25"/>
          <p:cNvSpPr txBox="1">
            <a:spLocks noChangeArrowheads="1"/>
          </p:cNvSpPr>
          <p:nvPr/>
        </p:nvSpPr>
        <p:spPr bwMode="auto">
          <a:xfrm>
            <a:off x="2681288" y="19605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5" name="文本框 25"/>
          <p:cNvSpPr txBox="1">
            <a:spLocks noChangeArrowheads="1"/>
          </p:cNvSpPr>
          <p:nvPr/>
        </p:nvSpPr>
        <p:spPr bwMode="auto">
          <a:xfrm>
            <a:off x="1403350" y="15271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6" name="文本框 25"/>
          <p:cNvSpPr txBox="1">
            <a:spLocks noChangeArrowheads="1"/>
          </p:cNvSpPr>
          <p:nvPr/>
        </p:nvSpPr>
        <p:spPr bwMode="auto">
          <a:xfrm>
            <a:off x="5580063" y="20574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7" name="文本框 25"/>
          <p:cNvSpPr txBox="1">
            <a:spLocks noChangeArrowheads="1"/>
          </p:cNvSpPr>
          <p:nvPr/>
        </p:nvSpPr>
        <p:spPr bwMode="auto">
          <a:xfrm>
            <a:off x="4302125" y="16240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8" name="文本框 25"/>
          <p:cNvSpPr txBox="1">
            <a:spLocks noChangeArrowheads="1"/>
          </p:cNvSpPr>
          <p:nvPr/>
        </p:nvSpPr>
        <p:spPr bwMode="auto">
          <a:xfrm>
            <a:off x="2813050" y="15986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79" name="文本框 25"/>
          <p:cNvSpPr txBox="1">
            <a:spLocks noChangeArrowheads="1"/>
          </p:cNvSpPr>
          <p:nvPr/>
        </p:nvSpPr>
        <p:spPr bwMode="auto">
          <a:xfrm>
            <a:off x="1535113" y="11652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0" name="文本框 25"/>
          <p:cNvSpPr txBox="1">
            <a:spLocks noChangeArrowheads="1"/>
          </p:cNvSpPr>
          <p:nvPr/>
        </p:nvSpPr>
        <p:spPr bwMode="auto">
          <a:xfrm>
            <a:off x="3433763" y="9318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1" name="文本框 25"/>
          <p:cNvSpPr txBox="1">
            <a:spLocks noChangeArrowheads="1"/>
          </p:cNvSpPr>
          <p:nvPr/>
        </p:nvSpPr>
        <p:spPr bwMode="auto">
          <a:xfrm>
            <a:off x="2155825" y="4984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2" name="文本框 25"/>
          <p:cNvSpPr txBox="1">
            <a:spLocks noChangeArrowheads="1"/>
          </p:cNvSpPr>
          <p:nvPr/>
        </p:nvSpPr>
        <p:spPr bwMode="auto">
          <a:xfrm>
            <a:off x="6332538" y="10287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3" name="文本框 25"/>
          <p:cNvSpPr txBox="1">
            <a:spLocks noChangeArrowheads="1"/>
          </p:cNvSpPr>
          <p:nvPr/>
        </p:nvSpPr>
        <p:spPr bwMode="auto">
          <a:xfrm>
            <a:off x="5054600" y="5953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4" name="文本框 25"/>
          <p:cNvSpPr txBox="1">
            <a:spLocks noChangeArrowheads="1"/>
          </p:cNvSpPr>
          <p:nvPr/>
        </p:nvSpPr>
        <p:spPr bwMode="auto">
          <a:xfrm>
            <a:off x="5268913" y="31543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5" name="文本框 25"/>
          <p:cNvSpPr txBox="1">
            <a:spLocks noChangeArrowheads="1"/>
          </p:cNvSpPr>
          <p:nvPr/>
        </p:nvSpPr>
        <p:spPr bwMode="auto">
          <a:xfrm>
            <a:off x="3990975" y="27209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6" name="文本框 25"/>
          <p:cNvSpPr txBox="1">
            <a:spLocks noChangeArrowheads="1"/>
          </p:cNvSpPr>
          <p:nvPr/>
        </p:nvSpPr>
        <p:spPr bwMode="auto">
          <a:xfrm>
            <a:off x="5889625" y="248761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7" name="文本框 25"/>
          <p:cNvSpPr txBox="1">
            <a:spLocks noChangeArrowheads="1"/>
          </p:cNvSpPr>
          <p:nvPr/>
        </p:nvSpPr>
        <p:spPr bwMode="auto">
          <a:xfrm>
            <a:off x="4611688" y="20542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8" name="文本框 25"/>
          <p:cNvSpPr txBox="1">
            <a:spLocks noChangeArrowheads="1"/>
          </p:cNvSpPr>
          <p:nvPr/>
        </p:nvSpPr>
        <p:spPr bwMode="auto">
          <a:xfrm>
            <a:off x="7761288" y="28463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89" name="文本框 25"/>
          <p:cNvSpPr txBox="1">
            <a:spLocks noChangeArrowheads="1"/>
          </p:cNvSpPr>
          <p:nvPr/>
        </p:nvSpPr>
        <p:spPr bwMode="auto">
          <a:xfrm>
            <a:off x="7510463" y="2151063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0" name="文本框 46"/>
          <p:cNvSpPr txBox="1">
            <a:spLocks noChangeArrowheads="1"/>
          </p:cNvSpPr>
          <p:nvPr/>
        </p:nvSpPr>
        <p:spPr bwMode="auto">
          <a:xfrm>
            <a:off x="4341813" y="44465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1" name="文本框 25"/>
          <p:cNvSpPr txBox="1">
            <a:spLocks noChangeArrowheads="1"/>
          </p:cNvSpPr>
          <p:nvPr/>
        </p:nvSpPr>
        <p:spPr bwMode="auto">
          <a:xfrm>
            <a:off x="3063875" y="40132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2" name="文本框 25"/>
          <p:cNvSpPr txBox="1">
            <a:spLocks noChangeArrowheads="1"/>
          </p:cNvSpPr>
          <p:nvPr/>
        </p:nvSpPr>
        <p:spPr bwMode="auto">
          <a:xfrm>
            <a:off x="4962525" y="37798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3" name="文本框 25"/>
          <p:cNvSpPr txBox="1">
            <a:spLocks noChangeArrowheads="1"/>
          </p:cNvSpPr>
          <p:nvPr/>
        </p:nvSpPr>
        <p:spPr bwMode="auto">
          <a:xfrm>
            <a:off x="3684588" y="33464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4" name="文本框 25"/>
          <p:cNvSpPr txBox="1">
            <a:spLocks noChangeArrowheads="1"/>
          </p:cNvSpPr>
          <p:nvPr/>
        </p:nvSpPr>
        <p:spPr bwMode="auto">
          <a:xfrm>
            <a:off x="7861300" y="38766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5" name="文本框 25"/>
          <p:cNvSpPr txBox="1">
            <a:spLocks noChangeArrowheads="1"/>
          </p:cNvSpPr>
          <p:nvPr/>
        </p:nvSpPr>
        <p:spPr bwMode="auto">
          <a:xfrm>
            <a:off x="6583363" y="34432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6" name="文本框 25"/>
          <p:cNvSpPr txBox="1">
            <a:spLocks noChangeArrowheads="1"/>
          </p:cNvSpPr>
          <p:nvPr/>
        </p:nvSpPr>
        <p:spPr bwMode="auto">
          <a:xfrm>
            <a:off x="3433763" y="128270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7" name="文本框 25"/>
          <p:cNvSpPr txBox="1">
            <a:spLocks noChangeArrowheads="1"/>
          </p:cNvSpPr>
          <p:nvPr/>
        </p:nvSpPr>
        <p:spPr bwMode="auto">
          <a:xfrm>
            <a:off x="6332538" y="13795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8" name="文本框 25"/>
          <p:cNvSpPr txBox="1">
            <a:spLocks noChangeArrowheads="1"/>
          </p:cNvSpPr>
          <p:nvPr/>
        </p:nvSpPr>
        <p:spPr bwMode="auto">
          <a:xfrm>
            <a:off x="5054600" y="9461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299" name="文本框 25"/>
          <p:cNvSpPr txBox="1">
            <a:spLocks noChangeArrowheads="1"/>
          </p:cNvSpPr>
          <p:nvPr/>
        </p:nvSpPr>
        <p:spPr bwMode="auto">
          <a:xfrm>
            <a:off x="5519738" y="628650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300" name="文本框 25"/>
          <p:cNvSpPr txBox="1">
            <a:spLocks noChangeArrowheads="1"/>
          </p:cNvSpPr>
          <p:nvPr/>
        </p:nvSpPr>
        <p:spPr bwMode="auto">
          <a:xfrm>
            <a:off x="3314700" y="148748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301" name="文本框 25"/>
          <p:cNvSpPr txBox="1">
            <a:spLocks noChangeArrowheads="1"/>
          </p:cNvSpPr>
          <p:nvPr/>
        </p:nvSpPr>
        <p:spPr bwMode="auto">
          <a:xfrm>
            <a:off x="5213350" y="125412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302" name="文本框 25"/>
          <p:cNvSpPr txBox="1">
            <a:spLocks noChangeArrowheads="1"/>
          </p:cNvSpPr>
          <p:nvPr/>
        </p:nvSpPr>
        <p:spPr bwMode="auto">
          <a:xfrm>
            <a:off x="3935413" y="820738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sp>
        <p:nvSpPr>
          <p:cNvPr id="11303" name="文本框 25"/>
          <p:cNvSpPr txBox="1">
            <a:spLocks noChangeArrowheads="1"/>
          </p:cNvSpPr>
          <p:nvPr/>
        </p:nvSpPr>
        <p:spPr bwMode="auto">
          <a:xfrm>
            <a:off x="6834188" y="917575"/>
            <a:ext cx="50165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2FBF6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状元成才路</a:t>
            </a:r>
          </a:p>
        </p:txBody>
      </p:sp>
      <p:pic>
        <p:nvPicPr>
          <p:cNvPr id="11304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689100"/>
            <a:ext cx="8280400" cy="176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3276600" y="1924050"/>
            <a:ext cx="971550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43.5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5327650" y="1920875"/>
            <a:ext cx="973138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0.435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7596188" y="1920875"/>
            <a:ext cx="9715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435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455988" y="2292350"/>
            <a:ext cx="9715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508625" y="2292350"/>
            <a:ext cx="9715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0.8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7772400" y="2292350"/>
            <a:ext cx="9715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3276600" y="2689225"/>
            <a:ext cx="9715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670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508625" y="2687638"/>
            <a:ext cx="97155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6.7</a:t>
            </a: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7558088" y="2690813"/>
            <a:ext cx="9731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4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0.67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5327650" y="3692525"/>
            <a:ext cx="3617913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练习十一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3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398892" y="1122362"/>
            <a:ext cx="36179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教材</a:t>
            </a:r>
            <a:r>
              <a:rPr lang="en-US" altLang="zh-CN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>
                <a:solidFill>
                  <a:srgbClr val="F27E3F"/>
                </a:solidFill>
                <a:latin typeface="+mn-lt"/>
              </a:rPr>
              <a:t>练习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十一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4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708025" y="2509118"/>
            <a:ext cx="935038" cy="6302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48.3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1643063" y="2148755"/>
            <a:ext cx="1368425" cy="676275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1" name="矩形 10"/>
          <p:cNvSpPr>
            <a:spLocks noChangeArrowheads="1"/>
          </p:cNvSpPr>
          <p:nvPr/>
        </p:nvSpPr>
        <p:spPr bwMode="auto">
          <a:xfrm rot="20068696">
            <a:off x="1892300" y="2005880"/>
            <a:ext cx="893763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÷10</a:t>
            </a: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3203575" y="1615355"/>
            <a:ext cx="9366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4.83</a:t>
            </a:r>
          </a:p>
        </p:txBody>
      </p:sp>
      <p:cxnSp>
        <p:nvCxnSpPr>
          <p:cNvPr id="13" name="直接连接符 12"/>
          <p:cNvCxnSpPr>
            <a:stCxn id="2" idx="3"/>
          </p:cNvCxnSpPr>
          <p:nvPr/>
        </p:nvCxnSpPr>
        <p:spPr>
          <a:xfrm flipV="1">
            <a:off x="1643063" y="2667868"/>
            <a:ext cx="1441450" cy="157162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4" name="矩形 13"/>
          <p:cNvSpPr>
            <a:spLocks noChangeArrowheads="1"/>
          </p:cNvSpPr>
          <p:nvPr/>
        </p:nvSpPr>
        <p:spPr bwMode="auto">
          <a:xfrm rot="21040429">
            <a:off x="2236788" y="2317030"/>
            <a:ext cx="893762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×10</a:t>
            </a: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3101975" y="2223368"/>
            <a:ext cx="1316038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       )</a:t>
            </a:r>
          </a:p>
        </p:txBody>
      </p:sp>
      <p:cxnSp>
        <p:nvCxnSpPr>
          <p:cNvPr id="16" name="直接连接符 15"/>
          <p:cNvCxnSpPr>
            <a:stCxn id="2" idx="3"/>
          </p:cNvCxnSpPr>
          <p:nvPr/>
        </p:nvCxnSpPr>
        <p:spPr>
          <a:xfrm>
            <a:off x="1643063" y="2825030"/>
            <a:ext cx="1509712" cy="396875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3252788" y="2247180"/>
            <a:ext cx="9366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483</a:t>
            </a: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 rot="1003830">
            <a:off x="2308225" y="2736130"/>
            <a:ext cx="1087438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÷100</a:t>
            </a:r>
          </a:p>
        </p:txBody>
      </p:sp>
      <p:cxnSp>
        <p:nvCxnSpPr>
          <p:cNvPr id="19" name="直接连接符 18"/>
          <p:cNvCxnSpPr>
            <a:stCxn id="2" idx="3"/>
          </p:cNvCxnSpPr>
          <p:nvPr/>
        </p:nvCxnSpPr>
        <p:spPr>
          <a:xfrm>
            <a:off x="1643063" y="2825030"/>
            <a:ext cx="1296987" cy="915988"/>
          </a:xfrm>
          <a:prstGeom prst="line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p:sp>
        <p:nvSpPr>
          <p:cNvPr id="20" name="矩形 19"/>
          <p:cNvSpPr>
            <a:spLocks noChangeArrowheads="1"/>
          </p:cNvSpPr>
          <p:nvPr/>
        </p:nvSpPr>
        <p:spPr bwMode="auto">
          <a:xfrm rot="1413051">
            <a:off x="2243138" y="3125068"/>
            <a:ext cx="992187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×100</a:t>
            </a:r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3101975" y="2828205"/>
            <a:ext cx="16129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         )</a:t>
            </a:r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3101975" y="3425105"/>
            <a:ext cx="145415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         )</a:t>
            </a: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241675" y="2866305"/>
            <a:ext cx="1104900" cy="6302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0.483</a:t>
            </a:r>
          </a:p>
        </p:txBody>
      </p:sp>
      <p:sp>
        <p:nvSpPr>
          <p:cNvPr id="24" name="矩形 23"/>
          <p:cNvSpPr>
            <a:spLocks noChangeArrowheads="1"/>
          </p:cNvSpPr>
          <p:nvPr/>
        </p:nvSpPr>
        <p:spPr bwMode="auto">
          <a:xfrm>
            <a:off x="3241675" y="3452093"/>
            <a:ext cx="110490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4830</a:t>
            </a:r>
          </a:p>
        </p:txBody>
      </p:sp>
      <p:sp>
        <p:nvSpPr>
          <p:cNvPr id="25" name="矩形 24"/>
          <p:cNvSpPr>
            <a:spLocks noChangeArrowheads="1"/>
          </p:cNvSpPr>
          <p:nvPr/>
        </p:nvSpPr>
        <p:spPr bwMode="auto">
          <a:xfrm>
            <a:off x="7515225" y="2502768"/>
            <a:ext cx="9366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7.29</a:t>
            </a:r>
          </a:p>
        </p:txBody>
      </p:sp>
      <p:sp>
        <p:nvSpPr>
          <p:cNvPr id="26" name="矩形 25"/>
          <p:cNvSpPr>
            <a:spLocks noChangeArrowheads="1"/>
          </p:cNvSpPr>
          <p:nvPr/>
        </p:nvSpPr>
        <p:spPr bwMode="auto">
          <a:xfrm rot="713725">
            <a:off x="6003925" y="2220193"/>
            <a:ext cx="893763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÷10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4967288" y="1615355"/>
            <a:ext cx="116205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0.729</a:t>
            </a:r>
          </a:p>
        </p:txBody>
      </p:sp>
      <p:sp>
        <p:nvSpPr>
          <p:cNvPr id="28" name="矩形 27"/>
          <p:cNvSpPr>
            <a:spLocks noChangeArrowheads="1"/>
          </p:cNvSpPr>
          <p:nvPr/>
        </p:nvSpPr>
        <p:spPr bwMode="auto">
          <a:xfrm rot="1392325">
            <a:off x="6496050" y="2032868"/>
            <a:ext cx="895350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×10</a:t>
            </a: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4967288" y="2218605"/>
            <a:ext cx="9366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72.9</a:t>
            </a:r>
          </a:p>
        </p:txBody>
      </p:sp>
      <p:sp>
        <p:nvSpPr>
          <p:cNvPr id="30" name="矩形 29"/>
          <p:cNvSpPr>
            <a:spLocks noChangeArrowheads="1"/>
          </p:cNvSpPr>
          <p:nvPr/>
        </p:nvSpPr>
        <p:spPr bwMode="auto">
          <a:xfrm rot="20908373">
            <a:off x="5889625" y="2613893"/>
            <a:ext cx="1335088" cy="4937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÷1000</a:t>
            </a:r>
          </a:p>
        </p:txBody>
      </p:sp>
      <p:grpSp>
        <p:nvGrpSpPr>
          <p:cNvPr id="31" name="组合 26"/>
          <p:cNvGrpSpPr/>
          <p:nvPr/>
        </p:nvGrpSpPr>
        <p:grpSpPr bwMode="auto">
          <a:xfrm flipH="1">
            <a:off x="5954713" y="2107480"/>
            <a:ext cx="1509712" cy="1592263"/>
            <a:chOff x="5923970" y="1963130"/>
            <a:chExt cx="1509543" cy="1592213"/>
          </a:xfrm>
        </p:grpSpPr>
        <p:cxnSp>
          <p:nvCxnSpPr>
            <p:cNvPr id="32" name="直接连接符 31"/>
            <p:cNvCxnSpPr/>
            <p:nvPr/>
          </p:nvCxnSpPr>
          <p:spPr>
            <a:xfrm flipV="1">
              <a:off x="5923970" y="1963130"/>
              <a:ext cx="1368272" cy="676254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3" name="直接连接符 32"/>
            <p:cNvCxnSpPr/>
            <p:nvPr/>
          </p:nvCxnSpPr>
          <p:spPr>
            <a:xfrm flipV="1">
              <a:off x="5923970" y="2482227"/>
              <a:ext cx="1439701" cy="157157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4" name="直接连接符 33"/>
            <p:cNvCxnSpPr/>
            <p:nvPr/>
          </p:nvCxnSpPr>
          <p:spPr>
            <a:xfrm>
              <a:off x="5923970" y="2639384"/>
              <a:ext cx="1509543" cy="398450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  <p:cxnSp>
          <p:nvCxnSpPr>
            <p:cNvPr id="35" name="直接连接符 34"/>
            <p:cNvCxnSpPr/>
            <p:nvPr/>
          </p:nvCxnSpPr>
          <p:spPr>
            <a:xfrm>
              <a:off x="5923970" y="2639384"/>
              <a:ext cx="1296842" cy="915959"/>
            </a:xfrm>
            <a:prstGeom prst="line">
              <a:avLst/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  <p:sp>
        <p:nvSpPr>
          <p:cNvPr id="36" name="矩形 35"/>
          <p:cNvSpPr>
            <a:spLocks noChangeArrowheads="1"/>
          </p:cNvSpPr>
          <p:nvPr/>
        </p:nvSpPr>
        <p:spPr bwMode="auto">
          <a:xfrm rot="19655607">
            <a:off x="6010275" y="2996480"/>
            <a:ext cx="990600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×100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4967288" y="2821855"/>
            <a:ext cx="110648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7290</a:t>
            </a: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4967288" y="3425105"/>
            <a:ext cx="1454150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0.0729</a:t>
            </a:r>
          </a:p>
        </p:txBody>
      </p:sp>
      <p:sp>
        <p:nvSpPr>
          <p:cNvPr id="39" name="矩形 10"/>
          <p:cNvSpPr>
            <a:spLocks noChangeArrowheads="1"/>
          </p:cNvSpPr>
          <p:nvPr/>
        </p:nvSpPr>
        <p:spPr bwMode="auto">
          <a:xfrm>
            <a:off x="611188" y="981943"/>
            <a:ext cx="21399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填一填。</a:t>
            </a: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3" grpId="0"/>
      <p:bldP spid="24" grpId="0"/>
      <p:bldP spid="26" grpId="0"/>
      <p:bldP spid="30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188" y="700088"/>
            <a:ext cx="8315325" cy="36925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5.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在横线上填上适当的数。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(1)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3.6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的小数点向左移动一位是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________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(2)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3.14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的小数点向右移动两位是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________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(3)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0.03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扩大到它的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________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倍是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30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(4)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把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42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缩小到它的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          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是</a:t>
            </a:r>
            <a:r>
              <a:rPr lang="en-US" altLang="zh-CN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0.042</a:t>
            </a: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/>
                <a:ea typeface="黑体" panose="02010609060101010101" pitchFamily="49" charset="-122"/>
              </a:rPr>
              <a:t>。</a:t>
            </a:r>
            <a:endParaRPr lang="en-US" altLang="zh-CN" sz="3200" b="1" dirty="0">
              <a:solidFill>
                <a:prstClr val="black"/>
              </a:solidFill>
              <a:latin typeface="Times New Roman" panose="02020603050405020304"/>
              <a:ea typeface="黑体" panose="02010609060101010101" pitchFamily="49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5177992" y="1031081"/>
            <a:ext cx="3617912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dirty="0">
                <a:solidFill>
                  <a:srgbClr val="F27E3F"/>
                </a:solidFill>
                <a:latin typeface="+mn-lt"/>
              </a:rPr>
              <a:t>【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选自教材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P45 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练习十一 第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5</a:t>
            </a:r>
            <a:r>
              <a:rPr lang="zh-CN" altLang="en-US" dirty="0">
                <a:solidFill>
                  <a:srgbClr val="F27E3F"/>
                </a:solidFill>
                <a:latin typeface="+mn-lt"/>
              </a:rPr>
              <a:t>题</a:t>
            </a:r>
            <a:r>
              <a:rPr lang="en-US" altLang="zh-CN" dirty="0">
                <a:solidFill>
                  <a:srgbClr val="F27E3F"/>
                </a:solidFill>
                <a:latin typeface="+mn-lt"/>
              </a:rPr>
              <a:t>】</a:t>
            </a:r>
            <a:endParaRPr lang="zh-CN" altLang="en-US" dirty="0">
              <a:solidFill>
                <a:srgbClr val="F27E3F"/>
              </a:solidFill>
              <a:latin typeface="+mn-lt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6929438" y="1466850"/>
            <a:ext cx="97313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0.36</a:t>
            </a: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7145338" y="2230438"/>
            <a:ext cx="973137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314</a:t>
            </a: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624388" y="2978150"/>
            <a:ext cx="1152525" cy="6318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1000</a:t>
            </a:r>
          </a:p>
        </p:txBody>
      </p:sp>
      <p:graphicFrame>
        <p:nvGraphicFramePr>
          <p:cNvPr id="11" name="对象 8"/>
          <p:cNvGraphicFramePr>
            <a:graphicFrameLocks noChangeAspect="1"/>
          </p:cNvGraphicFramePr>
          <p:nvPr/>
        </p:nvGraphicFramePr>
        <p:xfrm>
          <a:off x="3957638" y="3622675"/>
          <a:ext cx="10096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3" imgW="381000" imgH="431800" progId="Equation.DSMT4">
                  <p:embed/>
                </p:oleObj>
              </mc:Choice>
              <mc:Fallback>
                <p:oleObj name="Equation" r:id="rId3" imgW="381000" imgH="431800" progId="Equation.DSMT4">
                  <p:embed/>
                  <p:pic>
                    <p:nvPicPr>
                      <p:cNvPr id="0" name="对象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7638" y="3622675"/>
                        <a:ext cx="1009650" cy="936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4275138" y="3609975"/>
            <a:ext cx="430212" cy="49371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</a:t>
            </a: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4048125" y="4064000"/>
            <a:ext cx="828675" cy="4953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/>
                <a:ea typeface="黑体" panose="02010609060101010101" pitchFamily="49" charset="-122"/>
              </a:rPr>
              <a:t>1000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Classic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体加楷体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377</Words>
  <Application>Microsoft Office PowerPoint</Application>
  <PresentationFormat>全屏显示(16:9)</PresentationFormat>
  <Paragraphs>117</Paragraphs>
  <Slides>8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8" baseType="lpstr">
      <vt:lpstr>等线</vt:lpstr>
      <vt:lpstr>黑体</vt:lpstr>
      <vt:lpstr>楷体</vt:lpstr>
      <vt:lpstr>宋体</vt:lpstr>
      <vt:lpstr>Arial</vt:lpstr>
      <vt:lpstr>Calibri Light</vt:lpstr>
      <vt:lpstr>Times New Roman</vt:lpstr>
      <vt:lpstr>自定义设计方案</vt:lpstr>
      <vt:lpstr>1_Office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cp:lastModifiedBy>litao</cp:lastModifiedBy>
  <cp:revision>42</cp:revision>
  <dcterms:created xsi:type="dcterms:W3CDTF">2017-11-08T02:26:00Z</dcterms:created>
  <dcterms:modified xsi:type="dcterms:W3CDTF">2023-11-21T05:22:25Z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46DCB63269AD4611AB57EE980EECA760</vt:lpwstr>
  </property>
</Properties>
</file>