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63" r:id="rId2"/>
    <p:sldId id="344" r:id="rId3"/>
    <p:sldId id="345" r:id="rId4"/>
    <p:sldId id="346" r:id="rId5"/>
    <p:sldId id="347" r:id="rId6"/>
    <p:sldId id="348" r:id="rId7"/>
    <p:sldId id="361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62" r:id="rId16"/>
    <p:sldId id="356" r:id="rId17"/>
    <p:sldId id="357" r:id="rId18"/>
    <p:sldId id="358" r:id="rId19"/>
    <p:sldId id="359" r:id="rId20"/>
    <p:sldId id="360" r:id="rId21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686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45B"/>
    <a:srgbClr val="D3E9E5"/>
    <a:srgbClr val="0EB83A"/>
    <a:srgbClr val="BDDD22"/>
    <a:srgbClr val="EAFF56"/>
    <a:srgbClr val="00E079"/>
    <a:srgbClr val="00BC12"/>
    <a:srgbClr val="4B5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642" y="126"/>
      </p:cViewPr>
      <p:guideLst>
        <p:guide orient="horz" pos="1632"/>
        <p:guide orient="horz" pos="686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C7B7DFB-3EAC-4F94-9618-D4B5BACDA827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E27C53-D46E-47A0-95D3-111D106C76A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9C284123-AB5F-4C89-ADB1-190A5977AC7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40904312-7D74-4727-85C5-82794C9C26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E92B43A4-0B9F-4C0A-8C34-5F8719ED08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9"/>
          <a:stretch>
            <a:fillRect/>
          </a:stretch>
        </p:blipFill>
        <p:spPr bwMode="auto">
          <a:xfrm>
            <a:off x="0" y="30163"/>
            <a:ext cx="63198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26EA16C6-DA30-4811-8CED-EF16C4DA5D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F29E799-B942-4589-BA74-72FC8E218EF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11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副标题 6"/>
          <p:cNvSpPr txBox="1">
            <a:spLocks noChangeArrowheads="1"/>
          </p:cNvSpPr>
          <p:nvPr/>
        </p:nvSpPr>
        <p:spPr bwMode="auto">
          <a:xfrm>
            <a:off x="2160588" y="3176588"/>
            <a:ext cx="2447925" cy="5000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1520" y="1535450"/>
            <a:ext cx="626469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4.</a:t>
            </a:r>
            <a:r>
              <a:rPr lang="zh-CN" altLang="en-US" sz="3600" b="1" dirty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小数与单位换算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1520" y="2355726"/>
            <a:ext cx="626469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小数与单位换算</a:t>
            </a:r>
            <a:r>
              <a:rPr lang="en-US" altLang="zh-CN" sz="3600" b="1" dirty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(1)</a:t>
            </a:r>
          </a:p>
        </p:txBody>
      </p:sp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179" y="542925"/>
            <a:ext cx="863154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4" name="组合 19"/>
          <p:cNvGrpSpPr/>
          <p:nvPr/>
        </p:nvGrpSpPr>
        <p:grpSpPr bwMode="auto">
          <a:xfrm>
            <a:off x="1043608" y="3773051"/>
            <a:ext cx="7209614" cy="587734"/>
            <a:chOff x="1821820" y="3915751"/>
            <a:chExt cx="6544188" cy="517515"/>
          </a:xfrm>
        </p:grpSpPr>
        <p:sp>
          <p:nvSpPr>
            <p:cNvPr id="10255" name="TextBox 1"/>
            <p:cNvSpPr txBox="1">
              <a:spLocks noChangeArrowheads="1"/>
            </p:cNvSpPr>
            <p:nvPr/>
          </p:nvSpPr>
          <p:spPr bwMode="auto">
            <a:xfrm>
              <a:off x="1821820" y="3915751"/>
              <a:ext cx="1236359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80cm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256" name="TextBox 11"/>
            <p:cNvSpPr txBox="1">
              <a:spLocks noChangeArrowheads="1"/>
            </p:cNvSpPr>
            <p:nvPr/>
          </p:nvSpPr>
          <p:spPr bwMode="auto">
            <a:xfrm>
              <a:off x="3379830" y="3915751"/>
              <a:ext cx="1517350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1m45cm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257" name="TextBox 12"/>
            <p:cNvSpPr txBox="1">
              <a:spLocks noChangeArrowheads="1"/>
            </p:cNvSpPr>
            <p:nvPr/>
          </p:nvSpPr>
          <p:spPr bwMode="auto">
            <a:xfrm>
              <a:off x="5435939" y="3918479"/>
              <a:ext cx="1194571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1.32m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258" name="TextBox 13"/>
            <p:cNvSpPr txBox="1">
              <a:spLocks noChangeArrowheads="1"/>
            </p:cNvSpPr>
            <p:nvPr/>
          </p:nvSpPr>
          <p:spPr bwMode="auto">
            <a:xfrm>
              <a:off x="7172878" y="3915751"/>
              <a:ext cx="1193130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0.95m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243" name="Text Box 9"/>
          <p:cNvSpPr txBox="1">
            <a:spLocks noChangeArrowheads="1"/>
          </p:cNvSpPr>
          <p:nvPr/>
        </p:nvSpPr>
        <p:spPr bwMode="auto">
          <a:xfrm>
            <a:off x="539750" y="1195462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按照身高从高到低给下面的小朋友排序。</a:t>
            </a:r>
          </a:p>
        </p:txBody>
      </p:sp>
      <p:sp>
        <p:nvSpPr>
          <p:cNvPr id="11" name="椭圆 10"/>
          <p:cNvSpPr/>
          <p:nvPr/>
        </p:nvSpPr>
        <p:spPr>
          <a:xfrm>
            <a:off x="1646858" y="3902075"/>
            <a:ext cx="587375" cy="4270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960527" y="3892383"/>
            <a:ext cx="501650" cy="4270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753912" y="3901874"/>
            <a:ext cx="664622" cy="4270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812522" y="3892384"/>
            <a:ext cx="501650" cy="4270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721053" y="3901874"/>
            <a:ext cx="501650" cy="4270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10249" name="组合 3"/>
          <p:cNvGrpSpPr/>
          <p:nvPr/>
        </p:nvGrpSpPr>
        <p:grpSpPr bwMode="auto">
          <a:xfrm>
            <a:off x="6350" y="36513"/>
            <a:ext cx="6096000" cy="1052512"/>
            <a:chOff x="6649" y="36361"/>
            <a:chExt cx="6095032" cy="1052799"/>
          </a:xfrm>
        </p:grpSpPr>
        <p:pic>
          <p:nvPicPr>
            <p:cNvPr id="10251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30"/>
            <a:stretch>
              <a:fillRect/>
            </a:stretch>
          </p:blipFill>
          <p:spPr bwMode="auto">
            <a:xfrm>
              <a:off x="6649" y="36361"/>
              <a:ext cx="2909167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2" name="图片 1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5"/>
            <a:stretch>
              <a:fillRect/>
            </a:stretch>
          </p:blipFill>
          <p:spPr bwMode="auto">
            <a:xfrm>
              <a:off x="2915816" y="36361"/>
              <a:ext cx="3185865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18" name="文本框 1"/>
          <p:cNvSpPr txBox="1">
            <a:spLocks noChangeArrowheads="1"/>
          </p:cNvSpPr>
          <p:nvPr/>
        </p:nvSpPr>
        <p:spPr bwMode="auto">
          <a:xfrm>
            <a:off x="392113" y="185738"/>
            <a:ext cx="5548312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一、创设情境，引出问题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796320"/>
            <a:ext cx="6870023" cy="1986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9"/>
          <p:cNvGrpSpPr/>
          <p:nvPr/>
        </p:nvGrpSpPr>
        <p:grpSpPr bwMode="auto">
          <a:xfrm>
            <a:off x="899593" y="3620818"/>
            <a:ext cx="7992887" cy="1155970"/>
            <a:chOff x="553234" y="2927045"/>
            <a:chExt cx="5258944" cy="1155408"/>
          </a:xfrm>
        </p:grpSpPr>
        <p:sp>
          <p:nvSpPr>
            <p:cNvPr id="48" name="TextBox 5"/>
            <p:cNvSpPr txBox="1">
              <a:spLocks noChangeArrowheads="1"/>
            </p:cNvSpPr>
            <p:nvPr/>
          </p:nvSpPr>
          <p:spPr bwMode="auto">
            <a:xfrm>
              <a:off x="553234" y="2927045"/>
              <a:ext cx="5258944" cy="584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把上面的数据改</a:t>
              </a:r>
              <a:r>
                <a:rPr lang="zh-CN" altLang="en-US" sz="3200" b="1">
                  <a:solidFill>
                    <a:schemeClr val="tx1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成用“米”作</a:t>
              </a:r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单位</a:t>
              </a:r>
              <a:r>
                <a:rPr lang="zh-CN" altLang="en-US" sz="3200" b="1">
                  <a:solidFill>
                    <a:schemeClr val="tx1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的数据。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11280" name="TextBox 6"/>
            <p:cNvSpPr txBox="1">
              <a:spLocks noChangeArrowheads="1"/>
            </p:cNvSpPr>
            <p:nvPr/>
          </p:nvSpPr>
          <p:spPr bwMode="auto">
            <a:xfrm>
              <a:off x="1949891" y="3497858"/>
              <a:ext cx="2291897" cy="584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80cm</a:t>
              </a:r>
              <a:r>
                <a:rPr lang="zh-CN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_____m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文本框 54"/>
          <p:cNvSpPr txBox="1">
            <a:spLocks noChangeArrowheads="1"/>
          </p:cNvSpPr>
          <p:nvPr/>
        </p:nvSpPr>
        <p:spPr bwMode="auto">
          <a:xfrm>
            <a:off x="4737331" y="3968586"/>
            <a:ext cx="568325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pic>
        <p:nvPicPr>
          <p:cNvPr id="11274" name="图片 5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82" y="3639362"/>
            <a:ext cx="546610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5" name="组合 21"/>
          <p:cNvGrpSpPr/>
          <p:nvPr/>
        </p:nvGrpSpPr>
        <p:grpSpPr bwMode="auto">
          <a:xfrm>
            <a:off x="6350" y="36513"/>
            <a:ext cx="6096000" cy="1052512"/>
            <a:chOff x="6649" y="36361"/>
            <a:chExt cx="6095032" cy="1052799"/>
          </a:xfrm>
        </p:grpSpPr>
        <p:pic>
          <p:nvPicPr>
            <p:cNvPr id="11277" name="图片 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30"/>
            <a:stretch>
              <a:fillRect/>
            </a:stretch>
          </p:blipFill>
          <p:spPr bwMode="auto">
            <a:xfrm>
              <a:off x="6649" y="36361"/>
              <a:ext cx="2909167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8" name="图片 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5"/>
            <a:stretch>
              <a:fillRect/>
            </a:stretch>
          </p:blipFill>
          <p:spPr bwMode="auto">
            <a:xfrm>
              <a:off x="2915816" y="36361"/>
              <a:ext cx="3185865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文本框 1"/>
          <p:cNvSpPr txBox="1">
            <a:spLocks noChangeArrowheads="1"/>
          </p:cNvSpPr>
          <p:nvPr/>
        </p:nvSpPr>
        <p:spPr bwMode="auto">
          <a:xfrm>
            <a:off x="392113" y="185738"/>
            <a:ext cx="5548312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二、探索交流，解决问题</a:t>
            </a:r>
          </a:p>
        </p:txBody>
      </p:sp>
      <p:grpSp>
        <p:nvGrpSpPr>
          <p:cNvPr id="3" name="组合 19"/>
          <p:cNvGrpSpPr/>
          <p:nvPr/>
        </p:nvGrpSpPr>
        <p:grpSpPr bwMode="auto">
          <a:xfrm>
            <a:off x="1043608" y="3020838"/>
            <a:ext cx="7209614" cy="587734"/>
            <a:chOff x="1821820" y="3915751"/>
            <a:chExt cx="6544188" cy="517515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1821820" y="3915751"/>
              <a:ext cx="1236359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80cm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TextBox 11"/>
            <p:cNvSpPr txBox="1">
              <a:spLocks noChangeArrowheads="1"/>
            </p:cNvSpPr>
            <p:nvPr/>
          </p:nvSpPr>
          <p:spPr bwMode="auto">
            <a:xfrm>
              <a:off x="3379830" y="3915751"/>
              <a:ext cx="1517350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1m45cm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TextBox 12"/>
            <p:cNvSpPr txBox="1">
              <a:spLocks noChangeArrowheads="1"/>
            </p:cNvSpPr>
            <p:nvPr/>
          </p:nvSpPr>
          <p:spPr bwMode="auto">
            <a:xfrm>
              <a:off x="5435939" y="3918479"/>
              <a:ext cx="1194571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1.32m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TextBox 13"/>
            <p:cNvSpPr txBox="1">
              <a:spLocks noChangeArrowheads="1"/>
            </p:cNvSpPr>
            <p:nvPr/>
          </p:nvSpPr>
          <p:spPr bwMode="auto">
            <a:xfrm>
              <a:off x="7172878" y="3915751"/>
              <a:ext cx="1193130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0.95m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1646858" y="3149862"/>
            <a:ext cx="587375" cy="4270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960527" y="3140170"/>
            <a:ext cx="501650" cy="4270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753912" y="3149661"/>
            <a:ext cx="664622" cy="4270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812522" y="3140171"/>
            <a:ext cx="501650" cy="4270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721053" y="3149661"/>
            <a:ext cx="501650" cy="4270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044107"/>
            <a:ext cx="6870023" cy="1986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21"/>
          <p:cNvGrpSpPr/>
          <p:nvPr/>
        </p:nvGrpSpPr>
        <p:grpSpPr bwMode="auto">
          <a:xfrm>
            <a:off x="1692275" y="1526431"/>
            <a:ext cx="6977632" cy="1727986"/>
            <a:chOff x="1741603" y="183625"/>
            <a:chExt cx="6978911" cy="1727986"/>
          </a:xfrm>
        </p:grpSpPr>
        <p:pic>
          <p:nvPicPr>
            <p:cNvPr id="12301" name="Picture 3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1174" y="183625"/>
              <a:ext cx="1279340" cy="1727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AutoShape 27"/>
            <p:cNvSpPr>
              <a:spLocks noChangeArrowheads="1"/>
            </p:cNvSpPr>
            <p:nvPr/>
          </p:nvSpPr>
          <p:spPr bwMode="auto">
            <a:xfrm>
              <a:off x="1741603" y="546176"/>
              <a:ext cx="5203190" cy="1296988"/>
            </a:xfrm>
            <a:prstGeom prst="wedgeRoundRectCallout">
              <a:avLst>
                <a:gd name="adj1" fmla="val 61495"/>
                <a:gd name="adj2" fmla="val 4579"/>
                <a:gd name="adj3" fmla="val 16667"/>
              </a:avLst>
            </a:prstGeom>
            <a:solidFill>
              <a:srgbClr val="D3E9E5"/>
            </a:solidFill>
            <a:ln w="19050">
              <a:solidFill>
                <a:srgbClr val="31645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>
                  <a:latin typeface="+mn-lt"/>
                </a:rPr>
                <a:t>1 m</a:t>
              </a:r>
              <a:r>
                <a:rPr lang="zh-CN" altLang="zh-CN" sz="3200" b="1">
                  <a:latin typeface="+mn-lt"/>
                </a:rPr>
                <a:t>＝</a:t>
              </a:r>
              <a:r>
                <a:rPr lang="en-US" altLang="zh-CN" sz="3200" b="1">
                  <a:latin typeface="+mn-lt"/>
                </a:rPr>
                <a:t>100 cm</a:t>
              </a:r>
            </a:p>
            <a:p>
              <a:pPr>
                <a:defRPr/>
              </a:pPr>
              <a:r>
                <a:rPr lang="en-US" altLang="zh-CN" sz="3200" b="1">
                  <a:latin typeface="+mn-lt"/>
                </a:rPr>
                <a:t>80cm</a:t>
              </a:r>
              <a:r>
                <a:rPr lang="zh-CN" altLang="zh-CN" sz="3200" b="1">
                  <a:latin typeface="+mn-lt"/>
                </a:rPr>
                <a:t> ＝</a:t>
              </a:r>
              <a:r>
                <a:rPr lang="en-US" altLang="zh-CN" sz="3200" b="1">
                  <a:latin typeface="+mn-lt"/>
                </a:rPr>
                <a:t>(80</a:t>
              </a:r>
              <a:r>
                <a:rPr lang="zh-CN" altLang="zh-CN" sz="3200" b="1">
                  <a:latin typeface="+mn-lt"/>
                </a:rPr>
                <a:t>÷</a:t>
              </a:r>
              <a:r>
                <a:rPr lang="en-US" altLang="zh-CN" sz="3200" b="1">
                  <a:latin typeface="+mn-lt"/>
                </a:rPr>
                <a:t>100)m</a:t>
              </a:r>
              <a:r>
                <a:rPr lang="zh-CN" altLang="zh-CN" sz="3200" b="1">
                  <a:latin typeface="+mn-lt"/>
                </a:rPr>
                <a:t>＝</a:t>
              </a:r>
              <a:r>
                <a:rPr lang="en-US" altLang="zh-CN" sz="3200" b="1">
                  <a:latin typeface="+mn-lt"/>
                </a:rPr>
                <a:t>0.8 m</a:t>
              </a:r>
              <a:endParaRPr lang="zh-CN" altLang="zh-CN" sz="3200" b="1">
                <a:latin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281870" y="601663"/>
            <a:ext cx="7603243" cy="1876909"/>
            <a:chOff x="354141" y="846510"/>
            <a:chExt cx="7602234" cy="1876822"/>
          </a:xfrm>
        </p:grpSpPr>
        <p:grpSp>
          <p:nvGrpSpPr>
            <p:cNvPr id="12296" name="组合 22"/>
            <p:cNvGrpSpPr/>
            <p:nvPr/>
          </p:nvGrpSpPr>
          <p:grpSpPr bwMode="auto">
            <a:xfrm>
              <a:off x="354141" y="846510"/>
              <a:ext cx="7602234" cy="1876822"/>
              <a:chOff x="354137" y="74945"/>
              <a:chExt cx="7602498" cy="1876459"/>
            </a:xfrm>
          </p:grpSpPr>
          <p:pic>
            <p:nvPicPr>
              <p:cNvPr id="12298" name="Picture 2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4137" y="243054"/>
                <a:ext cx="1410267" cy="1708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AutoShape 27"/>
              <p:cNvSpPr>
                <a:spLocks noChangeArrowheads="1"/>
              </p:cNvSpPr>
              <p:nvPr/>
            </p:nvSpPr>
            <p:spPr bwMode="auto">
              <a:xfrm>
                <a:off x="2205686" y="74945"/>
                <a:ext cx="5750949" cy="1126854"/>
              </a:xfrm>
              <a:prstGeom prst="wedgeRoundRectCallout">
                <a:avLst>
                  <a:gd name="adj1" fmla="val -59137"/>
                  <a:gd name="adj2" fmla="val 52150"/>
                  <a:gd name="adj3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defRPr/>
                </a:pPr>
                <a:r>
                  <a:rPr lang="zh-CN" altLang="zh-CN" sz="3200" b="1">
                    <a:latin typeface="+mn-lt"/>
                  </a:rPr>
                  <a:t> </a:t>
                </a:r>
                <a:r>
                  <a:rPr lang="en-US" altLang="zh-CN" sz="3200" b="1">
                    <a:latin typeface="+mn-lt"/>
                  </a:rPr>
                  <a:t>80cm</a:t>
                </a:r>
                <a:r>
                  <a:rPr lang="zh-CN" altLang="zh-CN" sz="3200" b="1">
                    <a:latin typeface="+mn-lt"/>
                  </a:rPr>
                  <a:t>＝</a:t>
                </a:r>
                <a:r>
                  <a:rPr lang="en-US" altLang="zh-CN" sz="3200" b="1">
                    <a:latin typeface="+mn-lt"/>
                  </a:rPr>
                  <a:t>       m</a:t>
                </a:r>
                <a:r>
                  <a:rPr lang="zh-CN" altLang="zh-CN" sz="3200" b="1">
                    <a:latin typeface="+mn-lt"/>
                  </a:rPr>
                  <a:t>＝</a:t>
                </a:r>
                <a:r>
                  <a:rPr lang="en-US" altLang="zh-CN" sz="3200" b="1">
                    <a:latin typeface="+mn-lt"/>
                  </a:rPr>
                  <a:t>0.80 m</a:t>
                </a:r>
                <a:r>
                  <a:rPr lang="zh-CN" altLang="zh-CN" sz="3200" b="1">
                    <a:latin typeface="+mn-lt"/>
                  </a:rPr>
                  <a:t>＝</a:t>
                </a:r>
                <a:r>
                  <a:rPr lang="en-US" altLang="zh-CN" sz="3200" b="1">
                    <a:latin typeface="+mn-lt"/>
                  </a:rPr>
                  <a:t>0.8 m</a:t>
                </a:r>
                <a:endParaRPr lang="zh-CN" altLang="en-US" sz="3200" b="1">
                  <a:latin typeface="+mn-lt"/>
                </a:endParaRPr>
              </a:p>
            </p:txBody>
          </p:sp>
        </p:grpSp>
        <p:graphicFrame>
          <p:nvGraphicFramePr>
            <p:cNvPr id="12297" name="对象 10"/>
            <p:cNvGraphicFramePr>
              <a:graphicFrameLocks noChangeAspect="1"/>
            </p:cNvGraphicFramePr>
            <p:nvPr/>
          </p:nvGraphicFramePr>
          <p:xfrm>
            <a:off x="3779912" y="974718"/>
            <a:ext cx="626142" cy="871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Equation" r:id="rId5" imgW="292100" imgH="405765" progId="Equation.DSMT4">
                    <p:embed/>
                  </p:oleObj>
                </mc:Choice>
                <mc:Fallback>
                  <p:oleObj name="Equation" r:id="rId5" imgW="292100" imgH="405765" progId="Equation.DSMT4">
                    <p:embed/>
                    <p:pic>
                      <p:nvPicPr>
                        <p:cNvPr id="0" name="对象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9912" y="974718"/>
                          <a:ext cx="626142" cy="8711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组合 2"/>
          <p:cNvGrpSpPr/>
          <p:nvPr/>
        </p:nvGrpSpPr>
        <p:grpSpPr bwMode="auto">
          <a:xfrm>
            <a:off x="683569" y="3415443"/>
            <a:ext cx="6320552" cy="1223962"/>
            <a:chOff x="976233" y="3415214"/>
            <a:chExt cx="6321314" cy="1223736"/>
          </a:xfrm>
        </p:grpSpPr>
        <p:sp>
          <p:nvSpPr>
            <p:cNvPr id="15" name="AutoShape 27"/>
            <p:cNvSpPr>
              <a:spLocks noChangeArrowheads="1"/>
            </p:cNvSpPr>
            <p:nvPr/>
          </p:nvSpPr>
          <p:spPr bwMode="auto">
            <a:xfrm>
              <a:off x="976233" y="3415214"/>
              <a:ext cx="6321314" cy="1223736"/>
            </a:xfrm>
            <a:prstGeom prst="wedgeRoundRectCallout">
              <a:avLst>
                <a:gd name="adj1" fmla="val 56580"/>
                <a:gd name="adj2" fmla="val 14596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lang="zh-CN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把</a:t>
              </a:r>
              <a:r>
                <a:rPr lang="en-US" altLang="zh-CN" sz="2800" b="1" dirty="0">
                  <a:latin typeface="+mn-lt"/>
                </a:rPr>
                <a:t>80</a:t>
              </a:r>
              <a:r>
                <a:rPr lang="zh-CN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缩小到它的</a:t>
              </a:r>
              <a:r>
                <a:rPr lang="en-US" altLang="zh-CN" sz="2800" b="1" dirty="0">
                  <a:latin typeface="+mn-lt"/>
                </a:rPr>
                <a:t>       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，</a:t>
              </a:r>
              <a:r>
                <a:rPr lang="zh-CN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就是把小数点向左移动两</a:t>
              </a:r>
              <a:r>
                <a:rPr lang="zh-CN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位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，</a:t>
              </a:r>
              <a:r>
                <a:rPr lang="en-US" altLang="zh-CN" sz="2800" b="1">
                  <a:latin typeface="+mn-lt"/>
                </a:rPr>
                <a:t>80cm=0.80m=0.8m</a:t>
              </a:r>
              <a:r>
                <a:rPr lang="zh-CN" altLang="zh-CN" sz="2800" b="1">
                  <a:latin typeface="+mn-lt"/>
                </a:rPr>
                <a:t>。</a:t>
              </a:r>
              <a:endParaRPr lang="zh-CN" altLang="zh-CN" sz="2800" b="1" dirty="0">
                <a:latin typeface="+mn-lt"/>
              </a:endParaRPr>
            </a:p>
          </p:txBody>
        </p:sp>
        <p:graphicFrame>
          <p:nvGraphicFramePr>
            <p:cNvPr id="12295" name="对象 1"/>
            <p:cNvGraphicFramePr>
              <a:graphicFrameLocks noChangeAspect="1"/>
            </p:cNvGraphicFramePr>
            <p:nvPr/>
          </p:nvGraphicFramePr>
          <p:xfrm>
            <a:off x="3701084" y="3420886"/>
            <a:ext cx="523343" cy="7281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7" imgW="292100" imgH="405765" progId="Equation.DSMT4">
                    <p:embed/>
                  </p:oleObj>
                </mc:Choice>
                <mc:Fallback>
                  <p:oleObj name="Equation" r:id="rId7" imgW="292100" imgH="405765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1084" y="3420886"/>
                          <a:ext cx="523343" cy="7281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0801" y="3254417"/>
            <a:ext cx="1218314" cy="16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779912" y="4149379"/>
            <a:ext cx="1156569" cy="43541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71600" y="587169"/>
            <a:ext cx="5473700" cy="3969163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zh-CN" sz="4400" b="1" dirty="0">
                <a:latin typeface="+mn-lt"/>
                <a:ea typeface="+mn-ea"/>
                <a:cs typeface="Times New Roman" panose="02020603050405020304" pitchFamily="18" charset="0"/>
              </a:rPr>
              <a:t>练一练。</a:t>
            </a:r>
            <a:endParaRPr lang="zh-CN" altLang="zh-CN" sz="44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47 dm 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         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) m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1250 g 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         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) kg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50 cm</a:t>
            </a:r>
            <a:r>
              <a:rPr lang="en-US" altLang="zh-CN" sz="3200" b="1" baseline="30000" dirty="0"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 (        ) dm</a:t>
            </a:r>
            <a:r>
              <a:rPr lang="en-US" altLang="zh-CN" sz="3200" b="1" baseline="30000" dirty="0">
                <a:latin typeface="+mn-lt"/>
                <a:ea typeface="+mn-ea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900 kg 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         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) t</a:t>
            </a:r>
            <a:endParaRPr lang="zh-CN" altLang="en-US" sz="3200" dirty="0">
              <a:latin typeface="+mn-lt"/>
              <a:ea typeface="+mn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987824" y="1779662"/>
            <a:ext cx="742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4.7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916238" y="2511425"/>
            <a:ext cx="960437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1.25</a:t>
            </a:r>
            <a:r>
              <a:rPr lang="zh-CN" altLang="en-US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059832" y="3224213"/>
            <a:ext cx="80168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0.5 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059832" y="3971925"/>
            <a:ext cx="762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0.9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5364163" y="963613"/>
            <a:ext cx="2808287" cy="1570037"/>
            <a:chOff x="5364089" y="964309"/>
            <a:chExt cx="2808312" cy="1569660"/>
          </a:xfrm>
        </p:grpSpPr>
        <p:sp>
          <p:nvSpPr>
            <p:cNvPr id="9" name="AutoShape 27"/>
            <p:cNvSpPr>
              <a:spLocks noChangeArrowheads="1"/>
            </p:cNvSpPr>
            <p:nvPr/>
          </p:nvSpPr>
          <p:spPr bwMode="auto">
            <a:xfrm>
              <a:off x="5364089" y="964309"/>
              <a:ext cx="2808312" cy="1569660"/>
            </a:xfrm>
            <a:prstGeom prst="wedgeRoundRectCallout">
              <a:avLst>
                <a:gd name="adj1" fmla="val -72591"/>
                <a:gd name="adj2" fmla="val 4098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1645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3200" b="1">
                <a:latin typeface="+mn-lt"/>
              </a:endParaRPr>
            </a:p>
          </p:txBody>
        </p:sp>
        <p:sp>
          <p:nvSpPr>
            <p:cNvPr id="13321" name="文本框 5"/>
            <p:cNvSpPr txBox="1">
              <a:spLocks noChangeArrowheads="1"/>
            </p:cNvSpPr>
            <p:nvPr/>
          </p:nvSpPr>
          <p:spPr bwMode="auto">
            <a:xfrm>
              <a:off x="5436098" y="964309"/>
              <a:ext cx="266429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低级单位的名数</a:t>
              </a: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÷</a:t>
              </a:r>
              <a:r>
                <a:rPr lang="zh-CN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进率＝高级单位的名数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3443288" y="625475"/>
            <a:ext cx="44418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1m45cm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是多少米？</a:t>
            </a:r>
          </a:p>
        </p:txBody>
      </p:sp>
      <p:sp>
        <p:nvSpPr>
          <p:cNvPr id="41" name="矩形 40"/>
          <p:cNvSpPr/>
          <p:nvPr/>
        </p:nvSpPr>
        <p:spPr bwMode="auto">
          <a:xfrm>
            <a:off x="1210179" y="459581"/>
            <a:ext cx="24481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想一想：</a:t>
            </a: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1136650" y="1414463"/>
            <a:ext cx="1665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1m45cm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628900" y="1392238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=1m+45cm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2628900" y="1984375"/>
            <a:ext cx="236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=1m+        m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对话气泡: 圆角矩形 44"/>
          <p:cNvSpPr/>
          <p:nvPr/>
        </p:nvSpPr>
        <p:spPr>
          <a:xfrm>
            <a:off x="5395913" y="1284288"/>
            <a:ext cx="3005137" cy="944562"/>
          </a:xfrm>
          <a:prstGeom prst="wedgeRoundRectCallout">
            <a:avLst>
              <a:gd name="adj1" fmla="val -72264"/>
              <a:gd name="adj2" fmla="val 5242"/>
              <a:gd name="adj3" fmla="val 16667"/>
            </a:avLst>
          </a:prstGeom>
          <a:solidFill>
            <a:srgbClr val="D3E9E5"/>
          </a:solidFill>
          <a:ln w="19050">
            <a:solidFill>
              <a:srgbClr val="3164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3200" b="1" dirty="0">
                <a:solidFill>
                  <a:prstClr val="black"/>
                </a:solidFill>
              </a:rPr>
              <a:t>45÷100=</a:t>
            </a: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7156450" y="1465263"/>
            <a:ext cx="1244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0.45m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657600" y="1392238"/>
            <a:ext cx="1066800" cy="5842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3695700" y="1976438"/>
            <a:ext cx="9032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0.45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2628900" y="2524125"/>
            <a:ext cx="1477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=1.45m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1188" y="3284538"/>
            <a:ext cx="7921625" cy="1016000"/>
          </a:xfrm>
          <a:prstGeom prst="rect">
            <a:avLst/>
          </a:prstGeom>
          <a:ln w="28575">
            <a:solidFill>
              <a:srgbClr val="31645B"/>
            </a:solidFill>
            <a:prstDash val="sysDash"/>
          </a:ln>
        </p:spPr>
        <p:txBody>
          <a:bodyPr>
            <a:spAutoFit/>
          </a:bodyPr>
          <a:lstStyle/>
          <a:p>
            <a:pPr indent="266700">
              <a:spcAft>
                <a:spcPts val="0"/>
              </a:spcAft>
              <a:defRPr/>
            </a:pPr>
            <a:r>
              <a:rPr lang="en-US" altLang="zh-CN" sz="3000" b="1" kern="1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3000" b="1" kern="100" dirty="0">
                <a:latin typeface="黑体" panose="02010609060101010101" pitchFamily="49" charset="-122"/>
                <a:ea typeface="黑体" panose="02010609060101010101" pitchFamily="49" charset="-122"/>
              </a:rPr>
              <a:t>怎样</a:t>
            </a:r>
            <a:r>
              <a:rPr lang="zh-CN" altLang="zh-CN" sz="3000" b="1" kern="100" dirty="0">
                <a:latin typeface="黑体" panose="02010609060101010101" pitchFamily="49" charset="-122"/>
                <a:ea typeface="黑体" panose="02010609060101010101" pitchFamily="49" charset="-122"/>
              </a:rPr>
              <a:t>把含有低级单位的复名数改写成含有高级单位的单名数</a:t>
            </a:r>
            <a:r>
              <a:rPr lang="en-US" altLang="zh-CN" sz="3000" b="1" kern="100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zh-CN" sz="3000" b="1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3" grpId="0"/>
      <p:bldP spid="44" grpId="0"/>
      <p:bldP spid="45" grpId="0" animBg="1"/>
      <p:bldP spid="46" grpId="0"/>
      <p:bldP spid="47" grpId="0" animBg="1"/>
      <p:bldP spid="48" grpId="0"/>
      <p:bldP spid="49" grpId="0"/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8313" y="771525"/>
            <a:ext cx="5256212" cy="4149725"/>
          </a:xfrm>
          <a:prstGeom prst="rect">
            <a:avLst/>
          </a:prstGeom>
          <a:ln w="28575">
            <a:solidFill>
              <a:schemeClr val="bg1"/>
            </a:solidFill>
            <a:prstDash val="sysDash"/>
          </a:ln>
        </p:spPr>
        <p:txBody>
          <a:bodyPr>
            <a:spAutoFit/>
          </a:bodyPr>
          <a:lstStyle/>
          <a:p>
            <a:pPr indent="864235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zh-CN" sz="3200" b="1" kern="100" dirty="0">
                <a:latin typeface="黑体" panose="02010609060101010101" pitchFamily="49" charset="-122"/>
                <a:ea typeface="黑体" panose="02010609060101010101" pitchFamily="49" charset="-122"/>
              </a:rPr>
              <a:t>把含有低级单位的复名数改写成含有高级单位的单名数，复名数中高级单位的数不变，作为小数的整数部分，再把复名数中低级单位的数改写成高级单位的数，作为小数部分。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9"/>
          <p:cNvGrpSpPr/>
          <p:nvPr/>
        </p:nvGrpSpPr>
        <p:grpSpPr bwMode="auto">
          <a:xfrm>
            <a:off x="1043608" y="2748281"/>
            <a:ext cx="7209614" cy="587734"/>
            <a:chOff x="1821820" y="3915751"/>
            <a:chExt cx="6544188" cy="517515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1821820" y="3915751"/>
              <a:ext cx="1236359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80cm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TextBox 11"/>
            <p:cNvSpPr txBox="1">
              <a:spLocks noChangeArrowheads="1"/>
            </p:cNvSpPr>
            <p:nvPr/>
          </p:nvSpPr>
          <p:spPr bwMode="auto">
            <a:xfrm>
              <a:off x="3379830" y="3915751"/>
              <a:ext cx="1517350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1m45cm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TextBox 12"/>
            <p:cNvSpPr txBox="1">
              <a:spLocks noChangeArrowheads="1"/>
            </p:cNvSpPr>
            <p:nvPr/>
          </p:nvSpPr>
          <p:spPr bwMode="auto">
            <a:xfrm>
              <a:off x="5435939" y="3918479"/>
              <a:ext cx="1194571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1.32m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7172878" y="3915751"/>
              <a:ext cx="1193130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0.95m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771550"/>
            <a:ext cx="6870023" cy="1986631"/>
          </a:xfrm>
          <a:prstGeom prst="rect">
            <a:avLst/>
          </a:prstGeom>
        </p:spPr>
      </p:pic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1500188" y="3810000"/>
            <a:ext cx="6143625" cy="5857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1m45cm</a:t>
            </a:r>
            <a:r>
              <a:rPr lang="zh-CN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1.32m</a:t>
            </a:r>
            <a:r>
              <a:rPr lang="zh-CN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0.95m</a:t>
            </a:r>
            <a:r>
              <a:rPr lang="zh-CN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80cm</a:t>
            </a:r>
            <a:endParaRPr lang="zh-CN" altLang="en-US" sz="3200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21"/>
          <p:cNvSpPr>
            <a:spLocks noChangeArrowheads="1"/>
          </p:cNvSpPr>
          <p:nvPr/>
        </p:nvSpPr>
        <p:spPr bwMode="auto">
          <a:xfrm>
            <a:off x="890778" y="2811411"/>
            <a:ext cx="1531938" cy="584200"/>
          </a:xfrm>
          <a:prstGeom prst="rect">
            <a:avLst/>
          </a:prstGeom>
          <a:solidFill>
            <a:srgbClr val="FAFF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0.8m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4"/>
          <p:cNvSpPr>
            <a:spLocks noChangeArrowheads="1"/>
          </p:cNvSpPr>
          <p:nvPr/>
        </p:nvSpPr>
        <p:spPr bwMode="auto">
          <a:xfrm>
            <a:off x="2827508" y="2811411"/>
            <a:ext cx="1536700" cy="584200"/>
          </a:xfrm>
          <a:prstGeom prst="rect">
            <a:avLst/>
          </a:prstGeom>
          <a:solidFill>
            <a:srgbClr val="FAFF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1.45m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2"/>
          <p:cNvGrpSpPr/>
          <p:nvPr/>
        </p:nvGrpSpPr>
        <p:grpSpPr bwMode="auto">
          <a:xfrm>
            <a:off x="6350" y="36513"/>
            <a:ext cx="6096000" cy="1052512"/>
            <a:chOff x="6649" y="36361"/>
            <a:chExt cx="6095032" cy="1052799"/>
          </a:xfrm>
        </p:grpSpPr>
        <p:pic>
          <p:nvPicPr>
            <p:cNvPr id="17421" name="图片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30"/>
            <a:stretch>
              <a:fillRect/>
            </a:stretch>
          </p:blipFill>
          <p:spPr bwMode="auto">
            <a:xfrm>
              <a:off x="6649" y="36361"/>
              <a:ext cx="2909167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2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5"/>
            <a:stretch>
              <a:fillRect/>
            </a:stretch>
          </p:blipFill>
          <p:spPr bwMode="auto">
            <a:xfrm>
              <a:off x="2915816" y="36361"/>
              <a:ext cx="3185865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文本框 1"/>
          <p:cNvSpPr txBox="1">
            <a:spLocks noChangeArrowheads="1"/>
          </p:cNvSpPr>
          <p:nvPr/>
        </p:nvSpPr>
        <p:spPr bwMode="auto">
          <a:xfrm>
            <a:off x="392113" y="185738"/>
            <a:ext cx="5548312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defTabSz="685800" eaLnBrk="1" hangingPunct="1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/>
              <a:t>三、实际应用，提高能力</a:t>
            </a:r>
          </a:p>
        </p:txBody>
      </p:sp>
      <p:sp>
        <p:nvSpPr>
          <p:cNvPr id="17412" name="TextBox 19"/>
          <p:cNvSpPr txBox="1">
            <a:spLocks noChangeArrowheads="1"/>
          </p:cNvSpPr>
          <p:nvPr/>
        </p:nvSpPr>
        <p:spPr bwMode="auto">
          <a:xfrm>
            <a:off x="1681163" y="877888"/>
            <a:ext cx="4397375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24dm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)m   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1450g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)kg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6km350m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)km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8t40kg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)t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TextBox 15"/>
          <p:cNvSpPr txBox="1">
            <a:spLocks noChangeArrowheads="1"/>
          </p:cNvSpPr>
          <p:nvPr/>
        </p:nvSpPr>
        <p:spPr bwMode="auto">
          <a:xfrm>
            <a:off x="3211513" y="1028700"/>
            <a:ext cx="873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TextBox 16"/>
          <p:cNvSpPr txBox="1">
            <a:spLocks noChangeArrowheads="1"/>
          </p:cNvSpPr>
          <p:nvPr/>
        </p:nvSpPr>
        <p:spPr bwMode="auto">
          <a:xfrm>
            <a:off x="2979738" y="1804988"/>
            <a:ext cx="1562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1.45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TextBox 18"/>
          <p:cNvSpPr txBox="1">
            <a:spLocks noChangeArrowheads="1"/>
          </p:cNvSpPr>
          <p:nvPr/>
        </p:nvSpPr>
        <p:spPr bwMode="auto">
          <a:xfrm>
            <a:off x="3948113" y="2525713"/>
            <a:ext cx="96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6.35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TextBox 19"/>
          <p:cNvSpPr txBox="1">
            <a:spLocks noChangeArrowheads="1"/>
          </p:cNvSpPr>
          <p:nvPr/>
        </p:nvSpPr>
        <p:spPr bwMode="auto">
          <a:xfrm>
            <a:off x="3414713" y="3259138"/>
            <a:ext cx="96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8.04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对话气泡: 圆角矩形 45"/>
          <p:cNvSpPr/>
          <p:nvPr/>
        </p:nvSpPr>
        <p:spPr>
          <a:xfrm>
            <a:off x="5581650" y="1614488"/>
            <a:ext cx="3267075" cy="2055812"/>
          </a:xfrm>
          <a:prstGeom prst="wedgeRoundRectCallout">
            <a:avLst>
              <a:gd name="adj1" fmla="val -55794"/>
              <a:gd name="adj2" fmla="val -4416"/>
              <a:gd name="adj3" fmla="val 16667"/>
            </a:avLst>
          </a:prstGeom>
          <a:solidFill>
            <a:srgbClr val="D3E9E5"/>
          </a:solidFill>
          <a:ln w="19050">
            <a:solidFill>
              <a:srgbClr val="3164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350</a:t>
            </a:r>
            <a:r>
              <a:rPr lang="zh-CN" altLang="en-US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除以进率</a:t>
            </a:r>
            <a:r>
              <a:rPr lang="en-US" altLang="zh-CN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1000</a:t>
            </a:r>
            <a:r>
              <a:rPr lang="zh-CN" altLang="en-US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得到</a:t>
            </a:r>
            <a:r>
              <a:rPr lang="en-US" altLang="zh-CN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0.35</a:t>
            </a:r>
            <a:r>
              <a:rPr lang="zh-CN" altLang="en-US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，作为小数部分，整数部分为</a:t>
            </a:r>
            <a:r>
              <a:rPr lang="en-US" altLang="zh-CN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6</a:t>
            </a:r>
            <a:endParaRPr lang="zh-CN" altLang="en-US" sz="3200" b="1" noProof="1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42988" y="3857625"/>
            <a:ext cx="5689600" cy="993775"/>
          </a:xfrm>
          <a:prstGeom prst="rect">
            <a:avLst/>
          </a:prstGeom>
          <a:solidFill>
            <a:srgbClr val="D3E9E5"/>
          </a:solidFill>
          <a:ln w="19050">
            <a:solidFill>
              <a:srgbClr val="3164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40</a:t>
            </a:r>
            <a:r>
              <a:rPr lang="zh-CN" altLang="en-US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除以进率</a:t>
            </a:r>
            <a:r>
              <a:rPr lang="en-US" altLang="zh-CN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1000</a:t>
            </a:r>
            <a:r>
              <a:rPr lang="zh-CN" altLang="en-US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得到</a:t>
            </a:r>
            <a:r>
              <a:rPr lang="en-US" altLang="zh-CN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0.04</a:t>
            </a:r>
            <a:r>
              <a:rPr lang="zh-CN" altLang="en-US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，作为小数部分，整数部分为</a:t>
            </a:r>
            <a:r>
              <a:rPr lang="en-US" altLang="zh-CN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8</a:t>
            </a:r>
            <a:r>
              <a:rPr lang="zh-CN" altLang="en-US" sz="3200" b="1" noProof="1">
                <a:solidFill>
                  <a:srgbClr val="002060"/>
                </a:solidFill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7419" name="矩形 1"/>
          <p:cNvSpPr>
            <a:spLocks noChangeArrowheads="1"/>
          </p:cNvSpPr>
          <p:nvPr/>
        </p:nvSpPr>
        <p:spPr bwMode="auto">
          <a:xfrm>
            <a:off x="1233488" y="1030288"/>
            <a:ext cx="49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49813" y="1131888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P47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utoUpdateAnimBg="0"/>
      <p:bldP spid="43" grpId="0" autoUpdateAnimBg="0"/>
      <p:bldP spid="44" grpId="0" autoUpdateAnimBg="0"/>
      <p:bldP spid="45" grpId="0" autoUpdateAnimBg="0"/>
      <p:bldP spid="46" grpId="0" animBg="1" autoUpdateAnimBg="0"/>
      <p:bldP spid="50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4"/>
          <p:cNvSpPr txBox="1">
            <a:spLocks noChangeArrowheads="1"/>
          </p:cNvSpPr>
          <p:nvPr/>
        </p:nvSpPr>
        <p:spPr bwMode="auto">
          <a:xfrm>
            <a:off x="611560" y="830651"/>
            <a:ext cx="8321426" cy="358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判断。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对的打“√”，错的打“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教室面积是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56.8dm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把用“千克”作单位的数改写成用“吨”作单位，要除以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 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580g=0.58kg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6kg580g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就等于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60.58kg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116561" y="1368813"/>
            <a:ext cx="7508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2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900537" y="2610966"/>
            <a:ext cx="4937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2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24273" y="3746029"/>
            <a:ext cx="7493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28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17763" y="1833563"/>
            <a:ext cx="6969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1.3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00788" y="1843088"/>
            <a:ext cx="1108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0.086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63825" y="2479675"/>
            <a:ext cx="9032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10.9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37363" y="2479675"/>
            <a:ext cx="901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5.35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462" name="矩形 7"/>
          <p:cNvSpPr>
            <a:spLocks noChangeArrowheads="1"/>
          </p:cNvSpPr>
          <p:nvPr/>
        </p:nvSpPr>
        <p:spPr bwMode="auto">
          <a:xfrm>
            <a:off x="693738" y="1735138"/>
            <a:ext cx="7961312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13cm=(      )dm		86g=(          )kg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109dm=(       )m		5350m=(        ) km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2050" y="3438525"/>
            <a:ext cx="37655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P48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9"/>
          <p:cNvGrpSpPr/>
          <p:nvPr/>
        </p:nvGrpSpPr>
        <p:grpSpPr bwMode="auto">
          <a:xfrm>
            <a:off x="628332" y="4014569"/>
            <a:ext cx="7902575" cy="668337"/>
            <a:chOff x="103908" y="3932927"/>
            <a:chExt cx="7903472" cy="668632"/>
          </a:xfrm>
        </p:grpSpPr>
        <p:sp>
          <p:nvSpPr>
            <p:cNvPr id="4" name="文本框 3"/>
            <p:cNvSpPr txBox="1"/>
            <p:nvPr/>
          </p:nvSpPr>
          <p:spPr>
            <a:xfrm>
              <a:off x="103908" y="4002808"/>
              <a:ext cx="1994126" cy="5225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j-lt"/>
                </a:rPr>
                <a:t>1.85</a:t>
              </a:r>
              <a:r>
                <a:rPr lang="zh-CN" altLang="en-US" sz="2800" b="1">
                  <a:solidFill>
                    <a:srgbClr val="FF0000"/>
                  </a:solidFill>
                  <a:latin typeface="+mj-lt"/>
                </a:rPr>
                <a:t>千米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/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分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320310" y="4002808"/>
              <a:ext cx="1724221" cy="5225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1200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米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/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分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266805" y="4002808"/>
              <a:ext cx="1703580" cy="5225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1170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米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/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分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192661" y="4002808"/>
              <a:ext cx="1814719" cy="5225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0.4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千米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/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分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93247" y="3955162"/>
              <a:ext cx="447726" cy="6463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&gt;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960383" y="3940868"/>
              <a:ext cx="447726" cy="6463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&gt;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816381" y="3932927"/>
              <a:ext cx="447726" cy="6463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&gt;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0483" name="矩形 10"/>
          <p:cNvSpPr>
            <a:spLocks noChangeArrowheads="1"/>
          </p:cNvSpPr>
          <p:nvPr/>
        </p:nvSpPr>
        <p:spPr bwMode="auto">
          <a:xfrm>
            <a:off x="900113" y="645318"/>
            <a:ext cx="73437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种动物奔跑的速度，按照从快到慢的顺序排序。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003556" y="1441724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P49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9680" y="1932780"/>
            <a:ext cx="7733513" cy="2003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1"/>
          <p:cNvSpPr txBox="1">
            <a:spLocks noChangeArrowheads="1"/>
          </p:cNvSpPr>
          <p:nvPr/>
        </p:nvSpPr>
        <p:spPr bwMode="auto">
          <a:xfrm>
            <a:off x="827088" y="727075"/>
            <a:ext cx="7315200" cy="3689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做一做，并说说改写方法。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2360g = (          )kg</a:t>
            </a:r>
            <a:endParaRPr lang="zh-CN" altLang="en-US" sz="3200" b="1" dirty="0"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角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分 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= (          )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元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5m6dm 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= (          )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m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3760m </a:t>
            </a:r>
            <a:r>
              <a:rPr lang="zh-CN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 (       )km(         )m</a:t>
            </a:r>
            <a:endParaRPr lang="zh-CN" altLang="zh-CN" sz="32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TextBox 18"/>
          <p:cNvSpPr txBox="1">
            <a:spLocks noChangeArrowheads="1"/>
          </p:cNvSpPr>
          <p:nvPr/>
        </p:nvSpPr>
        <p:spPr bwMode="auto">
          <a:xfrm>
            <a:off x="2555776" y="1627510"/>
            <a:ext cx="992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2.36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TextBox 18"/>
          <p:cNvSpPr txBox="1">
            <a:spLocks noChangeArrowheads="1"/>
          </p:cNvSpPr>
          <p:nvPr/>
        </p:nvSpPr>
        <p:spPr bwMode="auto">
          <a:xfrm>
            <a:off x="2555776" y="2355726"/>
            <a:ext cx="1327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TextBox 18"/>
          <p:cNvSpPr txBox="1">
            <a:spLocks noChangeArrowheads="1"/>
          </p:cNvSpPr>
          <p:nvPr/>
        </p:nvSpPr>
        <p:spPr bwMode="auto">
          <a:xfrm>
            <a:off x="2699792" y="3127375"/>
            <a:ext cx="1327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对话气泡: 圆角矩形 43"/>
          <p:cNvSpPr/>
          <p:nvPr/>
        </p:nvSpPr>
        <p:spPr>
          <a:xfrm>
            <a:off x="4730750" y="1508125"/>
            <a:ext cx="4162425" cy="2125663"/>
          </a:xfrm>
          <a:prstGeom prst="wedgeRoundRectCallout">
            <a:avLst>
              <a:gd name="adj1" fmla="val -64704"/>
              <a:gd name="adj2" fmla="val 11265"/>
              <a:gd name="adj3" fmla="val 16667"/>
            </a:avLst>
          </a:prstGeom>
          <a:solidFill>
            <a:srgbClr val="D3E9E5"/>
          </a:solidFill>
          <a:ln w="19050">
            <a:solidFill>
              <a:srgbClr val="3164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角：</a:t>
            </a:r>
            <a:r>
              <a:rPr lang="en-US" altLang="zh-CN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4÷10=0.4</a:t>
            </a:r>
            <a:r>
              <a:rPr lang="zh-CN" altLang="en-US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元</a:t>
            </a:r>
            <a:endParaRPr lang="en-US" altLang="zh-CN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分：</a:t>
            </a:r>
            <a:r>
              <a:rPr lang="en-US" altLang="zh-CN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3÷100=0.03</a:t>
            </a:r>
            <a:r>
              <a:rPr lang="zh-CN" altLang="en-US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元</a:t>
            </a:r>
            <a:endParaRPr lang="en-US" altLang="zh-CN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角</a:t>
            </a:r>
            <a:r>
              <a:rPr lang="en-US" altLang="zh-CN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分</a:t>
            </a:r>
            <a:r>
              <a:rPr lang="en-US" altLang="zh-CN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=0.4</a:t>
            </a:r>
            <a:r>
              <a:rPr lang="zh-CN" altLang="en-US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元</a:t>
            </a:r>
            <a:r>
              <a:rPr lang="en-US" altLang="zh-CN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+0.03</a:t>
            </a:r>
            <a:r>
              <a:rPr lang="zh-CN" altLang="en-US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元</a:t>
            </a:r>
            <a:endParaRPr lang="en-US" altLang="zh-CN" sz="3200" b="1" noProof="1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            =0.43</a:t>
            </a:r>
            <a:r>
              <a:rPr lang="zh-CN" altLang="en-US" sz="3200" b="1" noProof="1">
                <a:solidFill>
                  <a:schemeClr val="tx1"/>
                </a:solidFill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2987824" y="3830638"/>
            <a:ext cx="390525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4499992" y="3836988"/>
            <a:ext cx="903287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760 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 animBg="1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91"/>
          <a:stretch>
            <a:fillRect/>
          </a:stretch>
        </p:blipFill>
        <p:spPr bwMode="auto">
          <a:xfrm>
            <a:off x="6350" y="36513"/>
            <a:ext cx="42306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文本框 2"/>
          <p:cNvSpPr txBox="1">
            <a:spLocks noChangeArrowheads="1"/>
          </p:cNvSpPr>
          <p:nvPr/>
        </p:nvSpPr>
        <p:spPr bwMode="auto">
          <a:xfrm>
            <a:off x="639763" y="187325"/>
            <a:ext cx="2963862" cy="646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  <p:grpSp>
        <p:nvGrpSpPr>
          <p:cNvPr id="22532" name="组合 3"/>
          <p:cNvGrpSpPr/>
          <p:nvPr/>
        </p:nvGrpSpPr>
        <p:grpSpPr bwMode="auto">
          <a:xfrm>
            <a:off x="792163" y="2932113"/>
            <a:ext cx="7596187" cy="615950"/>
            <a:chOff x="791580" y="1379945"/>
            <a:chExt cx="7596844" cy="615741"/>
          </a:xfrm>
        </p:grpSpPr>
        <p:sp>
          <p:nvSpPr>
            <p:cNvPr id="5" name="AutoShape 27"/>
            <p:cNvSpPr>
              <a:spLocks noChangeArrowheads="1"/>
            </p:cNvSpPr>
            <p:nvPr/>
          </p:nvSpPr>
          <p:spPr bwMode="auto">
            <a:xfrm>
              <a:off x="791580" y="1379945"/>
              <a:ext cx="7596844" cy="615741"/>
            </a:xfrm>
            <a:prstGeom prst="wedgeRoundRectCallout">
              <a:avLst>
                <a:gd name="adj1" fmla="val -47718"/>
                <a:gd name="adj2" fmla="val 24402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rgbClr val="31645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3200" b="1">
                <a:latin typeface="+mn-lt"/>
              </a:endParaRPr>
            </a:p>
          </p:txBody>
        </p:sp>
        <p:sp>
          <p:nvSpPr>
            <p:cNvPr id="22535" name="文本框 5"/>
            <p:cNvSpPr txBox="1">
              <a:spLocks noChangeArrowheads="1"/>
            </p:cNvSpPr>
            <p:nvPr/>
          </p:nvSpPr>
          <p:spPr bwMode="auto">
            <a:xfrm>
              <a:off x="791580" y="1379946"/>
              <a:ext cx="756084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zh-CN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低级单位的名数</a:t>
              </a:r>
              <a:r>
                <a:rPr lang="en-US" altLang="zh-CN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÷</a:t>
              </a:r>
              <a:r>
                <a:rPr lang="zh-CN" altLang="zh-CN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进率＝高级单位的名数</a:t>
              </a:r>
            </a:p>
          </p:txBody>
        </p:sp>
      </p:grpSp>
      <p:sp>
        <p:nvSpPr>
          <p:cNvPr id="22533" name="矩形 6"/>
          <p:cNvSpPr>
            <a:spLocks noChangeArrowheads="1"/>
          </p:cNvSpPr>
          <p:nvPr/>
        </p:nvSpPr>
        <p:spPr bwMode="auto">
          <a:xfrm>
            <a:off x="1062038" y="1851025"/>
            <a:ext cx="42306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80cm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0.80 m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0.8 m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91"/>
          <a:stretch>
            <a:fillRect/>
          </a:stretch>
        </p:blipFill>
        <p:spPr bwMode="auto">
          <a:xfrm>
            <a:off x="6350" y="36513"/>
            <a:ext cx="423068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文本框 2"/>
          <p:cNvSpPr txBox="1">
            <a:spLocks noChangeArrowheads="1"/>
          </p:cNvSpPr>
          <p:nvPr/>
        </p:nvSpPr>
        <p:spPr bwMode="auto">
          <a:xfrm>
            <a:off x="639763" y="195263"/>
            <a:ext cx="2963862" cy="6461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五、课后练习</a:t>
            </a:r>
          </a:p>
        </p:txBody>
      </p:sp>
      <p:sp>
        <p:nvSpPr>
          <p:cNvPr id="3" name="矩形 2"/>
          <p:cNvSpPr/>
          <p:nvPr/>
        </p:nvSpPr>
        <p:spPr>
          <a:xfrm>
            <a:off x="1259632" y="2283718"/>
            <a:ext cx="69204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</a:rPr>
              <a:t>完成教科书 </a:t>
            </a:r>
            <a:r>
              <a:rPr lang="en-US" altLang="zh-CN" sz="3200" b="1" dirty="0">
                <a:latin typeface="+mn-lt"/>
                <a:ea typeface="+mn-ea"/>
              </a:rPr>
              <a:t>P49</a:t>
            </a:r>
            <a:r>
              <a:rPr lang="zh-CN" altLang="en-US" sz="3200" b="1" dirty="0">
                <a:latin typeface="+mn-lt"/>
                <a:ea typeface="+mn-ea"/>
              </a:rPr>
              <a:t>“练习十二”第</a:t>
            </a:r>
            <a:r>
              <a:rPr lang="en-US" altLang="zh-CN" sz="3200" b="1" dirty="0">
                <a:latin typeface="+mn-lt"/>
                <a:ea typeface="+mn-ea"/>
              </a:rPr>
              <a:t>9</a:t>
            </a:r>
            <a:r>
              <a:rPr lang="zh-CN" altLang="en-US" sz="3200" b="1" dirty="0">
                <a:latin typeface="+mn-lt"/>
                <a:ea typeface="+mn-ea"/>
              </a:rPr>
              <a:t>题。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827088" y="1347788"/>
            <a:ext cx="76327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我会换算。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(1)25cm=(      )dm	 85g=(          )kg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256dm=(       )m		 60kg=(        )t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(2)1m30cm=(      )m	 6kg80g=(        )kg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5km25m=(         )km	 13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=(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638425" y="1979613"/>
            <a:ext cx="696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580063" y="2025650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0.085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359025" y="2609850"/>
            <a:ext cx="9032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25.6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868988" y="2609850"/>
            <a:ext cx="9017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0.06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3132138" y="3195638"/>
            <a:ext cx="696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1.3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235700" y="3203575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6.08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717800" y="3779838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5.025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408738" y="3767138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13.5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7" name="文本框 19"/>
          <p:cNvSpPr txBox="1">
            <a:spLocks noChangeArrowheads="1"/>
          </p:cNvSpPr>
          <p:nvPr/>
        </p:nvSpPr>
        <p:spPr bwMode="auto">
          <a:xfrm>
            <a:off x="820738" y="774700"/>
            <a:ext cx="2659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grpSp>
        <p:nvGrpSpPr>
          <p:cNvPr id="24588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22" name="圆角矩形 21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316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59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1373188" y="1460500"/>
            <a:ext cx="5178425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(3)76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=(       )m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 cm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=(         )dm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=(        )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511550" y="1563688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0.76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167188" y="2125663"/>
            <a:ext cx="6969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6.2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668713" y="2700338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1.09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06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8" name="圆角矩形 7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316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08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1019175" y="777875"/>
            <a:ext cx="7488238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将正确答案的序号填在括号里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(1)4t50 kg(        )4.5 t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A.&gt;		B.&lt;		C. =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(2)8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30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改写成用“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”作单位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A.8.03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		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B.8.003m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		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C.8.3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132138" y="1419225"/>
            <a:ext cx="4587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692275" y="3148013"/>
            <a:ext cx="481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629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8" name="圆角矩形 7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316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63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971550" y="915988"/>
            <a:ext cx="7658100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(3)7kg50g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)kg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A.7.005		B.7.05		C.7.5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把用“角”作单位的数改写成用“元”作单位的数要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进率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	B.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加上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C.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除以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419475" y="987425"/>
            <a:ext cx="458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779838" y="2787650"/>
            <a:ext cx="481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653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8" name="圆角矩形 7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316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65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900113" y="479425"/>
            <a:ext cx="7993062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宇宙飞船每秒可飞行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 km 400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 km400 m=(        ) km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男子目前世界跳高记录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室外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245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245 cm=(           )m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鸵鸟是世界上最大的鸟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鸵鸟蛋的质量可达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kg 450g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kg450 g=(          )kg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059113" y="1563688"/>
            <a:ext cx="881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11.4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424113" y="2571750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2.45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751138" y="4108450"/>
            <a:ext cx="901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1.45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678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316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8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1340da2-0daf-4171-b430-dad9a7e2e60c"/>
  <p:tag name="COMMONDATA" val="eyJoZGlkIjoiZmViY2VkYTFjNjY3MjZmNGRmMDA1NzJjNzlkNzE5ZTg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773</Words>
  <Application>Microsoft Office PowerPoint</Application>
  <PresentationFormat>全屏显示(16:9)</PresentationFormat>
  <Paragraphs>154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等线</vt:lpstr>
      <vt:lpstr>等线 Light</vt:lpstr>
      <vt:lpstr>黑体</vt:lpstr>
      <vt:lpstr>楷体</vt:lpstr>
      <vt:lpstr>隶书</vt:lpstr>
      <vt:lpstr>宋体</vt:lpstr>
      <vt:lpstr>幼圆</vt:lpstr>
      <vt:lpstr>Arial</vt:lpstr>
      <vt:lpstr>Times New Roman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247</cp:revision>
  <dcterms:created xsi:type="dcterms:W3CDTF">2015-08-27T07:30:00Z</dcterms:created>
  <dcterms:modified xsi:type="dcterms:W3CDTF">2023-11-21T05:23:12Z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A5B381EF1EB54DBC9EA4ADEA43052E33_12</vt:lpwstr>
  </property>
</Properties>
</file>