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sldIdLst>
    <p:sldId id="263" r:id="rId2"/>
    <p:sldId id="344" r:id="rId3"/>
    <p:sldId id="345" r:id="rId4"/>
    <p:sldId id="346" r:id="rId5"/>
    <p:sldId id="347" r:id="rId6"/>
    <p:sldId id="348" r:id="rId7"/>
    <p:sldId id="356" r:id="rId8"/>
    <p:sldId id="349" r:id="rId9"/>
    <p:sldId id="362" r:id="rId10"/>
    <p:sldId id="363" r:id="rId11"/>
    <p:sldId id="350" r:id="rId12"/>
    <p:sldId id="351" r:id="rId13"/>
    <p:sldId id="352" r:id="rId14"/>
    <p:sldId id="358" r:id="rId15"/>
    <p:sldId id="353" r:id="rId16"/>
    <p:sldId id="354" r:id="rId17"/>
    <p:sldId id="355" r:id="rId18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46">
          <p15:clr>
            <a:srgbClr val="A4A3A4"/>
          </p15:clr>
        </p15:guide>
        <p15:guide id="2" orient="horz" pos="713">
          <p15:clr>
            <a:srgbClr val="A4A3A4"/>
          </p15:clr>
        </p15:guide>
        <p15:guide id="3" orient="horz" pos="2970">
          <p15:clr>
            <a:srgbClr val="A4A3A4"/>
          </p15:clr>
        </p15:guide>
        <p15:guide id="4" pos="158">
          <p15:clr>
            <a:srgbClr val="A4A3A4"/>
          </p15:clr>
        </p15:guide>
        <p15:guide id="5" pos="35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FF"/>
    <a:srgbClr val="FFFFFF"/>
    <a:srgbClr val="0EB83A"/>
    <a:srgbClr val="BDDD22"/>
    <a:srgbClr val="EAFF56"/>
    <a:srgbClr val="00E079"/>
    <a:srgbClr val="00BC12"/>
    <a:srgbClr val="4B5C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175" autoAdjust="0"/>
    <p:restoredTop sz="96209" autoAdjust="0"/>
  </p:normalViewPr>
  <p:slideViewPr>
    <p:cSldViewPr showGuides="1">
      <p:cViewPr>
        <p:scale>
          <a:sx n="125" d="100"/>
          <a:sy n="125" d="100"/>
        </p:scale>
        <p:origin x="912" y="444"/>
      </p:cViewPr>
      <p:guideLst>
        <p:guide orient="horz" pos="1646"/>
        <p:guide orient="horz" pos="713"/>
        <p:guide orient="horz" pos="2970"/>
        <p:guide pos="158"/>
        <p:guide pos="35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90DB4048-CA56-467B-B446-2A8B984CFB58}" type="datetimeFigureOut">
              <a:rPr lang="zh-CN" altLang="en-US"/>
              <a:t>2023/11/21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54E0863D-4C97-43C4-A48D-3E953CEBC888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E032273B-A594-476C-A01C-A9B500FBE9CC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/>
          <p:nvPr userDrawn="1"/>
        </p:nvSpPr>
        <p:spPr>
          <a:xfrm rot="19856675">
            <a:off x="3710226" y="2303985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5" name="图片 27">
            <a:extLst>
              <a:ext uri="{FF2B5EF4-FFF2-40B4-BE49-F238E27FC236}">
                <a16:creationId xmlns:a16="http://schemas.microsoft.com/office/drawing/2014/main" id="{8DED885C-641C-4D9E-9D7B-8CD9629F5DC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 userDrawn="1"/>
        </p:nvSpPr>
        <p:spPr>
          <a:xfrm rot="19856675">
            <a:off x="3710226" y="2303985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27">
            <a:extLst>
              <a:ext uri="{FF2B5EF4-FFF2-40B4-BE49-F238E27FC236}">
                <a16:creationId xmlns:a16="http://schemas.microsoft.com/office/drawing/2014/main" id="{D8ED7161-CBB5-454A-AEB0-513BBE10200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79"/>
          <a:stretch>
            <a:fillRect/>
          </a:stretch>
        </p:blipFill>
        <p:spPr bwMode="auto">
          <a:xfrm>
            <a:off x="0" y="30163"/>
            <a:ext cx="6319838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 userDrawn="1"/>
        </p:nvSpPr>
        <p:spPr>
          <a:xfrm rot="19856675">
            <a:off x="3710226" y="2303985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27">
            <a:extLst>
              <a:ext uri="{FF2B5EF4-FFF2-40B4-BE49-F238E27FC236}">
                <a16:creationId xmlns:a16="http://schemas.microsoft.com/office/drawing/2014/main" id="{4621C8BB-C56D-4510-92CC-92298C1E497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8985B494-6BBB-41F1-B7A4-F63B71271F0B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28129" y="1855208"/>
            <a:ext cx="4896544" cy="693523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>
              <a:contourClr>
                <a:srgbClr val="FDA343"/>
              </a:contourClr>
            </a:sp3d>
          </a:bodyPr>
          <a:lstStyle>
            <a:defPPr>
              <a:defRPr lang="zh-CN"/>
            </a:defPPr>
            <a:lvl1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3600" b="1">
                <a:ln w="635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zh-CN" altLang="en-US" dirty="0">
                <a:sym typeface="+mn-lt"/>
              </a:rPr>
              <a:t>小数与单位换算</a:t>
            </a:r>
            <a:r>
              <a:rPr lang="en-US" altLang="zh-CN" dirty="0">
                <a:sym typeface="+mn-lt"/>
              </a:rPr>
              <a:t>(2)</a:t>
            </a:r>
          </a:p>
        </p:txBody>
      </p:sp>
      <p:sp>
        <p:nvSpPr>
          <p:cNvPr id="7171" name="副标题 6"/>
          <p:cNvSpPr txBox="1">
            <a:spLocks noChangeArrowheads="1"/>
          </p:cNvSpPr>
          <p:nvPr/>
        </p:nvSpPr>
        <p:spPr bwMode="auto">
          <a:xfrm>
            <a:off x="2052638" y="2987675"/>
            <a:ext cx="2447925" cy="500063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defPPr>
              <a:defRPr lang="zh-CN"/>
            </a:defPPr>
            <a:lvl1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  <a:lvl2pPr marL="685800" indent="-22860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>
              <a:defRPr/>
            </a:pPr>
            <a:r>
              <a:rPr lang="en-US" altLang="zh-CN"/>
              <a:t>R</a:t>
            </a:r>
            <a:r>
              <a:rPr lang="zh-CN" altLang="en-US"/>
              <a:t>·四年级下册</a:t>
            </a: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4230" y="484188"/>
            <a:ext cx="863153" cy="86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组合 10"/>
          <p:cNvGrpSpPr/>
          <p:nvPr/>
        </p:nvGrpSpPr>
        <p:grpSpPr bwMode="auto">
          <a:xfrm>
            <a:off x="6350" y="36513"/>
            <a:ext cx="6096000" cy="1052512"/>
            <a:chOff x="6649" y="36361"/>
            <a:chExt cx="6095032" cy="1052799"/>
          </a:xfrm>
        </p:grpSpPr>
        <p:pic>
          <p:nvPicPr>
            <p:cNvPr id="10250" name="图片 1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9730"/>
            <a:stretch>
              <a:fillRect/>
            </a:stretch>
          </p:blipFill>
          <p:spPr bwMode="auto">
            <a:xfrm>
              <a:off x="6649" y="36361"/>
              <a:ext cx="2909167" cy="10527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51" name="图片 1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45"/>
            <a:stretch>
              <a:fillRect/>
            </a:stretch>
          </p:blipFill>
          <p:spPr bwMode="auto">
            <a:xfrm>
              <a:off x="2915816" y="36361"/>
              <a:ext cx="3185865" cy="10527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9218" name="文本框 1"/>
          <p:cNvSpPr txBox="1">
            <a:spLocks noChangeArrowheads="1"/>
          </p:cNvSpPr>
          <p:nvPr/>
        </p:nvSpPr>
        <p:spPr bwMode="auto">
          <a:xfrm>
            <a:off x="355600" y="176213"/>
            <a:ext cx="5280025" cy="64611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一、激活经验，引出新课</a:t>
            </a:r>
          </a:p>
        </p:txBody>
      </p:sp>
      <p:sp>
        <p:nvSpPr>
          <p:cNvPr id="10244" name="文本框 4"/>
          <p:cNvSpPr txBox="1">
            <a:spLocks noChangeArrowheads="1"/>
          </p:cNvSpPr>
          <p:nvPr/>
        </p:nvSpPr>
        <p:spPr bwMode="auto">
          <a:xfrm>
            <a:off x="1116013" y="1203325"/>
            <a:ext cx="5400675" cy="322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填一填。</a:t>
            </a:r>
          </a:p>
          <a:p>
            <a:pPr>
              <a:lnSpc>
                <a:spcPct val="13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3m62cm = (         )m</a:t>
            </a:r>
          </a:p>
          <a:p>
            <a:pPr>
              <a:lnSpc>
                <a:spcPct val="13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角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 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    )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</a:p>
          <a:p>
            <a:pPr>
              <a:lnSpc>
                <a:spcPct val="13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8km60m = 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    )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km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2800dm</a:t>
            </a:r>
            <a:r>
              <a:rPr lang="en-US" altLang="zh-CN" sz="3200" b="1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= 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         )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m</a:t>
            </a:r>
            <a:r>
              <a:rPr lang="en-US" altLang="zh-CN" sz="3200" b="1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zh-CN" altLang="en-US" sz="3200" b="1" baseline="300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3275856" y="1890713"/>
            <a:ext cx="93027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3.62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3635896" y="2532063"/>
            <a:ext cx="93027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5.73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3347864" y="3181350"/>
            <a:ext cx="92233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8.06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3419872" y="3813175"/>
            <a:ext cx="69215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28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矩形: 圆角 9"/>
          <p:cNvSpPr>
            <a:spLocks noChangeArrowheads="1"/>
          </p:cNvSpPr>
          <p:nvPr/>
        </p:nvSpPr>
        <p:spPr bwMode="auto">
          <a:xfrm>
            <a:off x="5003800" y="1087438"/>
            <a:ext cx="3673475" cy="17272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>
                <a:lumMod val="75000"/>
              </a:schemeClr>
            </a:solidFill>
            <a:miter lim="800000"/>
          </a:ln>
        </p:spPr>
        <p:txBody>
          <a:bodyPr/>
          <a:lstStyle/>
          <a:p>
            <a:pPr>
              <a:defRPr/>
            </a:pPr>
            <a:r>
              <a:rPr lang="zh-CN" altLang="en-US" sz="3200" b="1" dirty="0">
                <a:latin typeface="+mn-ea"/>
                <a:ea typeface="+mn-ea"/>
              </a:rPr>
              <a:t>低级单位名数改成高级单位名数，要除以进率。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utoUpdateAnimBg="0"/>
      <p:bldP spid="7" grpId="0" autoUpdateAnimBg="0"/>
      <p:bldP spid="8" grpId="0" autoUpdateAnimBg="0"/>
      <p:bldP spid="9" grpId="0" autoUpdateAnimBg="0"/>
      <p:bldP spid="10" grpId="0" animBg="1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组合 15"/>
          <p:cNvGrpSpPr/>
          <p:nvPr/>
        </p:nvGrpSpPr>
        <p:grpSpPr bwMode="auto">
          <a:xfrm>
            <a:off x="6350" y="36513"/>
            <a:ext cx="6096000" cy="1052512"/>
            <a:chOff x="6649" y="36361"/>
            <a:chExt cx="6095032" cy="1052799"/>
          </a:xfrm>
        </p:grpSpPr>
        <p:pic>
          <p:nvPicPr>
            <p:cNvPr id="11279" name="图片 1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9730"/>
            <a:stretch>
              <a:fillRect/>
            </a:stretch>
          </p:blipFill>
          <p:spPr bwMode="auto">
            <a:xfrm>
              <a:off x="6649" y="36361"/>
              <a:ext cx="2909167" cy="10527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80" name="图片 1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45"/>
            <a:stretch>
              <a:fillRect/>
            </a:stretch>
          </p:blipFill>
          <p:spPr bwMode="auto">
            <a:xfrm>
              <a:off x="2915816" y="36361"/>
              <a:ext cx="3185865" cy="10527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268" name="矩形 55"/>
          <p:cNvSpPr>
            <a:spLocks noChangeArrowheads="1"/>
          </p:cNvSpPr>
          <p:nvPr/>
        </p:nvSpPr>
        <p:spPr bwMode="auto">
          <a:xfrm>
            <a:off x="484981" y="1050925"/>
            <a:ext cx="817403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按照身高从高到低给下面的小朋友排序。</a:t>
            </a:r>
          </a:p>
        </p:txBody>
      </p:sp>
      <p:sp>
        <p:nvSpPr>
          <p:cNvPr id="49" name="文本框 1"/>
          <p:cNvSpPr txBox="1">
            <a:spLocks noChangeArrowheads="1"/>
          </p:cNvSpPr>
          <p:nvPr/>
        </p:nvSpPr>
        <p:spPr bwMode="auto">
          <a:xfrm>
            <a:off x="1043608" y="3891041"/>
            <a:ext cx="739817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把上面的数据改成用“厘米”作单位的数据。</a:t>
            </a:r>
          </a:p>
        </p:txBody>
      </p:sp>
      <p:sp>
        <p:nvSpPr>
          <p:cNvPr id="50" name="TextBox 6"/>
          <p:cNvSpPr txBox="1">
            <a:spLocks noChangeArrowheads="1"/>
          </p:cNvSpPr>
          <p:nvPr/>
        </p:nvSpPr>
        <p:spPr bwMode="auto">
          <a:xfrm>
            <a:off x="2895600" y="4371950"/>
            <a:ext cx="3352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0.95m=______cm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1271" name="图片 5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3861345"/>
            <a:ext cx="586410" cy="58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7" name="文本框 1"/>
          <p:cNvSpPr txBox="1">
            <a:spLocks noChangeArrowheads="1"/>
          </p:cNvSpPr>
          <p:nvPr/>
        </p:nvSpPr>
        <p:spPr bwMode="auto">
          <a:xfrm>
            <a:off x="395288" y="195263"/>
            <a:ext cx="5280025" cy="64611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二、探索交流，解决问题</a:t>
            </a:r>
          </a:p>
        </p:txBody>
      </p:sp>
      <p:grpSp>
        <p:nvGrpSpPr>
          <p:cNvPr id="6" name="组合 19"/>
          <p:cNvGrpSpPr/>
          <p:nvPr/>
        </p:nvGrpSpPr>
        <p:grpSpPr bwMode="auto">
          <a:xfrm>
            <a:off x="1189702" y="3306196"/>
            <a:ext cx="6873434" cy="526319"/>
            <a:chOff x="1821820" y="3915751"/>
            <a:chExt cx="6239036" cy="463437"/>
          </a:xfrm>
        </p:grpSpPr>
        <p:sp>
          <p:nvSpPr>
            <p:cNvPr id="7" name="TextBox 1"/>
            <p:cNvSpPr txBox="1">
              <a:spLocks noChangeArrowheads="1"/>
            </p:cNvSpPr>
            <p:nvPr/>
          </p:nvSpPr>
          <p:spPr bwMode="auto">
            <a:xfrm>
              <a:off x="1821820" y="3915751"/>
              <a:ext cx="1236359" cy="4607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80cm</a:t>
              </a:r>
              <a:endPara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8" name="TextBox 11"/>
            <p:cNvSpPr txBox="1">
              <a:spLocks noChangeArrowheads="1"/>
            </p:cNvSpPr>
            <p:nvPr/>
          </p:nvSpPr>
          <p:spPr bwMode="auto">
            <a:xfrm>
              <a:off x="3373807" y="3915751"/>
              <a:ext cx="1517350" cy="4607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1m45cm</a:t>
              </a:r>
              <a:endPara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9" name="TextBox 12"/>
            <p:cNvSpPr txBox="1">
              <a:spLocks noChangeArrowheads="1"/>
            </p:cNvSpPr>
            <p:nvPr/>
          </p:nvSpPr>
          <p:spPr bwMode="auto">
            <a:xfrm>
              <a:off x="5296137" y="3918479"/>
              <a:ext cx="1194571" cy="4607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1.32m</a:t>
              </a:r>
              <a:endPara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0" name="TextBox 13"/>
            <p:cNvSpPr txBox="1">
              <a:spLocks noChangeArrowheads="1"/>
            </p:cNvSpPr>
            <p:nvPr/>
          </p:nvSpPr>
          <p:spPr bwMode="auto">
            <a:xfrm>
              <a:off x="6867726" y="3915751"/>
              <a:ext cx="1193130" cy="4607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0.95m</a:t>
              </a:r>
              <a:endPara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pic>
        <p:nvPicPr>
          <p:cNvPr id="11" name="图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263" y="1573698"/>
            <a:ext cx="6245475" cy="18060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Box 6"/>
          <p:cNvSpPr txBox="1">
            <a:spLocks noChangeArrowheads="1"/>
          </p:cNvSpPr>
          <p:nvPr/>
        </p:nvSpPr>
        <p:spPr bwMode="auto">
          <a:xfrm>
            <a:off x="2546350" y="842963"/>
            <a:ext cx="40513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0.95m</a:t>
            </a:r>
            <a:r>
              <a:rPr lang="zh-CN" altLang="zh-CN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______cm</a:t>
            </a:r>
            <a:endParaRPr lang="zh-CN" altLang="en-US" sz="36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1219200" y="2022475"/>
            <a:ext cx="3343275" cy="15684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rgbClr val="3399FF"/>
            </a:solidFill>
            <a:miter lim="800000"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0.95m=9dm+5cm</a:t>
            </a:r>
          </a:p>
          <a:p>
            <a:pPr>
              <a:defRPr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  =90cm+5cm</a:t>
            </a:r>
          </a:p>
          <a:p>
            <a:pPr>
              <a:defRPr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  =95cm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圆角矩形标注 24"/>
          <p:cNvSpPr>
            <a:spLocks noChangeArrowheads="1"/>
          </p:cNvSpPr>
          <p:nvPr/>
        </p:nvSpPr>
        <p:spPr bwMode="auto">
          <a:xfrm>
            <a:off x="5364163" y="1995488"/>
            <a:ext cx="3240087" cy="1736725"/>
          </a:xfrm>
          <a:prstGeom prst="wedgeRoundRectCallout">
            <a:avLst>
              <a:gd name="adj1" fmla="val -47449"/>
              <a:gd name="adj2" fmla="val -70931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accent2">
                <a:lumMod val="75000"/>
              </a:schemeClr>
            </a:solidFill>
            <a:miter lim="800000"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3200" b="1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高级单位名数怎样改写成低级单位名数呢？</a:t>
            </a:r>
            <a:endParaRPr lang="zh-CN" altLang="en-US" sz="3200" b="1" noProof="1"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2771775" y="3830638"/>
            <a:ext cx="43037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想一想还可以怎么做？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 autoUpdateAnimBg="0"/>
      <p:bldP spid="13" grpId="0" animBg="1"/>
      <p:bldP spid="14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468313" y="1708150"/>
            <a:ext cx="4464050" cy="15684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>
                <a:lumMod val="75000"/>
              </a:schemeClr>
            </a:solidFill>
            <a:miter lim="800000"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1m=100cm</a:t>
            </a:r>
          </a:p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0.95m=( 0.95 × 100 )cm</a:t>
            </a:r>
          </a:p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  =95cm</a:t>
            </a: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792163" y="3859213"/>
            <a:ext cx="7559675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高级单位的名数×进率＝低级单位的名数</a:t>
            </a:r>
          </a:p>
        </p:txBody>
      </p:sp>
      <p:sp>
        <p:nvSpPr>
          <p:cNvPr id="6" name="圆角矩形标注 24"/>
          <p:cNvSpPr/>
          <p:nvPr/>
        </p:nvSpPr>
        <p:spPr>
          <a:xfrm>
            <a:off x="5435600" y="1474788"/>
            <a:ext cx="3240088" cy="2281237"/>
          </a:xfrm>
          <a:prstGeom prst="wedgeRoundRectCallout">
            <a:avLst>
              <a:gd name="adj1" fmla="val -73900"/>
              <a:gd name="adj2" fmla="val -12426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3200" b="1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0.95×100</a:t>
            </a:r>
            <a:r>
              <a:rPr lang="zh-CN" altLang="en-US" sz="3200" b="1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，可以直接把</a:t>
            </a:r>
            <a:r>
              <a:rPr lang="en-US" altLang="zh-CN" sz="3200" b="1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0.95</a:t>
            </a:r>
            <a:r>
              <a:rPr lang="zh-CN" altLang="en-US" sz="3200" b="1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的小数点向右移两位。</a:t>
            </a:r>
            <a:endParaRPr lang="zh-CN" altLang="en-US" sz="3200" b="1" noProof="1">
              <a:latin typeface="+mn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TextBox 6"/>
          <p:cNvSpPr txBox="1">
            <a:spLocks noChangeArrowheads="1"/>
          </p:cNvSpPr>
          <p:nvPr/>
        </p:nvSpPr>
        <p:spPr bwMode="auto">
          <a:xfrm>
            <a:off x="2546350" y="842963"/>
            <a:ext cx="40513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0.95m</a:t>
            </a:r>
            <a:r>
              <a:rPr lang="zh-CN" altLang="zh-CN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______cm</a:t>
            </a:r>
            <a:endParaRPr lang="zh-CN" altLang="en-US" sz="36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4860032" y="843558"/>
            <a:ext cx="755501" cy="58420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95</a:t>
            </a:r>
            <a:endParaRPr lang="zh-CN" altLang="zh-CN" sz="32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6" grpId="0" animBg="1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文本框 39"/>
          <p:cNvSpPr txBox="1">
            <a:spLocks noChangeArrowheads="1"/>
          </p:cNvSpPr>
          <p:nvPr/>
        </p:nvSpPr>
        <p:spPr bwMode="auto">
          <a:xfrm>
            <a:off x="3443288" y="906463"/>
            <a:ext cx="4441825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1.32m=______cm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1" name="矩形 40"/>
          <p:cNvSpPr/>
          <p:nvPr/>
        </p:nvSpPr>
        <p:spPr bwMode="auto">
          <a:xfrm>
            <a:off x="1210179" y="762434"/>
            <a:ext cx="2448107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隶书" panose="02010509060101010101" pitchFamily="49" charset="-122"/>
                <a:ea typeface="隶书" panose="02010509060101010101" pitchFamily="49" charset="-122"/>
              </a:rPr>
              <a:t>想一想：</a:t>
            </a:r>
          </a:p>
        </p:txBody>
      </p:sp>
      <p:sp>
        <p:nvSpPr>
          <p:cNvPr id="42" name="矩形 41"/>
          <p:cNvSpPr>
            <a:spLocks noChangeArrowheads="1"/>
          </p:cNvSpPr>
          <p:nvPr/>
        </p:nvSpPr>
        <p:spPr bwMode="auto">
          <a:xfrm>
            <a:off x="1671638" y="2466975"/>
            <a:ext cx="1244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1.32m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3" name="矩形 42"/>
          <p:cNvSpPr>
            <a:spLocks noChangeArrowheads="1"/>
          </p:cNvSpPr>
          <p:nvPr/>
        </p:nvSpPr>
        <p:spPr bwMode="auto">
          <a:xfrm>
            <a:off x="2895600" y="2444750"/>
            <a:ext cx="2133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=1m+32cm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4" name="矩形 43"/>
          <p:cNvSpPr>
            <a:spLocks noChangeArrowheads="1"/>
          </p:cNvSpPr>
          <p:nvPr/>
        </p:nvSpPr>
        <p:spPr bwMode="auto">
          <a:xfrm>
            <a:off x="2895600" y="3036888"/>
            <a:ext cx="38560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        cm +32cm       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5" name="对话气泡: 圆角矩形 44"/>
          <p:cNvSpPr/>
          <p:nvPr/>
        </p:nvSpPr>
        <p:spPr>
          <a:xfrm>
            <a:off x="5292725" y="1851025"/>
            <a:ext cx="3005138" cy="944563"/>
          </a:xfrm>
          <a:prstGeom prst="wedgeRoundRectCallout">
            <a:avLst>
              <a:gd name="adj1" fmla="val -103054"/>
              <a:gd name="adj2" fmla="val 23681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zh-CN" sz="3200" b="1" dirty="0">
                <a:solidFill>
                  <a:prstClr val="black"/>
                </a:solidFill>
              </a:rPr>
              <a:t>1×100=</a:t>
            </a:r>
            <a:endParaRPr lang="zh-CN" altLang="en-US" sz="3200" b="1" noProof="1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46" name="矩形 45"/>
          <p:cNvSpPr>
            <a:spLocks noChangeArrowheads="1"/>
          </p:cNvSpPr>
          <p:nvPr/>
        </p:nvSpPr>
        <p:spPr bwMode="auto">
          <a:xfrm>
            <a:off x="6876256" y="2038187"/>
            <a:ext cx="132397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100cm</a:t>
            </a:r>
            <a:endParaRPr lang="zh-CN" altLang="en-US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2987675" y="2498725"/>
            <a:ext cx="1066800" cy="58420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3200" b="1" noProof="1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48" name="矩形 47"/>
          <p:cNvSpPr>
            <a:spLocks noChangeArrowheads="1"/>
          </p:cNvSpPr>
          <p:nvPr/>
        </p:nvSpPr>
        <p:spPr bwMode="auto">
          <a:xfrm>
            <a:off x="3195638" y="3065463"/>
            <a:ext cx="8001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100</a:t>
            </a:r>
            <a:endParaRPr lang="zh-CN" altLang="en-US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9" name="矩形 48"/>
          <p:cNvSpPr>
            <a:spLocks noChangeArrowheads="1"/>
          </p:cNvSpPr>
          <p:nvPr/>
        </p:nvSpPr>
        <p:spPr bwMode="auto">
          <a:xfrm>
            <a:off x="2895600" y="3576638"/>
            <a:ext cx="16605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=132cm 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2" grpId="0"/>
      <p:bldP spid="43" grpId="0"/>
      <p:bldP spid="44" grpId="0"/>
      <p:bldP spid="45" grpId="0" animBg="1"/>
      <p:bldP spid="46" grpId="0"/>
      <p:bldP spid="47" grpId="0" animBg="1"/>
      <p:bldP spid="48" grpId="0"/>
      <p:bldP spid="4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9"/>
          <p:cNvGrpSpPr/>
          <p:nvPr/>
        </p:nvGrpSpPr>
        <p:grpSpPr bwMode="auto">
          <a:xfrm>
            <a:off x="1043608" y="2748281"/>
            <a:ext cx="7209614" cy="587734"/>
            <a:chOff x="1821820" y="3915751"/>
            <a:chExt cx="6544188" cy="517515"/>
          </a:xfrm>
        </p:grpSpPr>
        <p:sp>
          <p:nvSpPr>
            <p:cNvPr id="4" name="TextBox 1"/>
            <p:cNvSpPr txBox="1">
              <a:spLocks noChangeArrowheads="1"/>
            </p:cNvSpPr>
            <p:nvPr/>
          </p:nvSpPr>
          <p:spPr bwMode="auto">
            <a:xfrm>
              <a:off x="1821820" y="3915751"/>
              <a:ext cx="1236359" cy="514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80cm</a:t>
              </a:r>
              <a:endPara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5" name="TextBox 11"/>
            <p:cNvSpPr txBox="1">
              <a:spLocks noChangeArrowheads="1"/>
            </p:cNvSpPr>
            <p:nvPr/>
          </p:nvSpPr>
          <p:spPr bwMode="auto">
            <a:xfrm>
              <a:off x="3379830" y="3915751"/>
              <a:ext cx="1517350" cy="514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1m45cm</a:t>
              </a: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6" name="TextBox 12"/>
            <p:cNvSpPr txBox="1">
              <a:spLocks noChangeArrowheads="1"/>
            </p:cNvSpPr>
            <p:nvPr/>
          </p:nvSpPr>
          <p:spPr bwMode="auto">
            <a:xfrm>
              <a:off x="5435939" y="3918479"/>
              <a:ext cx="1194571" cy="514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1.32m</a:t>
              </a:r>
              <a:endPara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8" name="TextBox 13"/>
            <p:cNvSpPr txBox="1">
              <a:spLocks noChangeArrowheads="1"/>
            </p:cNvSpPr>
            <p:nvPr/>
          </p:nvSpPr>
          <p:spPr bwMode="auto">
            <a:xfrm>
              <a:off x="7172878" y="3915751"/>
              <a:ext cx="1193130" cy="514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0.95m</a:t>
              </a:r>
              <a:endPara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989" y="771550"/>
            <a:ext cx="6870023" cy="1986631"/>
          </a:xfrm>
          <a:prstGeom prst="rect">
            <a:avLst/>
          </a:prstGeom>
        </p:spPr>
      </p:pic>
      <p:sp>
        <p:nvSpPr>
          <p:cNvPr id="12" name="矩形 21"/>
          <p:cNvSpPr>
            <a:spLocks noChangeArrowheads="1"/>
          </p:cNvSpPr>
          <p:nvPr/>
        </p:nvSpPr>
        <p:spPr bwMode="auto">
          <a:xfrm>
            <a:off x="4957110" y="2754998"/>
            <a:ext cx="1531937" cy="584200"/>
          </a:xfrm>
          <a:prstGeom prst="rect">
            <a:avLst/>
          </a:prstGeom>
          <a:solidFill>
            <a:srgbClr val="FAFFF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132</a:t>
            </a:r>
            <a:r>
              <a:rPr lang="en-US" altLang="zh-CN" sz="3200" b="1" noProof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cm</a:t>
            </a:r>
            <a:endParaRPr lang="zh-CN" altLang="en-US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矩形 14"/>
          <p:cNvSpPr>
            <a:spLocks noChangeArrowheads="1"/>
          </p:cNvSpPr>
          <p:nvPr/>
        </p:nvSpPr>
        <p:spPr bwMode="auto">
          <a:xfrm>
            <a:off x="6945761" y="2754998"/>
            <a:ext cx="1465262" cy="584200"/>
          </a:xfrm>
          <a:prstGeom prst="rect">
            <a:avLst/>
          </a:prstGeom>
          <a:solidFill>
            <a:srgbClr val="FAFFF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95</a:t>
            </a:r>
            <a:r>
              <a:rPr lang="en-US" altLang="zh-CN" sz="3200" b="1" noProof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cm</a:t>
            </a:r>
            <a:endParaRPr lang="zh-CN" altLang="en-US" sz="320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TextBox 12"/>
          <p:cNvSpPr txBox="1">
            <a:spLocks noChangeArrowheads="1"/>
          </p:cNvSpPr>
          <p:nvPr/>
        </p:nvSpPr>
        <p:spPr bwMode="auto">
          <a:xfrm>
            <a:off x="1500188" y="3723878"/>
            <a:ext cx="6143625" cy="5857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3200" b="1" noProof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1m45cm</a:t>
            </a:r>
            <a:r>
              <a:rPr lang="zh-CN" altLang="zh-CN" sz="3200" b="1" noProof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＞</a:t>
            </a:r>
            <a:r>
              <a:rPr lang="en-US" altLang="zh-CN" sz="3200" b="1" noProof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1.32m</a:t>
            </a:r>
            <a:r>
              <a:rPr lang="zh-CN" altLang="zh-CN" sz="3200" b="1" noProof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＞</a:t>
            </a:r>
            <a:r>
              <a:rPr lang="en-US" altLang="zh-CN" sz="3200" b="1" noProof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0.95m</a:t>
            </a:r>
            <a:r>
              <a:rPr lang="zh-CN" altLang="zh-CN" sz="3200" b="1" noProof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＞</a:t>
            </a:r>
            <a:r>
              <a:rPr lang="en-US" altLang="zh-CN" sz="3200" b="1" noProof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80cm</a:t>
            </a:r>
            <a:endParaRPr lang="zh-CN" altLang="en-US" sz="3200" b="1" noProof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6" grpId="0" animBg="1"/>
      <p:bldP spid="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组合 10"/>
          <p:cNvGrpSpPr/>
          <p:nvPr/>
        </p:nvGrpSpPr>
        <p:grpSpPr bwMode="auto">
          <a:xfrm>
            <a:off x="6350" y="36513"/>
            <a:ext cx="6096000" cy="1052512"/>
            <a:chOff x="6649" y="36361"/>
            <a:chExt cx="6095032" cy="1052799"/>
          </a:xfrm>
        </p:grpSpPr>
        <p:pic>
          <p:nvPicPr>
            <p:cNvPr id="16395" name="图片 1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9730"/>
            <a:stretch>
              <a:fillRect/>
            </a:stretch>
          </p:blipFill>
          <p:spPr bwMode="auto">
            <a:xfrm>
              <a:off x="6649" y="36361"/>
              <a:ext cx="2909167" cy="10527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396" name="图片 1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45"/>
            <a:stretch>
              <a:fillRect/>
            </a:stretch>
          </p:blipFill>
          <p:spPr bwMode="auto">
            <a:xfrm>
              <a:off x="2915816" y="36361"/>
              <a:ext cx="3185865" cy="10527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387" name="TextBox 19"/>
          <p:cNvSpPr txBox="1">
            <a:spLocks noChangeArrowheads="1"/>
          </p:cNvSpPr>
          <p:nvPr/>
        </p:nvSpPr>
        <p:spPr bwMode="auto">
          <a:xfrm>
            <a:off x="829012" y="1863813"/>
            <a:ext cx="7793069" cy="1476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0.3kg</a:t>
            </a:r>
            <a:r>
              <a:rPr lang="zh-CN" altLang="zh-CN" sz="32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(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       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)g</a:t>
            </a: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             3.7t</a:t>
            </a:r>
            <a:r>
              <a:rPr kumimoji="0" lang="zh-CN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＝</a:t>
            </a: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(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          </a:t>
            </a: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)kg</a:t>
            </a:r>
            <a:endParaRPr lang="en-US" altLang="zh-CN" sz="3200" b="1" baseline="3000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2.63km</a:t>
            </a:r>
            <a:r>
              <a:rPr lang="zh-CN" altLang="zh-CN" sz="32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(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         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)m      </a:t>
            </a: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0.86m</a:t>
            </a:r>
            <a:r>
              <a:rPr kumimoji="0" lang="en-US" altLang="zh-CN" sz="3200" b="1" i="0" u="none" strike="noStrike" kern="1200" cap="none" spc="0" normalizeH="0" baseline="30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2</a:t>
            </a:r>
            <a:r>
              <a:rPr kumimoji="0" lang="zh-CN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＝</a:t>
            </a: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(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        </a:t>
            </a: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)dm</a:t>
            </a:r>
            <a:r>
              <a:rPr kumimoji="0" lang="en-US" altLang="zh-CN" sz="3200" b="1" i="0" u="none" strike="noStrike" kern="1200" cap="none" spc="0" normalizeH="0" baseline="30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2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" name="TextBox 6"/>
          <p:cNvSpPr txBox="1">
            <a:spLocks noChangeArrowheads="1"/>
          </p:cNvSpPr>
          <p:nvPr/>
        </p:nvSpPr>
        <p:spPr bwMode="auto">
          <a:xfrm>
            <a:off x="2229379" y="2068512"/>
            <a:ext cx="1128712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300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6516216" y="2786170"/>
            <a:ext cx="942975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86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6" name="TextBox 8"/>
          <p:cNvSpPr txBox="1">
            <a:spLocks noChangeArrowheads="1"/>
          </p:cNvSpPr>
          <p:nvPr/>
        </p:nvSpPr>
        <p:spPr bwMode="auto">
          <a:xfrm>
            <a:off x="2648639" y="2814967"/>
            <a:ext cx="1225550" cy="5857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2630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5973795" y="2065230"/>
            <a:ext cx="1227138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3700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6392" name="矩形 1"/>
          <p:cNvSpPr>
            <a:spLocks noChangeArrowheads="1"/>
          </p:cNvSpPr>
          <p:nvPr/>
        </p:nvSpPr>
        <p:spPr bwMode="auto">
          <a:xfrm>
            <a:off x="408324" y="2051138"/>
            <a:ext cx="5292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1.</a:t>
            </a:r>
            <a:endParaRPr lang="zh-CN" altLang="en-US"/>
          </a:p>
        </p:txBody>
      </p:sp>
      <p:sp>
        <p:nvSpPr>
          <p:cNvPr id="15368" name="文本框 1"/>
          <p:cNvSpPr txBox="1">
            <a:spLocks noChangeArrowheads="1"/>
          </p:cNvSpPr>
          <p:nvPr/>
        </p:nvSpPr>
        <p:spPr bwMode="auto">
          <a:xfrm>
            <a:off x="395288" y="180975"/>
            <a:ext cx="5280025" cy="64611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三、实际应用，提高能力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4968875" y="3889375"/>
            <a:ext cx="3767138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31645B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31645B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31645B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31645B"/>
                </a:solidFill>
                <a:latin typeface="+mn-ea"/>
                <a:ea typeface="+mn-ea"/>
              </a:rPr>
              <a:t>P47 </a:t>
            </a:r>
            <a:r>
              <a:rPr lang="zh-CN" altLang="en-US" dirty="0">
                <a:solidFill>
                  <a:srgbClr val="31645B"/>
                </a:solidFill>
                <a:latin typeface="+mn-ea"/>
                <a:ea typeface="+mn-ea"/>
              </a:rPr>
              <a:t>做一做 第</a:t>
            </a:r>
            <a:r>
              <a:rPr lang="en-US" altLang="zh-CN" dirty="0">
                <a:solidFill>
                  <a:srgbClr val="31645B"/>
                </a:solidFill>
                <a:latin typeface="+mn-ea"/>
                <a:ea typeface="+mn-ea"/>
              </a:rPr>
              <a:t>1</a:t>
            </a:r>
            <a:r>
              <a:rPr lang="zh-CN" altLang="en-US" dirty="0">
                <a:solidFill>
                  <a:srgbClr val="31645B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31645B"/>
                </a:solidFill>
                <a:latin typeface="+mn-ea"/>
                <a:ea typeface="+mn-ea"/>
              </a:rPr>
              <a:t>】</a:t>
            </a:r>
            <a:endParaRPr lang="zh-CN" altLang="en-US" dirty="0">
              <a:solidFill>
                <a:srgbClr val="31645B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8113" y="487363"/>
            <a:ext cx="3765550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31645B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31645B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31645B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31645B"/>
                </a:solidFill>
                <a:latin typeface="+mn-ea"/>
                <a:ea typeface="+mn-ea"/>
              </a:rPr>
              <a:t>P47 </a:t>
            </a:r>
            <a:r>
              <a:rPr lang="zh-CN" altLang="en-US" dirty="0">
                <a:solidFill>
                  <a:srgbClr val="31645B"/>
                </a:solidFill>
                <a:latin typeface="+mn-ea"/>
                <a:ea typeface="+mn-ea"/>
              </a:rPr>
              <a:t>做一做 第</a:t>
            </a:r>
            <a:r>
              <a:rPr lang="en-US" altLang="zh-CN" dirty="0">
                <a:solidFill>
                  <a:srgbClr val="31645B"/>
                </a:solidFill>
                <a:latin typeface="+mn-ea"/>
                <a:ea typeface="+mn-ea"/>
              </a:rPr>
              <a:t>2</a:t>
            </a:r>
            <a:r>
              <a:rPr lang="zh-CN" altLang="en-US" dirty="0">
                <a:solidFill>
                  <a:srgbClr val="31645B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31645B"/>
                </a:solidFill>
                <a:latin typeface="+mn-ea"/>
                <a:ea typeface="+mn-ea"/>
              </a:rPr>
              <a:t>】</a:t>
            </a:r>
            <a:endParaRPr lang="zh-CN" altLang="en-US" dirty="0">
              <a:solidFill>
                <a:srgbClr val="31645B"/>
              </a:solidFill>
              <a:latin typeface="+mn-ea"/>
              <a:ea typeface="+mn-ea"/>
            </a:endParaRP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323528" y="915566"/>
            <a:ext cx="758825" cy="52322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2. </a:t>
            </a:r>
            <a:endParaRPr lang="zh-CN" altLang="en-US" sz="2800" b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1225" y="915566"/>
            <a:ext cx="5161550" cy="2766135"/>
          </a:xfrm>
          <a:prstGeom prst="rect">
            <a:avLst/>
          </a:prstGeom>
        </p:spPr>
      </p:pic>
      <p:sp>
        <p:nvSpPr>
          <p:cNvPr id="7" name="TextBox 8"/>
          <p:cNvSpPr txBox="1">
            <a:spLocks noChangeArrowheads="1"/>
          </p:cNvSpPr>
          <p:nvPr/>
        </p:nvSpPr>
        <p:spPr bwMode="auto">
          <a:xfrm>
            <a:off x="637059" y="3740017"/>
            <a:ext cx="7869882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b="1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（</a:t>
            </a:r>
            <a:r>
              <a:rPr lang="en-US" altLang="zh-CN" b="1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</a:t>
            </a:r>
            <a:r>
              <a:rPr lang="zh-CN" altLang="en-US" b="1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）你能把它们按照体重由重到轻排序吗？</a:t>
            </a:r>
            <a:endParaRPr lang="en-US" altLang="zh-CN" b="1" dirty="0">
              <a:solidFill>
                <a:schemeClr val="tx1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8" name="对话气泡: 圆角矩形 7"/>
          <p:cNvSpPr/>
          <p:nvPr/>
        </p:nvSpPr>
        <p:spPr>
          <a:xfrm>
            <a:off x="341732" y="2571750"/>
            <a:ext cx="2664296" cy="679450"/>
          </a:xfrm>
          <a:prstGeom prst="wedgeRoundRectCallout">
            <a:avLst>
              <a:gd name="adj1" fmla="val 47895"/>
              <a:gd name="adj2" fmla="val -93860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2800" b="1" noProof="1">
                <a:solidFill>
                  <a:srgbClr val="002060"/>
                </a:solidFill>
                <a:ea typeface="+mj-ea"/>
                <a:cs typeface="Times New Roman" panose="02020603050405020304" pitchFamily="18" charset="0"/>
              </a:rPr>
              <a:t>228kg</a:t>
            </a:r>
            <a:r>
              <a:rPr lang="zh-CN" altLang="en-US" sz="2800" b="1" noProof="1">
                <a:solidFill>
                  <a:srgbClr val="002060"/>
                </a:solidFill>
                <a:ea typeface="+mj-ea"/>
                <a:cs typeface="Times New Roman" panose="02020603050405020304" pitchFamily="18" charset="0"/>
              </a:rPr>
              <a:t>＝</a:t>
            </a:r>
            <a:r>
              <a:rPr lang="en-US" altLang="zh-CN" sz="2800" b="1" noProof="1">
                <a:solidFill>
                  <a:srgbClr val="002060"/>
                </a:solidFill>
                <a:ea typeface="+mj-ea"/>
                <a:cs typeface="Times New Roman" panose="02020603050405020304" pitchFamily="18" charset="0"/>
              </a:rPr>
              <a:t>0.228t</a:t>
            </a:r>
          </a:p>
        </p:txBody>
      </p:sp>
      <p:sp>
        <p:nvSpPr>
          <p:cNvPr id="9" name="对话气泡: 圆角矩形 8"/>
          <p:cNvSpPr/>
          <p:nvPr/>
        </p:nvSpPr>
        <p:spPr>
          <a:xfrm>
            <a:off x="6137974" y="2571750"/>
            <a:ext cx="2628900" cy="679450"/>
          </a:xfrm>
          <a:prstGeom prst="wedgeRoundRectCallout">
            <a:avLst>
              <a:gd name="adj1" fmla="val -40311"/>
              <a:gd name="adj2" fmla="val -89703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2800" b="1" noProof="1">
                <a:solidFill>
                  <a:srgbClr val="002060"/>
                </a:solidFill>
                <a:ea typeface="+mj-ea"/>
                <a:cs typeface="Times New Roman" panose="02020603050405020304" pitchFamily="18" charset="0"/>
              </a:rPr>
              <a:t>35kg</a:t>
            </a:r>
            <a:r>
              <a:rPr lang="zh-CN" altLang="en-US" sz="2800" b="1" noProof="1">
                <a:solidFill>
                  <a:srgbClr val="002060"/>
                </a:solidFill>
                <a:ea typeface="+mj-ea"/>
                <a:cs typeface="Times New Roman" panose="02020603050405020304" pitchFamily="18" charset="0"/>
              </a:rPr>
              <a:t>＝</a:t>
            </a:r>
            <a:r>
              <a:rPr lang="en-US" altLang="zh-CN" sz="2800" b="1" noProof="1">
                <a:solidFill>
                  <a:srgbClr val="002060"/>
                </a:solidFill>
                <a:ea typeface="+mj-ea"/>
                <a:cs typeface="Times New Roman" panose="02020603050405020304" pitchFamily="18" charset="0"/>
              </a:rPr>
              <a:t>0.035t</a:t>
            </a:r>
          </a:p>
        </p:txBody>
      </p:sp>
      <p:sp>
        <p:nvSpPr>
          <p:cNvPr id="10" name="TextBox 13"/>
          <p:cNvSpPr txBox="1">
            <a:spLocks noChangeArrowheads="1"/>
          </p:cNvSpPr>
          <p:nvPr/>
        </p:nvSpPr>
        <p:spPr bwMode="auto">
          <a:xfrm>
            <a:off x="1546905" y="4286060"/>
            <a:ext cx="674528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1.35t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＞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0.75t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＞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0.35t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＞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228kg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＞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35kg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8113" y="487363"/>
            <a:ext cx="3765550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31645B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31645B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31645B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31645B"/>
                </a:solidFill>
                <a:latin typeface="+mn-ea"/>
                <a:ea typeface="+mn-ea"/>
              </a:rPr>
              <a:t>P47 </a:t>
            </a:r>
            <a:r>
              <a:rPr lang="zh-CN" altLang="en-US" dirty="0">
                <a:solidFill>
                  <a:srgbClr val="31645B"/>
                </a:solidFill>
                <a:latin typeface="+mn-ea"/>
                <a:ea typeface="+mn-ea"/>
              </a:rPr>
              <a:t>做一做 第</a:t>
            </a:r>
            <a:r>
              <a:rPr lang="en-US" altLang="zh-CN" dirty="0">
                <a:solidFill>
                  <a:srgbClr val="31645B"/>
                </a:solidFill>
                <a:latin typeface="+mn-ea"/>
                <a:ea typeface="+mn-ea"/>
              </a:rPr>
              <a:t>2</a:t>
            </a:r>
            <a:r>
              <a:rPr lang="zh-CN" altLang="en-US" dirty="0">
                <a:solidFill>
                  <a:srgbClr val="31645B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31645B"/>
                </a:solidFill>
                <a:latin typeface="+mn-ea"/>
                <a:ea typeface="+mn-ea"/>
              </a:rPr>
              <a:t>】</a:t>
            </a:r>
            <a:endParaRPr lang="zh-CN" altLang="en-US" dirty="0">
              <a:solidFill>
                <a:srgbClr val="31645B"/>
              </a:solidFill>
              <a:latin typeface="+mn-ea"/>
              <a:ea typeface="+mn-ea"/>
            </a:endParaRP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323528" y="915566"/>
            <a:ext cx="758825" cy="52322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2. </a:t>
            </a:r>
            <a:endParaRPr lang="zh-CN" altLang="en-US" sz="2800" b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1225" y="915566"/>
            <a:ext cx="5161550" cy="2766135"/>
          </a:xfrm>
          <a:prstGeom prst="rect">
            <a:avLst/>
          </a:prstGeom>
        </p:spPr>
      </p:pic>
      <p:sp>
        <p:nvSpPr>
          <p:cNvPr id="5" name="TextBox 8"/>
          <p:cNvSpPr txBox="1">
            <a:spLocks noChangeArrowheads="1"/>
          </p:cNvSpPr>
          <p:nvPr/>
        </p:nvSpPr>
        <p:spPr bwMode="auto">
          <a:xfrm>
            <a:off x="637059" y="3740017"/>
            <a:ext cx="7869882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b="1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（</a:t>
            </a:r>
            <a:r>
              <a:rPr lang="en-US" altLang="zh-CN" b="1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</a:t>
            </a:r>
            <a:r>
              <a:rPr lang="zh-CN" altLang="en-US" b="1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）你还能提出其他数学问题并解答吗？</a:t>
            </a:r>
            <a:endParaRPr lang="en-US" altLang="zh-CN" b="1" dirty="0">
              <a:solidFill>
                <a:schemeClr val="tx1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331640" y="4321553"/>
            <a:ext cx="674938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defRPr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zh-CN" altLang="en-US"/>
              <a:t>（答案不唯一）一头白鲸重多少千克？</a:t>
            </a:r>
          </a:p>
        </p:txBody>
      </p:sp>
      <p:sp>
        <p:nvSpPr>
          <p:cNvPr id="10" name="对话气泡: 圆角矩形 9"/>
          <p:cNvSpPr/>
          <p:nvPr/>
        </p:nvSpPr>
        <p:spPr>
          <a:xfrm>
            <a:off x="6137974" y="2571750"/>
            <a:ext cx="2628900" cy="679450"/>
          </a:xfrm>
          <a:prstGeom prst="wedgeRoundRectCallout">
            <a:avLst>
              <a:gd name="adj1" fmla="val -50527"/>
              <a:gd name="adj2" fmla="val 81580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2800" b="1" noProof="1">
                <a:solidFill>
                  <a:srgbClr val="002060"/>
                </a:solidFill>
                <a:ea typeface="+mj-ea"/>
                <a:cs typeface="Times New Roman" panose="02020603050405020304" pitchFamily="18" charset="0"/>
              </a:rPr>
              <a:t>1.35t=1350kg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Box 19"/>
          <p:cNvSpPr txBox="1">
            <a:spLocks noChangeArrowheads="1"/>
          </p:cNvSpPr>
          <p:nvPr/>
        </p:nvSpPr>
        <p:spPr bwMode="auto">
          <a:xfrm>
            <a:off x="827088" y="1158875"/>
            <a:ext cx="7666037" cy="221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en-US" altLang="zh-CN" sz="32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3.  1.09m</a:t>
            </a:r>
            <a:r>
              <a:rPr lang="zh-CN" altLang="zh-CN" sz="32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(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       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)mm       2.56t</a:t>
            </a:r>
            <a:r>
              <a:rPr lang="zh-CN" altLang="zh-CN" sz="32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(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       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)kg</a:t>
            </a:r>
            <a:endParaRPr lang="en-US" altLang="zh-CN" sz="3200" b="1" baseline="3000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     2.3kg</a:t>
            </a:r>
            <a:r>
              <a:rPr lang="zh-CN" altLang="zh-CN" sz="32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(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        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)g            4.6m</a:t>
            </a:r>
            <a:r>
              <a:rPr lang="zh-CN" altLang="zh-CN" sz="32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(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        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)dm</a:t>
            </a:r>
          </a:p>
          <a:p>
            <a:pPr eaLnBrk="1" hangingPunct="1">
              <a:lnSpc>
                <a:spcPct val="15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     2.95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元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=(      )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元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(      )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角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(      )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分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2916238" y="1341438"/>
            <a:ext cx="1004887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1090</a:t>
            </a:r>
            <a:endParaRPr lang="zh-CN" altLang="en-US" sz="32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6653213" y="1338263"/>
            <a:ext cx="1006475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2560</a:t>
            </a:r>
            <a:endParaRPr lang="zh-CN" altLang="en-US" sz="32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2900363" y="2065338"/>
            <a:ext cx="1004887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2300</a:t>
            </a:r>
            <a:endParaRPr lang="zh-CN" altLang="en-US" sz="32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6948488" y="2100263"/>
            <a:ext cx="595312" cy="5857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46</a:t>
            </a:r>
            <a:endParaRPr lang="zh-CN" altLang="en-US" sz="32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3013075" y="2789238"/>
            <a:ext cx="390525" cy="5857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2</a:t>
            </a:r>
            <a:endParaRPr lang="zh-CN" altLang="en-US" sz="32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4356100" y="2824163"/>
            <a:ext cx="388938" cy="5857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9</a:t>
            </a:r>
            <a:endParaRPr lang="zh-CN" altLang="en-US" sz="32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5602288" y="2824163"/>
            <a:ext cx="390525" cy="5857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5</a:t>
            </a:r>
            <a:endParaRPr lang="zh-CN" altLang="en-US" sz="32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968875" y="3889375"/>
            <a:ext cx="3767138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31645B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31645B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31645B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31645B"/>
                </a:solidFill>
                <a:latin typeface="+mn-ea"/>
                <a:ea typeface="+mn-ea"/>
              </a:rPr>
              <a:t>P48 </a:t>
            </a:r>
            <a:r>
              <a:rPr lang="zh-CN" altLang="en-US" dirty="0">
                <a:solidFill>
                  <a:srgbClr val="31645B"/>
                </a:solidFill>
                <a:latin typeface="+mn-ea"/>
                <a:ea typeface="+mn-ea"/>
              </a:rPr>
              <a:t>练习十二 第</a:t>
            </a:r>
            <a:r>
              <a:rPr lang="en-US" altLang="zh-CN" dirty="0">
                <a:solidFill>
                  <a:srgbClr val="31645B"/>
                </a:solidFill>
                <a:latin typeface="+mn-ea"/>
                <a:ea typeface="+mn-ea"/>
              </a:rPr>
              <a:t>2</a:t>
            </a:r>
            <a:r>
              <a:rPr lang="zh-CN" altLang="en-US" dirty="0">
                <a:solidFill>
                  <a:srgbClr val="31645B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31645B"/>
                </a:solidFill>
                <a:latin typeface="+mn-ea"/>
                <a:ea typeface="+mn-ea"/>
              </a:rPr>
              <a:t>】</a:t>
            </a:r>
            <a:endParaRPr lang="zh-CN" altLang="en-US" dirty="0">
              <a:solidFill>
                <a:srgbClr val="31645B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  <p:bldP spid="43" grpId="0"/>
      <p:bldP spid="44" grpId="0"/>
      <p:bldP spid="45" grpId="0"/>
      <p:bldP spid="46" grpId="0"/>
      <p:bldP spid="4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989" y="971550"/>
            <a:ext cx="6870023" cy="3699912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403875" y="4151475"/>
            <a:ext cx="723900" cy="5222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800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454103" y="3660130"/>
            <a:ext cx="633413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0.8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799393" y="3649663"/>
            <a:ext cx="633412" cy="5222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1.5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665249" y="4103349"/>
            <a:ext cx="901700" cy="5222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1500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179688" y="4117938"/>
            <a:ext cx="363537" cy="5222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3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053159" y="4117005"/>
            <a:ext cx="723275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>
                <a:solidFill>
                  <a:srgbClr val="FF0000"/>
                </a:solidFill>
                <a:latin typeface="+mj-lt"/>
              </a:rPr>
              <a:t>600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044702" y="3660130"/>
            <a:ext cx="633507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>
                <a:solidFill>
                  <a:srgbClr val="FF0000"/>
                </a:solidFill>
                <a:latin typeface="+mj-lt"/>
              </a:rPr>
              <a:t>3.6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9466" name="矩形 9"/>
          <p:cNvSpPr>
            <a:spLocks noChangeArrowheads="1"/>
          </p:cNvSpPr>
          <p:nvPr/>
        </p:nvSpPr>
        <p:spPr bwMode="auto">
          <a:xfrm>
            <a:off x="654050" y="1131888"/>
            <a:ext cx="4921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4.</a:t>
            </a:r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598488" y="601663"/>
            <a:ext cx="3765550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31645B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31645B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31645B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31645B"/>
                </a:solidFill>
                <a:latin typeface="+mn-ea"/>
                <a:ea typeface="+mn-ea"/>
              </a:rPr>
              <a:t>P48 </a:t>
            </a:r>
            <a:r>
              <a:rPr lang="zh-CN" altLang="en-US" dirty="0">
                <a:solidFill>
                  <a:srgbClr val="31645B"/>
                </a:solidFill>
                <a:latin typeface="+mn-ea"/>
                <a:ea typeface="+mn-ea"/>
              </a:rPr>
              <a:t>练习十二 第</a:t>
            </a:r>
            <a:r>
              <a:rPr lang="en-US" altLang="zh-CN" dirty="0">
                <a:solidFill>
                  <a:srgbClr val="31645B"/>
                </a:solidFill>
                <a:latin typeface="+mn-ea"/>
                <a:ea typeface="+mn-ea"/>
              </a:rPr>
              <a:t>3</a:t>
            </a:r>
            <a:r>
              <a:rPr lang="zh-CN" altLang="en-US" dirty="0">
                <a:solidFill>
                  <a:srgbClr val="31645B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31645B"/>
                </a:solidFill>
                <a:latin typeface="+mn-ea"/>
                <a:ea typeface="+mn-ea"/>
              </a:rPr>
              <a:t>】</a:t>
            </a:r>
            <a:endParaRPr lang="zh-CN" altLang="en-US" dirty="0">
              <a:solidFill>
                <a:srgbClr val="31645B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179780"/>
            <a:ext cx="3525408" cy="1703618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3670538" y="4070422"/>
            <a:ext cx="486190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帝企鹅身高：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120cm=____m</a:t>
            </a:r>
            <a:endParaRPr lang="zh-CN" altLang="en-US" sz="1600"/>
          </a:p>
        </p:txBody>
      </p:sp>
      <p:sp>
        <p:nvSpPr>
          <p:cNvPr id="7" name="文本框 6"/>
          <p:cNvSpPr txBox="1"/>
          <p:nvPr/>
        </p:nvSpPr>
        <p:spPr>
          <a:xfrm>
            <a:off x="467544" y="2614233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海象体重：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1980kg=____t</a:t>
            </a:r>
            <a:endParaRPr lang="zh-CN" altLang="en-US" sz="1600"/>
          </a:p>
        </p:txBody>
      </p:sp>
      <p:sp>
        <p:nvSpPr>
          <p:cNvPr id="20483" name="矩形 8"/>
          <p:cNvSpPr>
            <a:spLocks noChangeArrowheads="1"/>
          </p:cNvSpPr>
          <p:nvPr/>
        </p:nvSpPr>
        <p:spPr bwMode="auto">
          <a:xfrm>
            <a:off x="579465" y="784157"/>
            <a:ext cx="45397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5.</a:t>
            </a:r>
            <a:endParaRPr lang="zh-CN" altLang="en-US" sz="1600"/>
          </a:p>
        </p:txBody>
      </p:sp>
      <p:sp>
        <p:nvSpPr>
          <p:cNvPr id="12" name="文本框 11"/>
          <p:cNvSpPr txBox="1"/>
          <p:nvPr/>
        </p:nvSpPr>
        <p:spPr>
          <a:xfrm>
            <a:off x="7115600" y="4043766"/>
            <a:ext cx="633412" cy="5222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1.2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06450" y="483518"/>
            <a:ext cx="3765550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31645B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31645B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31645B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31645B"/>
                </a:solidFill>
                <a:latin typeface="+mn-ea"/>
                <a:ea typeface="+mn-ea"/>
              </a:rPr>
              <a:t>P48 </a:t>
            </a:r>
            <a:r>
              <a:rPr lang="zh-CN" altLang="en-US" dirty="0">
                <a:solidFill>
                  <a:srgbClr val="31645B"/>
                </a:solidFill>
                <a:latin typeface="+mn-ea"/>
                <a:ea typeface="+mn-ea"/>
              </a:rPr>
              <a:t>练习十二 第</a:t>
            </a:r>
            <a:r>
              <a:rPr lang="en-US" altLang="zh-CN" dirty="0">
                <a:solidFill>
                  <a:srgbClr val="31645B"/>
                </a:solidFill>
                <a:latin typeface="+mn-ea"/>
                <a:ea typeface="+mn-ea"/>
              </a:rPr>
              <a:t>4</a:t>
            </a:r>
            <a:r>
              <a:rPr lang="zh-CN" altLang="en-US" dirty="0">
                <a:solidFill>
                  <a:srgbClr val="31645B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31645B"/>
                </a:solidFill>
                <a:latin typeface="+mn-ea"/>
                <a:ea typeface="+mn-ea"/>
              </a:rPr>
              <a:t>】</a:t>
            </a:r>
            <a:endParaRPr lang="zh-CN" altLang="en-US" dirty="0">
              <a:solidFill>
                <a:srgbClr val="31645B"/>
              </a:solidFill>
              <a:latin typeface="+mn-ea"/>
              <a:ea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435" y="811468"/>
            <a:ext cx="2637104" cy="180276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644008" y="2614233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浣熊体重：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7.5kg=_____g</a:t>
            </a:r>
            <a:endParaRPr lang="zh-CN" altLang="en-US" sz="1600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784157"/>
            <a:ext cx="2456932" cy="1802765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7514905" y="2586922"/>
            <a:ext cx="903287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7500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568428" y="2613077"/>
            <a:ext cx="812800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1.98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1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矩形 2"/>
          <p:cNvSpPr>
            <a:spLocks noChangeArrowheads="1"/>
          </p:cNvSpPr>
          <p:nvPr/>
        </p:nvSpPr>
        <p:spPr bwMode="auto">
          <a:xfrm>
            <a:off x="1042988" y="842963"/>
            <a:ext cx="705802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6.</a:t>
            </a:r>
            <a:r>
              <a:rPr lang="zh-CN" altLang="en-US" sz="32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在○里填上“＞”“＜”或“＝”。</a:t>
            </a:r>
          </a:p>
        </p:txBody>
      </p:sp>
      <p:sp>
        <p:nvSpPr>
          <p:cNvPr id="21507" name="矩形 2"/>
          <p:cNvSpPr>
            <a:spLocks noChangeArrowheads="1"/>
          </p:cNvSpPr>
          <p:nvPr/>
        </p:nvSpPr>
        <p:spPr bwMode="auto">
          <a:xfrm>
            <a:off x="1116013" y="1936750"/>
            <a:ext cx="28797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3.61m</a:t>
            </a:r>
            <a:r>
              <a:rPr lang="zh-CN" altLang="en-US" sz="32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○</a:t>
            </a:r>
            <a:r>
              <a:rPr lang="en-US" altLang="zh-CN" sz="32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362cm</a:t>
            </a:r>
            <a:endParaRPr lang="zh-CN" altLang="en-US" sz="3200" b="1">
              <a:solidFill>
                <a:srgbClr val="1C1C1C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1508" name="矩形 2"/>
          <p:cNvSpPr>
            <a:spLocks noChangeArrowheads="1"/>
          </p:cNvSpPr>
          <p:nvPr/>
        </p:nvSpPr>
        <p:spPr bwMode="auto">
          <a:xfrm>
            <a:off x="5148263" y="1936750"/>
            <a:ext cx="28797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284g</a:t>
            </a:r>
            <a:r>
              <a:rPr lang="zh-CN" altLang="en-US" sz="32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○</a:t>
            </a:r>
            <a:r>
              <a:rPr lang="en-US" altLang="zh-CN" sz="32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0.284kg</a:t>
            </a:r>
            <a:endParaRPr lang="zh-CN" altLang="en-US" sz="3200" b="1">
              <a:solidFill>
                <a:srgbClr val="1C1C1C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1509" name="矩形 2"/>
          <p:cNvSpPr>
            <a:spLocks noChangeArrowheads="1"/>
          </p:cNvSpPr>
          <p:nvPr/>
        </p:nvSpPr>
        <p:spPr bwMode="auto">
          <a:xfrm>
            <a:off x="1116013" y="2787650"/>
            <a:ext cx="28797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1480m</a:t>
            </a:r>
            <a:r>
              <a:rPr lang="zh-CN" altLang="en-US" sz="32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○</a:t>
            </a:r>
            <a:r>
              <a:rPr lang="en-US" altLang="zh-CN" sz="32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1.5km</a:t>
            </a:r>
            <a:endParaRPr lang="zh-CN" altLang="en-US" sz="3200" b="1">
              <a:solidFill>
                <a:srgbClr val="1C1C1C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1510" name="矩形 2"/>
          <p:cNvSpPr>
            <a:spLocks noChangeArrowheads="1"/>
          </p:cNvSpPr>
          <p:nvPr/>
        </p:nvSpPr>
        <p:spPr bwMode="auto">
          <a:xfrm>
            <a:off x="5219700" y="2787650"/>
            <a:ext cx="28813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532cm</a:t>
            </a:r>
            <a:r>
              <a:rPr lang="zh-CN" altLang="en-US" sz="32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○</a:t>
            </a:r>
            <a:r>
              <a:rPr lang="en-US" altLang="zh-CN" sz="32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5.3m</a:t>
            </a:r>
            <a:endParaRPr lang="zh-CN" altLang="en-US" sz="3200" b="1">
              <a:solidFill>
                <a:srgbClr val="1C1C1C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239963" y="1933575"/>
            <a:ext cx="4191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&lt;</a:t>
            </a:r>
            <a:endParaRPr lang="zh-CN" altLang="en-US" sz="32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056313" y="1933575"/>
            <a:ext cx="417512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=</a:t>
            </a:r>
            <a:endParaRPr lang="zh-CN" altLang="en-US" sz="32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346325" y="2784475"/>
            <a:ext cx="4191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&lt;</a:t>
            </a:r>
            <a:endParaRPr lang="zh-CN" altLang="en-US" sz="32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451600" y="2784475"/>
            <a:ext cx="417513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</a:rPr>
              <a:t>&gt;</a:t>
            </a:r>
            <a:endParaRPr lang="zh-CN" altLang="en-US" sz="32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968875" y="3889375"/>
            <a:ext cx="3767138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31645B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31645B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31645B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31645B"/>
                </a:solidFill>
                <a:latin typeface="+mn-ea"/>
                <a:ea typeface="+mn-ea"/>
              </a:rPr>
              <a:t>P48 </a:t>
            </a:r>
            <a:r>
              <a:rPr lang="zh-CN" altLang="en-US" dirty="0">
                <a:solidFill>
                  <a:srgbClr val="31645B"/>
                </a:solidFill>
                <a:latin typeface="+mn-ea"/>
                <a:ea typeface="+mn-ea"/>
              </a:rPr>
              <a:t>练习</a:t>
            </a:r>
            <a:r>
              <a:rPr lang="zh-CN" altLang="en-US">
                <a:solidFill>
                  <a:srgbClr val="31645B"/>
                </a:solidFill>
                <a:latin typeface="+mn-ea"/>
                <a:ea typeface="+mn-ea"/>
              </a:rPr>
              <a:t>十二 第</a:t>
            </a:r>
            <a:r>
              <a:rPr lang="en-US" altLang="zh-CN">
                <a:solidFill>
                  <a:srgbClr val="31645B"/>
                </a:solidFill>
                <a:latin typeface="+mn-ea"/>
                <a:ea typeface="+mn-ea"/>
              </a:rPr>
              <a:t>5</a:t>
            </a:r>
            <a:r>
              <a:rPr lang="zh-CN" altLang="en-US">
                <a:solidFill>
                  <a:srgbClr val="31645B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31645B"/>
                </a:solidFill>
                <a:latin typeface="+mn-ea"/>
                <a:ea typeface="+mn-ea"/>
              </a:rPr>
              <a:t>】</a:t>
            </a:r>
            <a:endParaRPr lang="zh-CN" altLang="en-US" dirty="0">
              <a:solidFill>
                <a:srgbClr val="31645B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2"/>
          <p:cNvSpPr>
            <a:spLocks noChangeArrowheads="1"/>
          </p:cNvSpPr>
          <p:nvPr/>
        </p:nvSpPr>
        <p:spPr bwMode="auto">
          <a:xfrm>
            <a:off x="395536" y="1325826"/>
            <a:ext cx="8216652" cy="2111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8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）“奋斗者”号全海深载人潜水器下潜深度达到了</a:t>
            </a:r>
            <a:r>
              <a:rPr lang="en-US" altLang="zh-CN" sz="28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10909m</a:t>
            </a:r>
            <a:r>
              <a:rPr lang="zh-CN" altLang="en-US" sz="28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。（用千米作单位）</a:t>
            </a:r>
            <a:endParaRPr lang="en-US" altLang="zh-CN" sz="2800" b="1" dirty="0">
              <a:solidFill>
                <a:srgbClr val="1C1C1C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endParaRPr lang="en-US" altLang="zh-CN" sz="2800" b="1" dirty="0">
              <a:solidFill>
                <a:srgbClr val="1C1C1C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）嫦娥五号探测器总重</a:t>
            </a:r>
            <a:r>
              <a:rPr lang="en-US" altLang="zh-CN" sz="28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8.2t</a:t>
            </a:r>
            <a:r>
              <a:rPr lang="zh-CN" altLang="en-US" sz="28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。（用千克作单位）</a:t>
            </a:r>
            <a:endParaRPr lang="en-US" altLang="zh-CN" sz="2800" b="1" dirty="0">
              <a:solidFill>
                <a:srgbClr val="1C1C1C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2530" name="矩形 2"/>
          <p:cNvSpPr>
            <a:spLocks noChangeArrowheads="1"/>
          </p:cNvSpPr>
          <p:nvPr/>
        </p:nvSpPr>
        <p:spPr bwMode="auto">
          <a:xfrm>
            <a:off x="395537" y="699542"/>
            <a:ext cx="499903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7.</a:t>
            </a:r>
            <a:r>
              <a:rPr lang="zh-CN" altLang="en-US" sz="28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按照要求改写数据。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725489" y="2377561"/>
            <a:ext cx="3430587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800" b="1">
                <a:solidFill>
                  <a:srgbClr val="FF0000"/>
                </a:solidFill>
                <a:latin typeface="+mj-lt"/>
              </a:rPr>
              <a:t>10909m=10.909km</a:t>
            </a:r>
            <a:endParaRPr lang="en-US" altLang="zh-CN" sz="2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725489" y="3565115"/>
            <a:ext cx="28083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2800" b="1">
                <a:solidFill>
                  <a:srgbClr val="FF0000"/>
                </a:solidFill>
                <a:latin typeface="+mj-lt"/>
              </a:rPr>
              <a:t>8.2t=8200kg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715644" y="827740"/>
            <a:ext cx="3765550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31645B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31645B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31645B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31645B"/>
                </a:solidFill>
                <a:latin typeface="+mn-ea"/>
                <a:ea typeface="+mn-ea"/>
              </a:rPr>
              <a:t>P49 </a:t>
            </a:r>
            <a:r>
              <a:rPr lang="zh-CN" altLang="en-US" dirty="0">
                <a:solidFill>
                  <a:srgbClr val="31645B"/>
                </a:solidFill>
                <a:latin typeface="+mn-ea"/>
                <a:ea typeface="+mn-ea"/>
              </a:rPr>
              <a:t>练习十二 第</a:t>
            </a:r>
            <a:r>
              <a:rPr lang="en-US" altLang="zh-CN" dirty="0">
                <a:solidFill>
                  <a:srgbClr val="31645B"/>
                </a:solidFill>
                <a:latin typeface="+mn-ea"/>
                <a:ea typeface="+mn-ea"/>
              </a:rPr>
              <a:t>8</a:t>
            </a:r>
            <a:r>
              <a:rPr lang="zh-CN" altLang="en-US" dirty="0">
                <a:solidFill>
                  <a:srgbClr val="31645B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31645B"/>
                </a:solidFill>
                <a:latin typeface="+mn-ea"/>
                <a:ea typeface="+mn-ea"/>
              </a:rPr>
              <a:t>】</a:t>
            </a:r>
            <a:endParaRPr lang="zh-CN" altLang="en-US" dirty="0">
              <a:solidFill>
                <a:srgbClr val="31645B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2"/>
          <p:cNvSpPr>
            <a:spLocks noChangeArrowheads="1"/>
          </p:cNvSpPr>
          <p:nvPr/>
        </p:nvSpPr>
        <p:spPr bwMode="auto">
          <a:xfrm>
            <a:off x="395536" y="1325826"/>
            <a:ext cx="8216652" cy="2111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28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）马拉松比赛全程是</a:t>
            </a:r>
            <a:r>
              <a:rPr lang="en-US" altLang="zh-CN" sz="28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42km195m</a:t>
            </a:r>
            <a:r>
              <a:rPr lang="zh-CN" altLang="en-US" sz="28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。（用千米作单位）</a:t>
            </a:r>
            <a:endParaRPr lang="en-US" altLang="zh-CN" sz="2800" b="1">
              <a:solidFill>
                <a:srgbClr val="1C1C1C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endParaRPr lang="en-US" altLang="zh-CN" sz="2800" b="1">
              <a:solidFill>
                <a:srgbClr val="1C1C1C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zh-CN" altLang="en-US" sz="28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）一艘轮船重</a:t>
            </a:r>
            <a:r>
              <a:rPr lang="en-US" altLang="zh-CN" sz="28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2150000kg</a:t>
            </a:r>
            <a:r>
              <a:rPr lang="zh-CN" altLang="en-US" sz="28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。（用吨作单位）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1907704" y="2119761"/>
            <a:ext cx="403244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2800" b="1">
                <a:solidFill>
                  <a:srgbClr val="FF0000"/>
                </a:solidFill>
                <a:latin typeface="+mj-lt"/>
              </a:rPr>
              <a:t>42km195m=42.195km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907704" y="3651870"/>
            <a:ext cx="29523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2800" b="1">
                <a:solidFill>
                  <a:srgbClr val="FF0000"/>
                </a:solidFill>
                <a:latin typeface="+mj-lt"/>
              </a:rPr>
              <a:t>2150000kg=2150t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5" name="矩形 2"/>
          <p:cNvSpPr>
            <a:spLocks noChangeArrowheads="1"/>
          </p:cNvSpPr>
          <p:nvPr/>
        </p:nvSpPr>
        <p:spPr bwMode="auto">
          <a:xfrm>
            <a:off x="395537" y="699542"/>
            <a:ext cx="499903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7.</a:t>
            </a:r>
            <a:r>
              <a:rPr lang="zh-CN" altLang="en-US" sz="28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按照要求改写数据。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715644" y="827740"/>
            <a:ext cx="3765550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31645B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31645B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31645B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31645B"/>
                </a:solidFill>
                <a:latin typeface="+mn-ea"/>
                <a:ea typeface="+mn-ea"/>
              </a:rPr>
              <a:t>P49 </a:t>
            </a:r>
            <a:r>
              <a:rPr lang="zh-CN" altLang="en-US" dirty="0">
                <a:solidFill>
                  <a:srgbClr val="31645B"/>
                </a:solidFill>
                <a:latin typeface="+mn-ea"/>
                <a:ea typeface="+mn-ea"/>
              </a:rPr>
              <a:t>练习十二 第</a:t>
            </a:r>
            <a:r>
              <a:rPr lang="en-US" altLang="zh-CN" dirty="0">
                <a:solidFill>
                  <a:srgbClr val="31645B"/>
                </a:solidFill>
                <a:latin typeface="+mn-ea"/>
                <a:ea typeface="+mn-ea"/>
              </a:rPr>
              <a:t>8</a:t>
            </a:r>
            <a:r>
              <a:rPr lang="zh-CN" altLang="en-US" dirty="0">
                <a:solidFill>
                  <a:srgbClr val="31645B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31645B"/>
                </a:solidFill>
                <a:latin typeface="+mn-ea"/>
                <a:ea typeface="+mn-ea"/>
              </a:rPr>
              <a:t>】</a:t>
            </a:r>
            <a:endParaRPr lang="zh-CN" altLang="en-US" dirty="0">
              <a:solidFill>
                <a:srgbClr val="31645B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8" name="组合 13"/>
          <p:cNvGrpSpPr/>
          <p:nvPr/>
        </p:nvGrpSpPr>
        <p:grpSpPr bwMode="auto">
          <a:xfrm>
            <a:off x="6350" y="36513"/>
            <a:ext cx="6096000" cy="1052512"/>
            <a:chOff x="6649" y="36361"/>
            <a:chExt cx="6095032" cy="1052799"/>
          </a:xfrm>
        </p:grpSpPr>
        <p:pic>
          <p:nvPicPr>
            <p:cNvPr id="24589" name="图片 1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9730"/>
            <a:stretch>
              <a:fillRect/>
            </a:stretch>
          </p:blipFill>
          <p:spPr bwMode="auto">
            <a:xfrm>
              <a:off x="6649" y="36361"/>
              <a:ext cx="2909167" cy="10527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590" name="图片 1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45"/>
            <a:stretch>
              <a:fillRect/>
            </a:stretch>
          </p:blipFill>
          <p:spPr bwMode="auto">
            <a:xfrm>
              <a:off x="2915816" y="36361"/>
              <a:ext cx="3185865" cy="10527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4579" name="TextBox 12"/>
          <p:cNvSpPr txBox="1">
            <a:spLocks noChangeArrowheads="1"/>
          </p:cNvSpPr>
          <p:nvPr/>
        </p:nvSpPr>
        <p:spPr bwMode="auto">
          <a:xfrm>
            <a:off x="277813" y="2811463"/>
            <a:ext cx="5713412" cy="1570037"/>
          </a:xfrm>
          <a:prstGeom prst="rect">
            <a:avLst/>
          </a:prstGeom>
          <a:solidFill>
            <a:srgbClr val="FFFFFF"/>
          </a:solidFill>
          <a:ln w="9525">
            <a:solidFill>
              <a:schemeClr val="bg1"/>
            </a:solidFill>
            <a:miter lim="800000"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名数改写的关键是判断改写的“方向”和 “进率”</a:t>
            </a:r>
            <a:r>
              <a:rPr lang="en-US" altLang="zh-CN" sz="3200" b="1">
                <a:latin typeface="黑体" panose="02010609060101010101" pitchFamily="49" charset="-122"/>
                <a:ea typeface="黑体" panose="02010609060101010101" pitchFamily="49" charset="-122"/>
              </a:rPr>
              <a:t>,</a:t>
            </a: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进而确定乘或除以多少。</a:t>
            </a:r>
          </a:p>
        </p:txBody>
      </p:sp>
      <p:grpSp>
        <p:nvGrpSpPr>
          <p:cNvPr id="24580" name="组合 19"/>
          <p:cNvGrpSpPr/>
          <p:nvPr/>
        </p:nvGrpSpPr>
        <p:grpSpPr bwMode="auto">
          <a:xfrm>
            <a:off x="277813" y="1203325"/>
            <a:ext cx="5810250" cy="1460500"/>
            <a:chOff x="1666168" y="1629905"/>
            <a:chExt cx="5811663" cy="1460352"/>
          </a:xfrm>
        </p:grpSpPr>
        <p:grpSp>
          <p:nvGrpSpPr>
            <p:cNvPr id="24582" name="组合 10"/>
            <p:cNvGrpSpPr/>
            <p:nvPr/>
          </p:nvGrpSpPr>
          <p:grpSpPr bwMode="auto">
            <a:xfrm>
              <a:off x="1666168" y="2067694"/>
              <a:ext cx="5811663" cy="584775"/>
              <a:chOff x="680409" y="2971829"/>
              <a:chExt cx="4636047" cy="584637"/>
            </a:xfrm>
          </p:grpSpPr>
          <p:sp>
            <p:nvSpPr>
              <p:cNvPr id="24585" name="TextBox 12"/>
              <p:cNvSpPr txBox="1">
                <a:spLocks noChangeArrowheads="1"/>
              </p:cNvSpPr>
              <p:nvPr/>
            </p:nvSpPr>
            <p:spPr bwMode="auto">
              <a:xfrm>
                <a:off x="680409" y="2971829"/>
                <a:ext cx="4636047" cy="5846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3200" b="1">
                    <a:solidFill>
                      <a:srgbClr val="FF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低级单位          高级单位</a:t>
                </a:r>
                <a:endParaRPr lang="en-US" altLang="zh-CN" sz="3200" b="1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grpSp>
            <p:nvGrpSpPr>
              <p:cNvPr id="24586" name="组合 9"/>
              <p:cNvGrpSpPr/>
              <p:nvPr/>
            </p:nvGrpSpPr>
            <p:grpSpPr bwMode="auto">
              <a:xfrm>
                <a:off x="2287609" y="3156604"/>
                <a:ext cx="1332001" cy="201519"/>
                <a:chOff x="2287609" y="3156610"/>
                <a:chExt cx="1332001" cy="201519"/>
              </a:xfrm>
            </p:grpSpPr>
            <p:cxnSp>
              <p:nvCxnSpPr>
                <p:cNvPr id="24587" name="直接箭头连接符 9"/>
                <p:cNvCxnSpPr>
                  <a:cxnSpLocks noChangeShapeType="1"/>
                </p:cNvCxnSpPr>
                <p:nvPr/>
              </p:nvCxnSpPr>
              <p:spPr bwMode="auto">
                <a:xfrm rot="10800000">
                  <a:off x="2287610" y="3156610"/>
                  <a:ext cx="1332000" cy="1588"/>
                </a:xfrm>
                <a:prstGeom prst="straightConnector1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4588" name="直接箭头连接符 10"/>
                <p:cNvCxnSpPr>
                  <a:cxnSpLocks noChangeShapeType="1"/>
                </p:cNvCxnSpPr>
                <p:nvPr/>
              </p:nvCxnSpPr>
              <p:spPr bwMode="auto">
                <a:xfrm>
                  <a:off x="2287609" y="3356541"/>
                  <a:ext cx="1332000" cy="1588"/>
                </a:xfrm>
                <a:prstGeom prst="straightConnector1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  <p:sp>
          <p:nvSpPr>
            <p:cNvPr id="24583" name="矩形 17"/>
            <p:cNvSpPr>
              <a:spLocks noChangeArrowheads="1"/>
            </p:cNvSpPr>
            <p:nvPr/>
          </p:nvSpPr>
          <p:spPr bwMode="auto">
            <a:xfrm>
              <a:off x="3733510" y="2505482"/>
              <a:ext cx="1420582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200" b="1">
                  <a:solidFill>
                    <a:srgbClr val="3399FF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÷</a:t>
              </a:r>
              <a:r>
                <a:rPr lang="zh-CN" altLang="en-US" sz="3200" b="1">
                  <a:solidFill>
                    <a:srgbClr val="3399FF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进率</a:t>
              </a:r>
            </a:p>
          </p:txBody>
        </p:sp>
        <p:sp>
          <p:nvSpPr>
            <p:cNvPr id="24584" name="矩形 18"/>
            <p:cNvSpPr>
              <a:spLocks noChangeArrowheads="1"/>
            </p:cNvSpPr>
            <p:nvPr/>
          </p:nvSpPr>
          <p:spPr bwMode="auto">
            <a:xfrm>
              <a:off x="3789700" y="1629905"/>
              <a:ext cx="1420582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200" b="1">
                  <a:solidFill>
                    <a:srgbClr val="3399FF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×</a:t>
              </a:r>
              <a:r>
                <a:rPr lang="zh-CN" altLang="en-US" sz="3200" b="1">
                  <a:solidFill>
                    <a:srgbClr val="3399FF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进率</a:t>
              </a:r>
              <a:endParaRPr lang="en-US" altLang="zh-CN" sz="3200" b="1">
                <a:solidFill>
                  <a:srgbClr val="3399F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23556" name="文本框 10"/>
          <p:cNvSpPr txBox="1">
            <a:spLocks noChangeArrowheads="1"/>
          </p:cNvSpPr>
          <p:nvPr/>
        </p:nvSpPr>
        <p:spPr bwMode="auto">
          <a:xfrm>
            <a:off x="395288" y="196850"/>
            <a:ext cx="5280025" cy="64611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四、课堂小结，总结提升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644</Words>
  <Application>Microsoft Office PowerPoint</Application>
  <PresentationFormat>全屏显示(16:9)</PresentationFormat>
  <Paragraphs>128</Paragraphs>
  <Slides>19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9" baseType="lpstr">
      <vt:lpstr>等线</vt:lpstr>
      <vt:lpstr>等线 Light</vt:lpstr>
      <vt:lpstr>黑体</vt:lpstr>
      <vt:lpstr>楷体</vt:lpstr>
      <vt:lpstr>隶书</vt:lpstr>
      <vt:lpstr>宋体</vt:lpstr>
      <vt:lpstr>幼圆</vt:lpstr>
      <vt:lpstr>Arial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litao</cp:lastModifiedBy>
  <cp:revision>237</cp:revision>
  <dcterms:created xsi:type="dcterms:W3CDTF">2015-08-27T07:30:00Z</dcterms:created>
  <dcterms:modified xsi:type="dcterms:W3CDTF">2023-11-21T05:23:33Z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5B1389262D0B4A19AB813CE79EAA6350</vt:lpwstr>
  </property>
</Properties>
</file>