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63" r:id="rId2"/>
    <p:sldId id="344" r:id="rId3"/>
    <p:sldId id="345" r:id="rId4"/>
    <p:sldId id="346" r:id="rId5"/>
    <p:sldId id="348" r:id="rId6"/>
    <p:sldId id="349" r:id="rId7"/>
    <p:sldId id="351" r:id="rId8"/>
    <p:sldId id="361" r:id="rId9"/>
    <p:sldId id="347" r:id="rId10"/>
    <p:sldId id="270" r:id="rId11"/>
    <p:sldId id="352" r:id="rId12"/>
    <p:sldId id="353" r:id="rId13"/>
    <p:sldId id="356" r:id="rId14"/>
    <p:sldId id="355" r:id="rId15"/>
    <p:sldId id="357" r:id="rId16"/>
    <p:sldId id="354" r:id="rId17"/>
    <p:sldId id="358" r:id="rId18"/>
    <p:sldId id="359" r:id="rId19"/>
    <p:sldId id="360" r:id="rId2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21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765522088@qq.com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6316"/>
    <a:srgbClr val="FFF8E5"/>
    <a:srgbClr val="3399FF"/>
    <a:srgbClr val="FFFFFF"/>
    <a:srgbClr val="0EB83A"/>
    <a:srgbClr val="BDDD22"/>
    <a:srgbClr val="EAFF56"/>
    <a:srgbClr val="00E0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35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954" y="444"/>
      </p:cViewPr>
      <p:guideLst>
        <p:guide orient="horz" pos="1632"/>
        <p:guide orient="horz" pos="721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8CC6569-EFCF-4764-BD6D-7D9AC22C5A1B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4793FBE-8BE2-49AE-B6F4-3964D15EF925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A11E8C75-F045-4750-8D02-4A678D065CCC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 bwMode="auto">
          <a:xfrm>
            <a:off x="1109663" y="376238"/>
            <a:ext cx="6924675" cy="4391025"/>
            <a:chOff x="1187624" y="267494"/>
            <a:chExt cx="6923846" cy="4392488"/>
          </a:xfrm>
        </p:grpSpPr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99" t="6602" r="14999" b="57726"/>
            <a:stretch>
              <a:fillRect/>
            </a:stretch>
          </p:blipFill>
          <p:spPr bwMode="auto">
            <a:xfrm>
              <a:off x="1187624" y="267494"/>
              <a:ext cx="6923846" cy="3528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99" t="79352" r="14999" b="6088"/>
            <a:stretch>
              <a:fillRect/>
            </a:stretch>
          </p:blipFill>
          <p:spPr bwMode="auto">
            <a:xfrm>
              <a:off x="1187624" y="3219822"/>
              <a:ext cx="6923846" cy="1440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文本框 6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27">
            <a:extLst>
              <a:ext uri="{FF2B5EF4-FFF2-40B4-BE49-F238E27FC236}">
                <a16:creationId xmlns:a16="http://schemas.microsoft.com/office/drawing/2014/main" id="{8ED612E7-B07B-43D4-8F0F-328BE5C4D9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: 圆角 2"/>
          <p:cNvSpPr/>
          <p:nvPr userDrawn="1"/>
        </p:nvSpPr>
        <p:spPr>
          <a:xfrm>
            <a:off x="143508" y="195486"/>
            <a:ext cx="8856984" cy="4752528"/>
          </a:xfrm>
          <a:prstGeom prst="roundRect">
            <a:avLst>
              <a:gd name="adj" fmla="val 9369"/>
            </a:avLst>
          </a:prstGeom>
          <a:solidFill>
            <a:srgbClr val="FFF8E5"/>
          </a:solidFill>
          <a:ln w="101600">
            <a:solidFill>
              <a:srgbClr val="C26316"/>
            </a:solidFill>
          </a:ln>
          <a:effectLst>
            <a:innerShdw blurRad="3175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/>
          <a:srcRect t="43542" r="42176"/>
          <a:stretch>
            <a:fillRect/>
          </a:stretch>
        </p:blipFill>
        <p:spPr>
          <a:xfrm>
            <a:off x="145" y="4135385"/>
            <a:ext cx="1835551" cy="1008115"/>
          </a:xfrm>
          <a:custGeom>
            <a:avLst/>
            <a:gdLst>
              <a:gd name="connsiteX0" fmla="*/ 0 w 5075911"/>
              <a:gd name="connsiteY0" fmla="*/ 0 h 2787774"/>
              <a:gd name="connsiteX1" fmla="*/ 3688493 w 5075911"/>
              <a:gd name="connsiteY1" fmla="*/ 0 h 2787774"/>
              <a:gd name="connsiteX2" fmla="*/ 3688493 w 5075911"/>
              <a:gd name="connsiteY2" fmla="*/ 1440160 h 2787774"/>
              <a:gd name="connsiteX3" fmla="*/ 5075911 w 5075911"/>
              <a:gd name="connsiteY3" fmla="*/ 1440160 h 2787774"/>
              <a:gd name="connsiteX4" fmla="*/ 5075911 w 5075911"/>
              <a:gd name="connsiteY4" fmla="*/ 2787774 h 2787774"/>
              <a:gd name="connsiteX5" fmla="*/ 0 w 5075911"/>
              <a:gd name="connsiteY5" fmla="*/ 2787774 h 278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75911" h="2787774">
                <a:moveTo>
                  <a:pt x="0" y="0"/>
                </a:moveTo>
                <a:lnTo>
                  <a:pt x="3688493" y="0"/>
                </a:lnTo>
                <a:lnTo>
                  <a:pt x="3688493" y="1440160"/>
                </a:lnTo>
                <a:lnTo>
                  <a:pt x="5075911" y="1440160"/>
                </a:lnTo>
                <a:lnTo>
                  <a:pt x="5075911" y="2787774"/>
                </a:lnTo>
                <a:lnTo>
                  <a:pt x="0" y="2787774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51" r="7761" b="74240"/>
          <a:stretch>
            <a:fillRect/>
          </a:stretch>
        </p:blipFill>
        <p:spPr bwMode="auto">
          <a:xfrm>
            <a:off x="8097838" y="3867150"/>
            <a:ext cx="1046162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7">
            <a:extLst>
              <a:ext uri="{FF2B5EF4-FFF2-40B4-BE49-F238E27FC236}">
                <a16:creationId xmlns:a16="http://schemas.microsoft.com/office/drawing/2014/main" id="{9288EB4F-CBF7-4FFC-A7EE-C6835DCCFD8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D858589-02DE-46A8-A920-E32A601837D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副标题 6"/>
          <p:cNvSpPr txBox="1">
            <a:spLocks noChangeArrowheads="1"/>
          </p:cNvSpPr>
          <p:nvPr/>
        </p:nvSpPr>
        <p:spPr bwMode="auto">
          <a:xfrm>
            <a:off x="3348038" y="3262313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547664" y="1449193"/>
            <a:ext cx="626469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5.</a:t>
            </a: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小数的近似数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547664" y="2355726"/>
            <a:ext cx="626469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小数的近似数</a:t>
            </a:r>
            <a:r>
              <a:rPr lang="en-US" altLang="zh-CN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(1)</a:t>
            </a:r>
            <a:endParaRPr lang="zh-CN" altLang="en-US" sz="3600" b="1" dirty="0">
              <a:ln w="6350">
                <a:solidFill>
                  <a:schemeClr val="tx1"/>
                </a:solidFill>
              </a:ln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142" y="1387475"/>
            <a:ext cx="863154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7"/>
          <p:cNvGrpSpPr/>
          <p:nvPr/>
        </p:nvGrpSpPr>
        <p:grpSpPr bwMode="auto">
          <a:xfrm>
            <a:off x="323850" y="319088"/>
            <a:ext cx="5862638" cy="711200"/>
            <a:chOff x="323528" y="319437"/>
            <a:chExt cx="5863617" cy="710121"/>
          </a:xfrm>
        </p:grpSpPr>
        <p:pic>
          <p:nvPicPr>
            <p:cNvPr id="9227" name="图片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01" t="34599" r="36000" b="36975"/>
            <a:stretch>
              <a:fillRect/>
            </a:stretch>
          </p:blipFill>
          <p:spPr bwMode="auto">
            <a:xfrm>
              <a:off x="323528" y="319437"/>
              <a:ext cx="1224136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8" name="图片 1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1531146" y="31943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9" name="图片 1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2604125" y="31943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0" name="图片 1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3677104" y="31943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1" name="图片 2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26" t="34599" r="3775" b="36975"/>
            <a:stretch>
              <a:fillRect/>
            </a:stretch>
          </p:blipFill>
          <p:spPr bwMode="auto">
            <a:xfrm>
              <a:off x="4355976" y="319437"/>
              <a:ext cx="1831169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19" name="文本框 1"/>
          <p:cNvSpPr txBox="1">
            <a:spLocks noChangeArrowheads="1"/>
          </p:cNvSpPr>
          <p:nvPr/>
        </p:nvSpPr>
        <p:spPr bwMode="auto">
          <a:xfrm>
            <a:off x="471488" y="319088"/>
            <a:ext cx="50498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一、激活经验</a:t>
            </a: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导入新课</a:t>
            </a: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714375" y="1039813"/>
            <a:ext cx="4935538" cy="19446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1.</a:t>
            </a:r>
            <a:r>
              <a:rPr lang="zh-CN" altLang="zh-CN" sz="3200" b="1">
                <a:latin typeface="+mn-lt"/>
                <a:ea typeface="+mn-ea"/>
              </a:rPr>
              <a:t>请求出下面的近似数。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873534000</a:t>
            </a:r>
            <a:r>
              <a:rPr lang="zh-CN" altLang="zh-CN" sz="3200" b="1">
                <a:latin typeface="+mn-lt"/>
                <a:ea typeface="+mn-ea"/>
              </a:rPr>
              <a:t>人≈（      ）亿人</a:t>
            </a:r>
            <a:endParaRPr lang="en-US" altLang="zh-CN" sz="3200" b="1" dirty="0">
              <a:latin typeface="+mn-lt"/>
              <a:ea typeface="+mn-ea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44200</a:t>
            </a:r>
            <a:r>
              <a:rPr lang="zh-CN" altLang="zh-CN" sz="3200" b="1">
                <a:latin typeface="+mn-lt"/>
                <a:ea typeface="+mn-ea"/>
              </a:rPr>
              <a:t>个≈（     ）万个</a:t>
            </a:r>
            <a:endParaRPr lang="zh-CN" altLang="en-US" sz="3200" b="1"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4" name="矩形 3"/>
          <p:cNvSpPr>
            <a:spLocks noChangeArrowheads="1"/>
          </p:cNvSpPr>
          <p:nvPr/>
        </p:nvSpPr>
        <p:spPr bwMode="auto">
          <a:xfrm>
            <a:off x="3794125" y="1695450"/>
            <a:ext cx="3889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矩形 3"/>
          <p:cNvSpPr>
            <a:spLocks noChangeArrowheads="1"/>
          </p:cNvSpPr>
          <p:nvPr/>
        </p:nvSpPr>
        <p:spPr bwMode="auto">
          <a:xfrm>
            <a:off x="2895600" y="2322513"/>
            <a:ext cx="3889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223" name="矩形 3"/>
          <p:cNvSpPr>
            <a:spLocks noChangeArrowheads="1"/>
          </p:cNvSpPr>
          <p:nvPr/>
        </p:nvSpPr>
        <p:spPr bwMode="auto">
          <a:xfrm>
            <a:off x="2997200" y="3990975"/>
            <a:ext cx="185738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0" name="组合 59"/>
          <p:cNvGrpSpPr/>
          <p:nvPr/>
        </p:nvGrpSpPr>
        <p:grpSpPr bwMode="auto">
          <a:xfrm>
            <a:off x="757238" y="2934717"/>
            <a:ext cx="7629524" cy="1898271"/>
            <a:chOff x="757212" y="2934276"/>
            <a:chExt cx="7629507" cy="1897968"/>
          </a:xfrm>
        </p:grpSpPr>
        <p:sp>
          <p:nvSpPr>
            <p:cNvPr id="53" name="圆角矩形标注 64"/>
            <p:cNvSpPr/>
            <p:nvPr/>
          </p:nvSpPr>
          <p:spPr bwMode="auto">
            <a:xfrm>
              <a:off x="757212" y="3076114"/>
              <a:ext cx="5818174" cy="1311066"/>
            </a:xfrm>
            <a:prstGeom prst="wedgeRoundRectCallout">
              <a:avLst>
                <a:gd name="adj1" fmla="val 59910"/>
                <a:gd name="adj2" fmla="val -15839"/>
                <a:gd name="adj3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accent2">
                  <a:lumMod val="75000"/>
                </a:schemeClr>
              </a:solidFill>
              <a:miter lim="800000"/>
            </a:ln>
          </p:spPr>
          <p:txBody>
            <a:bodyPr/>
            <a:lstStyle/>
            <a:p>
              <a:pPr>
                <a:lnSpc>
                  <a:spcPct val="110000"/>
                </a:lnSpc>
                <a:defRPr/>
              </a:pPr>
              <a:r>
                <a:rPr lang="zh-CN" altLang="zh-CN" sz="3200" b="1" dirty="0">
                  <a:latin typeface="+mn-ea"/>
                  <a:ea typeface="+mn-ea"/>
                  <a:cs typeface="Times New Roman" panose="02020603050405020304" pitchFamily="18" charset="0"/>
                </a:rPr>
                <a:t>说一说你是用什么方法找到近似数的</a:t>
              </a:r>
              <a:r>
                <a:rPr lang="zh-CN" altLang="en-US" sz="3200" b="1" dirty="0">
                  <a:latin typeface="+mn-ea"/>
                  <a:ea typeface="+mn-ea"/>
                  <a:cs typeface="Times New Roman" panose="02020603050405020304" pitchFamily="18" charset="0"/>
                </a:rPr>
                <a:t>。</a:t>
              </a:r>
              <a:endParaRPr lang="zh-CN" altLang="zh-CN" sz="3200" b="1" dirty="0">
                <a:latin typeface="+mn-ea"/>
                <a:ea typeface="+mn-ea"/>
              </a:endParaRPr>
            </a:p>
          </p:txBody>
        </p:sp>
        <p:pic>
          <p:nvPicPr>
            <p:cNvPr id="9226" name="图片 5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4349" y="2934276"/>
              <a:ext cx="1642370" cy="1897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12"/>
          <p:cNvGrpSpPr/>
          <p:nvPr/>
        </p:nvGrpSpPr>
        <p:grpSpPr bwMode="auto">
          <a:xfrm>
            <a:off x="1052513" y="1290638"/>
            <a:ext cx="2798762" cy="627062"/>
            <a:chOff x="1053164" y="1722438"/>
            <a:chExt cx="2798756" cy="626710"/>
          </a:xfrm>
        </p:grpSpPr>
        <p:sp>
          <p:nvSpPr>
            <p:cNvPr id="10252" name="矩形 3"/>
            <p:cNvSpPr>
              <a:spLocks noChangeArrowheads="1"/>
            </p:cNvSpPr>
            <p:nvPr/>
          </p:nvSpPr>
          <p:spPr bwMode="auto">
            <a:xfrm>
              <a:off x="1053164" y="1722438"/>
              <a:ext cx="2798756" cy="62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32    645≈32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万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631013" y="1912831"/>
              <a:ext cx="287336" cy="28717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0243" name="组合 11"/>
          <p:cNvGrpSpPr/>
          <p:nvPr/>
        </p:nvGrpSpPr>
        <p:grpSpPr bwMode="auto">
          <a:xfrm>
            <a:off x="1052513" y="2089150"/>
            <a:ext cx="3489325" cy="627063"/>
            <a:chOff x="1083047" y="2520950"/>
            <a:chExt cx="3488953" cy="626710"/>
          </a:xfrm>
        </p:grpSpPr>
        <p:sp>
          <p:nvSpPr>
            <p:cNvPr id="10250" name="矩形 5"/>
            <p:cNvSpPr>
              <a:spLocks noChangeArrowheads="1"/>
            </p:cNvSpPr>
            <p:nvPr/>
          </p:nvSpPr>
          <p:spPr bwMode="auto">
            <a:xfrm>
              <a:off x="1083047" y="2520950"/>
              <a:ext cx="3488953" cy="62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46    7050000≈47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亿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664010" y="2727209"/>
              <a:ext cx="287306" cy="28717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776788" y="1331913"/>
            <a:ext cx="28590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776788" y="2149475"/>
            <a:ext cx="28590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042988" y="3003550"/>
            <a:ext cx="7058025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1945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小结：整数中求一个数的近似数，我们用的是“四舍五入”法。</a:t>
            </a:r>
          </a:p>
        </p:txBody>
      </p:sp>
      <p:grpSp>
        <p:nvGrpSpPr>
          <p:cNvPr id="10247" name="组合 10"/>
          <p:cNvGrpSpPr/>
          <p:nvPr/>
        </p:nvGrpSpPr>
        <p:grpSpPr bwMode="auto">
          <a:xfrm>
            <a:off x="757238" y="622301"/>
            <a:ext cx="6767090" cy="626710"/>
            <a:chOff x="882651" y="792163"/>
            <a:chExt cx="6766689" cy="626357"/>
          </a:xfrm>
        </p:grpSpPr>
        <p:sp>
          <p:nvSpPr>
            <p:cNvPr id="10248" name="矩形 2"/>
            <p:cNvSpPr>
              <a:spLocks noChangeArrowheads="1"/>
            </p:cNvSpPr>
            <p:nvPr/>
          </p:nvSpPr>
          <p:spPr bwMode="auto">
            <a:xfrm>
              <a:off x="882651" y="792163"/>
              <a:ext cx="6766689" cy="626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2.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下面的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里可以填上哪些数字？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2549427" y="1004768"/>
              <a:ext cx="287320" cy="28876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75606"/>
            <a:ext cx="2548564" cy="3270280"/>
          </a:xfrm>
          <a:prstGeom prst="rect">
            <a:avLst/>
          </a:prstGeom>
        </p:spPr>
      </p:pic>
      <p:pic>
        <p:nvPicPr>
          <p:cNvPr id="8" name="图片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27" y="590254"/>
            <a:ext cx="597743" cy="59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23"/>
          <p:cNvSpPr txBox="1">
            <a:spLocks noChangeArrowheads="1"/>
          </p:cNvSpPr>
          <p:nvPr/>
        </p:nvSpPr>
        <p:spPr bwMode="auto">
          <a:xfrm>
            <a:off x="1205061" y="597614"/>
            <a:ext cx="4824536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欣</a:t>
            </a:r>
            <a:r>
              <a:rPr lang="zh-CN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身高是</a:t>
            </a:r>
            <a:r>
              <a:rPr lang="zh-CN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多少呢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endParaRPr lang="zh-CN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071944" y="2715766"/>
            <a:ext cx="11334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0.984m</a:t>
            </a:r>
            <a:endParaRPr lang="zh-CN" altLang="en-US" sz="1400" dirty="0">
              <a:latin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275606"/>
            <a:ext cx="1462493" cy="1983041"/>
          </a:xfrm>
          <a:prstGeom prst="rect">
            <a:avLst/>
          </a:prstGeom>
        </p:spPr>
      </p:pic>
      <p:sp>
        <p:nvSpPr>
          <p:cNvPr id="7" name="圆角矩形标注 64"/>
          <p:cNvSpPr/>
          <p:nvPr/>
        </p:nvSpPr>
        <p:spPr bwMode="auto">
          <a:xfrm>
            <a:off x="5056149" y="1178004"/>
            <a:ext cx="2230586" cy="1079348"/>
          </a:xfrm>
          <a:prstGeom prst="wedgeRoundRectCallout">
            <a:avLst>
              <a:gd name="adj1" fmla="val -67658"/>
              <a:gd name="adj2" fmla="val 7858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800" b="1" dirty="0">
                <a:latin typeface="+mn-lt"/>
                <a:ea typeface="+mn-ea"/>
                <a:cs typeface="Times New Roman" panose="02020603050405020304" pitchFamily="18" charset="0"/>
              </a:rPr>
              <a:t>小欣身高约</a:t>
            </a:r>
            <a:r>
              <a:rPr lang="en-US" altLang="zh-CN" sz="2800" b="1" dirty="0">
                <a:latin typeface="+mn-lt"/>
                <a:ea typeface="+mn-ea"/>
                <a:cs typeface="Times New Roman" panose="02020603050405020304" pitchFamily="18" charset="0"/>
              </a:rPr>
              <a:t>0.98m</a:t>
            </a:r>
            <a:r>
              <a:rPr lang="zh-CN" altLang="en-US" sz="2800" b="1" dirty="0">
                <a:latin typeface="+mn-lt"/>
                <a:ea typeface="+mn-ea"/>
                <a:cs typeface="Times New Roman" panose="02020603050405020304" pitchFamily="18" charset="0"/>
              </a:rPr>
              <a:t>。</a:t>
            </a:r>
            <a:endParaRPr lang="zh-CN" altLang="zh-CN" sz="2800" b="1" dirty="0">
              <a:latin typeface="+mn-lt"/>
              <a:ea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782" y="2819850"/>
            <a:ext cx="1467906" cy="1983041"/>
          </a:xfrm>
          <a:prstGeom prst="rect">
            <a:avLst/>
          </a:prstGeom>
        </p:spPr>
      </p:pic>
      <p:sp>
        <p:nvSpPr>
          <p:cNvPr id="17" name="圆角矩形标注 64"/>
          <p:cNvSpPr/>
          <p:nvPr/>
        </p:nvSpPr>
        <p:spPr bwMode="auto">
          <a:xfrm>
            <a:off x="4139952" y="3352439"/>
            <a:ext cx="2230586" cy="1079348"/>
          </a:xfrm>
          <a:prstGeom prst="wedgeRoundRectCallout">
            <a:avLst>
              <a:gd name="adj1" fmla="val 60770"/>
              <a:gd name="adj2" fmla="val 489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800" b="1" dirty="0">
                <a:latin typeface="+mn-lt"/>
                <a:ea typeface="+mn-ea"/>
                <a:cs typeface="Times New Roman" panose="02020603050405020304" pitchFamily="18" charset="0"/>
              </a:rPr>
              <a:t>小欣身高约</a:t>
            </a:r>
            <a:r>
              <a:rPr lang="en-US" altLang="zh-CN" sz="2800" b="1" dirty="0">
                <a:latin typeface="+mn-lt"/>
                <a:ea typeface="+mn-ea"/>
                <a:cs typeface="Times New Roman" panose="02020603050405020304" pitchFamily="18" charset="0"/>
              </a:rPr>
              <a:t>1m</a:t>
            </a:r>
            <a:r>
              <a:rPr lang="zh-CN" altLang="en-US" sz="2800" b="1" dirty="0">
                <a:latin typeface="+mn-lt"/>
                <a:ea typeface="+mn-ea"/>
                <a:cs typeface="Times New Roman" panose="02020603050405020304" pitchFamily="18" charset="0"/>
              </a:rPr>
              <a:t>。</a:t>
            </a:r>
            <a:endParaRPr lang="zh-CN" altLang="zh-CN" sz="2800" b="1" dirty="0">
              <a:latin typeface="+mn-lt"/>
              <a:ea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>
            <a:off x="8607624" y="-20626"/>
            <a:ext cx="542857" cy="5428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1"/>
          <p:cNvGrpSpPr/>
          <p:nvPr/>
        </p:nvGrpSpPr>
        <p:grpSpPr bwMode="auto">
          <a:xfrm>
            <a:off x="323850" y="327025"/>
            <a:ext cx="7764463" cy="711200"/>
            <a:chOff x="323528" y="327607"/>
            <a:chExt cx="7765401" cy="710121"/>
          </a:xfrm>
        </p:grpSpPr>
        <p:pic>
          <p:nvPicPr>
            <p:cNvPr id="12294" name="图片 1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4755114" y="32760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5" name="图片 1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5548389" y="32760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296" name="组合 6"/>
            <p:cNvGrpSpPr/>
            <p:nvPr/>
          </p:nvGrpSpPr>
          <p:grpSpPr bwMode="auto">
            <a:xfrm>
              <a:off x="323528" y="327607"/>
              <a:ext cx="7765401" cy="710121"/>
              <a:chOff x="323528" y="319437"/>
              <a:chExt cx="7765401" cy="710121"/>
            </a:xfrm>
          </p:grpSpPr>
          <p:pic>
            <p:nvPicPr>
              <p:cNvPr id="12297" name="图片 7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001" t="34599" r="36000" b="36975"/>
              <a:stretch>
                <a:fillRect/>
              </a:stretch>
            </p:blipFill>
            <p:spPr bwMode="auto">
              <a:xfrm>
                <a:off x="323528" y="319437"/>
                <a:ext cx="1224136" cy="710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98" name="图片 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241" t="34599" r="31149" b="36975"/>
              <a:stretch>
                <a:fillRect/>
              </a:stretch>
            </p:blipFill>
            <p:spPr bwMode="auto">
              <a:xfrm>
                <a:off x="1531146" y="319437"/>
                <a:ext cx="1089497" cy="710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99" name="图片 9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241" t="34599" r="31149" b="36975"/>
              <a:stretch>
                <a:fillRect/>
              </a:stretch>
            </p:blipFill>
            <p:spPr bwMode="auto">
              <a:xfrm>
                <a:off x="2604125" y="319437"/>
                <a:ext cx="1089497" cy="710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00" name="图片 10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241" t="34599" r="31149" b="36975"/>
              <a:stretch>
                <a:fillRect/>
              </a:stretch>
            </p:blipFill>
            <p:spPr bwMode="auto">
              <a:xfrm>
                <a:off x="3677104" y="319437"/>
                <a:ext cx="1089497" cy="710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01" name="图片 11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926" t="34599" r="3775" b="36975"/>
              <a:stretch>
                <a:fillRect/>
              </a:stretch>
            </p:blipFill>
            <p:spPr bwMode="auto">
              <a:xfrm>
                <a:off x="6257760" y="319437"/>
                <a:ext cx="1831169" cy="710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34988" y="1203325"/>
            <a:ext cx="5329237" cy="2932113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ea"/>
                <a:ea typeface="+mn-ea"/>
                <a:cs typeface="Times New Roman" panose="02020603050405020304" pitchFamily="18" charset="0"/>
              </a:rPr>
              <a:t>    </a:t>
            </a:r>
            <a:r>
              <a:rPr lang="zh-CN" altLang="zh-CN" sz="3200" b="1" dirty="0">
                <a:latin typeface="+mn-ea"/>
                <a:ea typeface="+mn-ea"/>
                <a:cs typeface="Times New Roman" panose="02020603050405020304" pitchFamily="18" charset="0"/>
              </a:rPr>
              <a:t>用“四舍五入”的方法可以求整数的近似数，那你觉得求小数的近似数可以用什么方法呢？</a:t>
            </a:r>
            <a:endParaRPr lang="zh-CN" altLang="zh-CN" sz="3200" b="1" dirty="0">
              <a:latin typeface="+mn-ea"/>
              <a:ea typeface="+mn-ea"/>
            </a:endParaRPr>
          </a:p>
        </p:txBody>
      </p:sp>
      <p:sp>
        <p:nvSpPr>
          <p:cNvPr id="12293" name="文本框 1"/>
          <p:cNvSpPr txBox="1">
            <a:spLocks noChangeArrowheads="1"/>
          </p:cNvSpPr>
          <p:nvPr/>
        </p:nvSpPr>
        <p:spPr bwMode="auto">
          <a:xfrm>
            <a:off x="457200" y="319088"/>
            <a:ext cx="71342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二、自主探究求小数近似数的方法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275606"/>
            <a:ext cx="2548564" cy="327028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184512" y="2715766"/>
            <a:ext cx="11334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0.984m</a:t>
            </a:r>
            <a:endParaRPr lang="zh-CN" altLang="en-US" sz="1400" dirty="0"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5"/>
          <p:cNvGrpSpPr/>
          <p:nvPr/>
        </p:nvGrpSpPr>
        <p:grpSpPr bwMode="auto">
          <a:xfrm>
            <a:off x="514350" y="1971675"/>
            <a:ext cx="5070475" cy="2395538"/>
            <a:chOff x="581653" y="2265507"/>
            <a:chExt cx="4877133" cy="2129719"/>
          </a:xfrm>
        </p:grpSpPr>
        <p:pic>
          <p:nvPicPr>
            <p:cNvPr id="13324" name="图片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902" b="69368"/>
            <a:stretch>
              <a:fillRect/>
            </a:stretch>
          </p:blipFill>
          <p:spPr bwMode="auto">
            <a:xfrm>
              <a:off x="581653" y="2265507"/>
              <a:ext cx="4877133" cy="68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5" name="图片 1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288" b="18884"/>
            <a:stretch>
              <a:fillRect/>
            </a:stretch>
          </p:blipFill>
          <p:spPr bwMode="auto">
            <a:xfrm>
              <a:off x="581653" y="2903597"/>
              <a:ext cx="4877133" cy="1491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315" name="矩形 1"/>
          <p:cNvSpPr>
            <a:spLocks noChangeArrowheads="1"/>
          </p:cNvSpPr>
          <p:nvPr/>
        </p:nvSpPr>
        <p:spPr bwMode="auto">
          <a:xfrm>
            <a:off x="688975" y="1463675"/>
            <a:ext cx="39925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0.984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保留两位小数：</a:t>
            </a:r>
            <a:endParaRPr lang="zh-CN" altLang="en-US" sz="32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16" name="矩形 4"/>
          <p:cNvSpPr>
            <a:spLocks noChangeArrowheads="1"/>
          </p:cNvSpPr>
          <p:nvPr/>
        </p:nvSpPr>
        <p:spPr bwMode="auto">
          <a:xfrm>
            <a:off x="671513" y="636588"/>
            <a:ext cx="47164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求小数的近似数的方法：</a:t>
            </a:r>
            <a:endParaRPr lang="zh-CN" altLang="en-US" sz="32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5567363" y="627063"/>
            <a:ext cx="22447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206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四舍五入法</a:t>
            </a: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5567363" y="1474788"/>
            <a:ext cx="1108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206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0.984</a:t>
            </a:r>
            <a:endParaRPr lang="zh-CN" altLang="en-US" sz="3200" b="1">
              <a:solidFill>
                <a:srgbClr val="00206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1054100" y="2508250"/>
            <a:ext cx="3992563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prstDash val="sys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保留两位小数，表示精确到百分位，也就是要观察小数部分的第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6375400" y="1997075"/>
            <a:ext cx="21590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/>
          <p:nvPr/>
        </p:nvCxnSpPr>
        <p:spPr>
          <a:xfrm flipV="1">
            <a:off x="6481631" y="2056658"/>
            <a:ext cx="0" cy="592137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5567363" y="2708378"/>
            <a:ext cx="29654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小于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，舍去。</a:t>
            </a:r>
            <a:endParaRPr lang="en-US" altLang="zh-CN" sz="2800" b="1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6591300" y="1497013"/>
            <a:ext cx="1128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206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≈0.98</a:t>
            </a:r>
            <a:endParaRPr lang="zh-CN" altLang="en-US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7" grpId="0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/>
          <p:nvPr/>
        </p:nvGrpSpPr>
        <p:grpSpPr bwMode="auto">
          <a:xfrm>
            <a:off x="514350" y="1971675"/>
            <a:ext cx="5070475" cy="2395538"/>
            <a:chOff x="581653" y="2265507"/>
            <a:chExt cx="4877133" cy="2129719"/>
          </a:xfrm>
        </p:grpSpPr>
        <p:pic>
          <p:nvPicPr>
            <p:cNvPr id="8" name="图片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902" b="69368"/>
            <a:stretch>
              <a:fillRect/>
            </a:stretch>
          </p:blipFill>
          <p:spPr bwMode="auto">
            <a:xfrm>
              <a:off x="581653" y="2265507"/>
              <a:ext cx="4877133" cy="68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1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288" b="18884"/>
            <a:stretch>
              <a:fillRect/>
            </a:stretch>
          </p:blipFill>
          <p:spPr bwMode="auto">
            <a:xfrm>
              <a:off x="581653" y="2903597"/>
              <a:ext cx="4877133" cy="1491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688975" y="1463675"/>
            <a:ext cx="39917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0.984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保留一位小数：</a:t>
            </a:r>
            <a:endParaRPr lang="zh-CN" altLang="en-US" sz="3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108700" y="949325"/>
            <a:ext cx="1539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206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0.984≈?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6714948" y="1452563"/>
            <a:ext cx="217488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 flipV="1">
            <a:off x="6823692" y="1533525"/>
            <a:ext cx="0" cy="59213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5394003" y="2206624"/>
            <a:ext cx="323564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大于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，向前一位进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进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等于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，满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要向前一位进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925512" y="2535448"/>
            <a:ext cx="42481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prstDash val="sys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保留一位小数，表示精确到十分位，也就是要观察小数部分的第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1"/>
          <p:cNvSpPr txBox="1">
            <a:spLocks noChangeArrowheads="1"/>
          </p:cNvSpPr>
          <p:nvPr/>
        </p:nvSpPr>
        <p:spPr bwMode="auto">
          <a:xfrm>
            <a:off x="1763713" y="1196975"/>
            <a:ext cx="15398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206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0.984≈1</a:t>
            </a:r>
            <a:endParaRPr lang="zh-CN" altLang="en-US" sz="3200" b="1">
              <a:solidFill>
                <a:srgbClr val="00206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363" name="文本框 2"/>
          <p:cNvSpPr txBox="1">
            <a:spLocks noChangeArrowheads="1"/>
          </p:cNvSpPr>
          <p:nvPr/>
        </p:nvSpPr>
        <p:spPr bwMode="auto">
          <a:xfrm>
            <a:off x="1717675" y="566738"/>
            <a:ext cx="18462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206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0.984≈1.0</a:t>
            </a:r>
            <a:endParaRPr lang="zh-CN" altLang="en-US" sz="3200" b="1">
              <a:solidFill>
                <a:srgbClr val="00206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364" name="文本框 7"/>
          <p:cNvSpPr txBox="1">
            <a:spLocks noChangeArrowheads="1"/>
          </p:cNvSpPr>
          <p:nvPr/>
        </p:nvSpPr>
        <p:spPr bwMode="auto">
          <a:xfrm>
            <a:off x="3756025" y="823913"/>
            <a:ext cx="34798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保留一位小数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5" name="矩形 4"/>
          <p:cNvSpPr/>
          <p:nvPr/>
        </p:nvSpPr>
        <p:spPr>
          <a:xfrm>
            <a:off x="1476375" y="555625"/>
            <a:ext cx="2374900" cy="12763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403350" y="2017425"/>
            <a:ext cx="47163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你认为谁说的有道理呢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？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989013" y="2787650"/>
            <a:ext cx="7165975" cy="1570038"/>
          </a:xfrm>
          <a:prstGeom prst="rect">
            <a:avLst/>
          </a:prstGeom>
          <a:solidFill>
            <a:srgbClr val="FFFFFF"/>
          </a:solidFill>
          <a:ln w="28575">
            <a:solidFill>
              <a:srgbClr val="3399FF"/>
            </a:solidFill>
            <a:prstDash val="sysDash"/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我发现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1=1.0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，但是小数点后面的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不能去掉，因为题目要求保留一位小数，而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是一个占位符。</a:t>
            </a:r>
          </a:p>
        </p:txBody>
      </p:sp>
      <p:sp>
        <p:nvSpPr>
          <p:cNvPr id="11" name="PA-任意多边形 3426"/>
          <p:cNvSpPr/>
          <p:nvPr>
            <p:custDataLst>
              <p:tags r:id="rId1"/>
            </p:custDataLst>
          </p:nvPr>
        </p:nvSpPr>
        <p:spPr bwMode="auto">
          <a:xfrm>
            <a:off x="2954338" y="673100"/>
            <a:ext cx="896937" cy="642938"/>
          </a:xfrm>
          <a:custGeom>
            <a:avLst/>
            <a:gdLst>
              <a:gd name="T0" fmla="*/ 2147483646 w 291"/>
              <a:gd name="T1" fmla="*/ 2147483646 h 209"/>
              <a:gd name="T2" fmla="*/ 2147483646 w 291"/>
              <a:gd name="T3" fmla="*/ 2147483646 h 209"/>
              <a:gd name="T4" fmla="*/ 2147483646 w 291"/>
              <a:gd name="T5" fmla="*/ 2147483646 h 209"/>
              <a:gd name="T6" fmla="*/ 2147483646 w 291"/>
              <a:gd name="T7" fmla="*/ 2147483646 h 209"/>
              <a:gd name="T8" fmla="*/ 2147483646 w 291"/>
              <a:gd name="T9" fmla="*/ 2147483646 h 209"/>
              <a:gd name="T10" fmla="*/ 2147483646 w 291"/>
              <a:gd name="T11" fmla="*/ 2147483646 h 209"/>
              <a:gd name="T12" fmla="*/ 2147483646 w 291"/>
              <a:gd name="T13" fmla="*/ 2147483646 h 209"/>
              <a:gd name="T14" fmla="*/ 2147483646 w 291"/>
              <a:gd name="T15" fmla="*/ 2147483646 h 209"/>
              <a:gd name="T16" fmla="*/ 2147483646 w 291"/>
              <a:gd name="T17" fmla="*/ 2147483646 h 209"/>
              <a:gd name="T18" fmla="*/ 2147483646 w 291"/>
              <a:gd name="T19" fmla="*/ 2147483646 h 20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91" h="209">
                <a:moveTo>
                  <a:pt x="262" y="6"/>
                </a:moveTo>
                <a:lnTo>
                  <a:pt x="98" y="169"/>
                </a:lnTo>
                <a:lnTo>
                  <a:pt x="29" y="102"/>
                </a:lnTo>
                <a:cubicBezTo>
                  <a:pt x="23" y="96"/>
                  <a:pt x="13" y="96"/>
                  <a:pt x="6" y="102"/>
                </a:cubicBezTo>
                <a:cubicBezTo>
                  <a:pt x="0" y="108"/>
                  <a:pt x="0" y="118"/>
                  <a:pt x="6" y="124"/>
                </a:cubicBezTo>
                <a:lnTo>
                  <a:pt x="86" y="203"/>
                </a:lnTo>
                <a:cubicBezTo>
                  <a:pt x="93" y="209"/>
                  <a:pt x="103" y="209"/>
                  <a:pt x="109" y="203"/>
                </a:cubicBezTo>
                <a:lnTo>
                  <a:pt x="285" y="28"/>
                </a:lnTo>
                <a:cubicBezTo>
                  <a:pt x="291" y="22"/>
                  <a:pt x="291" y="12"/>
                  <a:pt x="285" y="6"/>
                </a:cubicBezTo>
                <a:cubicBezTo>
                  <a:pt x="279" y="0"/>
                  <a:pt x="269" y="0"/>
                  <a:pt x="262" y="6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10"/>
          <p:cNvGrpSpPr/>
          <p:nvPr/>
        </p:nvGrpSpPr>
        <p:grpSpPr bwMode="auto">
          <a:xfrm>
            <a:off x="280988" y="1647825"/>
            <a:ext cx="5070475" cy="2393950"/>
            <a:chOff x="581653" y="2265507"/>
            <a:chExt cx="4877133" cy="2129719"/>
          </a:xfrm>
        </p:grpSpPr>
        <p:pic>
          <p:nvPicPr>
            <p:cNvPr id="16394" name="图片 1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902" b="69368"/>
            <a:stretch>
              <a:fillRect/>
            </a:stretch>
          </p:blipFill>
          <p:spPr bwMode="auto">
            <a:xfrm>
              <a:off x="581653" y="2265507"/>
              <a:ext cx="4877133" cy="682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5" name="图片 1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288" b="18884"/>
            <a:stretch>
              <a:fillRect/>
            </a:stretch>
          </p:blipFill>
          <p:spPr bwMode="auto">
            <a:xfrm>
              <a:off x="581653" y="2903597"/>
              <a:ext cx="4877133" cy="1491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7" name="矩形 2"/>
          <p:cNvSpPr>
            <a:spLocks noChangeArrowheads="1"/>
          </p:cNvSpPr>
          <p:nvPr/>
        </p:nvSpPr>
        <p:spPr bwMode="auto">
          <a:xfrm>
            <a:off x="971550" y="981075"/>
            <a:ext cx="3168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0.984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保留整数：</a:t>
            </a:r>
            <a:endParaRPr lang="zh-CN" altLang="en-US" sz="32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6043613" y="1063625"/>
            <a:ext cx="1108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206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0.984</a:t>
            </a:r>
            <a:endParaRPr lang="zh-CN" altLang="en-US" sz="3200" b="1">
              <a:solidFill>
                <a:srgbClr val="00206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854075" y="2130425"/>
            <a:ext cx="38052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prstDash val="sys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保留整数，表示精确到个位，也就是要观察小数部分的第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6438900" y="1555750"/>
            <a:ext cx="21590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/>
          <p:nvPr/>
        </p:nvCxnSpPr>
        <p:spPr>
          <a:xfrm flipV="1">
            <a:off x="6546850" y="1647825"/>
            <a:ext cx="0" cy="59213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>
            <a:spLocks noChangeArrowheads="1"/>
          </p:cNvSpPr>
          <p:nvPr/>
        </p:nvSpPr>
        <p:spPr bwMode="auto">
          <a:xfrm>
            <a:off x="5351463" y="2295454"/>
            <a:ext cx="29654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大于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，向前一位进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>
              <a:solidFill>
                <a:srgbClr val="C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7019925" y="1063625"/>
            <a:ext cx="615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206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≈1</a:t>
            </a:r>
            <a:endParaRPr lang="zh-CN" altLang="en-US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6" grpId="0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12"/>
          <p:cNvGrpSpPr/>
          <p:nvPr/>
        </p:nvGrpSpPr>
        <p:grpSpPr bwMode="auto">
          <a:xfrm>
            <a:off x="323850" y="319088"/>
            <a:ext cx="3028950" cy="711200"/>
            <a:chOff x="323528" y="319437"/>
            <a:chExt cx="3029972" cy="710121"/>
          </a:xfrm>
        </p:grpSpPr>
        <p:pic>
          <p:nvPicPr>
            <p:cNvPr id="17420" name="图片 1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01" t="34599" r="36000" b="36975"/>
            <a:stretch>
              <a:fillRect/>
            </a:stretch>
          </p:blipFill>
          <p:spPr bwMode="auto">
            <a:xfrm>
              <a:off x="323528" y="319437"/>
              <a:ext cx="1224136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1" name="图片 1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26" t="34599" r="3775" b="36975"/>
            <a:stretch>
              <a:fillRect/>
            </a:stretch>
          </p:blipFill>
          <p:spPr bwMode="auto">
            <a:xfrm>
              <a:off x="1522331" y="319437"/>
              <a:ext cx="1831169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411" name="文本框 2"/>
          <p:cNvSpPr txBox="1">
            <a:spLocks noChangeArrowheads="1"/>
          </p:cNvSpPr>
          <p:nvPr/>
        </p:nvSpPr>
        <p:spPr bwMode="auto">
          <a:xfrm>
            <a:off x="539750" y="350838"/>
            <a:ext cx="24495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归纳总结：</a:t>
            </a:r>
          </a:p>
        </p:txBody>
      </p:sp>
      <p:sp>
        <p:nvSpPr>
          <p:cNvPr id="17412" name="文本框 3"/>
          <p:cNvSpPr txBox="1">
            <a:spLocks noChangeArrowheads="1"/>
          </p:cNvSpPr>
          <p:nvPr/>
        </p:nvSpPr>
        <p:spPr bwMode="auto">
          <a:xfrm>
            <a:off x="539750" y="1109663"/>
            <a:ext cx="8496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求一个小数的近似数，可以用（        ）的方法；</a:t>
            </a:r>
          </a:p>
        </p:txBody>
      </p:sp>
      <p:sp>
        <p:nvSpPr>
          <p:cNvPr id="17413" name="文本框 4"/>
          <p:cNvSpPr txBox="1">
            <a:spLocks noChangeArrowheads="1"/>
          </p:cNvSpPr>
          <p:nvPr/>
        </p:nvSpPr>
        <p:spPr bwMode="auto">
          <a:xfrm>
            <a:off x="539750" y="1639888"/>
            <a:ext cx="813593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保留整数时，要观察（               ）；再四舍五入；</a:t>
            </a:r>
          </a:p>
        </p:txBody>
      </p:sp>
      <p:sp>
        <p:nvSpPr>
          <p:cNvPr id="17414" name="文本框 5"/>
          <p:cNvSpPr txBox="1">
            <a:spLocks noChangeArrowheads="1"/>
          </p:cNvSpPr>
          <p:nvPr/>
        </p:nvSpPr>
        <p:spPr bwMode="auto">
          <a:xfrm>
            <a:off x="539750" y="2600325"/>
            <a:ext cx="8250555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保留一位小数时，要观察（               ）；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再四舍五入；</a:t>
            </a:r>
          </a:p>
        </p:txBody>
      </p:sp>
      <p:sp>
        <p:nvSpPr>
          <p:cNvPr id="17415" name="文本框 6"/>
          <p:cNvSpPr txBox="1">
            <a:spLocks noChangeArrowheads="1"/>
          </p:cNvSpPr>
          <p:nvPr/>
        </p:nvSpPr>
        <p:spPr bwMode="auto">
          <a:xfrm>
            <a:off x="539750" y="3562350"/>
            <a:ext cx="8315325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保留两位小数时，要观察（               ）；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再四舍五入；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5570538" y="1079500"/>
            <a:ext cx="1625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四舍五入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214813" y="1654175"/>
            <a:ext cx="27098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小数部分第一位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864100" y="2601913"/>
            <a:ext cx="2708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小数部分第二位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864100" y="3600450"/>
            <a:ext cx="2708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小数部分第三位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9"/>
          <p:cNvGrpSpPr/>
          <p:nvPr/>
        </p:nvGrpSpPr>
        <p:grpSpPr bwMode="auto">
          <a:xfrm>
            <a:off x="323850" y="319088"/>
            <a:ext cx="5862638" cy="711200"/>
            <a:chOff x="323528" y="319437"/>
            <a:chExt cx="5863617" cy="710121"/>
          </a:xfrm>
        </p:grpSpPr>
        <p:pic>
          <p:nvPicPr>
            <p:cNvPr id="18442" name="图片 1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01" t="34599" r="36000" b="36975"/>
            <a:stretch>
              <a:fillRect/>
            </a:stretch>
          </p:blipFill>
          <p:spPr bwMode="auto">
            <a:xfrm>
              <a:off x="323528" y="319437"/>
              <a:ext cx="1224136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3" name="图片 1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1531146" y="31943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4" name="图片 1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2604125" y="31943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5" name="图片 1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3677104" y="31943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6" name="图片 1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26" t="34599" r="3775" b="36975"/>
            <a:stretch>
              <a:fillRect/>
            </a:stretch>
          </p:blipFill>
          <p:spPr bwMode="auto">
            <a:xfrm>
              <a:off x="4355976" y="319437"/>
              <a:ext cx="1831169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435" name="文本框 8"/>
          <p:cNvSpPr txBox="1">
            <a:spLocks noChangeArrowheads="1"/>
          </p:cNvSpPr>
          <p:nvPr/>
        </p:nvSpPr>
        <p:spPr bwMode="auto">
          <a:xfrm>
            <a:off x="427037" y="1262947"/>
            <a:ext cx="40607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求下面小数的近似数。</a:t>
            </a:r>
          </a:p>
        </p:txBody>
      </p:sp>
      <p:sp>
        <p:nvSpPr>
          <p:cNvPr id="18436" name="文本框 9"/>
          <p:cNvSpPr txBox="1">
            <a:spLocks noChangeArrowheads="1"/>
          </p:cNvSpPr>
          <p:nvPr/>
        </p:nvSpPr>
        <p:spPr bwMode="auto">
          <a:xfrm>
            <a:off x="427037" y="1890942"/>
            <a:ext cx="81264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0.256     12.006    1.0987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（保留两位小数）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437" name="文本框 10"/>
          <p:cNvSpPr txBox="1">
            <a:spLocks noChangeArrowheads="1"/>
          </p:cNvSpPr>
          <p:nvPr/>
        </p:nvSpPr>
        <p:spPr bwMode="auto">
          <a:xfrm>
            <a:off x="427037" y="2493456"/>
            <a:ext cx="82899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3.72     0.58    9.0548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（保留一位小数）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95288" y="3117034"/>
            <a:ext cx="77051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0.256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0.26   12.006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12.01   1.0987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1.10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95288" y="3740612"/>
            <a:ext cx="7466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3.72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3.7     0.58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0.6     9.0548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440" name="文本框 1"/>
          <p:cNvSpPr txBox="1">
            <a:spLocks noChangeArrowheads="1"/>
          </p:cNvSpPr>
          <p:nvPr/>
        </p:nvSpPr>
        <p:spPr bwMode="auto">
          <a:xfrm>
            <a:off x="395288" y="319088"/>
            <a:ext cx="5280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三、实际应用，提高能力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094515" y="1366412"/>
            <a:ext cx="376713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P50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4213" y="627063"/>
            <a:ext cx="7488237" cy="36607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2.</a:t>
            </a:r>
            <a:r>
              <a:rPr lang="zh-CN" altLang="en-US" sz="2800" b="1" dirty="0">
                <a:latin typeface="+mn-lt"/>
                <a:ea typeface="+mn-ea"/>
              </a:rPr>
              <a:t>下面的说法正确吗</a:t>
            </a:r>
            <a:r>
              <a:rPr lang="en-US" altLang="zh-CN" sz="2800" b="1" dirty="0">
                <a:latin typeface="+mn-lt"/>
                <a:ea typeface="+mn-ea"/>
              </a:rPr>
              <a:t>?</a:t>
            </a:r>
            <a:r>
              <a:rPr lang="zh-CN" altLang="en-US" sz="2800" b="1" dirty="0">
                <a:latin typeface="+mn-lt"/>
                <a:ea typeface="+mn-ea"/>
              </a:rPr>
              <a:t>正确的画“√”，错误的画“</a:t>
            </a:r>
            <a:r>
              <a:rPr lang="en-US" altLang="zh-CN" sz="2800" b="1" dirty="0">
                <a:latin typeface="+mn-lt"/>
                <a:ea typeface="+mn-ea"/>
              </a:rPr>
              <a:t>×</a:t>
            </a:r>
            <a:r>
              <a:rPr lang="zh-CN" altLang="en-US" sz="2800" b="1" dirty="0">
                <a:latin typeface="+mn-lt"/>
                <a:ea typeface="+mn-ea"/>
              </a:rPr>
              <a:t>”。</a:t>
            </a:r>
            <a:endParaRPr lang="en-US" altLang="zh-CN" sz="28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</a:t>
            </a:r>
            <a:r>
              <a:rPr lang="en-US" altLang="zh-CN" sz="2800" b="1">
                <a:latin typeface="+mn-lt"/>
                <a:ea typeface="+mn-ea"/>
              </a:rPr>
              <a:t>1) 3.56</a:t>
            </a:r>
            <a:r>
              <a:rPr lang="zh-CN" altLang="en-US" sz="2800" b="1" dirty="0">
                <a:latin typeface="+mn-lt"/>
                <a:ea typeface="+mn-ea"/>
              </a:rPr>
              <a:t>精确到十分位是</a:t>
            </a:r>
            <a:r>
              <a:rPr lang="en-US" altLang="zh-CN" sz="2800" b="1" dirty="0">
                <a:latin typeface="+mn-lt"/>
                <a:ea typeface="+mn-ea"/>
              </a:rPr>
              <a:t>4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  <a:r>
              <a:rPr lang="en-US" altLang="zh-CN" sz="2800" b="1" dirty="0">
                <a:latin typeface="+mn-lt"/>
                <a:ea typeface="+mn-ea"/>
              </a:rPr>
              <a:t>			(     )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(2) 6.05</a:t>
            </a:r>
            <a:r>
              <a:rPr lang="zh-CN" altLang="en-US" sz="2800" b="1" dirty="0">
                <a:latin typeface="+mn-lt"/>
                <a:ea typeface="+mn-ea"/>
              </a:rPr>
              <a:t>和</a:t>
            </a:r>
            <a:r>
              <a:rPr lang="en-US" altLang="zh-CN" sz="2800" b="1" dirty="0">
                <a:latin typeface="+mn-lt"/>
                <a:ea typeface="+mn-ea"/>
              </a:rPr>
              <a:t>6.0599</a:t>
            </a:r>
            <a:r>
              <a:rPr lang="zh-CN" altLang="en-US" sz="2800" b="1" dirty="0">
                <a:latin typeface="+mn-lt"/>
                <a:ea typeface="+mn-ea"/>
              </a:rPr>
              <a:t>保留一位小数都是</a:t>
            </a:r>
            <a:r>
              <a:rPr lang="en-US" altLang="zh-CN" sz="2800" b="1" dirty="0">
                <a:latin typeface="+mn-lt"/>
                <a:ea typeface="+mn-ea"/>
              </a:rPr>
              <a:t>6.1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  <a:r>
              <a:rPr lang="en-US" altLang="zh-CN" sz="2800" b="1" dirty="0">
                <a:latin typeface="+mn-lt"/>
                <a:ea typeface="+mn-ea"/>
              </a:rPr>
              <a:t>	(     )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</a:t>
            </a:r>
            <a:r>
              <a:rPr lang="en-US" altLang="zh-CN" sz="2800" b="1">
                <a:latin typeface="+mn-lt"/>
                <a:ea typeface="+mn-ea"/>
              </a:rPr>
              <a:t>3) </a:t>
            </a:r>
            <a:r>
              <a:rPr lang="zh-CN" altLang="en-US" sz="2800" b="1">
                <a:latin typeface="+mn-lt"/>
                <a:ea typeface="+mn-ea"/>
              </a:rPr>
              <a:t>近似</a:t>
            </a:r>
            <a:r>
              <a:rPr lang="zh-CN" altLang="en-US" sz="2800" b="1" dirty="0">
                <a:latin typeface="+mn-lt"/>
                <a:ea typeface="+mn-ea"/>
              </a:rPr>
              <a:t>数是</a:t>
            </a:r>
            <a:r>
              <a:rPr lang="en-US" altLang="zh-CN" sz="2800" b="1" dirty="0">
                <a:latin typeface="+mn-lt"/>
                <a:ea typeface="+mn-ea"/>
              </a:rPr>
              <a:t>6.32</a:t>
            </a:r>
            <a:r>
              <a:rPr lang="zh-CN" altLang="en-US" sz="2800" b="1" dirty="0">
                <a:latin typeface="+mn-lt"/>
                <a:ea typeface="+mn-ea"/>
              </a:rPr>
              <a:t>的三位小数不止一个。</a:t>
            </a:r>
            <a:r>
              <a:rPr lang="en-US" altLang="zh-CN" sz="2800" b="1" dirty="0">
                <a:latin typeface="+mn-lt"/>
                <a:ea typeface="+mn-ea"/>
              </a:rPr>
              <a:t>	(     )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</a:t>
            </a:r>
            <a:r>
              <a:rPr lang="en-US" altLang="zh-CN" sz="2800" b="1">
                <a:latin typeface="+mn-lt"/>
                <a:ea typeface="+mn-ea"/>
              </a:rPr>
              <a:t>4) 5.29</a:t>
            </a:r>
            <a:r>
              <a:rPr lang="zh-CN" altLang="en-US" sz="2800" b="1" dirty="0">
                <a:latin typeface="+mn-lt"/>
                <a:ea typeface="+mn-ea"/>
              </a:rPr>
              <a:t>在自然数</a:t>
            </a:r>
            <a:r>
              <a:rPr lang="en-US" altLang="zh-CN" sz="2800" b="1" dirty="0">
                <a:latin typeface="+mn-lt"/>
                <a:ea typeface="+mn-ea"/>
              </a:rPr>
              <a:t>5</a:t>
            </a:r>
            <a:r>
              <a:rPr lang="zh-CN" altLang="en-US" sz="2800" b="1" dirty="0">
                <a:latin typeface="+mn-lt"/>
                <a:ea typeface="+mn-ea"/>
              </a:rPr>
              <a:t>和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之间，它约等于</a:t>
            </a:r>
            <a:r>
              <a:rPr lang="en-US" altLang="zh-CN" sz="2800" b="1" dirty="0">
                <a:latin typeface="+mn-lt"/>
                <a:ea typeface="+mn-ea"/>
              </a:rPr>
              <a:t>5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  <a:r>
              <a:rPr lang="en-US" altLang="zh-CN" sz="2800" b="1" dirty="0">
                <a:latin typeface="+mn-lt"/>
                <a:ea typeface="+mn-ea"/>
              </a:rPr>
              <a:t>	(     )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(5) 0.596</a:t>
            </a:r>
            <a:r>
              <a:rPr lang="zh-CN" altLang="en-US" sz="2800" b="1" dirty="0">
                <a:latin typeface="+mn-lt"/>
                <a:ea typeface="+mn-ea"/>
              </a:rPr>
              <a:t>保留两位小数是</a:t>
            </a:r>
            <a:r>
              <a:rPr lang="en-US" altLang="zh-CN" sz="2800" b="1" dirty="0">
                <a:latin typeface="+mn-lt"/>
                <a:ea typeface="+mn-ea"/>
              </a:rPr>
              <a:t>0.6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  <a:r>
              <a:rPr lang="en-US" altLang="zh-CN" sz="2800" b="1" dirty="0">
                <a:latin typeface="+mn-lt"/>
                <a:ea typeface="+mn-ea"/>
              </a:rPr>
              <a:t>		(     )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285038" y="1685925"/>
            <a:ext cx="4699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×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343775" y="2216150"/>
            <a:ext cx="411163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√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307263" y="2738438"/>
            <a:ext cx="40957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√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288213" y="3267075"/>
            <a:ext cx="411162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√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285038" y="3738563"/>
            <a:ext cx="4699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×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38650" y="1236663"/>
            <a:ext cx="3767138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P53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练习十三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6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15"/>
          <p:cNvGraphicFramePr>
            <a:graphicFrameLocks noGrp="1"/>
          </p:cNvGraphicFramePr>
          <p:nvPr/>
        </p:nvGraphicFramePr>
        <p:xfrm>
          <a:off x="744538" y="1687513"/>
          <a:ext cx="7775328" cy="2698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9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9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98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96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9750"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保留整数</a:t>
                      </a: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保留一位小数</a:t>
                      </a: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保留两位小数</a:t>
                      </a: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tx1"/>
                          </a:solidFill>
                        </a:rPr>
                        <a:t>9.956</a:t>
                      </a:r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</a:rPr>
                        <a:t>0.905</a:t>
                      </a:r>
                      <a:endParaRPr lang="zh-CN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tx1"/>
                          </a:solidFill>
                        </a:rPr>
                        <a:t>51.463</a:t>
                      </a:r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tx1"/>
                          </a:solidFill>
                        </a:rPr>
                        <a:t>1.995</a:t>
                      </a:r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699" marB="4569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771525" y="522288"/>
            <a:ext cx="6624638" cy="6270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3.</a:t>
            </a:r>
            <a:r>
              <a:rPr lang="zh-CN" altLang="en-US" sz="3200" b="1" dirty="0">
                <a:latin typeface="+mn-lt"/>
                <a:ea typeface="+mn-ea"/>
              </a:rPr>
              <a:t>按照要求写出表中小数的近似数。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822575" y="2246313"/>
            <a:ext cx="5429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16463" y="2246313"/>
            <a:ext cx="8128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10.0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59613" y="2246313"/>
            <a:ext cx="8143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9.96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11475" y="2776538"/>
            <a:ext cx="363538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05363" y="2776538"/>
            <a:ext cx="63341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0.9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59613" y="2776538"/>
            <a:ext cx="8143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0.91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20988" y="3313113"/>
            <a:ext cx="544512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51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16463" y="3313113"/>
            <a:ext cx="812800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51.5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970713" y="3313113"/>
            <a:ext cx="992187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51.46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911475" y="3862388"/>
            <a:ext cx="3635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805363" y="3863975"/>
            <a:ext cx="633412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2.0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059613" y="3862388"/>
            <a:ext cx="8128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2.00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087938" y="1144588"/>
            <a:ext cx="37671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P52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练习十三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50"/>
          <p:cNvSpPr txBox="1"/>
          <p:nvPr/>
        </p:nvSpPr>
        <p:spPr>
          <a:xfrm>
            <a:off x="1293813" y="2856458"/>
            <a:ext cx="36353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162300" y="2851696"/>
            <a:ext cx="3635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5684838" y="2819946"/>
            <a:ext cx="5429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12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786688" y="2797721"/>
            <a:ext cx="5429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13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665288" y="2397671"/>
            <a:ext cx="144621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近似于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227763" y="2308771"/>
            <a:ext cx="1625600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近似于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13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228725" y="3380333"/>
            <a:ext cx="363538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176588" y="3386683"/>
            <a:ext cx="3651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5829300" y="3366046"/>
            <a:ext cx="3635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665288" y="3866108"/>
            <a:ext cx="1446212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近似于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759700" y="3380333"/>
            <a:ext cx="365125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242050" y="3920083"/>
            <a:ext cx="14462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近似于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939800" y="772071"/>
            <a:ext cx="6772275" cy="12176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4.</a:t>
            </a:r>
            <a:r>
              <a:rPr lang="zh-CN" altLang="en-US" sz="3200" b="1" dirty="0">
                <a:latin typeface="+mn-lt"/>
                <a:ea typeface="+mn-ea"/>
              </a:rPr>
              <a:t>下面的小数各在哪两个相邻的整数之间？它们各近似于哪个整数？</a:t>
            </a:r>
            <a:endParaRPr lang="en-US" altLang="zh-CN" sz="3200" b="1" dirty="0">
              <a:latin typeface="+mn-lt"/>
              <a:ea typeface="+mn-ea"/>
            </a:endParaRPr>
          </a:p>
        </p:txBody>
      </p:sp>
      <p:grpSp>
        <p:nvGrpSpPr>
          <p:cNvPr id="21519" name="组合 3"/>
          <p:cNvGrpSpPr/>
          <p:nvPr/>
        </p:nvGrpSpPr>
        <p:grpSpPr bwMode="auto">
          <a:xfrm>
            <a:off x="1117600" y="2831058"/>
            <a:ext cx="2533650" cy="584200"/>
            <a:chOff x="1117450" y="2517775"/>
            <a:chExt cx="2534286" cy="584775"/>
          </a:xfrm>
        </p:grpSpPr>
        <p:sp>
          <p:nvSpPr>
            <p:cNvPr id="21533" name="矩形 1"/>
            <p:cNvSpPr>
              <a:spLocks noChangeArrowheads="1"/>
            </p:cNvSpPr>
            <p:nvPr/>
          </p:nvSpPr>
          <p:spPr bwMode="auto">
            <a:xfrm>
              <a:off x="1702263" y="2517775"/>
              <a:ext cx="137088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&lt;5.28&lt;</a:t>
              </a:r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3003873" y="2571803"/>
              <a:ext cx="647863" cy="46718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117450" y="2571803"/>
              <a:ext cx="647863" cy="46718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1520" name="组合 19"/>
          <p:cNvGrpSpPr/>
          <p:nvPr/>
        </p:nvGrpSpPr>
        <p:grpSpPr bwMode="auto">
          <a:xfrm>
            <a:off x="1117600" y="3372396"/>
            <a:ext cx="2533650" cy="585787"/>
            <a:chOff x="1117450" y="2517775"/>
            <a:chExt cx="2534286" cy="584775"/>
          </a:xfrm>
        </p:grpSpPr>
        <p:sp>
          <p:nvSpPr>
            <p:cNvPr id="21530" name="矩形 20"/>
            <p:cNvSpPr>
              <a:spLocks noChangeArrowheads="1"/>
            </p:cNvSpPr>
            <p:nvPr/>
          </p:nvSpPr>
          <p:spPr bwMode="auto">
            <a:xfrm>
              <a:off x="1702263" y="2517775"/>
              <a:ext cx="137088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&lt;4.86&lt;</a:t>
              </a:r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003873" y="2571657"/>
              <a:ext cx="647863" cy="46750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1117450" y="2571657"/>
              <a:ext cx="647863" cy="46750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1521" name="组合 23"/>
          <p:cNvGrpSpPr/>
          <p:nvPr/>
        </p:nvGrpSpPr>
        <p:grpSpPr bwMode="auto">
          <a:xfrm>
            <a:off x="5580063" y="2799308"/>
            <a:ext cx="2770187" cy="584200"/>
            <a:chOff x="1117450" y="2517775"/>
            <a:chExt cx="2770153" cy="584775"/>
          </a:xfrm>
        </p:grpSpPr>
        <p:sp>
          <p:nvSpPr>
            <p:cNvPr id="21527" name="矩形 24"/>
            <p:cNvSpPr>
              <a:spLocks noChangeArrowheads="1"/>
            </p:cNvSpPr>
            <p:nvPr/>
          </p:nvSpPr>
          <p:spPr bwMode="auto">
            <a:xfrm>
              <a:off x="1702263" y="2517775"/>
              <a:ext cx="15760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&lt;12.71&lt;</a:t>
              </a:r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3239911" y="2571803"/>
              <a:ext cx="647692" cy="46718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117450" y="2571803"/>
              <a:ext cx="647692" cy="46718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1522" name="组合 27"/>
          <p:cNvGrpSpPr/>
          <p:nvPr/>
        </p:nvGrpSpPr>
        <p:grpSpPr bwMode="auto">
          <a:xfrm>
            <a:off x="5697538" y="3353346"/>
            <a:ext cx="2535237" cy="584200"/>
            <a:chOff x="1117450" y="2517775"/>
            <a:chExt cx="2534286" cy="584775"/>
          </a:xfrm>
        </p:grpSpPr>
        <p:sp>
          <p:nvSpPr>
            <p:cNvPr id="21524" name="矩形 28"/>
            <p:cNvSpPr>
              <a:spLocks noChangeArrowheads="1"/>
            </p:cNvSpPr>
            <p:nvPr/>
          </p:nvSpPr>
          <p:spPr bwMode="auto">
            <a:xfrm>
              <a:off x="1702263" y="2517775"/>
              <a:ext cx="137088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&lt;7.05&lt;</a:t>
              </a: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004279" y="2571803"/>
              <a:ext cx="647457" cy="46718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1117450" y="2571803"/>
              <a:ext cx="647457" cy="46718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4932363" y="1916658"/>
            <a:ext cx="37655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P52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练习十三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431540" y="1131590"/>
            <a:ext cx="8280920" cy="2111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5.</a:t>
            </a:r>
            <a:r>
              <a:rPr lang="zh-CN" altLang="en-US" sz="2800" b="1" dirty="0">
                <a:latin typeface="+mn-lt"/>
                <a:ea typeface="+mn-ea"/>
              </a:rPr>
              <a:t>求下面各小数的近似数。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800" b="1">
                <a:latin typeface="+mn-lt"/>
                <a:ea typeface="+mn-ea"/>
              </a:rPr>
              <a:t>(1)3.47     0.239	4.08</a:t>
            </a:r>
            <a:r>
              <a:rPr lang="zh-CN" altLang="en-US" sz="2800" b="1">
                <a:latin typeface="+mn-lt"/>
                <a:ea typeface="+mn-ea"/>
              </a:rPr>
              <a:t>（保留一位小数）</a:t>
            </a:r>
            <a:endParaRPr lang="en-US" altLang="zh-CN" sz="28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endParaRPr lang="en-US" altLang="zh-CN" sz="2800" b="1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>
                <a:latin typeface="+mn-lt"/>
                <a:ea typeface="+mn-ea"/>
              </a:rPr>
              <a:t>(2)5.344   6.268	0.402</a:t>
            </a:r>
            <a:r>
              <a:rPr lang="zh-CN" altLang="en-US" sz="2800" b="1">
                <a:latin typeface="+mn-lt"/>
                <a:ea typeface="+mn-ea"/>
              </a:rPr>
              <a:t>（省略</a:t>
            </a:r>
            <a:r>
              <a:rPr lang="zh-CN" altLang="en-US" sz="2800" b="1" dirty="0">
                <a:latin typeface="+mn-lt"/>
                <a:ea typeface="+mn-ea"/>
              </a:rPr>
              <a:t>百分位后面</a:t>
            </a:r>
            <a:r>
              <a:rPr lang="zh-CN" altLang="en-US" sz="2800" b="1">
                <a:latin typeface="+mn-lt"/>
                <a:ea typeface="+mn-ea"/>
              </a:rPr>
              <a:t>的尾数</a:t>
            </a:r>
            <a:r>
              <a:rPr lang="zh-CN" altLang="en-US" sz="2800" b="1" dirty="0">
                <a:latin typeface="+mn-lt"/>
                <a:ea typeface="+mn-ea"/>
              </a:rPr>
              <a:t>）</a:t>
            </a:r>
            <a:endParaRPr lang="en-US" altLang="zh-CN" sz="2800" b="1" dirty="0"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68022" y="1265237"/>
            <a:ext cx="37655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P53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练习十三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5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544" y="2187135"/>
            <a:ext cx="18800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等线" panose="02010600030101010101" pitchFamily="2" charset="-122"/>
                <a:cs typeface="+mn-cs"/>
              </a:rPr>
              <a:t>3.47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等线" panose="02010600030101010101" pitchFamily="2" charset="-122"/>
                <a:cs typeface="+mn-cs"/>
              </a:rPr>
              <a:t>≈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等线" panose="02010600030101010101" pitchFamily="2" charset="-122"/>
                <a:cs typeface="+mn-cs"/>
              </a:rPr>
              <a:t>3.5</a:t>
            </a:r>
            <a:endParaRPr lang="zh-CN" altLang="en-US" sz="1600"/>
          </a:p>
        </p:txBody>
      </p:sp>
      <p:sp>
        <p:nvSpPr>
          <p:cNvPr id="4" name="文本框 3"/>
          <p:cNvSpPr txBox="1"/>
          <p:nvPr/>
        </p:nvSpPr>
        <p:spPr>
          <a:xfrm>
            <a:off x="1907704" y="2187135"/>
            <a:ext cx="18800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等线" panose="02010600030101010101" pitchFamily="2" charset="-122"/>
                <a:cs typeface="+mn-cs"/>
              </a:rPr>
              <a:t>0.239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等线" panose="02010600030101010101" pitchFamily="2" charset="-122"/>
                <a:cs typeface="+mn-cs"/>
              </a:rPr>
              <a:t>≈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等线" panose="02010600030101010101" pitchFamily="2" charset="-122"/>
                <a:cs typeface="+mn-cs"/>
              </a:rPr>
              <a:t>0.2</a:t>
            </a:r>
            <a:endParaRPr lang="zh-CN" altLang="en-US" sz="1600"/>
          </a:p>
        </p:txBody>
      </p:sp>
      <p:sp>
        <p:nvSpPr>
          <p:cNvPr id="6" name="文本框 5"/>
          <p:cNvSpPr txBox="1"/>
          <p:nvPr/>
        </p:nvSpPr>
        <p:spPr>
          <a:xfrm>
            <a:off x="3631952" y="2187135"/>
            <a:ext cx="18800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等线" panose="02010600030101010101" pitchFamily="2" charset="-122"/>
                <a:cs typeface="+mn-cs"/>
              </a:rPr>
              <a:t>4.08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等线" panose="02010600030101010101" pitchFamily="2" charset="-122"/>
                <a:cs typeface="+mn-cs"/>
              </a:rPr>
              <a:t>≈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等线" panose="02010600030101010101" pitchFamily="2" charset="-122"/>
                <a:cs typeface="+mn-cs"/>
              </a:rPr>
              <a:t>4.1</a:t>
            </a:r>
            <a:endParaRPr lang="zh-CN" altLang="en-US" sz="1600"/>
          </a:p>
        </p:txBody>
      </p:sp>
      <p:sp>
        <p:nvSpPr>
          <p:cNvPr id="7" name="文本框 6"/>
          <p:cNvSpPr txBox="1"/>
          <p:nvPr/>
        </p:nvSpPr>
        <p:spPr>
          <a:xfrm>
            <a:off x="467544" y="3250692"/>
            <a:ext cx="18800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等线" panose="02010600030101010101" pitchFamily="2" charset="-122"/>
                <a:cs typeface="+mn-cs"/>
              </a:rPr>
              <a:t>5.344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等线" panose="02010600030101010101" pitchFamily="2" charset="-122"/>
                <a:cs typeface="+mn-cs"/>
              </a:rPr>
              <a:t>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</a:rPr>
              <a:t>5.34</a:t>
            </a:r>
            <a:endParaRPr lang="zh-CN" altLang="en-US" sz="1600"/>
          </a:p>
        </p:txBody>
      </p:sp>
      <p:sp>
        <p:nvSpPr>
          <p:cNvPr id="8" name="文本框 7"/>
          <p:cNvSpPr txBox="1"/>
          <p:nvPr/>
        </p:nvSpPr>
        <p:spPr>
          <a:xfrm>
            <a:off x="2483768" y="3250692"/>
            <a:ext cx="18800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等线" panose="02010600030101010101" pitchFamily="2" charset="-122"/>
                <a:cs typeface="+mn-cs"/>
              </a:rPr>
              <a:t>6.268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等线" panose="02010600030101010101" pitchFamily="2" charset="-122"/>
                <a:cs typeface="+mn-cs"/>
              </a:rPr>
              <a:t>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</a:rPr>
              <a:t>6.27</a:t>
            </a:r>
            <a:endParaRPr lang="zh-CN" altLang="en-US" sz="1600"/>
          </a:p>
        </p:txBody>
      </p:sp>
      <p:sp>
        <p:nvSpPr>
          <p:cNvPr id="9" name="文本框 8"/>
          <p:cNvSpPr txBox="1"/>
          <p:nvPr/>
        </p:nvSpPr>
        <p:spPr>
          <a:xfrm>
            <a:off x="4499992" y="3250692"/>
            <a:ext cx="21602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等线" panose="02010600030101010101" pitchFamily="2" charset="-122"/>
                <a:cs typeface="+mn-cs"/>
              </a:rPr>
              <a:t>0.402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等线" panose="02010600030101010101" pitchFamily="2" charset="-122"/>
                <a:cs typeface="+mn-cs"/>
              </a:rPr>
              <a:t>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</a:rPr>
              <a:t>0.40</a:t>
            </a:r>
            <a:endParaRPr lang="zh-CN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12"/>
          <p:cNvGrpSpPr/>
          <p:nvPr/>
        </p:nvGrpSpPr>
        <p:grpSpPr bwMode="auto">
          <a:xfrm>
            <a:off x="323850" y="319088"/>
            <a:ext cx="3703638" cy="711200"/>
            <a:chOff x="323528" y="319437"/>
            <a:chExt cx="3703377" cy="710121"/>
          </a:xfrm>
        </p:grpSpPr>
        <p:pic>
          <p:nvPicPr>
            <p:cNvPr id="23558" name="图片 1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01" t="34599" r="36000" b="36975"/>
            <a:stretch>
              <a:fillRect/>
            </a:stretch>
          </p:blipFill>
          <p:spPr bwMode="auto">
            <a:xfrm>
              <a:off x="323528" y="319437"/>
              <a:ext cx="1224136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59" name="图片 1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1" t="34599" r="31149" b="36975"/>
            <a:stretch>
              <a:fillRect/>
            </a:stretch>
          </p:blipFill>
          <p:spPr bwMode="auto">
            <a:xfrm>
              <a:off x="1531146" y="319437"/>
              <a:ext cx="1089497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0" name="图片 1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26" t="34599" r="3775" b="36975"/>
            <a:stretch>
              <a:fillRect/>
            </a:stretch>
          </p:blipFill>
          <p:spPr bwMode="auto">
            <a:xfrm>
              <a:off x="2195736" y="319437"/>
              <a:ext cx="1831169" cy="71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555" name="文本框 1"/>
          <p:cNvSpPr txBox="1">
            <a:spLocks noChangeArrowheads="1"/>
          </p:cNvSpPr>
          <p:nvPr/>
        </p:nvSpPr>
        <p:spPr bwMode="auto">
          <a:xfrm>
            <a:off x="388938" y="319088"/>
            <a:ext cx="29638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四、课堂小结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31813" y="1059582"/>
            <a:ext cx="8050212" cy="24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1945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求近似数时，保留整数，表示精确到个位，保留一位小数就是精确到十分位上，要看百分位上的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数是否满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，满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进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，不满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舍去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；保留两位小数，表示精确到百分位。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31813" y="3386807"/>
            <a:ext cx="8050212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1945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要注意根据题目的要求求近似数，在表示近似数时，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小数末尾的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不能去掉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"/>
          <p:cNvSpPr>
            <a:spLocks noChangeArrowheads="1"/>
          </p:cNvSpPr>
          <p:nvPr/>
        </p:nvSpPr>
        <p:spPr bwMode="auto">
          <a:xfrm>
            <a:off x="1163638" y="1327150"/>
            <a:ext cx="7129462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按要求写出下面小数的近似数。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精确到十分位。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3.275≈			10.64≈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99.972≈			5.137≈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435225" y="2524125"/>
            <a:ext cx="696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3.3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011863" y="2514600"/>
            <a:ext cx="9017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10.6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603500" y="3127375"/>
            <a:ext cx="1108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100.0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6091238" y="3128963"/>
            <a:ext cx="698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5.1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83" name="文本框 12"/>
          <p:cNvSpPr txBox="1">
            <a:spLocks noChangeArrowheads="1"/>
          </p:cNvSpPr>
          <p:nvPr/>
        </p:nvSpPr>
        <p:spPr bwMode="auto">
          <a:xfrm>
            <a:off x="1052513" y="465138"/>
            <a:ext cx="26590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▶备选练习</a:t>
            </a:r>
          </a:p>
        </p:txBody>
      </p:sp>
      <p:grpSp>
        <p:nvGrpSpPr>
          <p:cNvPr id="24584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15" name="圆角矩形 14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C263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586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"/>
          <p:cNvSpPr>
            <a:spLocks noChangeArrowheads="1"/>
          </p:cNvSpPr>
          <p:nvPr/>
        </p:nvSpPr>
        <p:spPr bwMode="auto">
          <a:xfrm>
            <a:off x="1116013" y="736600"/>
            <a:ext cx="7127875" cy="358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保留两位小数。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11.806≈			19.999≈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6.024≈			4.2449≈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省略千分位后面的尾数。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6.4556≈			0.3832≈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9.2679≈			0.6004≈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460625" y="1347788"/>
            <a:ext cx="1084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11.81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156325" y="1344613"/>
            <a:ext cx="1108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20.00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339975" y="1928813"/>
            <a:ext cx="9032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6.02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6227763" y="1928813"/>
            <a:ext cx="9032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4.24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484438" y="3132138"/>
            <a:ext cx="11080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6.456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6227763" y="3132138"/>
            <a:ext cx="11080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0.383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484438" y="3706813"/>
            <a:ext cx="1108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9.268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6178550" y="3706813"/>
            <a:ext cx="1108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0.600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5611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18" name="圆角矩形 17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C263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613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>
            <a:spLocks noChangeArrowheads="1"/>
          </p:cNvSpPr>
          <p:nvPr/>
        </p:nvSpPr>
        <p:spPr bwMode="auto">
          <a:xfrm>
            <a:off x="1116013" y="1058863"/>
            <a:ext cx="7200900" cy="239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下面方框里可以填几？写在横线上。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58.6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≈58.7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7 .05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4≈7.05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14. 00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≈14.00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4643438" y="2211388"/>
            <a:ext cx="30607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643438" y="2787650"/>
            <a:ext cx="30607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4643438" y="3363913"/>
            <a:ext cx="30607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4643438" y="1676400"/>
            <a:ext cx="30607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4643438" y="2232025"/>
            <a:ext cx="3060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4643438" y="2825750"/>
            <a:ext cx="3060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6633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11" name="圆角矩形 10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C263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635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918</Words>
  <Application>Microsoft Office PowerPoint</Application>
  <PresentationFormat>全屏显示(16:9)</PresentationFormat>
  <Paragraphs>161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等线</vt:lpstr>
      <vt:lpstr>等线 Light</vt:lpstr>
      <vt:lpstr>黑体</vt:lpstr>
      <vt:lpstr>楷体</vt:lpstr>
      <vt:lpstr>宋体</vt:lpstr>
      <vt:lpstr>幼圆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248</cp:revision>
  <dcterms:created xsi:type="dcterms:W3CDTF">2015-08-27T07:30:00Z</dcterms:created>
  <dcterms:modified xsi:type="dcterms:W3CDTF">2023-11-21T05:25:17Z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B3BA3B463F424BE8BEEA0B28D6647460</vt:lpwstr>
  </property>
</Properties>
</file>