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3"/>
  </p:notesMasterIdLst>
  <p:sldIdLst>
    <p:sldId id="263" r:id="rId2"/>
    <p:sldId id="344" r:id="rId3"/>
    <p:sldId id="345" r:id="rId4"/>
    <p:sldId id="346" r:id="rId5"/>
    <p:sldId id="348" r:id="rId6"/>
    <p:sldId id="349" r:id="rId7"/>
    <p:sldId id="350" r:id="rId8"/>
    <p:sldId id="351" r:id="rId9"/>
    <p:sldId id="352" r:id="rId10"/>
    <p:sldId id="347" r:id="rId11"/>
    <p:sldId id="353" r:id="rId12"/>
    <p:sldId id="354" r:id="rId13"/>
    <p:sldId id="355" r:id="rId14"/>
    <p:sldId id="356" r:id="rId15"/>
    <p:sldId id="357" r:id="rId16"/>
    <p:sldId id="358" r:id="rId17"/>
    <p:sldId id="359" r:id="rId18"/>
    <p:sldId id="360" r:id="rId19"/>
    <p:sldId id="361" r:id="rId2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6316"/>
    <a:srgbClr val="FFFFFF"/>
    <a:srgbClr val="0EB83A"/>
    <a:srgbClr val="BDDD22"/>
    <a:srgbClr val="EAFF56"/>
    <a:srgbClr val="00E079"/>
    <a:srgbClr val="00BC12"/>
    <a:srgbClr val="4B5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7" autoAdjust="0"/>
    <p:restoredTop sz="96209" autoAdjust="0"/>
  </p:normalViewPr>
  <p:slideViewPr>
    <p:cSldViewPr showGuides="1">
      <p:cViewPr varScale="1">
        <p:scale>
          <a:sx n="145" d="100"/>
          <a:sy n="145" d="100"/>
        </p:scale>
        <p:origin x="456" y="126"/>
      </p:cViewPr>
      <p:guideLst>
        <p:guide orient="horz" pos="1620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47CC7B-D663-40A9-974C-B49CA90ECC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E8470AF-C075-4E2D-AF7D-1704F110D62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BEE8198-FCDD-4736-9062-7B60A7E7C8B0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9C61BEF-B9E2-4C0B-993A-9EF665D6D3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07FAA886-6562-488D-80BE-D2E0870EA5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9024E7-CC10-44AA-9C52-1740519E88F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4E628D-3787-4DA7-807B-F94264C6AD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8A15F7F-0563-4657-B123-D97C9034E70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>
            <a:extLst>
              <a:ext uri="{FF2B5EF4-FFF2-40B4-BE49-F238E27FC236}">
                <a16:creationId xmlns:a16="http://schemas.microsoft.com/office/drawing/2014/main" id="{1D221C83-49BC-4F8E-9644-477DDCAFB4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>
            <a:extLst>
              <a:ext uri="{FF2B5EF4-FFF2-40B4-BE49-F238E27FC236}">
                <a16:creationId xmlns:a16="http://schemas.microsoft.com/office/drawing/2014/main" id="{4D7DC53D-1107-4AD5-80E2-9161199A9D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>
            <a:extLst>
              <a:ext uri="{FF2B5EF4-FFF2-40B4-BE49-F238E27FC236}">
                <a16:creationId xmlns:a16="http://schemas.microsoft.com/office/drawing/2014/main" id="{BB7A5CC1-54F5-47A4-8FB8-4A2AECF542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58CEC6-1694-4F9A-A4CB-03E91203A83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D86CB7F-9F26-4A67-9829-38855E846A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474F6A51-9EF2-4514-8038-BDD94A9C5A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109663" y="376238"/>
            <a:ext cx="6924675" cy="4391025"/>
            <a:chOff x="1187624" y="267494"/>
            <a:chExt cx="6923846" cy="4392488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D6507638-411B-4725-ACDD-935F1DB487B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99" t="6602" r="14999" b="57726"/>
            <a:stretch>
              <a:fillRect/>
            </a:stretch>
          </p:blipFill>
          <p:spPr bwMode="auto">
            <a:xfrm>
              <a:off x="1187624" y="267494"/>
              <a:ext cx="6923846" cy="3528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97A488CE-0ACB-4C8E-92D5-48C1CF28C9B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99" t="79352" r="14999" b="6088"/>
            <a:stretch>
              <a:fillRect/>
            </a:stretch>
          </p:blipFill>
          <p:spPr bwMode="auto">
            <a:xfrm>
              <a:off x="1187624" y="3219822"/>
              <a:ext cx="6923846" cy="1440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DA87000F-81B1-4C8E-84FA-8191F8525F28}"/>
              </a:ext>
            </a:extLst>
          </p:cNvPr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27">
            <a:extLst>
              <a:ext uri="{FF2B5EF4-FFF2-40B4-BE49-F238E27FC236}">
                <a16:creationId xmlns:a16="http://schemas.microsoft.com/office/drawing/2014/main" id="{A66E314C-F6D1-4A36-8FEE-952FC2D699F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292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89AC949-78A6-4485-BD19-86C93BFA78D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7367F5B9-1875-433E-9448-92F8B7B1F94A}"/>
              </a:ext>
            </a:extLst>
          </p:cNvPr>
          <p:cNvSpPr/>
          <p:nvPr userDrawn="1"/>
        </p:nvSpPr>
        <p:spPr>
          <a:xfrm>
            <a:off x="143508" y="195486"/>
            <a:ext cx="8856984" cy="4752528"/>
          </a:xfrm>
          <a:prstGeom prst="roundRect">
            <a:avLst>
              <a:gd name="adj" fmla="val 9369"/>
            </a:avLst>
          </a:prstGeom>
          <a:solidFill>
            <a:srgbClr val="FFF8E5"/>
          </a:solidFill>
          <a:ln w="101600">
            <a:solidFill>
              <a:srgbClr val="C26316"/>
            </a:solidFill>
          </a:ln>
          <a:effectLst>
            <a:innerShdw blurRad="3175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F767DD2-C87C-4256-8A4F-094C9471E053}"/>
              </a:ext>
            </a:extLst>
          </p:cNvPr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17D31BA-D492-4742-A3D8-4069FF7679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43542" r="42176"/>
          <a:stretch/>
        </p:blipFill>
        <p:spPr>
          <a:xfrm>
            <a:off x="145" y="4135385"/>
            <a:ext cx="1835551" cy="1008115"/>
          </a:xfrm>
          <a:custGeom>
            <a:avLst/>
            <a:gdLst>
              <a:gd name="connsiteX0" fmla="*/ 0 w 5075911"/>
              <a:gd name="connsiteY0" fmla="*/ 0 h 2787774"/>
              <a:gd name="connsiteX1" fmla="*/ 3688493 w 5075911"/>
              <a:gd name="connsiteY1" fmla="*/ 0 h 2787774"/>
              <a:gd name="connsiteX2" fmla="*/ 3688493 w 5075911"/>
              <a:gd name="connsiteY2" fmla="*/ 1440160 h 2787774"/>
              <a:gd name="connsiteX3" fmla="*/ 5075911 w 5075911"/>
              <a:gd name="connsiteY3" fmla="*/ 1440160 h 2787774"/>
              <a:gd name="connsiteX4" fmla="*/ 5075911 w 5075911"/>
              <a:gd name="connsiteY4" fmla="*/ 2787774 h 2787774"/>
              <a:gd name="connsiteX5" fmla="*/ 0 w 5075911"/>
              <a:gd name="connsiteY5" fmla="*/ 2787774 h 278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75911" h="2787774">
                <a:moveTo>
                  <a:pt x="0" y="0"/>
                </a:moveTo>
                <a:lnTo>
                  <a:pt x="3688493" y="0"/>
                </a:lnTo>
                <a:lnTo>
                  <a:pt x="3688493" y="1440160"/>
                </a:lnTo>
                <a:lnTo>
                  <a:pt x="5075911" y="1440160"/>
                </a:lnTo>
                <a:lnTo>
                  <a:pt x="5075911" y="2787774"/>
                </a:lnTo>
                <a:lnTo>
                  <a:pt x="0" y="2787774"/>
                </a:lnTo>
                <a:close/>
              </a:path>
            </a:pathLst>
          </a:cu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539D5B0-8DDB-475B-8DE8-FF6F2F8907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51" r="7761" b="74240"/>
          <a:stretch>
            <a:fillRect/>
          </a:stretch>
        </p:blipFill>
        <p:spPr bwMode="auto">
          <a:xfrm>
            <a:off x="8097838" y="3867150"/>
            <a:ext cx="1046162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7">
            <a:extLst>
              <a:ext uri="{FF2B5EF4-FFF2-40B4-BE49-F238E27FC236}">
                <a16:creationId xmlns:a16="http://schemas.microsoft.com/office/drawing/2014/main" id="{4A79324B-FA78-4E59-AB40-40B574385F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723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8038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7BDC1F-CABC-4150-B731-DCD09076AC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EFB7B-E6A7-48D6-9453-EB30A86C4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867AA7-9FD1-4D81-ACB4-A6FE3817B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F37BC7F-BFF2-45C0-BC1B-EC114638006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325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6" r:id="rId3"/>
    <p:sldLayoutId id="2147483859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4037831-4A43-418C-9869-082D69A345E1}"/>
              </a:ext>
            </a:extLst>
          </p:cNvPr>
          <p:cNvSpPr txBox="1"/>
          <p:nvPr/>
        </p:nvSpPr>
        <p:spPr>
          <a:xfrm>
            <a:off x="2058497" y="2099158"/>
            <a:ext cx="4896544" cy="8271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小数的近似数</a:t>
            </a:r>
            <a:r>
              <a:rPr lang="en-US" altLang="zh-CN" sz="44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(2)</a:t>
            </a:r>
            <a:endParaRPr lang="zh-CN" altLang="en-US" sz="4400" b="1" dirty="0">
              <a:ln w="6350">
                <a:solidFill>
                  <a:schemeClr val="tx1"/>
                </a:solidFill>
              </a:ln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7171" name="副标题 6">
            <a:extLst>
              <a:ext uri="{FF2B5EF4-FFF2-40B4-BE49-F238E27FC236}">
                <a16:creationId xmlns:a16="http://schemas.microsoft.com/office/drawing/2014/main" id="{B85290C6-6883-4C49-AD64-C06F9598D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2325" y="3268663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8915ADC6-D75F-4164-A312-1A9AA5334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53917" y="1325563"/>
            <a:ext cx="863153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1">
            <a:extLst>
              <a:ext uri="{FF2B5EF4-FFF2-40B4-BE49-F238E27FC236}">
                <a16:creationId xmlns:a16="http://schemas.microsoft.com/office/drawing/2014/main" id="{84550686-364F-4C44-9F79-BABA81653AC7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319088"/>
            <a:ext cx="5862638" cy="711200"/>
            <a:chOff x="323528" y="319437"/>
            <a:chExt cx="5863617" cy="710121"/>
          </a:xfrm>
        </p:grpSpPr>
        <p:pic>
          <p:nvPicPr>
            <p:cNvPr id="9227" name="图片 12">
              <a:extLst>
                <a:ext uri="{FF2B5EF4-FFF2-40B4-BE49-F238E27FC236}">
                  <a16:creationId xmlns:a16="http://schemas.microsoft.com/office/drawing/2014/main" id="{1175F45B-A491-4B19-A7BF-69113B9280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01" t="34599" r="36000" b="36975"/>
            <a:stretch>
              <a:fillRect/>
            </a:stretch>
          </p:blipFill>
          <p:spPr bwMode="auto">
            <a:xfrm>
              <a:off x="323528" y="319437"/>
              <a:ext cx="1224136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8" name="图片 13">
              <a:extLst>
                <a:ext uri="{FF2B5EF4-FFF2-40B4-BE49-F238E27FC236}">
                  <a16:creationId xmlns:a16="http://schemas.microsoft.com/office/drawing/2014/main" id="{5F8F9968-D9FF-44BF-97C4-02099C28AA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1531146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9" name="图片 14">
              <a:extLst>
                <a:ext uri="{FF2B5EF4-FFF2-40B4-BE49-F238E27FC236}">
                  <a16:creationId xmlns:a16="http://schemas.microsoft.com/office/drawing/2014/main" id="{D0B7F2A4-3CEA-451D-B65C-F84E2019AC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2604125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0" name="图片 15">
              <a:extLst>
                <a:ext uri="{FF2B5EF4-FFF2-40B4-BE49-F238E27FC236}">
                  <a16:creationId xmlns:a16="http://schemas.microsoft.com/office/drawing/2014/main" id="{5ED378D4-3819-43CF-B9AC-D03D40F9F9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3677104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1" name="图片 16">
              <a:extLst>
                <a:ext uri="{FF2B5EF4-FFF2-40B4-BE49-F238E27FC236}">
                  <a16:creationId xmlns:a16="http://schemas.microsoft.com/office/drawing/2014/main" id="{90E7045F-0606-4A01-B49C-86E0A9EF93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26" t="34599" r="3775" b="36975"/>
            <a:stretch>
              <a:fillRect/>
            </a:stretch>
          </p:blipFill>
          <p:spPr bwMode="auto">
            <a:xfrm>
              <a:off x="4355976" y="319437"/>
              <a:ext cx="1831169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19" name="文本框 1">
            <a:extLst>
              <a:ext uri="{FF2B5EF4-FFF2-40B4-BE49-F238E27FC236}">
                <a16:creationId xmlns:a16="http://schemas.microsoft.com/office/drawing/2014/main" id="{EBBF578E-2621-4D1B-9B41-A2DA64E78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317500"/>
            <a:ext cx="53324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一、激活经验，导入新课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A304A457-EE03-4E2C-801F-A28620E1C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987574"/>
            <a:ext cx="8641085" cy="36622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(1)</a:t>
            </a:r>
            <a:r>
              <a:rPr lang="zh-CN" altLang="zh-CN" sz="2800" b="1" dirty="0">
                <a:latin typeface="+mn-lt"/>
                <a:ea typeface="+mn-ea"/>
              </a:rPr>
              <a:t>光</a:t>
            </a:r>
            <a:r>
              <a:rPr lang="zh-CN" altLang="en-US" sz="2800" b="1" dirty="0">
                <a:latin typeface="+mn-lt"/>
                <a:ea typeface="+mn-ea"/>
              </a:rPr>
              <a:t>在真空中的</a:t>
            </a:r>
            <a:r>
              <a:rPr lang="zh-CN" altLang="zh-CN" sz="2800" b="1" dirty="0">
                <a:latin typeface="+mn-lt"/>
                <a:ea typeface="+mn-ea"/>
              </a:rPr>
              <a:t>速度是每秒</a:t>
            </a:r>
            <a:r>
              <a:rPr lang="zh-CN" altLang="zh-CN" sz="2800" b="1" u="sng" dirty="0">
                <a:latin typeface="+mn-lt"/>
                <a:ea typeface="+mn-ea"/>
              </a:rPr>
              <a:t>三十万</a:t>
            </a:r>
            <a:r>
              <a:rPr lang="zh-CN" altLang="zh-CN" sz="2800" b="1" dirty="0">
                <a:latin typeface="+mn-lt"/>
                <a:ea typeface="+mn-ea"/>
              </a:rPr>
              <a:t>千米。横线上的数写作</a:t>
            </a:r>
            <a:r>
              <a:rPr lang="en-US" altLang="zh-CN" sz="2800" b="1" dirty="0">
                <a:latin typeface="+mn-lt"/>
                <a:ea typeface="+mn-ea"/>
              </a:rPr>
              <a:t>(              )</a:t>
            </a:r>
            <a:r>
              <a:rPr lang="zh-CN" altLang="en-US" sz="2800" b="1" dirty="0">
                <a:latin typeface="+mn-lt"/>
                <a:ea typeface="+mn-ea"/>
              </a:rPr>
              <a:t>，</a:t>
            </a:r>
            <a:r>
              <a:rPr lang="zh-CN" altLang="zh-CN" sz="2800" b="1" dirty="0">
                <a:latin typeface="+mn-lt"/>
                <a:ea typeface="+mn-ea"/>
              </a:rPr>
              <a:t>改写成用</a:t>
            </a:r>
            <a:r>
              <a:rPr lang="zh-CN" altLang="en-US" sz="2800" b="1" dirty="0">
                <a:latin typeface="+mn-lt"/>
                <a:ea typeface="+mn-ea"/>
              </a:rPr>
              <a:t>“</a:t>
            </a:r>
            <a:r>
              <a:rPr lang="zh-CN" altLang="zh-CN" sz="2800" b="1" dirty="0">
                <a:latin typeface="+mn-lt"/>
                <a:ea typeface="+mn-ea"/>
              </a:rPr>
              <a:t>万</a:t>
            </a:r>
            <a:r>
              <a:rPr lang="zh-CN" altLang="en-US" sz="2800" b="1" dirty="0">
                <a:latin typeface="+mn-lt"/>
                <a:ea typeface="+mn-ea"/>
              </a:rPr>
              <a:t>”</a:t>
            </a:r>
            <a:r>
              <a:rPr lang="zh-CN" altLang="zh-CN" sz="2800" b="1" dirty="0">
                <a:latin typeface="+mn-lt"/>
                <a:ea typeface="+mn-ea"/>
              </a:rPr>
              <a:t>作单位的数是</a:t>
            </a:r>
            <a:r>
              <a:rPr lang="en-US" altLang="zh-CN" sz="2800" b="1" dirty="0">
                <a:latin typeface="+mn-lt"/>
                <a:ea typeface="+mn-ea"/>
              </a:rPr>
              <a:t>(         )</a:t>
            </a:r>
            <a:r>
              <a:rPr lang="zh-CN" altLang="zh-CN" sz="2800" b="1" dirty="0">
                <a:latin typeface="+mn-lt"/>
                <a:ea typeface="+mn-ea"/>
              </a:rPr>
              <a:t>。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(2) </a:t>
            </a:r>
            <a:r>
              <a:rPr lang="zh-CN" altLang="zh-CN" sz="2800" b="1" dirty="0">
                <a:latin typeface="+mn-lt"/>
                <a:ea typeface="+mn-ea"/>
              </a:rPr>
              <a:t>太阳的直径大约是</a:t>
            </a:r>
            <a:r>
              <a:rPr lang="zh-CN" altLang="zh-CN" sz="2800" b="1" u="sng" dirty="0">
                <a:latin typeface="+mn-lt"/>
                <a:ea typeface="+mn-ea"/>
              </a:rPr>
              <a:t>一百三十</a:t>
            </a:r>
            <a:r>
              <a:rPr lang="zh-CN" altLang="en-US" sz="2800" b="1" u="sng" dirty="0">
                <a:latin typeface="+mn-lt"/>
                <a:ea typeface="+mn-ea"/>
              </a:rPr>
              <a:t>九</a:t>
            </a:r>
            <a:r>
              <a:rPr lang="zh-CN" altLang="zh-CN" sz="2800" b="1" u="sng" dirty="0">
                <a:latin typeface="+mn-lt"/>
                <a:ea typeface="+mn-ea"/>
              </a:rPr>
              <a:t>万</a:t>
            </a:r>
            <a:r>
              <a:rPr lang="zh-CN" altLang="en-US" sz="2800" b="1" u="sng" dirty="0">
                <a:latin typeface="+mn-lt"/>
                <a:ea typeface="+mn-ea"/>
              </a:rPr>
              <a:t>二</a:t>
            </a:r>
            <a:r>
              <a:rPr lang="zh-CN" altLang="zh-CN" sz="2800" b="1" u="sng" dirty="0">
                <a:latin typeface="+mn-lt"/>
                <a:ea typeface="+mn-ea"/>
              </a:rPr>
              <a:t>千</a:t>
            </a:r>
            <a:r>
              <a:rPr lang="zh-CN" altLang="zh-CN" sz="2800" b="1" dirty="0">
                <a:latin typeface="+mn-lt"/>
                <a:ea typeface="+mn-ea"/>
              </a:rPr>
              <a:t>千米。横</a:t>
            </a:r>
            <a:endParaRPr lang="en-US" altLang="zh-CN" sz="2800" b="1" dirty="0">
              <a:latin typeface="+mn-lt"/>
              <a:ea typeface="+mn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    </a:t>
            </a:r>
            <a:r>
              <a:rPr lang="zh-CN" altLang="zh-CN" sz="2800" b="1" dirty="0">
                <a:latin typeface="+mn-lt"/>
                <a:ea typeface="+mn-ea"/>
              </a:rPr>
              <a:t>线上的数写作</a:t>
            </a:r>
            <a:r>
              <a:rPr lang="en-US" altLang="zh-CN" sz="2800" b="1" dirty="0">
                <a:latin typeface="+mn-lt"/>
                <a:ea typeface="+mn-ea"/>
              </a:rPr>
              <a:t>(                )</a:t>
            </a:r>
            <a:r>
              <a:rPr lang="zh-CN" altLang="zh-CN" sz="2800" b="1" dirty="0">
                <a:latin typeface="+mn-lt"/>
                <a:ea typeface="+mn-ea"/>
              </a:rPr>
              <a:t>，“四舍五入</a:t>
            </a:r>
            <a:r>
              <a:rPr lang="zh-CN" altLang="en-US" sz="2800" b="1" dirty="0">
                <a:latin typeface="+mn-lt"/>
                <a:ea typeface="+mn-ea"/>
              </a:rPr>
              <a:t>”</a:t>
            </a:r>
            <a:r>
              <a:rPr lang="zh-CN" altLang="zh-CN" sz="2800" b="1" dirty="0">
                <a:latin typeface="+mn-lt"/>
                <a:ea typeface="+mn-ea"/>
              </a:rPr>
              <a:t>到万位</a:t>
            </a:r>
            <a:endParaRPr lang="en-US" altLang="zh-CN" sz="2800" b="1" dirty="0">
              <a:latin typeface="+mn-lt"/>
              <a:ea typeface="+mn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    </a:t>
            </a:r>
            <a:r>
              <a:rPr lang="zh-CN" altLang="zh-CN" sz="2800" b="1" dirty="0">
                <a:latin typeface="+mn-lt"/>
                <a:ea typeface="+mn-ea"/>
              </a:rPr>
              <a:t>约是</a:t>
            </a:r>
            <a:r>
              <a:rPr lang="en-US" altLang="zh-CN" sz="2800" b="1" dirty="0">
                <a:latin typeface="+mn-lt"/>
                <a:ea typeface="+mn-ea"/>
              </a:rPr>
              <a:t>(            )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  <a:br>
              <a:rPr lang="en-US" altLang="zh-CN" sz="2800" b="1" dirty="0">
                <a:latin typeface="+mn-lt"/>
                <a:ea typeface="+mn-ea"/>
              </a:rPr>
            </a:br>
            <a:r>
              <a:rPr lang="en-US" altLang="zh-CN" sz="2800" b="1" dirty="0">
                <a:latin typeface="+mn-lt"/>
                <a:ea typeface="+mn-ea"/>
              </a:rPr>
              <a:t>(3)</a:t>
            </a:r>
            <a:r>
              <a:rPr lang="zh-CN" altLang="en-US" sz="2800" b="1" dirty="0">
                <a:latin typeface="+mn-lt"/>
                <a:ea typeface="+mn-ea"/>
              </a:rPr>
              <a:t> </a:t>
            </a:r>
            <a:r>
              <a:rPr lang="en-US" altLang="zh-CN" sz="2800" b="1" dirty="0">
                <a:latin typeface="+mn-lt"/>
                <a:ea typeface="+mn-ea"/>
              </a:rPr>
              <a:t>7.058≈______(</a:t>
            </a:r>
            <a:r>
              <a:rPr lang="zh-CN" altLang="en-US" sz="2800" b="1" dirty="0">
                <a:latin typeface="+mn-lt"/>
                <a:ea typeface="+mn-ea"/>
              </a:rPr>
              <a:t>保留一位小数</a:t>
            </a:r>
            <a:r>
              <a:rPr lang="en-US" altLang="zh-CN" sz="2800" b="1" dirty="0">
                <a:latin typeface="+mn-lt"/>
                <a:ea typeface="+mn-ea"/>
              </a:rPr>
              <a:t>)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(4) 30.0443≈______(</a:t>
            </a:r>
            <a:r>
              <a:rPr lang="zh-CN" altLang="en-US" sz="2800" b="1" dirty="0">
                <a:latin typeface="+mn-lt"/>
                <a:ea typeface="+mn-ea"/>
              </a:rPr>
              <a:t>精确到百分位</a:t>
            </a:r>
            <a:r>
              <a:rPr lang="en-US" altLang="zh-CN" sz="2800" b="1" dirty="0">
                <a:latin typeface="+mn-lt"/>
                <a:ea typeface="+mn-ea"/>
              </a:rPr>
              <a:t>)</a:t>
            </a:r>
          </a:p>
        </p:txBody>
      </p:sp>
      <p:sp>
        <p:nvSpPr>
          <p:cNvPr id="50" name="矩形 3">
            <a:extLst>
              <a:ext uri="{FF2B5EF4-FFF2-40B4-BE49-F238E27FC236}">
                <a16:creationId xmlns:a16="http://schemas.microsoft.com/office/drawing/2014/main" id="{BAE8719C-A188-465B-9CFE-F9699D762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640" y="1535212"/>
            <a:ext cx="12620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300000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矩形 3">
            <a:extLst>
              <a:ext uri="{FF2B5EF4-FFF2-40B4-BE49-F238E27FC236}">
                <a16:creationId xmlns:a16="http://schemas.microsoft.com/office/drawing/2014/main" id="{08EEFD57-FD00-4B10-A847-2BD4E407E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0352" y="1535212"/>
            <a:ext cx="9048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</a:t>
            </a:r>
          </a:p>
        </p:txBody>
      </p:sp>
      <p:sp>
        <p:nvSpPr>
          <p:cNvPr id="52" name="矩形 3">
            <a:extLst>
              <a:ext uri="{FF2B5EF4-FFF2-40B4-BE49-F238E27FC236}">
                <a16:creationId xmlns:a16="http://schemas.microsoft.com/office/drawing/2014/main" id="{FE7C08AD-E6C8-4630-8936-6D23B375E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1840" y="2543324"/>
            <a:ext cx="1441420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1392000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3" name="矩形 3">
            <a:extLst>
              <a:ext uri="{FF2B5EF4-FFF2-40B4-BE49-F238E27FC236}">
                <a16:creationId xmlns:a16="http://schemas.microsoft.com/office/drawing/2014/main" id="{E45A67F4-B78F-4EEC-9FB0-5117449D4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672" y="3047380"/>
            <a:ext cx="121126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</a:t>
            </a:r>
          </a:p>
        </p:txBody>
      </p:sp>
      <p:sp>
        <p:nvSpPr>
          <p:cNvPr id="55" name="矩形 3">
            <a:extLst>
              <a:ext uri="{FF2B5EF4-FFF2-40B4-BE49-F238E27FC236}">
                <a16:creationId xmlns:a16="http://schemas.microsoft.com/office/drawing/2014/main" id="{D39A1416-85E7-4252-A5F3-6DD4DA101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4033987"/>
            <a:ext cx="1106487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30.04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6" name="矩形 3">
            <a:extLst>
              <a:ext uri="{FF2B5EF4-FFF2-40B4-BE49-F238E27FC236}">
                <a16:creationId xmlns:a16="http://schemas.microsoft.com/office/drawing/2014/main" id="{31457488-31E8-404A-992D-AA22E156A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8933" y="3529162"/>
            <a:ext cx="754063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utoUpdateAnimBg="0"/>
      <p:bldP spid="50" grpId="0"/>
      <p:bldP spid="51" grpId="0"/>
      <p:bldP spid="52" grpId="0"/>
      <p:bldP spid="53" grpId="0"/>
      <p:bldP spid="55" grpId="0"/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12">
            <a:extLst>
              <a:ext uri="{FF2B5EF4-FFF2-40B4-BE49-F238E27FC236}">
                <a16:creationId xmlns:a16="http://schemas.microsoft.com/office/drawing/2014/main" id="{ED761746-608E-4D8C-8050-0BBD45ED0AB1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319088"/>
            <a:ext cx="5862638" cy="711200"/>
            <a:chOff x="323528" y="319437"/>
            <a:chExt cx="5863617" cy="710121"/>
          </a:xfrm>
        </p:grpSpPr>
        <p:pic>
          <p:nvPicPr>
            <p:cNvPr id="10252" name="图片 13">
              <a:extLst>
                <a:ext uri="{FF2B5EF4-FFF2-40B4-BE49-F238E27FC236}">
                  <a16:creationId xmlns:a16="http://schemas.microsoft.com/office/drawing/2014/main" id="{8CA87D25-835A-46E1-9ED5-C7034CE824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01" t="34599" r="36000" b="36975"/>
            <a:stretch>
              <a:fillRect/>
            </a:stretch>
          </p:blipFill>
          <p:spPr bwMode="auto">
            <a:xfrm>
              <a:off x="323528" y="319437"/>
              <a:ext cx="1224136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3" name="图片 14">
              <a:extLst>
                <a:ext uri="{FF2B5EF4-FFF2-40B4-BE49-F238E27FC236}">
                  <a16:creationId xmlns:a16="http://schemas.microsoft.com/office/drawing/2014/main" id="{497B8202-D33C-49EA-BFA3-926F040EE7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1531146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4" name="图片 18">
              <a:extLst>
                <a:ext uri="{FF2B5EF4-FFF2-40B4-BE49-F238E27FC236}">
                  <a16:creationId xmlns:a16="http://schemas.microsoft.com/office/drawing/2014/main" id="{CD1D0F98-488E-49D5-BC57-690C2308EA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2604125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5" name="图片 20">
              <a:extLst>
                <a:ext uri="{FF2B5EF4-FFF2-40B4-BE49-F238E27FC236}">
                  <a16:creationId xmlns:a16="http://schemas.microsoft.com/office/drawing/2014/main" id="{3660140E-DD09-4C63-ADF2-5225665BEA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3677104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6" name="图片 21">
              <a:extLst>
                <a:ext uri="{FF2B5EF4-FFF2-40B4-BE49-F238E27FC236}">
                  <a16:creationId xmlns:a16="http://schemas.microsoft.com/office/drawing/2014/main" id="{C37B8829-2B7B-4E94-8CEC-AAC1496E27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26" t="34599" r="3775" b="36975"/>
            <a:stretch>
              <a:fillRect/>
            </a:stretch>
          </p:blipFill>
          <p:spPr bwMode="auto">
            <a:xfrm>
              <a:off x="4355976" y="319437"/>
              <a:ext cx="1831169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44" name="文本框 12">
            <a:extLst>
              <a:ext uri="{FF2B5EF4-FFF2-40B4-BE49-F238E27FC236}">
                <a16:creationId xmlns:a16="http://schemas.microsoft.com/office/drawing/2014/main" id="{538A0757-A295-491F-A297-5B9915D1AF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426" y="1143000"/>
            <a:ext cx="69813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地球与月球的平均距离是多少万千米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245" name="图片 5">
            <a:extLst>
              <a:ext uri="{FF2B5EF4-FFF2-40B4-BE49-F238E27FC236}">
                <a16:creationId xmlns:a16="http://schemas.microsoft.com/office/drawing/2014/main" id="{1AB40052-D2AF-43F8-A10A-9AE89AE4D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1143000"/>
            <a:ext cx="589606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文本框 13">
            <a:extLst>
              <a:ext uri="{FF2B5EF4-FFF2-40B4-BE49-F238E27FC236}">
                <a16:creationId xmlns:a16="http://schemas.microsoft.com/office/drawing/2014/main" id="{7B84F9DE-AEB8-4CBF-9823-32660AFDA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3" y="1722438"/>
            <a:ext cx="41259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384400km=______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万千米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24591AD-A203-4446-B438-39BFA1412364}"/>
              </a:ext>
            </a:extLst>
          </p:cNvPr>
          <p:cNvSpPr/>
          <p:nvPr/>
        </p:nvSpPr>
        <p:spPr>
          <a:xfrm>
            <a:off x="4278313" y="2681016"/>
            <a:ext cx="3816350" cy="1384300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zh-CN" altLang="en-US" sz="2800" b="1" dirty="0">
                <a:latin typeface="+mn-ea"/>
                <a:ea typeface="+mn-ea"/>
              </a:rPr>
              <a:t>在万位</a:t>
            </a:r>
            <a:r>
              <a:rPr lang="zh-CN" altLang="en-US" sz="2800" b="1">
                <a:latin typeface="+mn-ea"/>
                <a:ea typeface="+mn-ea"/>
              </a:rPr>
              <a:t>的右边点</a:t>
            </a:r>
            <a:r>
              <a:rPr lang="zh-CN" altLang="en-US" sz="2800" b="1" dirty="0">
                <a:latin typeface="+mn-ea"/>
                <a:ea typeface="+mn-ea"/>
              </a:rPr>
              <a:t>上小数点，然后在数的后面加上“万”字。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E18DDA3-E9EF-475E-87E2-EA257C845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9813" y="1722438"/>
            <a:ext cx="9890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38.44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E7C17C62-3DD5-4883-8FDF-C3BFA4C4BCED}"/>
              </a:ext>
            </a:extLst>
          </p:cNvPr>
          <p:cNvCxnSpPr>
            <a:cxnSpLocks/>
          </p:cNvCxnSpPr>
          <p:nvPr/>
        </p:nvCxnSpPr>
        <p:spPr>
          <a:xfrm flipV="1">
            <a:off x="4668838" y="2166938"/>
            <a:ext cx="0" cy="4127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32F306A6-1175-482C-9D11-366374434883}"/>
              </a:ext>
            </a:extLst>
          </p:cNvPr>
          <p:cNvSpPr/>
          <p:nvPr/>
        </p:nvSpPr>
        <p:spPr>
          <a:xfrm>
            <a:off x="4011324" y="2660650"/>
            <a:ext cx="4645025" cy="17954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C26316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zh-CN" altLang="en-US" sz="2800" b="1">
                <a:latin typeface="+mn-ea"/>
                <a:ea typeface="+mn-ea"/>
              </a:rPr>
              <a:t>小数点向左移动四位，在万位的右边点上小数点，在数的后面加上“万”字。最后去掉小数未尾的“</a:t>
            </a:r>
            <a:r>
              <a:rPr lang="en-US" altLang="zh-CN" sz="2800" b="1">
                <a:latin typeface="+mn-lt"/>
                <a:ea typeface="+mn-ea"/>
              </a:rPr>
              <a:t>0</a:t>
            </a:r>
            <a:r>
              <a:rPr lang="zh-CN" altLang="en-US" sz="2800" b="1">
                <a:latin typeface="+mn-ea"/>
                <a:ea typeface="+mn-ea"/>
              </a:rPr>
              <a:t>”。</a:t>
            </a:r>
            <a:endParaRPr lang="zh-CN" altLang="en-US" sz="2800" b="1" dirty="0">
              <a:latin typeface="+mn-ea"/>
              <a:ea typeface="+mn-ea"/>
            </a:endParaRPr>
          </a:p>
        </p:txBody>
      </p:sp>
      <p:sp>
        <p:nvSpPr>
          <p:cNvPr id="10251" name="文本框 1">
            <a:extLst>
              <a:ext uri="{FF2B5EF4-FFF2-40B4-BE49-F238E27FC236}">
                <a16:creationId xmlns:a16="http://schemas.microsoft.com/office/drawing/2014/main" id="{BB0275F7-0722-4D94-BA77-BDF0F6CDC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138" y="317500"/>
            <a:ext cx="5403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二、自主探究，发现方法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73A2E15-309D-1ED9-7D7D-62A81E0591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651" y="2088887"/>
            <a:ext cx="3196648" cy="19441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 autoUpdateAnimBg="0"/>
      <p:bldP spid="17" grpId="0" autoUpdateAnimBg="0"/>
      <p:bldP spid="20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8">
            <a:extLst>
              <a:ext uri="{FF2B5EF4-FFF2-40B4-BE49-F238E27FC236}">
                <a16:creationId xmlns:a16="http://schemas.microsoft.com/office/drawing/2014/main" id="{C4EAF004-74AE-4F61-A361-7C706D01B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7462" y="538946"/>
            <a:ext cx="698951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木星与太阳的平均距离是多少亿千米（保留一位小数）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267" name="文本框 14">
            <a:extLst>
              <a:ext uri="{FF2B5EF4-FFF2-40B4-BE49-F238E27FC236}">
                <a16:creationId xmlns:a16="http://schemas.microsoft.com/office/drawing/2014/main" id="{AD2A7147-3344-45B3-80A0-3458CB508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0675" y="1436688"/>
            <a:ext cx="48450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778330000km=_______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亿千米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11EC8AD-8E91-418D-9178-8A229C835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3675" y="1395413"/>
            <a:ext cx="13128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7.7833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269" name="矩形 18">
            <a:extLst>
              <a:ext uri="{FF2B5EF4-FFF2-40B4-BE49-F238E27FC236}">
                <a16:creationId xmlns:a16="http://schemas.microsoft.com/office/drawing/2014/main" id="{B91EEB6B-CA87-4706-B836-BF98D706F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0139" y="4206111"/>
            <a:ext cx="44037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7.7833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亿千米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≈_____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亿千米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214D47D-0B1F-4355-A2C6-3D0BAE809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6745" y="4205456"/>
            <a:ext cx="723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7.8 </a:t>
            </a:r>
            <a:endParaRPr lang="zh-CN" altLang="en-US" sz="280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0BDDDCE-D42A-43EB-978D-944F64D11AD3}"/>
              </a:ext>
            </a:extLst>
          </p:cNvPr>
          <p:cNvSpPr/>
          <p:nvPr/>
        </p:nvSpPr>
        <p:spPr>
          <a:xfrm>
            <a:off x="4205288" y="2627313"/>
            <a:ext cx="4327525" cy="1457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C26316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zh-CN" altLang="en-US" sz="2800" b="1" dirty="0">
                <a:latin typeface="+mn-ea"/>
                <a:ea typeface="+mn-ea"/>
              </a:rPr>
              <a:t>在亿位</a:t>
            </a:r>
            <a:r>
              <a:rPr lang="zh-CN" altLang="en-US" sz="2800" b="1">
                <a:latin typeface="+mn-ea"/>
                <a:ea typeface="+mn-ea"/>
              </a:rPr>
              <a:t>的右边，点上小数点，去掉末尾的</a:t>
            </a:r>
            <a:r>
              <a:rPr lang="en-US" altLang="zh-CN" sz="2800" b="1">
                <a:latin typeface="+mn-ea"/>
                <a:ea typeface="+mn-ea"/>
              </a:rPr>
              <a:t>0</a:t>
            </a:r>
            <a:r>
              <a:rPr lang="zh-CN" altLang="en-US" sz="2800" b="1">
                <a:latin typeface="+mn-ea"/>
                <a:ea typeface="+mn-ea"/>
              </a:rPr>
              <a:t>，然后</a:t>
            </a:r>
            <a:r>
              <a:rPr lang="zh-CN" altLang="en-US" sz="2800" b="1" dirty="0">
                <a:latin typeface="+mn-ea"/>
                <a:ea typeface="+mn-ea"/>
              </a:rPr>
              <a:t>在数的后面加上“亿”字。</a:t>
            </a: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D294D552-3932-421D-A8D5-DF3EF4106C48}"/>
              </a:ext>
            </a:extLst>
          </p:cNvPr>
          <p:cNvCxnSpPr>
            <a:cxnSpLocks/>
          </p:cNvCxnSpPr>
          <p:nvPr/>
        </p:nvCxnSpPr>
        <p:spPr>
          <a:xfrm flipV="1">
            <a:off x="4413250" y="1917700"/>
            <a:ext cx="0" cy="6540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9BD06A87-D3DD-CB48-5C3E-8F5DFB622E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8300" y="1972298"/>
            <a:ext cx="3746556" cy="1224973"/>
          </a:xfrm>
          <a:prstGeom prst="rect">
            <a:avLst/>
          </a:prstGeom>
        </p:spPr>
      </p:pic>
      <p:pic>
        <p:nvPicPr>
          <p:cNvPr id="2" name="图片 21">
            <a:extLst>
              <a:ext uri="{FF2B5EF4-FFF2-40B4-BE49-F238E27FC236}">
                <a16:creationId xmlns:a16="http://schemas.microsoft.com/office/drawing/2014/main" id="{BF9775B5-A517-08E0-27B4-38C87A1D8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900" y="616798"/>
            <a:ext cx="585266" cy="58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269" grpId="0"/>
      <p:bldP spid="9" grpId="0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15B3FDD-7899-4372-8876-E0241DEB0A97}"/>
              </a:ext>
            </a:extLst>
          </p:cNvPr>
          <p:cNvSpPr txBox="1"/>
          <p:nvPr/>
        </p:nvSpPr>
        <p:spPr>
          <a:xfrm>
            <a:off x="827088" y="987425"/>
            <a:ext cx="7489825" cy="18161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  <a:prstDash val="dash"/>
            <a:miter lim="800000"/>
            <a:headEnd/>
            <a:tailEnd/>
          </a:ln>
        </p:spPr>
        <p:txBody>
          <a:bodyPr/>
          <a:lstStyle>
            <a:defPPr>
              <a:defRPr lang="zh-CN"/>
            </a:defPPr>
            <a:lvl1pPr>
              <a:defRPr sz="2800" b="1"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zh-CN" dirty="0">
                <a:latin typeface="+mn-lt"/>
              </a:rPr>
              <a:t>1.</a:t>
            </a:r>
            <a:r>
              <a:rPr lang="zh-CN" altLang="en-US" dirty="0">
                <a:latin typeface="+mn-lt"/>
              </a:rPr>
              <a:t>把一个数改写成用“万”或“亿”作单位的数，可以在万位或亿位的右边点上小数点，去掉小数</a:t>
            </a:r>
            <a:r>
              <a:rPr lang="zh-CN" altLang="en-US">
                <a:latin typeface="+mn-lt"/>
              </a:rPr>
              <a:t>末尾的</a:t>
            </a:r>
            <a:r>
              <a:rPr lang="en-US" altLang="zh-CN" dirty="0">
                <a:latin typeface="+mn-lt"/>
              </a:rPr>
              <a:t>0</a:t>
            </a:r>
            <a:r>
              <a:rPr lang="zh-CN" altLang="en-US" dirty="0">
                <a:latin typeface="+mn-lt"/>
              </a:rPr>
              <a:t>，在数的后面加上“万”字或“亿”字。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FE41FB9-E380-462D-BCA1-73A3DDF00DB2}"/>
              </a:ext>
            </a:extLst>
          </p:cNvPr>
          <p:cNvSpPr txBox="1"/>
          <p:nvPr/>
        </p:nvSpPr>
        <p:spPr>
          <a:xfrm>
            <a:off x="827088" y="2863850"/>
            <a:ext cx="7489825" cy="18161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C26316"/>
            </a:solidFill>
            <a:prstDash val="dash"/>
            <a:miter lim="800000"/>
            <a:headEnd/>
            <a:tailEnd/>
          </a:ln>
        </p:spPr>
        <p:txBody>
          <a:bodyPr/>
          <a:lstStyle>
            <a:defPPr>
              <a:defRPr lang="zh-CN"/>
            </a:defPPr>
            <a:lvl1pPr>
              <a:defRPr sz="2800" b="1"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en-US" altLang="zh-CN" dirty="0">
                <a:latin typeface="+mn-lt"/>
              </a:rPr>
              <a:t>2.</a:t>
            </a:r>
            <a:r>
              <a:rPr lang="zh-CN" altLang="en-US" dirty="0">
                <a:latin typeface="+mn-lt"/>
              </a:rPr>
              <a:t>把一个数改写成用“万”或“亿”作单位的数，求的是准确数，要</a:t>
            </a:r>
            <a:r>
              <a:rPr lang="zh-CN" altLang="en-US">
                <a:latin typeface="+mn-lt"/>
              </a:rPr>
              <a:t>用“</a:t>
            </a:r>
            <a:r>
              <a:rPr lang="en-US" altLang="zh-CN" dirty="0">
                <a:latin typeface="+mn-lt"/>
              </a:rPr>
              <a:t>=</a:t>
            </a:r>
            <a:r>
              <a:rPr lang="zh-CN" altLang="en-US" dirty="0">
                <a:latin typeface="+mn-lt"/>
              </a:rPr>
              <a:t>”；把一个数改写成用“万”或“亿”作单位的数， 再按要求保留小数位数，求的是近似数，要用“≈”。</a:t>
            </a:r>
          </a:p>
        </p:txBody>
      </p:sp>
      <p:grpSp>
        <p:nvGrpSpPr>
          <p:cNvPr id="12292" name="组合 7">
            <a:extLst>
              <a:ext uri="{FF2B5EF4-FFF2-40B4-BE49-F238E27FC236}">
                <a16:creationId xmlns:a16="http://schemas.microsoft.com/office/drawing/2014/main" id="{30D90306-08C1-4C45-ABA0-CBA8D169FAED}"/>
              </a:ext>
            </a:extLst>
          </p:cNvPr>
          <p:cNvGrpSpPr>
            <a:grpSpLocks/>
          </p:cNvGrpSpPr>
          <p:nvPr/>
        </p:nvGrpSpPr>
        <p:grpSpPr bwMode="auto">
          <a:xfrm>
            <a:off x="1187450" y="339725"/>
            <a:ext cx="2254250" cy="571500"/>
            <a:chOff x="1049595" y="3262093"/>
            <a:chExt cx="2253957" cy="571744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806AE32-F8EF-4E31-8AA3-75A01197FC72}"/>
                </a:ext>
              </a:extLst>
            </p:cNvPr>
            <p:cNvSpPr/>
            <p:nvPr/>
          </p:nvSpPr>
          <p:spPr bwMode="auto">
            <a:xfrm rot="21420000">
              <a:off x="2159114" y="3262093"/>
              <a:ext cx="568251" cy="566980"/>
            </a:xfrm>
            <a:prstGeom prst="rect">
              <a:avLst/>
            </a:prstGeom>
            <a:solidFill>
              <a:srgbClr val="FECC53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总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F63952F-2EFB-4A30-80E9-D8456F239DC7}"/>
                </a:ext>
              </a:extLst>
            </p:cNvPr>
            <p:cNvSpPr/>
            <p:nvPr/>
          </p:nvSpPr>
          <p:spPr bwMode="auto">
            <a:xfrm rot="300000">
              <a:off x="1049595" y="3262093"/>
              <a:ext cx="569839" cy="566980"/>
            </a:xfrm>
            <a:prstGeom prst="rect">
              <a:avLst/>
            </a:prstGeom>
            <a:solidFill>
              <a:srgbClr val="FB6E52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对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ACFC3DE-DD40-464B-8E59-2D32DA534402}"/>
                </a:ext>
              </a:extLst>
            </p:cNvPr>
            <p:cNvSpPr/>
            <p:nvPr/>
          </p:nvSpPr>
          <p:spPr bwMode="auto">
            <a:xfrm rot="21360000">
              <a:off x="1598799" y="3266858"/>
              <a:ext cx="569839" cy="566979"/>
            </a:xfrm>
            <a:prstGeom prst="rect">
              <a:avLst/>
            </a:prstGeom>
            <a:solidFill>
              <a:srgbClr val="5C9BEB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比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60C5433-2D95-4682-866A-29F576714C13}"/>
                </a:ext>
              </a:extLst>
            </p:cNvPr>
            <p:cNvSpPr/>
            <p:nvPr/>
          </p:nvSpPr>
          <p:spPr bwMode="auto">
            <a:xfrm rot="21420000">
              <a:off x="2735301" y="3262093"/>
              <a:ext cx="568251" cy="5669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结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15">
            <a:extLst>
              <a:ext uri="{FF2B5EF4-FFF2-40B4-BE49-F238E27FC236}">
                <a16:creationId xmlns:a16="http://schemas.microsoft.com/office/drawing/2014/main" id="{2BFC3A4B-5DB9-483F-8187-E9C796FDB11D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319088"/>
            <a:ext cx="5862638" cy="711200"/>
            <a:chOff x="323528" y="319437"/>
            <a:chExt cx="5863617" cy="710121"/>
          </a:xfrm>
        </p:grpSpPr>
        <p:pic>
          <p:nvPicPr>
            <p:cNvPr id="13328" name="图片 16">
              <a:extLst>
                <a:ext uri="{FF2B5EF4-FFF2-40B4-BE49-F238E27FC236}">
                  <a16:creationId xmlns:a16="http://schemas.microsoft.com/office/drawing/2014/main" id="{2AC7AF58-B300-4CC8-A15E-837BF791B1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01" t="34599" r="36000" b="36975"/>
            <a:stretch>
              <a:fillRect/>
            </a:stretch>
          </p:blipFill>
          <p:spPr bwMode="auto">
            <a:xfrm>
              <a:off x="323528" y="319437"/>
              <a:ext cx="1224136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9" name="图片 17">
              <a:extLst>
                <a:ext uri="{FF2B5EF4-FFF2-40B4-BE49-F238E27FC236}">
                  <a16:creationId xmlns:a16="http://schemas.microsoft.com/office/drawing/2014/main" id="{7E9D1DCA-5A59-43BD-9929-C22617832B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1531146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30" name="图片 18">
              <a:extLst>
                <a:ext uri="{FF2B5EF4-FFF2-40B4-BE49-F238E27FC236}">
                  <a16:creationId xmlns:a16="http://schemas.microsoft.com/office/drawing/2014/main" id="{C15218CE-E610-46A5-BEC7-9B09001289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2604125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31" name="图片 19">
              <a:extLst>
                <a:ext uri="{FF2B5EF4-FFF2-40B4-BE49-F238E27FC236}">
                  <a16:creationId xmlns:a16="http://schemas.microsoft.com/office/drawing/2014/main" id="{F0BB051B-B145-450E-85A6-DF84483194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3677104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32" name="图片 20">
              <a:extLst>
                <a:ext uri="{FF2B5EF4-FFF2-40B4-BE49-F238E27FC236}">
                  <a16:creationId xmlns:a16="http://schemas.microsoft.com/office/drawing/2014/main" id="{C6398398-070E-4D1E-AF50-A86869A8D5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26" t="34599" r="3775" b="36975"/>
            <a:stretch>
              <a:fillRect/>
            </a:stretch>
          </p:blipFill>
          <p:spPr bwMode="auto">
            <a:xfrm>
              <a:off x="4355976" y="319437"/>
              <a:ext cx="1831169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315" name="TextBox 4">
            <a:extLst>
              <a:ext uri="{FF2B5EF4-FFF2-40B4-BE49-F238E27FC236}">
                <a16:creationId xmlns:a16="http://schemas.microsoft.com/office/drawing/2014/main" id="{7CC4CEF7-1970-441C-9545-93E77229A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88" y="974725"/>
            <a:ext cx="80772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下面是我国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年冰箱和电视机的产量，按照要求改写各数。</a:t>
            </a:r>
          </a:p>
        </p:txBody>
      </p:sp>
      <p:sp>
        <p:nvSpPr>
          <p:cNvPr id="13316" name="TextBox 5">
            <a:extLst>
              <a:ext uri="{FF2B5EF4-FFF2-40B4-BE49-F238E27FC236}">
                <a16:creationId xmlns:a16="http://schemas.microsoft.com/office/drawing/2014/main" id="{621BBFDA-8D7B-4BEF-B910-F7E6034CD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744616"/>
            <a:ext cx="5016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89921000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台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万台</a:t>
            </a:r>
          </a:p>
        </p:txBody>
      </p:sp>
      <p:sp>
        <p:nvSpPr>
          <p:cNvPr id="13317" name="TextBox 6">
            <a:extLst>
              <a:ext uri="{FF2B5EF4-FFF2-40B4-BE49-F238E27FC236}">
                <a16:creationId xmlns:a16="http://schemas.microsoft.com/office/drawing/2014/main" id="{AB560575-A4B7-4E75-98C8-FEE77A0A4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8423" y="3632180"/>
            <a:ext cx="426405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184965000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台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亿台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（保留两位小数）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157ACF03-0A46-4348-849C-E5E291C50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4066" y="3699844"/>
            <a:ext cx="1450975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8992.1   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EE55B5D6-8512-4434-8FF4-81D94AA73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1241" y="3585306"/>
            <a:ext cx="936625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1.85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22" name="文本框 1">
            <a:extLst>
              <a:ext uri="{FF2B5EF4-FFF2-40B4-BE49-F238E27FC236}">
                <a16:creationId xmlns:a16="http://schemas.microsoft.com/office/drawing/2014/main" id="{D1367F09-D472-49BA-B922-B454333C0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11150"/>
            <a:ext cx="53324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三、实际应用，提高能力</a:t>
            </a:r>
          </a:p>
        </p:txBody>
      </p:sp>
      <p:sp>
        <p:nvSpPr>
          <p:cNvPr id="20" name="文本框 7">
            <a:extLst>
              <a:ext uri="{FF2B5EF4-FFF2-40B4-BE49-F238E27FC236}">
                <a16:creationId xmlns:a16="http://schemas.microsoft.com/office/drawing/2014/main" id="{43A0C956-AABB-4285-B5DB-870DE5A1A105}"/>
              </a:ext>
            </a:extLst>
          </p:cNvPr>
          <p:cNvSpPr txBox="1"/>
          <p:nvPr/>
        </p:nvSpPr>
        <p:spPr>
          <a:xfrm>
            <a:off x="4541838" y="1512888"/>
            <a:ext cx="3765550" cy="3698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 algn="r"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P51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2F4E9126-EB24-1D8E-F167-C9AD4AE82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375" y="3136430"/>
            <a:ext cx="16097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冰箱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</a:p>
        </p:txBody>
      </p:sp>
      <p:sp>
        <p:nvSpPr>
          <p:cNvPr id="25" name="Text Box 15">
            <a:extLst>
              <a:ext uri="{FF2B5EF4-FFF2-40B4-BE49-F238E27FC236}">
                <a16:creationId xmlns:a16="http://schemas.microsoft.com/office/drawing/2014/main" id="{E3125B06-75B4-4AC1-A4BD-21188DDF5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3577" y="3136429"/>
            <a:ext cx="13165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defRPr sz="24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电视机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518D96A-0A53-D000-CBF4-CAC0D52C5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981" y="2078394"/>
            <a:ext cx="830175" cy="163887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606C541-EAAF-FBF7-A25B-FF80BC60A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76" y="1875215"/>
            <a:ext cx="1862608" cy="1802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1796A5C-C42F-4872-BC27-979C695B1141}"/>
              </a:ext>
            </a:extLst>
          </p:cNvPr>
          <p:cNvSpPr txBox="1"/>
          <p:nvPr/>
        </p:nvSpPr>
        <p:spPr>
          <a:xfrm>
            <a:off x="1412708" y="4299064"/>
            <a:ext cx="20672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</a:rPr>
              <a:t>36.6</a:t>
            </a:r>
            <a:r>
              <a:rPr lang="zh-CN" altLang="en-US" sz="2400" b="1">
                <a:solidFill>
                  <a:srgbClr val="FF0000"/>
                </a:solidFill>
                <a:latin typeface="+mj-lt"/>
              </a:rPr>
              <a:t>亿人次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2F614AC-F53D-412C-A57B-83DB168A80B5}"/>
              </a:ext>
            </a:extLst>
          </p:cNvPr>
          <p:cNvSpPr txBox="1"/>
          <p:nvPr/>
        </p:nvSpPr>
        <p:spPr>
          <a:xfrm>
            <a:off x="5108988" y="4299063"/>
            <a:ext cx="180049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</a:rPr>
              <a:t>130.1</a:t>
            </a:r>
            <a:r>
              <a:rPr lang="zh-CN" altLang="en-US" sz="2400" b="1">
                <a:solidFill>
                  <a:srgbClr val="FF0000"/>
                </a:solidFill>
                <a:latin typeface="+mj-lt"/>
              </a:rPr>
              <a:t>亿人次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9AD412A-6172-4BCE-80DF-152D825DC909}"/>
              </a:ext>
            </a:extLst>
          </p:cNvPr>
          <p:cNvSpPr/>
          <p:nvPr/>
        </p:nvSpPr>
        <p:spPr>
          <a:xfrm>
            <a:off x="683568" y="738298"/>
            <a:ext cx="7993063" cy="5598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>
                <a:latin typeface="+mn-lt"/>
                <a:ea typeface="+mn-ea"/>
              </a:rPr>
              <a:t>2.</a:t>
            </a:r>
            <a:r>
              <a:rPr lang="zh-CN" altLang="en-US" sz="2800" b="1">
                <a:latin typeface="+mn-lt"/>
                <a:ea typeface="+mn-ea"/>
              </a:rPr>
              <a:t>把下面各数改写成用“亿”作单位的数。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pSp>
        <p:nvGrpSpPr>
          <p:cNvPr id="14343" name="组合 15">
            <a:extLst>
              <a:ext uri="{FF2B5EF4-FFF2-40B4-BE49-F238E27FC236}">
                <a16:creationId xmlns:a16="http://schemas.microsoft.com/office/drawing/2014/main" id="{A2DDC54A-EFAD-48A1-9624-A97B04F170AC}"/>
              </a:ext>
            </a:extLst>
          </p:cNvPr>
          <p:cNvGrpSpPr>
            <a:grpSpLocks/>
          </p:cNvGrpSpPr>
          <p:nvPr/>
        </p:nvGrpSpPr>
        <p:grpSpPr bwMode="auto">
          <a:xfrm>
            <a:off x="2446337" y="1349324"/>
            <a:ext cx="5958372" cy="1044575"/>
            <a:chOff x="2517071" y="1491046"/>
            <a:chExt cx="5958464" cy="1045579"/>
          </a:xfrm>
        </p:grpSpPr>
        <p:grpSp>
          <p:nvGrpSpPr>
            <p:cNvPr id="14347" name="组合 9">
              <a:extLst>
                <a:ext uri="{FF2B5EF4-FFF2-40B4-BE49-F238E27FC236}">
                  <a16:creationId xmlns:a16="http://schemas.microsoft.com/office/drawing/2014/main" id="{38B5C12C-2B84-4933-87E6-A377CF66D4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17071" y="1491046"/>
              <a:ext cx="4792736" cy="524378"/>
              <a:chOff x="2671609" y="2631473"/>
              <a:chExt cx="4792736" cy="524378"/>
            </a:xfrm>
          </p:grpSpPr>
          <p:sp>
            <p:nvSpPr>
              <p:cNvPr id="8" name="圆角矩形标注 64">
                <a:extLst>
                  <a:ext uri="{FF2B5EF4-FFF2-40B4-BE49-F238E27FC236}">
                    <a16:creationId xmlns:a16="http://schemas.microsoft.com/office/drawing/2014/main" id="{06B75E15-A577-47CB-9D81-B93F9A7917F5}"/>
                  </a:ext>
                </a:extLst>
              </p:cNvPr>
              <p:cNvSpPr/>
              <p:nvPr/>
            </p:nvSpPr>
            <p:spPr bwMode="auto">
              <a:xfrm>
                <a:off x="2671609" y="2631473"/>
                <a:ext cx="4670497" cy="524378"/>
              </a:xfrm>
              <a:prstGeom prst="wedgeRoundRectCallout">
                <a:avLst>
                  <a:gd name="adj1" fmla="val 57856"/>
                  <a:gd name="adj2" fmla="val 30544"/>
                  <a:gd name="adj3" fmla="val 1666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rgbClr val="C2631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 b="1" noProof="1">
                  <a:latin typeface="+mn-ea"/>
                </a:endParaRP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AE0B0E0A-11EE-4384-8769-F43372B5B336}"/>
                  </a:ext>
                </a:extLst>
              </p:cNvPr>
              <p:cNvSpPr/>
              <p:nvPr/>
            </p:nvSpPr>
            <p:spPr>
              <a:xfrm>
                <a:off x="2671609" y="2663254"/>
                <a:ext cx="4792736" cy="46081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2400" b="1">
                    <a:latin typeface="+mn-lt"/>
                    <a:ea typeface="+mn-ea"/>
                  </a:rPr>
                  <a:t>这是</a:t>
                </a:r>
                <a:r>
                  <a:rPr lang="en-US" altLang="zh-CN" sz="2400" b="1">
                    <a:latin typeface="+mn-lt"/>
                    <a:ea typeface="+mn-ea"/>
                  </a:rPr>
                  <a:t>2019</a:t>
                </a:r>
                <a:r>
                  <a:rPr lang="zh-CN" altLang="en-US" sz="2400" b="1">
                    <a:latin typeface="+mn-lt"/>
                    <a:ea typeface="+mn-ea"/>
                  </a:rPr>
                  <a:t>年全国客运量统计结果。</a:t>
                </a:r>
              </a:p>
            </p:txBody>
          </p:sp>
        </p:grpSp>
        <p:pic>
          <p:nvPicPr>
            <p:cNvPr id="14348" name="图片 14">
              <a:extLst>
                <a:ext uri="{FF2B5EF4-FFF2-40B4-BE49-F238E27FC236}">
                  <a16:creationId xmlns:a16="http://schemas.microsoft.com/office/drawing/2014/main" id="{11F61534-4719-4D7D-8FF4-8C8597C690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flipH="1">
              <a:off x="7451122" y="1494224"/>
              <a:ext cx="1024413" cy="1042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344" name="矩形 1">
            <a:extLst>
              <a:ext uri="{FF2B5EF4-FFF2-40B4-BE49-F238E27FC236}">
                <a16:creationId xmlns:a16="http://schemas.microsoft.com/office/drawing/2014/main" id="{3ED7CC07-E102-434C-8C27-48E9EF067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137" y="3469200"/>
            <a:ext cx="23415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铁路：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3660000000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人次</a:t>
            </a:r>
            <a:endParaRPr lang="zh-CN" altLang="en-US"/>
          </a:p>
        </p:txBody>
      </p:sp>
      <p:sp>
        <p:nvSpPr>
          <p:cNvPr id="14345" name="矩形 12">
            <a:extLst>
              <a:ext uri="{FF2B5EF4-FFF2-40B4-BE49-F238E27FC236}">
                <a16:creationId xmlns:a16="http://schemas.microsoft.com/office/drawing/2014/main" id="{5888007E-03E7-4849-8428-C8D70B287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4115" y="3468067"/>
            <a:ext cx="24961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公路：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13010000000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人次</a:t>
            </a:r>
            <a:endParaRPr lang="zh-CN" altLang="en-US"/>
          </a:p>
        </p:txBody>
      </p:sp>
      <p:sp>
        <p:nvSpPr>
          <p:cNvPr id="14" name="文本框 7">
            <a:extLst>
              <a:ext uri="{FF2B5EF4-FFF2-40B4-BE49-F238E27FC236}">
                <a16:creationId xmlns:a16="http://schemas.microsoft.com/office/drawing/2014/main" id="{8D072BC2-6D9B-4DD3-9F7B-16B82418E029}"/>
              </a:ext>
            </a:extLst>
          </p:cNvPr>
          <p:cNvSpPr txBox="1"/>
          <p:nvPr/>
        </p:nvSpPr>
        <p:spPr>
          <a:xfrm>
            <a:off x="563562" y="401663"/>
            <a:ext cx="3765550" cy="3698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P52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练习十三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3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655DD46-97A5-2511-8164-147432ABB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52" y="2025840"/>
            <a:ext cx="2322728" cy="135444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F5E99FF-04F0-6B25-F618-4879E2D8E8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485" y="2025840"/>
            <a:ext cx="2309501" cy="13544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8DD5B78-96BF-411E-85E5-7AFC803D1051}"/>
              </a:ext>
            </a:extLst>
          </p:cNvPr>
          <p:cNvSpPr txBox="1"/>
          <p:nvPr/>
        </p:nvSpPr>
        <p:spPr>
          <a:xfrm>
            <a:off x="1475656" y="4269940"/>
            <a:ext cx="87716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</a:rPr>
              <a:t>2.7</a:t>
            </a:r>
            <a:r>
              <a:rPr lang="zh-CN" altLang="en-US" sz="2400" b="1">
                <a:solidFill>
                  <a:srgbClr val="FF0000"/>
                </a:solidFill>
                <a:latin typeface="+mj-lt"/>
              </a:rPr>
              <a:t>亿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12E87C7-6EB6-4A57-900B-9E3EB86BDEB2}"/>
              </a:ext>
            </a:extLst>
          </p:cNvPr>
          <p:cNvSpPr txBox="1"/>
          <p:nvPr/>
        </p:nvSpPr>
        <p:spPr>
          <a:xfrm>
            <a:off x="5570078" y="4269939"/>
            <a:ext cx="9461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</a:rPr>
              <a:t>6.6</a:t>
            </a:r>
            <a:r>
              <a:rPr lang="zh-CN" altLang="en-US" sz="2400" b="1">
                <a:solidFill>
                  <a:srgbClr val="FF0000"/>
                </a:solidFill>
                <a:latin typeface="+mj-lt"/>
              </a:rPr>
              <a:t>亿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367" name="矩形 6">
            <a:extLst>
              <a:ext uri="{FF2B5EF4-FFF2-40B4-BE49-F238E27FC236}">
                <a16:creationId xmlns:a16="http://schemas.microsoft.com/office/drawing/2014/main" id="{B3DCCBF3-ED1C-4E0A-AA38-224AB4AB1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1398" y="3468067"/>
            <a:ext cx="23838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民航：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660000000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人次</a:t>
            </a:r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CE8FB91-12CE-5C4B-B73E-0C8226F4A876}"/>
              </a:ext>
            </a:extLst>
          </p:cNvPr>
          <p:cNvSpPr/>
          <p:nvPr/>
        </p:nvSpPr>
        <p:spPr>
          <a:xfrm>
            <a:off x="683568" y="738298"/>
            <a:ext cx="7993063" cy="5598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>
                <a:latin typeface="+mn-lt"/>
                <a:ea typeface="+mn-ea"/>
              </a:rPr>
              <a:t>2.</a:t>
            </a:r>
            <a:r>
              <a:rPr lang="zh-CN" altLang="en-US" sz="2800" b="1">
                <a:latin typeface="+mn-lt"/>
                <a:ea typeface="+mn-ea"/>
              </a:rPr>
              <a:t>把下面各数改写成用“亿”作单位的数。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pSp>
        <p:nvGrpSpPr>
          <p:cNvPr id="11" name="组合 15">
            <a:extLst>
              <a:ext uri="{FF2B5EF4-FFF2-40B4-BE49-F238E27FC236}">
                <a16:creationId xmlns:a16="http://schemas.microsoft.com/office/drawing/2014/main" id="{82BE656B-D5EA-C280-508F-1CEFB6CDC30A}"/>
              </a:ext>
            </a:extLst>
          </p:cNvPr>
          <p:cNvGrpSpPr>
            <a:grpSpLocks/>
          </p:cNvGrpSpPr>
          <p:nvPr/>
        </p:nvGrpSpPr>
        <p:grpSpPr bwMode="auto">
          <a:xfrm>
            <a:off x="2446337" y="1349324"/>
            <a:ext cx="5958372" cy="1044575"/>
            <a:chOff x="2517071" y="1491046"/>
            <a:chExt cx="5958464" cy="1045579"/>
          </a:xfrm>
        </p:grpSpPr>
        <p:grpSp>
          <p:nvGrpSpPr>
            <p:cNvPr id="12" name="组合 9">
              <a:extLst>
                <a:ext uri="{FF2B5EF4-FFF2-40B4-BE49-F238E27FC236}">
                  <a16:creationId xmlns:a16="http://schemas.microsoft.com/office/drawing/2014/main" id="{881E3FF2-D7DB-AF8D-1662-690169FE78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17071" y="1491046"/>
              <a:ext cx="4792736" cy="524378"/>
              <a:chOff x="2671609" y="2631473"/>
              <a:chExt cx="4792736" cy="524378"/>
            </a:xfrm>
          </p:grpSpPr>
          <p:sp>
            <p:nvSpPr>
              <p:cNvPr id="14" name="圆角矩形标注 64">
                <a:extLst>
                  <a:ext uri="{FF2B5EF4-FFF2-40B4-BE49-F238E27FC236}">
                    <a16:creationId xmlns:a16="http://schemas.microsoft.com/office/drawing/2014/main" id="{091296CA-C5ED-530F-BB26-DF6B4812CF56}"/>
                  </a:ext>
                </a:extLst>
              </p:cNvPr>
              <p:cNvSpPr/>
              <p:nvPr/>
            </p:nvSpPr>
            <p:spPr bwMode="auto">
              <a:xfrm>
                <a:off x="2671609" y="2631473"/>
                <a:ext cx="4670497" cy="524378"/>
              </a:xfrm>
              <a:prstGeom prst="wedgeRoundRectCallout">
                <a:avLst>
                  <a:gd name="adj1" fmla="val 57856"/>
                  <a:gd name="adj2" fmla="val 30544"/>
                  <a:gd name="adj3" fmla="val 1666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rgbClr val="C2631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 b="1" noProof="1">
                  <a:latin typeface="+mn-ea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4A74A6B5-EE24-1555-CEE0-11F6DAE76510}"/>
                  </a:ext>
                </a:extLst>
              </p:cNvPr>
              <p:cNvSpPr/>
              <p:nvPr/>
            </p:nvSpPr>
            <p:spPr>
              <a:xfrm>
                <a:off x="2671609" y="2663254"/>
                <a:ext cx="4792736" cy="46081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2400" b="1">
                    <a:latin typeface="+mn-lt"/>
                    <a:ea typeface="+mn-ea"/>
                  </a:rPr>
                  <a:t>这是</a:t>
                </a:r>
                <a:r>
                  <a:rPr lang="en-US" altLang="zh-CN" sz="2400" b="1">
                    <a:latin typeface="+mn-lt"/>
                    <a:ea typeface="+mn-ea"/>
                  </a:rPr>
                  <a:t>2019</a:t>
                </a:r>
                <a:r>
                  <a:rPr lang="zh-CN" altLang="en-US" sz="2400" b="1">
                    <a:latin typeface="+mn-lt"/>
                    <a:ea typeface="+mn-ea"/>
                  </a:rPr>
                  <a:t>年全国客运量统计结果。</a:t>
                </a:r>
              </a:p>
            </p:txBody>
          </p:sp>
        </p:grpSp>
        <p:pic>
          <p:nvPicPr>
            <p:cNvPr id="13" name="图片 14">
              <a:extLst>
                <a:ext uri="{FF2B5EF4-FFF2-40B4-BE49-F238E27FC236}">
                  <a16:creationId xmlns:a16="http://schemas.microsoft.com/office/drawing/2014/main" id="{116181A4-D4EE-AFDA-9124-4720AE4235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flipH="1">
              <a:off x="7451122" y="1494224"/>
              <a:ext cx="1024413" cy="1042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文本框 7">
            <a:extLst>
              <a:ext uri="{FF2B5EF4-FFF2-40B4-BE49-F238E27FC236}">
                <a16:creationId xmlns:a16="http://schemas.microsoft.com/office/drawing/2014/main" id="{92999D9C-F3AA-B926-4478-C7BFF2E3EAEC}"/>
              </a:ext>
            </a:extLst>
          </p:cNvPr>
          <p:cNvSpPr txBox="1"/>
          <p:nvPr/>
        </p:nvSpPr>
        <p:spPr>
          <a:xfrm>
            <a:off x="563562" y="401663"/>
            <a:ext cx="3765550" cy="3698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P52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练习十三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3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C25D1623-199A-F69D-30D1-4159CFC69F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28" y="2029214"/>
            <a:ext cx="2316942" cy="135107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D4EB59F-BBBD-C1A6-5ED1-1C1DEAA489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668" y="2025847"/>
            <a:ext cx="2321318" cy="1356989"/>
          </a:xfrm>
          <a:prstGeom prst="rect">
            <a:avLst/>
          </a:prstGeom>
        </p:spPr>
      </p:pic>
      <p:sp>
        <p:nvSpPr>
          <p:cNvPr id="19" name="矩形 5">
            <a:extLst>
              <a:ext uri="{FF2B5EF4-FFF2-40B4-BE49-F238E27FC236}">
                <a16:creationId xmlns:a16="http://schemas.microsoft.com/office/drawing/2014/main" id="{4BE3EF84-E8B9-5D39-7495-04209A48E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37" y="3468067"/>
            <a:ext cx="21891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水运：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270000000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人次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2ADDACAB-5FB8-42D3-A812-C370FFD19DAE}"/>
              </a:ext>
            </a:extLst>
          </p:cNvPr>
          <p:cNvSpPr/>
          <p:nvPr/>
        </p:nvSpPr>
        <p:spPr>
          <a:xfrm>
            <a:off x="683568" y="701090"/>
            <a:ext cx="7776864" cy="107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>
                <a:latin typeface="+mn-lt"/>
                <a:ea typeface="+mn-ea"/>
              </a:rPr>
              <a:t>3.</a:t>
            </a:r>
            <a:r>
              <a:rPr lang="zh-CN" altLang="en-US" sz="2800" b="1" dirty="0">
                <a:latin typeface="+mn-lt"/>
                <a:ea typeface="+mn-ea"/>
              </a:rPr>
              <a:t>把横线上的数改写成用“万”作单位</a:t>
            </a:r>
            <a:r>
              <a:rPr lang="zh-CN" altLang="en-US" sz="2800" b="1">
                <a:latin typeface="+mn-lt"/>
                <a:ea typeface="+mn-ea"/>
              </a:rPr>
              <a:t>的数（保留</a:t>
            </a:r>
            <a:r>
              <a:rPr lang="zh-CN" altLang="en-US" sz="2800" b="1" dirty="0">
                <a:latin typeface="+mn-lt"/>
                <a:ea typeface="+mn-ea"/>
              </a:rPr>
              <a:t>两</a:t>
            </a:r>
            <a:r>
              <a:rPr lang="zh-CN" altLang="en-US" sz="2800" b="1">
                <a:latin typeface="+mn-lt"/>
                <a:ea typeface="+mn-ea"/>
              </a:rPr>
              <a:t>位小数）。</a:t>
            </a:r>
            <a:endParaRPr lang="en-US" altLang="zh-CN" sz="2800" b="1" dirty="0">
              <a:latin typeface="+mn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6C6118B-B149-4C48-BFBC-ADCC1C6D3220}"/>
              </a:ext>
            </a:extLst>
          </p:cNvPr>
          <p:cNvSpPr txBox="1"/>
          <p:nvPr/>
        </p:nvSpPr>
        <p:spPr>
          <a:xfrm>
            <a:off x="2165626" y="4319794"/>
            <a:ext cx="103105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</a:rPr>
              <a:t>3.60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万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4BAD0A0-7CF4-40FC-9E46-91E51081D9B3}"/>
              </a:ext>
            </a:extLst>
          </p:cNvPr>
          <p:cNvSpPr txBox="1"/>
          <p:nvPr/>
        </p:nvSpPr>
        <p:spPr>
          <a:xfrm>
            <a:off x="5940152" y="4326043"/>
            <a:ext cx="103105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</a:rPr>
              <a:t>3.39</a:t>
            </a:r>
            <a:r>
              <a:rPr lang="zh-CN" altLang="en-US" sz="2400" b="1">
                <a:solidFill>
                  <a:srgbClr val="FF0000"/>
                </a:solidFill>
                <a:latin typeface="+mj-lt"/>
              </a:rPr>
              <a:t>万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390" name="矩形 6">
            <a:extLst>
              <a:ext uri="{FF2B5EF4-FFF2-40B4-BE49-F238E27FC236}">
                <a16:creationId xmlns:a16="http://schemas.microsoft.com/office/drawing/2014/main" id="{2A59E7B9-8406-4D94-A35F-E73634313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231" y="3495048"/>
            <a:ext cx="35878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台湾岛是我国第一大岛，</a:t>
            </a:r>
          </a:p>
          <a:p>
            <a:pPr algn="ctr"/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面积约</a:t>
            </a:r>
            <a:r>
              <a:rPr lang="en-US" altLang="zh-CN" sz="2400" b="1" u="sng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35990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km</a:t>
            </a:r>
            <a:r>
              <a:rPr lang="en-US" altLang="zh-CN" sz="24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6391" name="矩形 7">
            <a:extLst>
              <a:ext uri="{FF2B5EF4-FFF2-40B4-BE49-F238E27FC236}">
                <a16:creationId xmlns:a16="http://schemas.microsoft.com/office/drawing/2014/main" id="{6D9F12CF-E18A-457F-A249-6BFF59265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9922" y="3495047"/>
            <a:ext cx="33554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海南岛是我国第二大岛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,</a:t>
            </a:r>
          </a:p>
          <a:p>
            <a:pPr algn="ctr"/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面积约</a:t>
            </a:r>
            <a:r>
              <a:rPr lang="en-US" altLang="zh-CN" sz="2400" b="1" u="sng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33900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km</a:t>
            </a:r>
            <a:r>
              <a:rPr lang="en-US" altLang="zh-CN" sz="24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1556121-F23D-4EC6-9C23-E93B1FC0587C}"/>
              </a:ext>
            </a:extLst>
          </p:cNvPr>
          <p:cNvSpPr txBox="1"/>
          <p:nvPr/>
        </p:nvSpPr>
        <p:spPr>
          <a:xfrm>
            <a:off x="797584" y="361263"/>
            <a:ext cx="3767137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P52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练习十三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4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1AC7EEC-6879-CD47-C1D2-D9DB887FC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017" y="1817111"/>
            <a:ext cx="2629977" cy="163887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E5E3A2A-1442-BBFD-CACA-12EEE7564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569" y="1817111"/>
            <a:ext cx="2260112" cy="1638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3F07DC49-5682-4A60-82F9-B0C8F3DA3527}"/>
              </a:ext>
            </a:extLst>
          </p:cNvPr>
          <p:cNvSpPr txBox="1"/>
          <p:nvPr/>
        </p:nvSpPr>
        <p:spPr>
          <a:xfrm>
            <a:off x="431800" y="1263650"/>
            <a:ext cx="8280400" cy="16886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4.</a:t>
            </a:r>
            <a:r>
              <a:rPr lang="zh-CN" altLang="en-US" sz="3200" b="1">
                <a:latin typeface="+mn-lt"/>
                <a:ea typeface="+mn-ea"/>
              </a:rPr>
              <a:t> </a:t>
            </a:r>
            <a:r>
              <a:rPr lang="en-US" altLang="zh-CN" sz="3200" b="1">
                <a:latin typeface="+mn-lt"/>
                <a:ea typeface="+mn-ea"/>
              </a:rPr>
              <a:t>2020</a:t>
            </a:r>
            <a:r>
              <a:rPr lang="zh-CN" altLang="en-US" sz="3200" b="1">
                <a:latin typeface="+mn-lt"/>
                <a:ea typeface="+mn-ea"/>
              </a:rPr>
              <a:t>年第七次全国人口普查结果：全国总人口为</a:t>
            </a:r>
            <a:r>
              <a:rPr lang="en-US" altLang="zh-CN" sz="3200" b="1">
                <a:latin typeface="+mn-lt"/>
                <a:ea typeface="+mn-ea"/>
              </a:rPr>
              <a:t>1443497378</a:t>
            </a:r>
            <a:r>
              <a:rPr lang="zh-CN" altLang="en-US" sz="3200" b="1">
                <a:latin typeface="+mn-lt"/>
                <a:ea typeface="+mn-ea"/>
              </a:rPr>
              <a:t>人，约为</a:t>
            </a:r>
            <a:r>
              <a:rPr lang="en-US" altLang="zh-CN" sz="3200" b="1">
                <a:latin typeface="+mn-lt"/>
                <a:ea typeface="+mn-ea"/>
              </a:rPr>
              <a:t>_____</a:t>
            </a:r>
            <a:r>
              <a:rPr lang="zh-CN" altLang="en-US" sz="3200" b="1">
                <a:latin typeface="+mn-lt"/>
                <a:ea typeface="+mn-ea"/>
              </a:rPr>
              <a:t>亿人（保留一位小数）。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4" name="文本框 7">
            <a:extLst>
              <a:ext uri="{FF2B5EF4-FFF2-40B4-BE49-F238E27FC236}">
                <a16:creationId xmlns:a16="http://schemas.microsoft.com/office/drawing/2014/main" id="{D2EAF62A-80A4-401D-AC4C-2CCEDC67A335}"/>
              </a:ext>
            </a:extLst>
          </p:cNvPr>
          <p:cNvSpPr txBox="1"/>
          <p:nvPr/>
        </p:nvSpPr>
        <p:spPr>
          <a:xfrm>
            <a:off x="415925" y="811213"/>
            <a:ext cx="3765550" cy="3698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P53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练习十三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7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E197E83-0BF8-9B2A-150E-3F07F59A0D0F}"/>
              </a:ext>
            </a:extLst>
          </p:cNvPr>
          <p:cNvSpPr txBox="1"/>
          <p:nvPr/>
        </p:nvSpPr>
        <p:spPr>
          <a:xfrm>
            <a:off x="5448884" y="1815595"/>
            <a:ext cx="90281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</a:rPr>
              <a:t>14.4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0" name="矩形 6">
            <a:extLst>
              <a:ext uri="{FF2B5EF4-FFF2-40B4-BE49-F238E27FC236}">
                <a16:creationId xmlns:a16="http://schemas.microsoft.com/office/drawing/2014/main" id="{5A64D2A1-BC08-4507-A16E-CCACFF039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929600"/>
            <a:ext cx="8064896" cy="358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+mn-lt"/>
                <a:ea typeface="+mn-ea"/>
              </a:rPr>
              <a:t>5.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+mn-ea"/>
              </a:rPr>
              <a:t>1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+mn-ea"/>
              </a:rPr>
              <a:t>）北京北海公园的九龙壁长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+mn-ea"/>
              </a:rPr>
              <a:t>25.52m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+mn-ea"/>
              </a:rPr>
              <a:t>，高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+mn-ea"/>
              </a:rPr>
              <a:t>596cm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+mn-ea"/>
              </a:rPr>
              <a:t>。</a:t>
            </a:r>
            <a:endParaRPr lang="en-US" altLang="zh-CN" sz="3200" b="1">
              <a:solidFill>
                <a:srgbClr val="00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+mn-lt"/>
                <a:ea typeface="+mn-ea"/>
              </a:rPr>
              <a:t>        25.52m=____m___cm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+mn-ea"/>
              </a:rPr>
              <a:t>；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+mn-ea"/>
              </a:rPr>
              <a:t>596cm=____m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+mn-lt"/>
                <a:ea typeface="+mn-ea"/>
              </a:rPr>
              <a:t>   （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+mn-ea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+mn-ea"/>
              </a:rPr>
              <a:t>）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+mn-ea"/>
              </a:rPr>
              <a:t>2019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+mn-ea"/>
              </a:rPr>
              <a:t>年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+mn-ea"/>
              </a:rPr>
              <a:t>5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+mn-ea"/>
              </a:rPr>
              <a:t>月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+mn-ea"/>
              </a:rPr>
              <a:t>18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+mn-ea"/>
              </a:rPr>
              <a:t>日，我国运动员创造了女子撑竿跳高亚洲新纪录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+mn-ea"/>
              </a:rPr>
              <a:t>4m72cm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+mn-ea"/>
              </a:rPr>
              <a:t>。</a:t>
            </a:r>
            <a:endParaRPr lang="en-US" altLang="zh-CN" sz="3200" b="1">
              <a:solidFill>
                <a:srgbClr val="00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+mn-lt"/>
                <a:ea typeface="+mn-ea"/>
              </a:rPr>
              <a:t>        4m72cm=______m</a:t>
            </a:r>
            <a:endParaRPr lang="zh-CN" altLang="en-US">
              <a:latin typeface="+mn-lt"/>
              <a:ea typeface="+mn-ea"/>
            </a:endParaRPr>
          </a:p>
        </p:txBody>
      </p:sp>
      <p:sp>
        <p:nvSpPr>
          <p:cNvPr id="13" name="文本框 7">
            <a:extLst>
              <a:ext uri="{FF2B5EF4-FFF2-40B4-BE49-F238E27FC236}">
                <a16:creationId xmlns:a16="http://schemas.microsoft.com/office/drawing/2014/main" id="{29129B84-C8CE-4A2D-9C01-ADF81756A33C}"/>
              </a:ext>
            </a:extLst>
          </p:cNvPr>
          <p:cNvSpPr txBox="1"/>
          <p:nvPr/>
        </p:nvSpPr>
        <p:spPr>
          <a:xfrm>
            <a:off x="539552" y="559713"/>
            <a:ext cx="3765550" cy="3698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P53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练习十三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8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8003F7B-9F46-3848-0E7B-2C592FCF065D}"/>
              </a:ext>
            </a:extLst>
          </p:cNvPr>
          <p:cNvSpPr txBox="1"/>
          <p:nvPr/>
        </p:nvSpPr>
        <p:spPr>
          <a:xfrm>
            <a:off x="2896634" y="2154484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</a:rPr>
              <a:t>25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31FE1CC-A86F-04B5-C345-F9E37BEFABE3}"/>
              </a:ext>
            </a:extLst>
          </p:cNvPr>
          <p:cNvSpPr txBox="1"/>
          <p:nvPr/>
        </p:nvSpPr>
        <p:spPr>
          <a:xfrm>
            <a:off x="3976965" y="2154484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</a:rPr>
              <a:t>52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C3B37D9-9786-5A61-56F0-0BBD1476EB51}"/>
              </a:ext>
            </a:extLst>
          </p:cNvPr>
          <p:cNvSpPr txBox="1"/>
          <p:nvPr/>
        </p:nvSpPr>
        <p:spPr>
          <a:xfrm>
            <a:off x="6804248" y="2154484"/>
            <a:ext cx="90281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</a:rPr>
              <a:t>5.96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2E956D9-16C4-2C15-2A0C-8A0B7077E22A}"/>
              </a:ext>
            </a:extLst>
          </p:cNvPr>
          <p:cNvSpPr txBox="1"/>
          <p:nvPr/>
        </p:nvSpPr>
        <p:spPr>
          <a:xfrm>
            <a:off x="3194151" y="3906259"/>
            <a:ext cx="90281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</a:rPr>
              <a:t>4.72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40">
            <a:extLst>
              <a:ext uri="{FF2B5EF4-FFF2-40B4-BE49-F238E27FC236}">
                <a16:creationId xmlns:a16="http://schemas.microsoft.com/office/drawing/2014/main" id="{23BDE89E-5B88-4104-BD66-1D3A7FE78E0A}"/>
              </a:ext>
            </a:extLst>
          </p:cNvPr>
          <p:cNvSpPr txBox="1"/>
          <p:nvPr/>
        </p:nvSpPr>
        <p:spPr>
          <a:xfrm>
            <a:off x="3281363" y="3848075"/>
            <a:ext cx="5445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①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A347778C-5488-4E75-8171-B07483327E52}"/>
              </a:ext>
            </a:extLst>
          </p:cNvPr>
          <p:cNvSpPr txBox="1"/>
          <p:nvPr/>
        </p:nvSpPr>
        <p:spPr>
          <a:xfrm>
            <a:off x="7527925" y="3848075"/>
            <a:ext cx="544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②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B115804-0433-4DD8-899A-5589D820AEB7}"/>
              </a:ext>
            </a:extLst>
          </p:cNvPr>
          <p:cNvSpPr txBox="1"/>
          <p:nvPr/>
        </p:nvSpPr>
        <p:spPr>
          <a:xfrm>
            <a:off x="5434013" y="3848075"/>
            <a:ext cx="5445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③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BE1C258-23FF-4FB1-85D2-F62BEBA42511}"/>
              </a:ext>
            </a:extLst>
          </p:cNvPr>
          <p:cNvSpPr txBox="1"/>
          <p:nvPr/>
        </p:nvSpPr>
        <p:spPr>
          <a:xfrm>
            <a:off x="933450" y="3848075"/>
            <a:ext cx="544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④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BD8A0DE-4D00-403B-AADC-32734371E435}"/>
              </a:ext>
            </a:extLst>
          </p:cNvPr>
          <p:cNvSpPr/>
          <p:nvPr/>
        </p:nvSpPr>
        <p:spPr>
          <a:xfrm>
            <a:off x="1285082" y="700088"/>
            <a:ext cx="6573837" cy="1231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</a:rPr>
              <a:t>6.</a:t>
            </a:r>
            <a:r>
              <a:rPr lang="zh-CN" altLang="en-US" sz="3200" b="1" dirty="0">
                <a:latin typeface="+mj-lt"/>
              </a:rPr>
              <a:t>下面是几位同学</a:t>
            </a:r>
            <a:r>
              <a:rPr lang="en-US" altLang="zh-CN" sz="3200" b="1" dirty="0">
                <a:latin typeface="+mj-lt"/>
              </a:rPr>
              <a:t>50m</a:t>
            </a:r>
            <a:r>
              <a:rPr lang="zh-CN" altLang="en-US" sz="3200" b="1" dirty="0">
                <a:latin typeface="+mj-lt"/>
              </a:rPr>
              <a:t>跑的成绩，用序号</a:t>
            </a:r>
            <a:r>
              <a:rPr lang="zh-CN" altLang="en-US" sz="3200" b="1">
                <a:latin typeface="+mj-lt"/>
              </a:rPr>
              <a:t>标明快慢顺序。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19464" name="矩形 7">
            <a:extLst>
              <a:ext uri="{FF2B5EF4-FFF2-40B4-BE49-F238E27FC236}">
                <a16:creationId xmlns:a16="http://schemas.microsoft.com/office/drawing/2014/main" id="{17F20292-A323-4D27-B8C6-612E8C34C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087" y="3426894"/>
            <a:ext cx="10207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10.01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秒</a:t>
            </a:r>
          </a:p>
        </p:txBody>
      </p:sp>
      <p:sp>
        <p:nvSpPr>
          <p:cNvPr id="19465" name="矩形 8">
            <a:extLst>
              <a:ext uri="{FF2B5EF4-FFF2-40B4-BE49-F238E27FC236}">
                <a16:creationId xmlns:a16="http://schemas.microsoft.com/office/drawing/2014/main" id="{CFE2699D-1601-46B9-B52A-C46AF1313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1623" y="3426894"/>
            <a:ext cx="890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8.50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秒</a:t>
            </a:r>
          </a:p>
        </p:txBody>
      </p:sp>
      <p:sp>
        <p:nvSpPr>
          <p:cNvPr id="19466" name="矩形 9">
            <a:extLst>
              <a:ext uri="{FF2B5EF4-FFF2-40B4-BE49-F238E27FC236}">
                <a16:creationId xmlns:a16="http://schemas.microsoft.com/office/drawing/2014/main" id="{F3898F67-3E3B-4DEE-8897-8A74BB540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7378" y="3429729"/>
            <a:ext cx="892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9.23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秒</a:t>
            </a:r>
          </a:p>
        </p:txBody>
      </p:sp>
      <p:sp>
        <p:nvSpPr>
          <p:cNvPr id="19467" name="矩形 10">
            <a:extLst>
              <a:ext uri="{FF2B5EF4-FFF2-40B4-BE49-F238E27FC236}">
                <a16:creationId xmlns:a16="http://schemas.microsoft.com/office/drawing/2014/main" id="{12BDBB07-2519-4278-BDC0-37AC20FFB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625" y="3429844"/>
            <a:ext cx="890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8.92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秒</a:t>
            </a:r>
          </a:p>
        </p:txBody>
      </p:sp>
      <p:sp>
        <p:nvSpPr>
          <p:cNvPr id="12" name="文本框 7">
            <a:extLst>
              <a:ext uri="{FF2B5EF4-FFF2-40B4-BE49-F238E27FC236}">
                <a16:creationId xmlns:a16="http://schemas.microsoft.com/office/drawing/2014/main" id="{7F4D9D6B-8A8A-4480-ABF4-0151909CB9D5}"/>
              </a:ext>
            </a:extLst>
          </p:cNvPr>
          <p:cNvSpPr txBox="1"/>
          <p:nvPr/>
        </p:nvSpPr>
        <p:spPr>
          <a:xfrm>
            <a:off x="415925" y="411163"/>
            <a:ext cx="3765550" cy="3698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P53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练习十三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9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52F211E-D6E9-A4F4-2A2D-725738D87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88" y="1880439"/>
            <a:ext cx="7557025" cy="15973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1DC2550-C82F-4A4F-992D-C7767AB569DD}"/>
              </a:ext>
            </a:extLst>
          </p:cNvPr>
          <p:cNvSpPr txBox="1"/>
          <p:nvPr/>
        </p:nvSpPr>
        <p:spPr>
          <a:xfrm>
            <a:off x="1258888" y="2649538"/>
            <a:ext cx="518953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(1)3.60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3.61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3.62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3.63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3.64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7AFFC3E-812F-4C5B-90B5-EE08A2182978}"/>
              </a:ext>
            </a:extLst>
          </p:cNvPr>
          <p:cNvSpPr txBox="1"/>
          <p:nvPr/>
        </p:nvSpPr>
        <p:spPr>
          <a:xfrm>
            <a:off x="1258888" y="3173413"/>
            <a:ext cx="5189537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(2)4.95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4.96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4.97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4.98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4.99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E94D630-5602-4D61-BAD7-AA3187E07DB8}"/>
              </a:ext>
            </a:extLst>
          </p:cNvPr>
          <p:cNvSpPr/>
          <p:nvPr/>
        </p:nvSpPr>
        <p:spPr>
          <a:xfrm>
            <a:off x="900113" y="885825"/>
            <a:ext cx="8135937" cy="160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>
                <a:latin typeface="+mj-lt"/>
              </a:rPr>
              <a:t>7.</a:t>
            </a:r>
            <a:r>
              <a:rPr lang="zh-CN" altLang="en-US" sz="2800" b="1" dirty="0">
                <a:latin typeface="+mj-lt"/>
              </a:rPr>
              <a:t>在□里填上适当的数字。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j-lt"/>
              </a:rPr>
              <a:t>(1)</a:t>
            </a:r>
            <a:r>
              <a:rPr lang="zh-CN" altLang="en-US" sz="2800" b="1" dirty="0">
                <a:latin typeface="+mj-lt"/>
              </a:rPr>
              <a:t>哪些小数的百分位“四舍”后成为</a:t>
            </a:r>
            <a:r>
              <a:rPr lang="en-US" altLang="zh-CN" sz="2800" b="1" dirty="0">
                <a:latin typeface="+mj-lt"/>
              </a:rPr>
              <a:t>3.6</a:t>
            </a:r>
            <a:r>
              <a:rPr lang="zh-CN" altLang="en-US" sz="2800" b="1" dirty="0">
                <a:latin typeface="+mj-lt"/>
              </a:rPr>
              <a:t>？</a:t>
            </a:r>
            <a:r>
              <a:rPr lang="en-US" altLang="zh-CN" sz="2800" b="1" dirty="0">
                <a:latin typeface="+mj-lt"/>
              </a:rPr>
              <a:t>  </a:t>
            </a:r>
            <a:r>
              <a:rPr lang="zh-CN" altLang="en-US" sz="2800" b="1" dirty="0">
                <a:latin typeface="+mj-lt"/>
              </a:rPr>
              <a:t>□</a:t>
            </a:r>
            <a:r>
              <a:rPr lang="en-US" altLang="zh-CN" sz="2800" b="1" dirty="0">
                <a:latin typeface="+mj-lt"/>
              </a:rPr>
              <a:t>.</a:t>
            </a:r>
            <a:r>
              <a:rPr lang="zh-CN" altLang="en-US" sz="2800" b="1" dirty="0">
                <a:latin typeface="+mj-lt"/>
              </a:rPr>
              <a:t>□□</a:t>
            </a:r>
            <a:endParaRPr lang="en-US" altLang="zh-CN" sz="2800" b="1" dirty="0">
              <a:latin typeface="+mj-lt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j-lt"/>
              </a:rPr>
              <a:t>(2)</a:t>
            </a:r>
            <a:r>
              <a:rPr lang="zh-CN" altLang="en-US" sz="2800" b="1" dirty="0">
                <a:latin typeface="+mj-lt"/>
              </a:rPr>
              <a:t>哪些小数的百分位“五入”后成为</a:t>
            </a:r>
            <a:r>
              <a:rPr lang="en-US" altLang="zh-CN" sz="2800" b="1" dirty="0">
                <a:latin typeface="+mj-lt"/>
              </a:rPr>
              <a:t>5.0</a:t>
            </a:r>
            <a:r>
              <a:rPr lang="zh-CN" altLang="en-US" sz="2800" b="1" dirty="0">
                <a:latin typeface="+mj-lt"/>
              </a:rPr>
              <a:t>？</a:t>
            </a:r>
            <a:r>
              <a:rPr lang="en-US" altLang="zh-CN" sz="2800" b="1" dirty="0">
                <a:latin typeface="+mj-lt"/>
              </a:rPr>
              <a:t>  </a:t>
            </a:r>
            <a:r>
              <a:rPr lang="zh-CN" altLang="en-US" sz="2800" b="1" dirty="0"/>
              <a:t>□</a:t>
            </a:r>
            <a:r>
              <a:rPr lang="en-US" altLang="zh-CN" sz="2800" b="1" dirty="0"/>
              <a:t>.</a:t>
            </a:r>
            <a:r>
              <a:rPr lang="zh-CN" altLang="en-US" sz="2800" b="1" dirty="0"/>
              <a:t>□□</a:t>
            </a:r>
            <a:endParaRPr lang="en-US" altLang="zh-CN" sz="2800" b="1" dirty="0">
              <a:latin typeface="+mj-lt"/>
            </a:endParaRPr>
          </a:p>
        </p:txBody>
      </p:sp>
      <p:sp>
        <p:nvSpPr>
          <p:cNvPr id="2" name="文本框 7">
            <a:extLst>
              <a:ext uri="{FF2B5EF4-FFF2-40B4-BE49-F238E27FC236}">
                <a16:creationId xmlns:a16="http://schemas.microsoft.com/office/drawing/2014/main" id="{CB5E4C9D-CE63-E974-5DF7-DEE92858ABB8}"/>
              </a:ext>
            </a:extLst>
          </p:cNvPr>
          <p:cNvSpPr txBox="1"/>
          <p:nvPr/>
        </p:nvSpPr>
        <p:spPr>
          <a:xfrm>
            <a:off x="415925" y="411163"/>
            <a:ext cx="3765550" cy="3698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P53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十三 第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10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>
            <a:extLst>
              <a:ext uri="{FF2B5EF4-FFF2-40B4-BE49-F238E27FC236}">
                <a16:creationId xmlns:a16="http://schemas.microsoft.com/office/drawing/2014/main" id="{6A5CB68B-F375-48F4-B6BD-23E30DE94902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319088"/>
            <a:ext cx="5862638" cy="711200"/>
            <a:chOff x="323528" y="319437"/>
            <a:chExt cx="5863617" cy="710121"/>
          </a:xfrm>
        </p:grpSpPr>
        <p:pic>
          <p:nvPicPr>
            <p:cNvPr id="21509" name="图片 6">
              <a:extLst>
                <a:ext uri="{FF2B5EF4-FFF2-40B4-BE49-F238E27FC236}">
                  <a16:creationId xmlns:a16="http://schemas.microsoft.com/office/drawing/2014/main" id="{60551577-49EA-4A19-AE59-446BD23544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01" t="34599" r="36000" b="36975"/>
            <a:stretch>
              <a:fillRect/>
            </a:stretch>
          </p:blipFill>
          <p:spPr bwMode="auto">
            <a:xfrm>
              <a:off x="323528" y="319437"/>
              <a:ext cx="1224136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0" name="图片 7">
              <a:extLst>
                <a:ext uri="{FF2B5EF4-FFF2-40B4-BE49-F238E27FC236}">
                  <a16:creationId xmlns:a16="http://schemas.microsoft.com/office/drawing/2014/main" id="{5F8A3560-48B3-4765-B4F3-9F8799EC05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1531146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1" name="图片 8">
              <a:extLst>
                <a:ext uri="{FF2B5EF4-FFF2-40B4-BE49-F238E27FC236}">
                  <a16:creationId xmlns:a16="http://schemas.microsoft.com/office/drawing/2014/main" id="{DCFB54CB-5224-4D5E-906E-9F368D929A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2604125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2" name="图片 9">
              <a:extLst>
                <a:ext uri="{FF2B5EF4-FFF2-40B4-BE49-F238E27FC236}">
                  <a16:creationId xmlns:a16="http://schemas.microsoft.com/office/drawing/2014/main" id="{37B9B8DF-5749-414B-8240-FF415C8085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3677104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3" name="图片 10">
              <a:extLst>
                <a:ext uri="{FF2B5EF4-FFF2-40B4-BE49-F238E27FC236}">
                  <a16:creationId xmlns:a16="http://schemas.microsoft.com/office/drawing/2014/main" id="{CFE3CC9E-365A-4555-BD0B-47F700A7E2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26" t="34599" r="3775" b="36975"/>
            <a:stretch>
              <a:fillRect/>
            </a:stretch>
          </p:blipFill>
          <p:spPr bwMode="auto">
            <a:xfrm>
              <a:off x="4355976" y="319437"/>
              <a:ext cx="1831169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07" name="文本框 1">
            <a:extLst>
              <a:ext uri="{FF2B5EF4-FFF2-40B4-BE49-F238E27FC236}">
                <a16:creationId xmlns:a16="http://schemas.microsoft.com/office/drawing/2014/main" id="{C813A280-7B98-4C1B-AFF2-BF4E261BB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19088"/>
            <a:ext cx="5543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四、课堂小结，总结提升</a:t>
            </a:r>
          </a:p>
        </p:txBody>
      </p:sp>
      <p:sp>
        <p:nvSpPr>
          <p:cNvPr id="21508" name="文本框 3">
            <a:extLst>
              <a:ext uri="{FF2B5EF4-FFF2-40B4-BE49-F238E27FC236}">
                <a16:creationId xmlns:a16="http://schemas.microsoft.com/office/drawing/2014/main" id="{A9C2937D-BCDF-430C-A4FC-9B4EE33DA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1347788"/>
            <a:ext cx="7848600" cy="2447925"/>
          </a:xfrm>
          <a:prstGeom prst="rect">
            <a:avLst/>
          </a:prstGeom>
          <a:noFill/>
          <a:ln w="19050">
            <a:solidFill>
              <a:schemeClr val="bg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indent="719138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 把一个数改写成用“万”或“亿”作单位的数，可以在万位或亿位的右边点上小数点，去掉小数末尾的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，在数的后面加上“万”字或“亿”字。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">
            <a:extLst>
              <a:ext uri="{FF2B5EF4-FFF2-40B4-BE49-F238E27FC236}">
                <a16:creationId xmlns:a16="http://schemas.microsoft.com/office/drawing/2014/main" id="{774CAD31-F900-40E8-A9AB-59AA07746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915988"/>
            <a:ext cx="7848600" cy="3132137"/>
          </a:xfrm>
          <a:prstGeom prst="rect">
            <a:avLst/>
          </a:prstGeom>
          <a:noFill/>
          <a:ln w="19050">
            <a:solidFill>
              <a:schemeClr val="bg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indent="719138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把一个数改写成用“万”或“亿”作单位的数，求的是准确数，要用“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”；把一个数改写成用“万”或“亿”作单位的数， 再按要求保留小数位数，求的是近似数，要用“≈”。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">
            <a:extLst>
              <a:ext uri="{FF2B5EF4-FFF2-40B4-BE49-F238E27FC236}">
                <a16:creationId xmlns:a16="http://schemas.microsoft.com/office/drawing/2014/main" id="{7184CDF3-72E0-4963-BCAF-EEF91DC85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288" y="1014413"/>
            <a:ext cx="7231062" cy="358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按要求改写。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把下面各数改写成用“万”作单位的数，再保留整数。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250540=(                 )≈(             )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128030=(                 )≈(             )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378839=(                 )≈(             )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B4B56EC-D1F4-41F8-8F35-2C873A752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8925" y="2836863"/>
            <a:ext cx="17256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25.054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395D148-AA2B-4C79-AE16-556306F4A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2836863"/>
            <a:ext cx="10080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4314BEE-AB02-4431-B956-72FD2C58D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8925" y="3409950"/>
            <a:ext cx="17256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12.803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E3BDA93-07D3-409A-AA52-4EC598587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3409950"/>
            <a:ext cx="1006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4A9FC56-DEBA-4E39-9E68-1F70BEFD45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1300" y="4010025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37.8839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4B0FF11-48CB-45CE-9574-12877AA685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4016375"/>
            <a:ext cx="1006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61" name="文本框 16">
            <a:extLst>
              <a:ext uri="{FF2B5EF4-FFF2-40B4-BE49-F238E27FC236}">
                <a16:creationId xmlns:a16="http://schemas.microsoft.com/office/drawing/2014/main" id="{60437DC9-4553-480C-B513-8FE6D2529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339725"/>
            <a:ext cx="30956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  <p:grpSp>
        <p:nvGrpSpPr>
          <p:cNvPr id="23562" name="组合 2">
            <a:extLst>
              <a:ext uri="{FF2B5EF4-FFF2-40B4-BE49-F238E27FC236}">
                <a16:creationId xmlns:a16="http://schemas.microsoft.com/office/drawing/2014/main" id="{A5452407-1F60-4335-9428-C6EDA0FE07F0}"/>
              </a:ext>
            </a:extLst>
          </p:cNvPr>
          <p:cNvGrpSpPr>
            <a:grpSpLocks/>
          </p:cNvGrpSpPr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18" name="圆角矩形 17">
              <a:extLst>
                <a:ext uri="{FF2B5EF4-FFF2-40B4-BE49-F238E27FC236}">
                  <a16:creationId xmlns:a16="http://schemas.microsoft.com/office/drawing/2014/main" id="{1C11B8BE-5CE3-4D31-8437-5DF58B8253D8}"/>
                </a:ext>
              </a:extLst>
            </p:cNvPr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C263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564" name="矩形 16">
              <a:extLst>
                <a:ext uri="{FF2B5EF4-FFF2-40B4-BE49-F238E27FC236}">
                  <a16:creationId xmlns:a16="http://schemas.microsoft.com/office/drawing/2014/main" id="{221D56B1-9096-41FB-BBCE-77B98615B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>
            <a:extLst>
              <a:ext uri="{FF2B5EF4-FFF2-40B4-BE49-F238E27FC236}">
                <a16:creationId xmlns:a16="http://schemas.microsoft.com/office/drawing/2014/main" id="{42625318-B8C4-4046-9A94-E3EEEF014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288" y="1014413"/>
            <a:ext cx="7231062" cy="299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把下面各数改写成用“万”作单位的数，再保留两位小数。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24237820=(              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   )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15594950=(              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   )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1999967  =(              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   )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601E099-F801-4098-8CEB-79189A4D9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2268538"/>
            <a:ext cx="2135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2423.782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2BAF951-7F7A-4575-8561-0526C9509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2268538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2423.78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AC6AB9A-743B-4D3E-84BC-ACCFA5AC1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2797175"/>
            <a:ext cx="2135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1559.495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AB1E6BF-99C9-4F7C-B673-536E72EF6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2797175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1559.50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C8ECC1D-9676-4BB3-9CD4-CFDC8A276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538" y="3446463"/>
            <a:ext cx="22383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199. 9967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7ACBA66-2E28-44BE-ABCF-D334AFD94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3446463"/>
            <a:ext cx="17256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200.00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4585" name="组合 2">
            <a:extLst>
              <a:ext uri="{FF2B5EF4-FFF2-40B4-BE49-F238E27FC236}">
                <a16:creationId xmlns:a16="http://schemas.microsoft.com/office/drawing/2014/main" id="{89A2F7F8-2CC9-4B1D-BC63-E30B0E436F28}"/>
              </a:ext>
            </a:extLst>
          </p:cNvPr>
          <p:cNvGrpSpPr>
            <a:grpSpLocks/>
          </p:cNvGrpSpPr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11" name="圆角矩形 10">
              <a:extLst>
                <a:ext uri="{FF2B5EF4-FFF2-40B4-BE49-F238E27FC236}">
                  <a16:creationId xmlns:a16="http://schemas.microsoft.com/office/drawing/2014/main" id="{EF2CCEB6-FC0F-43B0-A016-5370C36E0110}"/>
                </a:ext>
              </a:extLst>
            </p:cNvPr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C263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587" name="矩形 16">
              <a:extLst>
                <a:ext uri="{FF2B5EF4-FFF2-40B4-BE49-F238E27FC236}">
                  <a16:creationId xmlns:a16="http://schemas.microsoft.com/office/drawing/2014/main" id="{74E4D37A-81B6-4155-A37A-6B892D7814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18" grpId="0"/>
      <p:bldP spid="19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>
            <a:extLst>
              <a:ext uri="{FF2B5EF4-FFF2-40B4-BE49-F238E27FC236}">
                <a16:creationId xmlns:a16="http://schemas.microsoft.com/office/drawing/2014/main" id="{7F5DE992-19C0-47CB-B3EB-A1E88AFA6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700088"/>
            <a:ext cx="7232650" cy="358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把下面各数改写成用“亿”作单位的数，再精确到十分位。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48055000 =(                   )≈(            )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165150000=(                  )≈(            )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998242000=(                  )≈(            )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97080000 =(                   )≈(            )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923972C-5D0E-46D9-A9F6-0186BE393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1944688"/>
            <a:ext cx="19288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0.48055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54F80A8-6735-4270-88CC-E84CE59E6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1944688"/>
            <a:ext cx="1109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9A9984C-009E-4E27-82F0-4BF1F8AE6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8513" y="2489200"/>
            <a:ext cx="1725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1.6515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F3E56D7-4240-4E59-9934-194D28D4D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2489200"/>
            <a:ext cx="1109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D2D0571-6881-429D-8E35-94014C572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8513" y="3095625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9.98242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96A5F6F-C435-4875-8DA6-1B6A051F0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1338" y="3108325"/>
            <a:ext cx="1314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9EE4259-E1E9-4253-8FB1-10693F5EF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5800" y="3698875"/>
            <a:ext cx="17256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0.9708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417ACB5-D8C7-4FD9-860A-2216623B2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698875"/>
            <a:ext cx="11096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5611" name="组合 2">
            <a:extLst>
              <a:ext uri="{FF2B5EF4-FFF2-40B4-BE49-F238E27FC236}">
                <a16:creationId xmlns:a16="http://schemas.microsoft.com/office/drawing/2014/main" id="{586B09B2-B0FD-49C1-A727-A1BFCE611BD8}"/>
              </a:ext>
            </a:extLst>
          </p:cNvPr>
          <p:cNvGrpSpPr>
            <a:grpSpLocks/>
          </p:cNvGrpSpPr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18" name="圆角矩形 17">
              <a:extLst>
                <a:ext uri="{FF2B5EF4-FFF2-40B4-BE49-F238E27FC236}">
                  <a16:creationId xmlns:a16="http://schemas.microsoft.com/office/drawing/2014/main" id="{CF7E33AF-DC44-4A35-A8D9-EFAB21C034AB}"/>
                </a:ext>
              </a:extLst>
            </p:cNvPr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C263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613" name="矩形 16">
              <a:extLst>
                <a:ext uri="{FF2B5EF4-FFF2-40B4-BE49-F238E27FC236}">
                  <a16:creationId xmlns:a16="http://schemas.microsoft.com/office/drawing/2014/main" id="{450B8B8E-49A7-49DF-BEEB-EFC83BAE28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  <p:bldP spid="11" grpId="0"/>
      <p:bldP spid="13" grpId="0"/>
      <p:bldP spid="14" grpId="0"/>
      <p:bldP spid="15" grpId="0"/>
      <p:bldP spid="16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>
            <a:extLst>
              <a:ext uri="{FF2B5EF4-FFF2-40B4-BE49-F238E27FC236}">
                <a16:creationId xmlns:a16="http://schemas.microsoft.com/office/drawing/2014/main" id="{6E430C60-546E-46C7-AA78-B12672F52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133475"/>
            <a:ext cx="72326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据统计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2018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年中国大陆总人口达</a:t>
            </a:r>
            <a:r>
              <a:rPr lang="en-US" altLang="zh-CN" sz="3200" b="1" u="sng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1367820000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人，横线上的数改写成用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“亿”作单位的数是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亿，保留两位小数是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8C66082-8C3A-4F32-91E6-8CC3252C7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2373313"/>
            <a:ext cx="1517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13.6782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D88F774-654B-4EA4-9087-E72DB965E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2363" y="2957513"/>
            <a:ext cx="11064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13.68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6629" name="组合 2">
            <a:extLst>
              <a:ext uri="{FF2B5EF4-FFF2-40B4-BE49-F238E27FC236}">
                <a16:creationId xmlns:a16="http://schemas.microsoft.com/office/drawing/2014/main" id="{EEA6042A-E257-44C1-988F-9B0D127FB85F}"/>
              </a:ext>
            </a:extLst>
          </p:cNvPr>
          <p:cNvGrpSpPr>
            <a:grpSpLocks/>
          </p:cNvGrpSpPr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7" name="圆角矩形 6">
              <a:extLst>
                <a:ext uri="{FF2B5EF4-FFF2-40B4-BE49-F238E27FC236}">
                  <a16:creationId xmlns:a16="http://schemas.microsoft.com/office/drawing/2014/main" id="{C7EF7D3A-777B-4F66-910F-5220BA46CE19}"/>
                </a:ext>
              </a:extLst>
            </p:cNvPr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C263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631" name="矩形 16">
              <a:extLst>
                <a:ext uri="{FF2B5EF4-FFF2-40B4-BE49-F238E27FC236}">
                  <a16:creationId xmlns:a16="http://schemas.microsoft.com/office/drawing/2014/main" id="{BB632D85-9C12-4D3B-BFFC-2EF46AF43B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1653</TotalTime>
  <Words>1123</Words>
  <Application>Microsoft Office PowerPoint</Application>
  <PresentationFormat>全屏显示(16:9)</PresentationFormat>
  <Paragraphs>143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等线</vt:lpstr>
      <vt:lpstr>等线 Light</vt:lpstr>
      <vt:lpstr>黑体</vt:lpstr>
      <vt:lpstr>楷体</vt:lpstr>
      <vt:lpstr>隶书</vt:lpstr>
      <vt:lpstr>宋体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251</cp:revision>
  <dcterms:created xsi:type="dcterms:W3CDTF">2015-08-27T07:30:00Z</dcterms:created>
  <dcterms:modified xsi:type="dcterms:W3CDTF">2023-11-21T05:24:43Z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