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263" r:id="rId2"/>
    <p:sldId id="399" r:id="rId3"/>
    <p:sldId id="438" r:id="rId4"/>
    <p:sldId id="421" r:id="rId5"/>
    <p:sldId id="439" r:id="rId6"/>
    <p:sldId id="440" r:id="rId7"/>
    <p:sldId id="443" r:id="rId8"/>
    <p:sldId id="441" r:id="rId9"/>
    <p:sldId id="442" r:id="rId10"/>
    <p:sldId id="444" r:id="rId11"/>
    <p:sldId id="449" r:id="rId12"/>
    <p:sldId id="445" r:id="rId13"/>
    <p:sldId id="446" r:id="rId14"/>
    <p:sldId id="431" r:id="rId15"/>
    <p:sldId id="447" r:id="rId16"/>
    <p:sldId id="420" r:id="rId17"/>
    <p:sldId id="448" r:id="rId1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E9FF"/>
    <a:srgbClr val="C5EDFF"/>
    <a:srgbClr val="71C5F2"/>
    <a:srgbClr val="EAFF56"/>
    <a:srgbClr val="0A0FDC"/>
    <a:srgbClr val="A4E2C6"/>
    <a:srgbClr val="70F3FF"/>
    <a:srgbClr val="FFB3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54" autoAdjust="0"/>
    <p:restoredTop sz="96209" autoAdjust="0"/>
  </p:normalViewPr>
  <p:slideViewPr>
    <p:cSldViewPr showGuides="1">
      <p:cViewPr>
        <p:scale>
          <a:sx n="125" d="100"/>
          <a:sy n="125" d="100"/>
        </p:scale>
        <p:origin x="1206" y="444"/>
      </p:cViewPr>
      <p:guideLst>
        <p:guide orient="horz" pos="1632"/>
        <p:guide orient="horz" pos="713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1F4A6800-1B82-4C6A-B5EC-E31CC56437F3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801E025-BA28-441F-ADB0-C506E5055AD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7D8FDA99-61C5-4086-9A90-2C950448A7F0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8" r="523"/>
          <a:stretch>
            <a:fillRect/>
          </a:stretch>
        </p:blipFill>
        <p:spPr bwMode="auto">
          <a:xfrm>
            <a:off x="6618288" y="0"/>
            <a:ext cx="25209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/>
          <p:nvPr userDrawn="1"/>
        </p:nvSpPr>
        <p:spPr>
          <a:xfrm rot="21370986">
            <a:off x="1330325" y="838200"/>
            <a:ext cx="7019925" cy="3290888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331913" y="835025"/>
            <a:ext cx="7019925" cy="3289300"/>
          </a:xfrm>
          <a:prstGeom prst="rect">
            <a:avLst/>
          </a:prstGeom>
          <a:solidFill>
            <a:srgbClr val="B7E9FF"/>
          </a:solidFill>
          <a:ln w="38100">
            <a:noFill/>
            <a:prstDash val="sysDash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 rot="19856675">
            <a:off x="3979942" y="2211910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2663825"/>
            <a:ext cx="250507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10"/>
          <a:stretch>
            <a:fillRect/>
          </a:stretch>
        </p:blipFill>
        <p:spPr bwMode="auto">
          <a:xfrm>
            <a:off x="0" y="0"/>
            <a:ext cx="15478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A8EF2B38-80D0-43D0-8883-031062F30F2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78" r="523"/>
          <a:stretch>
            <a:fillRect/>
          </a:stretch>
        </p:blipFill>
        <p:spPr bwMode="auto">
          <a:xfrm>
            <a:off x="6618288" y="0"/>
            <a:ext cx="25209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910"/>
          <a:stretch>
            <a:fillRect/>
          </a:stretch>
        </p:blipFill>
        <p:spPr bwMode="auto">
          <a:xfrm>
            <a:off x="0" y="0"/>
            <a:ext cx="1547813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19856675">
            <a:off x="3710225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8" name="图片 27">
            <a:extLst>
              <a:ext uri="{FF2B5EF4-FFF2-40B4-BE49-F238E27FC236}">
                <a16:creationId xmlns:a16="http://schemas.microsoft.com/office/drawing/2014/main" id="{355A9EB3-F9ED-4299-8CC5-6F15F923D6D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E1404130-537D-4BDC-ACD6-765238FEE26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195736" y="1157136"/>
            <a:ext cx="4536330" cy="76033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dirty="0">
                <a:ln w="6350">
                  <a:noFill/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三角形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996772" y="2025610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三角形的特性（</a:t>
            </a:r>
            <a:r>
              <a:rPr lang="en-US" altLang="zh-CN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1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）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544888" y="2817813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  <p:pic>
        <p:nvPicPr>
          <p:cNvPr id="7172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608" y="1157288"/>
            <a:ext cx="856721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24"/>
          <a:stretch>
            <a:fillRect/>
          </a:stretch>
        </p:blipFill>
        <p:spPr bwMode="auto">
          <a:xfrm>
            <a:off x="-12700" y="0"/>
            <a:ext cx="91567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19" name="组合 3"/>
          <p:cNvGrpSpPr/>
          <p:nvPr/>
        </p:nvGrpSpPr>
        <p:grpSpPr bwMode="auto">
          <a:xfrm>
            <a:off x="-12700" y="204788"/>
            <a:ext cx="6213475" cy="773112"/>
            <a:chOff x="-12700" y="204814"/>
            <a:chExt cx="6213953" cy="773299"/>
          </a:xfrm>
        </p:grpSpPr>
        <p:pic>
          <p:nvPicPr>
            <p:cNvPr id="9222" name="图片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37"/>
            <a:stretch>
              <a:fillRect/>
            </a:stretch>
          </p:blipFill>
          <p:spPr bwMode="auto">
            <a:xfrm>
              <a:off x="-12700" y="204814"/>
              <a:ext cx="2713038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3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-1396"/>
            <a:stretch>
              <a:fillRect/>
            </a:stretch>
          </p:blipFill>
          <p:spPr bwMode="auto">
            <a:xfrm>
              <a:off x="3104909" y="204814"/>
              <a:ext cx="3096344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24" name="图片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20839"/>
            <a:stretch>
              <a:fillRect/>
            </a:stretch>
          </p:blipFill>
          <p:spPr bwMode="auto">
            <a:xfrm>
              <a:off x="2085523" y="204814"/>
              <a:ext cx="2322631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等腰三角形 5"/>
          <p:cNvSpPr/>
          <p:nvPr/>
        </p:nvSpPr>
        <p:spPr>
          <a:xfrm>
            <a:off x="3492500" y="3378200"/>
            <a:ext cx="1466850" cy="1041400"/>
          </a:xfrm>
          <a:custGeom>
            <a:avLst/>
            <a:gdLst>
              <a:gd name="connsiteX0" fmla="*/ 0 w 1466850"/>
              <a:gd name="connsiteY0" fmla="*/ 946150 h 946150"/>
              <a:gd name="connsiteX1" fmla="*/ 733425 w 1466850"/>
              <a:gd name="connsiteY1" fmla="*/ 0 h 946150"/>
              <a:gd name="connsiteX2" fmla="*/ 1466850 w 1466850"/>
              <a:gd name="connsiteY2" fmla="*/ 946150 h 946150"/>
              <a:gd name="connsiteX3" fmla="*/ 0 w 1466850"/>
              <a:gd name="connsiteY3" fmla="*/ 946150 h 946150"/>
              <a:gd name="connsiteX0-1" fmla="*/ 0 w 1466850"/>
              <a:gd name="connsiteY0-2" fmla="*/ 1041400 h 1041400"/>
              <a:gd name="connsiteX1-3" fmla="*/ 581025 w 1466850"/>
              <a:gd name="connsiteY1-4" fmla="*/ 0 h 1041400"/>
              <a:gd name="connsiteX2-5" fmla="*/ 1466850 w 1466850"/>
              <a:gd name="connsiteY2-6" fmla="*/ 1041400 h 1041400"/>
              <a:gd name="connsiteX3-7" fmla="*/ 0 w 1466850"/>
              <a:gd name="connsiteY3-8" fmla="*/ 1041400 h 10414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466850" h="1041400">
                <a:moveTo>
                  <a:pt x="0" y="1041400"/>
                </a:moveTo>
                <a:lnTo>
                  <a:pt x="581025" y="0"/>
                </a:lnTo>
                <a:lnTo>
                  <a:pt x="1466850" y="1041400"/>
                </a:lnTo>
                <a:lnTo>
                  <a:pt x="0" y="104140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221" name="矩形 7"/>
          <p:cNvSpPr>
            <a:spLocks noChangeArrowheads="1"/>
          </p:cNvSpPr>
          <p:nvPr/>
        </p:nvSpPr>
        <p:spPr bwMode="auto">
          <a:xfrm>
            <a:off x="323850" y="206375"/>
            <a:ext cx="52800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一、创设情境，引入新课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任意多边形: 形状 6"/>
          <p:cNvSpPr/>
          <p:nvPr/>
        </p:nvSpPr>
        <p:spPr>
          <a:xfrm>
            <a:off x="863245" y="1509080"/>
            <a:ext cx="5179468" cy="1617784"/>
          </a:xfrm>
          <a:custGeom>
            <a:avLst/>
            <a:gdLst>
              <a:gd name="connsiteX0" fmla="*/ 0 w 5179468"/>
              <a:gd name="connsiteY0" fmla="*/ 1617784 h 1617784"/>
              <a:gd name="connsiteX1" fmla="*/ 5179468 w 5179468"/>
              <a:gd name="connsiteY1" fmla="*/ 1547446 h 1617784"/>
              <a:gd name="connsiteX2" fmla="*/ 2711228 w 5179468"/>
              <a:gd name="connsiteY2" fmla="*/ 0 h 1617784"/>
              <a:gd name="connsiteX3" fmla="*/ 0 w 5179468"/>
              <a:gd name="connsiteY3" fmla="*/ 1617784 h 1617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9468" h="1617784">
                <a:moveTo>
                  <a:pt x="0" y="1617784"/>
                </a:moveTo>
                <a:lnTo>
                  <a:pt x="5179468" y="1547446"/>
                </a:lnTo>
                <a:lnTo>
                  <a:pt x="2711228" y="0"/>
                </a:lnTo>
                <a:lnTo>
                  <a:pt x="0" y="1617784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044575" y="3148013"/>
            <a:ext cx="3455988" cy="1579562"/>
            <a:chOff x="1044575" y="3148013"/>
            <a:chExt cx="3455988" cy="1579562"/>
          </a:xfrm>
        </p:grpSpPr>
        <p:pic>
          <p:nvPicPr>
            <p:cNvPr id="11271" name="Picture 6" descr="衣架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4575" y="3148013"/>
              <a:ext cx="3455988" cy="157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88115" y="3742509"/>
              <a:ext cx="334233" cy="144633"/>
            </a:xfrm>
            <a:prstGeom prst="rect">
              <a:avLst/>
            </a:prstGeom>
          </p:spPr>
        </p:pic>
      </p:grpSp>
      <p:pic>
        <p:nvPicPr>
          <p:cNvPr id="11266" name="Picture 2" descr="三角形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128713"/>
            <a:ext cx="2592388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矩形 34"/>
          <p:cNvSpPr>
            <a:spLocks noChangeArrowheads="1"/>
          </p:cNvSpPr>
          <p:nvPr/>
        </p:nvSpPr>
        <p:spPr bwMode="auto">
          <a:xfrm>
            <a:off x="403225" y="454025"/>
            <a:ext cx="3427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生活中的三角形</a:t>
            </a:r>
          </a:p>
        </p:txBody>
      </p:sp>
      <p:pic>
        <p:nvPicPr>
          <p:cNvPr id="11268" name="Picture 5" descr="太阳能架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411163"/>
            <a:ext cx="2808288" cy="265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" name="Group 8"/>
          <p:cNvGrpSpPr/>
          <p:nvPr/>
        </p:nvGrpSpPr>
        <p:grpSpPr bwMode="auto">
          <a:xfrm>
            <a:off x="777875" y="1168400"/>
            <a:ext cx="2520950" cy="1620838"/>
            <a:chOff x="113" y="164"/>
            <a:chExt cx="1588" cy="1361"/>
          </a:xfrm>
        </p:grpSpPr>
        <p:sp>
          <p:nvSpPr>
            <p:cNvPr id="11284" name="Line 9"/>
            <p:cNvSpPr>
              <a:spLocks noChangeShapeType="1"/>
            </p:cNvSpPr>
            <p:nvPr/>
          </p:nvSpPr>
          <p:spPr bwMode="auto">
            <a:xfrm flipH="1">
              <a:off x="113" y="164"/>
              <a:ext cx="817" cy="1361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5" name="Line 10"/>
            <p:cNvSpPr>
              <a:spLocks noChangeShapeType="1"/>
            </p:cNvSpPr>
            <p:nvPr/>
          </p:nvSpPr>
          <p:spPr bwMode="auto">
            <a:xfrm>
              <a:off x="113" y="1525"/>
              <a:ext cx="1588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6" name="Line 11"/>
            <p:cNvSpPr>
              <a:spLocks noChangeShapeType="1"/>
            </p:cNvSpPr>
            <p:nvPr/>
          </p:nvSpPr>
          <p:spPr bwMode="auto">
            <a:xfrm>
              <a:off x="930" y="164"/>
              <a:ext cx="771" cy="1361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0" name="Group 24"/>
          <p:cNvGrpSpPr/>
          <p:nvPr/>
        </p:nvGrpSpPr>
        <p:grpSpPr bwMode="auto">
          <a:xfrm>
            <a:off x="4859338" y="568325"/>
            <a:ext cx="1225550" cy="2303463"/>
            <a:chOff x="158" y="2659"/>
            <a:chExt cx="772" cy="1451"/>
          </a:xfrm>
        </p:grpSpPr>
        <p:sp>
          <p:nvSpPr>
            <p:cNvPr id="11281" name="Line 25"/>
            <p:cNvSpPr>
              <a:spLocks noChangeShapeType="1"/>
            </p:cNvSpPr>
            <p:nvPr/>
          </p:nvSpPr>
          <p:spPr bwMode="auto">
            <a:xfrm>
              <a:off x="158" y="2704"/>
              <a:ext cx="91" cy="118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2" name="Line 26"/>
            <p:cNvSpPr>
              <a:spLocks noChangeShapeType="1"/>
            </p:cNvSpPr>
            <p:nvPr/>
          </p:nvSpPr>
          <p:spPr bwMode="auto">
            <a:xfrm>
              <a:off x="249" y="3884"/>
              <a:ext cx="681" cy="22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3" name="Line 27"/>
            <p:cNvSpPr>
              <a:spLocks noChangeShapeType="1"/>
            </p:cNvSpPr>
            <p:nvPr/>
          </p:nvSpPr>
          <p:spPr bwMode="auto">
            <a:xfrm>
              <a:off x="158" y="2659"/>
              <a:ext cx="772" cy="1451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5" name="Group 12"/>
          <p:cNvGrpSpPr/>
          <p:nvPr/>
        </p:nvGrpSpPr>
        <p:grpSpPr bwMode="auto">
          <a:xfrm>
            <a:off x="1171791" y="3830637"/>
            <a:ext cx="3313113" cy="701675"/>
            <a:chOff x="1882" y="845"/>
            <a:chExt cx="2087" cy="589"/>
          </a:xfrm>
        </p:grpSpPr>
        <p:sp>
          <p:nvSpPr>
            <p:cNvPr id="11278" name="Line 13"/>
            <p:cNvSpPr>
              <a:spLocks noChangeShapeType="1"/>
            </p:cNvSpPr>
            <p:nvPr/>
          </p:nvSpPr>
          <p:spPr bwMode="auto">
            <a:xfrm>
              <a:off x="1882" y="1434"/>
              <a:ext cx="2087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79" name="Line 14"/>
            <p:cNvSpPr>
              <a:spLocks noChangeShapeType="1"/>
            </p:cNvSpPr>
            <p:nvPr/>
          </p:nvSpPr>
          <p:spPr bwMode="auto">
            <a:xfrm flipV="1">
              <a:off x="1882" y="845"/>
              <a:ext cx="1043" cy="589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80" name="Line 15"/>
            <p:cNvSpPr>
              <a:spLocks noChangeShapeType="1"/>
            </p:cNvSpPr>
            <p:nvPr/>
          </p:nvSpPr>
          <p:spPr bwMode="auto">
            <a:xfrm>
              <a:off x="2925" y="845"/>
              <a:ext cx="998" cy="589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pic>
        <p:nvPicPr>
          <p:cNvPr id="11273" name="Picture 4" descr="扫把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2878138"/>
            <a:ext cx="2260600" cy="199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" name="Group 28"/>
          <p:cNvGrpSpPr/>
          <p:nvPr/>
        </p:nvGrpSpPr>
        <p:grpSpPr bwMode="auto">
          <a:xfrm>
            <a:off x="6288088" y="3652838"/>
            <a:ext cx="2160587" cy="704850"/>
            <a:chOff x="3696" y="3067"/>
            <a:chExt cx="1361" cy="590"/>
          </a:xfrm>
        </p:grpSpPr>
        <p:sp>
          <p:nvSpPr>
            <p:cNvPr id="11275" name="Line 29"/>
            <p:cNvSpPr>
              <a:spLocks noChangeShapeType="1"/>
            </p:cNvSpPr>
            <p:nvPr/>
          </p:nvSpPr>
          <p:spPr bwMode="auto">
            <a:xfrm>
              <a:off x="3696" y="3657"/>
              <a:ext cx="1361" cy="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76" name="Line 30"/>
            <p:cNvSpPr>
              <a:spLocks noChangeShapeType="1"/>
            </p:cNvSpPr>
            <p:nvPr/>
          </p:nvSpPr>
          <p:spPr bwMode="auto">
            <a:xfrm>
              <a:off x="4332" y="3067"/>
              <a:ext cx="725" cy="59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1277" name="Line 31"/>
            <p:cNvSpPr>
              <a:spLocks noChangeShapeType="1"/>
            </p:cNvSpPr>
            <p:nvPr/>
          </p:nvSpPr>
          <p:spPr bwMode="auto">
            <a:xfrm flipH="1">
              <a:off x="3696" y="3067"/>
              <a:ext cx="636" cy="590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8"/>
          <p:cNvGrpSpPr/>
          <p:nvPr/>
        </p:nvGrpSpPr>
        <p:grpSpPr bwMode="auto">
          <a:xfrm>
            <a:off x="-12700" y="204788"/>
            <a:ext cx="6213475" cy="773112"/>
            <a:chOff x="-12700" y="204814"/>
            <a:chExt cx="6213953" cy="773299"/>
          </a:xfrm>
        </p:grpSpPr>
        <p:pic>
          <p:nvPicPr>
            <p:cNvPr id="12296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37"/>
            <a:stretch>
              <a:fillRect/>
            </a:stretch>
          </p:blipFill>
          <p:spPr bwMode="auto">
            <a:xfrm>
              <a:off x="-12700" y="204814"/>
              <a:ext cx="2713038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7" name="图片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-1396"/>
            <a:stretch>
              <a:fillRect/>
            </a:stretch>
          </p:blipFill>
          <p:spPr bwMode="auto">
            <a:xfrm>
              <a:off x="3104909" y="204814"/>
              <a:ext cx="3096344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8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20839"/>
            <a:stretch>
              <a:fillRect/>
            </a:stretch>
          </p:blipFill>
          <p:spPr bwMode="auto">
            <a:xfrm>
              <a:off x="2085523" y="204814"/>
              <a:ext cx="2322631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291" name="矩形 1"/>
          <p:cNvSpPr>
            <a:spLocks noChangeArrowheads="1"/>
          </p:cNvSpPr>
          <p:nvPr/>
        </p:nvSpPr>
        <p:spPr bwMode="auto">
          <a:xfrm>
            <a:off x="1547664" y="1514645"/>
            <a:ext cx="6264696" cy="1058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说一说三角形有几条边，几个角，几个顶点。</a:t>
            </a:r>
          </a:p>
        </p:txBody>
      </p:sp>
      <p:sp>
        <p:nvSpPr>
          <p:cNvPr id="12292" name="矩形 7"/>
          <p:cNvSpPr>
            <a:spLocks noChangeArrowheads="1"/>
          </p:cNvSpPr>
          <p:nvPr/>
        </p:nvSpPr>
        <p:spPr bwMode="auto">
          <a:xfrm>
            <a:off x="384175" y="204788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二、合作学习，探究新知</a:t>
            </a:r>
          </a:p>
        </p:txBody>
      </p:sp>
      <p:pic>
        <p:nvPicPr>
          <p:cNvPr id="12293" name="Picture 5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511470"/>
            <a:ext cx="70663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等腰三角形 1"/>
          <p:cNvSpPr/>
          <p:nvPr/>
        </p:nvSpPr>
        <p:spPr>
          <a:xfrm>
            <a:off x="2735263" y="842963"/>
            <a:ext cx="3673475" cy="1512887"/>
          </a:xfrm>
          <a:prstGeom prst="triangle">
            <a:avLst>
              <a:gd name="adj" fmla="val 3819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6" name="组合 5"/>
          <p:cNvGrpSpPr/>
          <p:nvPr/>
        </p:nvGrpSpPr>
        <p:grpSpPr bwMode="auto">
          <a:xfrm>
            <a:off x="2697163" y="800100"/>
            <a:ext cx="3740150" cy="1600200"/>
            <a:chOff x="2697233" y="800315"/>
            <a:chExt cx="3740698" cy="1599350"/>
          </a:xfrm>
        </p:grpSpPr>
        <p:sp>
          <p:nvSpPr>
            <p:cNvPr id="3" name="椭圆 2"/>
            <p:cNvSpPr/>
            <p:nvPr/>
          </p:nvSpPr>
          <p:spPr>
            <a:xfrm>
              <a:off x="4113490" y="800315"/>
              <a:ext cx="85738" cy="87267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2697233" y="2296533"/>
              <a:ext cx="85738" cy="8726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6352193" y="2312399"/>
              <a:ext cx="85738" cy="87266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" name="Group 9"/>
          <p:cNvGrpSpPr/>
          <p:nvPr/>
        </p:nvGrpSpPr>
        <p:grpSpPr bwMode="auto">
          <a:xfrm>
            <a:off x="2262188" y="295275"/>
            <a:ext cx="4597400" cy="2590800"/>
            <a:chOff x="132" y="0"/>
            <a:chExt cx="2896" cy="1632"/>
          </a:xfrm>
        </p:grpSpPr>
        <p:sp>
          <p:nvSpPr>
            <p:cNvPr id="13333" name="Text Box 10"/>
            <p:cNvSpPr txBox="1">
              <a:spLocks noChangeArrowheads="1"/>
            </p:cNvSpPr>
            <p:nvPr/>
          </p:nvSpPr>
          <p:spPr bwMode="auto">
            <a:xfrm>
              <a:off x="1031" y="0"/>
              <a:ext cx="5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顶点</a:t>
              </a:r>
            </a:p>
          </p:txBody>
        </p:sp>
        <p:sp>
          <p:nvSpPr>
            <p:cNvPr id="13334" name="Text Box 11"/>
            <p:cNvSpPr txBox="1">
              <a:spLocks noChangeArrowheads="1"/>
            </p:cNvSpPr>
            <p:nvPr/>
          </p:nvSpPr>
          <p:spPr bwMode="auto">
            <a:xfrm>
              <a:off x="132" y="1286"/>
              <a:ext cx="5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顶点</a:t>
              </a:r>
            </a:p>
          </p:txBody>
        </p:sp>
        <p:sp>
          <p:nvSpPr>
            <p:cNvPr id="13335" name="Text Box 12"/>
            <p:cNvSpPr txBox="1">
              <a:spLocks noChangeArrowheads="1"/>
            </p:cNvSpPr>
            <p:nvPr/>
          </p:nvSpPr>
          <p:spPr bwMode="auto">
            <a:xfrm>
              <a:off x="2438" y="1302"/>
              <a:ext cx="590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顶点</a:t>
              </a:r>
            </a:p>
          </p:txBody>
        </p:sp>
      </p:grpSp>
      <p:grpSp>
        <p:nvGrpSpPr>
          <p:cNvPr id="16" name="Group 2"/>
          <p:cNvGrpSpPr/>
          <p:nvPr/>
        </p:nvGrpSpPr>
        <p:grpSpPr bwMode="auto">
          <a:xfrm>
            <a:off x="2971800" y="954088"/>
            <a:ext cx="3059113" cy="1393825"/>
            <a:chOff x="-98" y="0"/>
            <a:chExt cx="1927" cy="878"/>
          </a:xfrm>
        </p:grpSpPr>
        <p:sp>
          <p:nvSpPr>
            <p:cNvPr id="17" name="未知"/>
            <p:cNvSpPr/>
            <p:nvPr/>
          </p:nvSpPr>
          <p:spPr bwMode="auto">
            <a:xfrm>
              <a:off x="544" y="0"/>
              <a:ext cx="204" cy="99"/>
            </a:xfrm>
            <a:custGeom>
              <a:avLst/>
              <a:gdLst>
                <a:gd name="T0" fmla="*/ 0 w 227"/>
                <a:gd name="T1" fmla="*/ 46 h 99"/>
                <a:gd name="T2" fmla="*/ 136 w 227"/>
                <a:gd name="T3" fmla="*/ 91 h 99"/>
                <a:gd name="T4" fmla="*/ 227 w 227"/>
                <a:gd name="T5" fmla="*/ 0 h 99"/>
                <a:gd name="T6" fmla="*/ 0 60000 65536"/>
                <a:gd name="T7" fmla="*/ 0 60000 65536"/>
                <a:gd name="T8" fmla="*/ 0 60000 65536"/>
                <a:gd name="T9" fmla="*/ 0 w 227"/>
                <a:gd name="T10" fmla="*/ 0 h 99"/>
                <a:gd name="T11" fmla="*/ 227 w 227"/>
                <a:gd name="T12" fmla="*/ 99 h 9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7" h="99">
                  <a:moveTo>
                    <a:pt x="0" y="46"/>
                  </a:moveTo>
                  <a:cubicBezTo>
                    <a:pt x="49" y="72"/>
                    <a:pt x="98" y="99"/>
                    <a:pt x="136" y="91"/>
                  </a:cubicBezTo>
                  <a:cubicBezTo>
                    <a:pt x="174" y="83"/>
                    <a:pt x="219" y="15"/>
                    <a:pt x="227" y="0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2800">
                <a:latin typeface="+mn-ea"/>
                <a:ea typeface="+mn-ea"/>
              </a:endParaRPr>
            </a:p>
          </p:txBody>
        </p:sp>
        <p:sp>
          <p:nvSpPr>
            <p:cNvPr id="18" name="未知"/>
            <p:cNvSpPr/>
            <p:nvPr/>
          </p:nvSpPr>
          <p:spPr bwMode="auto">
            <a:xfrm rot="1203274">
              <a:off x="-98" y="724"/>
              <a:ext cx="136" cy="136"/>
            </a:xfrm>
            <a:custGeom>
              <a:avLst/>
              <a:gdLst>
                <a:gd name="T0" fmla="*/ 0 w 136"/>
                <a:gd name="T1" fmla="*/ 0 h 136"/>
                <a:gd name="T2" fmla="*/ 91 w 136"/>
                <a:gd name="T3" fmla="*/ 45 h 136"/>
                <a:gd name="T4" fmla="*/ 136 w 136"/>
                <a:gd name="T5" fmla="*/ 136 h 136"/>
                <a:gd name="T6" fmla="*/ 0 60000 65536"/>
                <a:gd name="T7" fmla="*/ 0 60000 65536"/>
                <a:gd name="T8" fmla="*/ 0 60000 65536"/>
                <a:gd name="T9" fmla="*/ 0 w 136"/>
                <a:gd name="T10" fmla="*/ 0 h 136"/>
                <a:gd name="T11" fmla="*/ 136 w 136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6" h="136">
                  <a:moveTo>
                    <a:pt x="0" y="0"/>
                  </a:moveTo>
                  <a:cubicBezTo>
                    <a:pt x="34" y="11"/>
                    <a:pt x="68" y="22"/>
                    <a:pt x="91" y="45"/>
                  </a:cubicBezTo>
                  <a:cubicBezTo>
                    <a:pt x="114" y="68"/>
                    <a:pt x="125" y="102"/>
                    <a:pt x="136" y="13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2800">
                <a:latin typeface="+mn-ea"/>
                <a:ea typeface="+mn-ea"/>
              </a:endParaRPr>
            </a:p>
          </p:txBody>
        </p:sp>
        <p:sp>
          <p:nvSpPr>
            <p:cNvPr id="19" name="未知"/>
            <p:cNvSpPr/>
            <p:nvPr/>
          </p:nvSpPr>
          <p:spPr bwMode="auto">
            <a:xfrm>
              <a:off x="1773" y="726"/>
              <a:ext cx="56" cy="152"/>
            </a:xfrm>
            <a:custGeom>
              <a:avLst/>
              <a:gdLst>
                <a:gd name="T0" fmla="*/ 52 w 52"/>
                <a:gd name="T1" fmla="*/ 0 h 136"/>
                <a:gd name="T2" fmla="*/ 7 w 52"/>
                <a:gd name="T3" fmla="*/ 45 h 136"/>
                <a:gd name="T4" fmla="*/ 7 w 52"/>
                <a:gd name="T5" fmla="*/ 136 h 136"/>
                <a:gd name="T6" fmla="*/ 0 60000 65536"/>
                <a:gd name="T7" fmla="*/ 0 60000 65536"/>
                <a:gd name="T8" fmla="*/ 0 60000 65536"/>
                <a:gd name="T9" fmla="*/ 0 w 52"/>
                <a:gd name="T10" fmla="*/ 0 h 136"/>
                <a:gd name="T11" fmla="*/ 52 w 52"/>
                <a:gd name="T12" fmla="*/ 136 h 1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" h="136">
                  <a:moveTo>
                    <a:pt x="52" y="0"/>
                  </a:moveTo>
                  <a:cubicBezTo>
                    <a:pt x="33" y="11"/>
                    <a:pt x="14" y="22"/>
                    <a:pt x="7" y="45"/>
                  </a:cubicBezTo>
                  <a:cubicBezTo>
                    <a:pt x="0" y="68"/>
                    <a:pt x="7" y="121"/>
                    <a:pt x="7" y="136"/>
                  </a:cubicBezTo>
                </a:path>
              </a:pathLst>
            </a:custGeom>
            <a:noFill/>
            <a:ln w="25400" cap="flat" cmpd="sng">
              <a:solidFill>
                <a:srgbClr val="FF0000"/>
              </a:solidFill>
              <a:bevel/>
            </a:ln>
          </p:spPr>
          <p:txBody>
            <a:bodyPr/>
            <a:lstStyle/>
            <a:p>
              <a:pPr>
                <a:defRPr/>
              </a:pPr>
              <a:endParaRPr lang="zh-CN" altLang="en-US" sz="2800">
                <a:latin typeface="+mn-ea"/>
                <a:ea typeface="+mn-ea"/>
              </a:endParaRPr>
            </a:p>
          </p:txBody>
        </p:sp>
      </p:grpSp>
      <p:grpSp>
        <p:nvGrpSpPr>
          <p:cNvPr id="20" name="Group 29"/>
          <p:cNvGrpSpPr/>
          <p:nvPr/>
        </p:nvGrpSpPr>
        <p:grpSpPr bwMode="auto">
          <a:xfrm>
            <a:off x="3143250" y="1046163"/>
            <a:ext cx="2787650" cy="1336675"/>
            <a:chOff x="-69" y="0"/>
            <a:chExt cx="1756" cy="842"/>
          </a:xfrm>
        </p:grpSpPr>
        <p:sp>
          <p:nvSpPr>
            <p:cNvPr id="13326" name="Text Box 30"/>
            <p:cNvSpPr txBox="1">
              <a:spLocks noChangeArrowheads="1"/>
            </p:cNvSpPr>
            <p:nvPr/>
          </p:nvSpPr>
          <p:spPr bwMode="auto">
            <a:xfrm>
              <a:off x="408" y="0"/>
              <a:ext cx="31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角</a:t>
              </a:r>
            </a:p>
          </p:txBody>
        </p:sp>
        <p:grpSp>
          <p:nvGrpSpPr>
            <p:cNvPr id="13327" name="Group 31"/>
            <p:cNvGrpSpPr/>
            <p:nvPr/>
          </p:nvGrpSpPr>
          <p:grpSpPr bwMode="auto">
            <a:xfrm>
              <a:off x="-69" y="495"/>
              <a:ext cx="1756" cy="347"/>
              <a:chOff x="-69" y="-124"/>
              <a:chExt cx="1756" cy="347"/>
            </a:xfrm>
          </p:grpSpPr>
          <p:sp>
            <p:nvSpPr>
              <p:cNvPr id="13328" name="Text Box 32"/>
              <p:cNvSpPr txBox="1">
                <a:spLocks noChangeArrowheads="1"/>
              </p:cNvSpPr>
              <p:nvPr/>
            </p:nvSpPr>
            <p:spPr bwMode="auto">
              <a:xfrm>
                <a:off x="-69" y="-124"/>
                <a:ext cx="318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角</a:t>
                </a:r>
              </a:p>
            </p:txBody>
          </p:sp>
          <p:sp>
            <p:nvSpPr>
              <p:cNvPr id="13329" name="Text Box 33"/>
              <p:cNvSpPr txBox="1">
                <a:spLocks noChangeArrowheads="1"/>
              </p:cNvSpPr>
              <p:nvPr/>
            </p:nvSpPr>
            <p:spPr bwMode="auto">
              <a:xfrm>
                <a:off x="1369" y="-107"/>
                <a:ext cx="318" cy="3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8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角</a:t>
                </a:r>
              </a:p>
            </p:txBody>
          </p:sp>
        </p:grpSp>
      </p:grpSp>
      <p:grpSp>
        <p:nvGrpSpPr>
          <p:cNvPr id="29" name="Group 17"/>
          <p:cNvGrpSpPr/>
          <p:nvPr/>
        </p:nvGrpSpPr>
        <p:grpSpPr bwMode="auto">
          <a:xfrm>
            <a:off x="2987675" y="1031875"/>
            <a:ext cx="2628900" cy="1820863"/>
            <a:chOff x="0" y="-17"/>
            <a:chExt cx="1656" cy="1147"/>
          </a:xfrm>
        </p:grpSpPr>
        <p:sp>
          <p:nvSpPr>
            <p:cNvPr id="13323" name="Text Box 18"/>
            <p:cNvSpPr txBox="1">
              <a:spLocks noChangeArrowheads="1"/>
            </p:cNvSpPr>
            <p:nvPr/>
          </p:nvSpPr>
          <p:spPr bwMode="auto">
            <a:xfrm>
              <a:off x="0" y="16"/>
              <a:ext cx="36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边</a:t>
              </a:r>
            </a:p>
          </p:txBody>
        </p:sp>
        <p:sp>
          <p:nvSpPr>
            <p:cNvPr id="13324" name="Text Box 19"/>
            <p:cNvSpPr txBox="1">
              <a:spLocks noChangeArrowheads="1"/>
            </p:cNvSpPr>
            <p:nvPr/>
          </p:nvSpPr>
          <p:spPr bwMode="auto">
            <a:xfrm>
              <a:off x="728" y="800"/>
              <a:ext cx="36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边</a:t>
              </a:r>
            </a:p>
          </p:txBody>
        </p:sp>
        <p:sp>
          <p:nvSpPr>
            <p:cNvPr id="13325" name="Text Box 20"/>
            <p:cNvSpPr txBox="1">
              <a:spLocks noChangeArrowheads="1"/>
            </p:cNvSpPr>
            <p:nvPr/>
          </p:nvSpPr>
          <p:spPr bwMode="auto">
            <a:xfrm>
              <a:off x="1293" y="-17"/>
              <a:ext cx="363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800" b="1">
                  <a:latin typeface="黑体" panose="02010609060101010101" pitchFamily="49" charset="-122"/>
                  <a:ea typeface="黑体" panose="02010609060101010101" pitchFamily="49" charset="-122"/>
                </a:rPr>
                <a:t>边</a:t>
              </a:r>
            </a:p>
          </p:txBody>
        </p:sp>
      </p:grpSp>
      <p:grpSp>
        <p:nvGrpSpPr>
          <p:cNvPr id="36" name="组合 35"/>
          <p:cNvGrpSpPr/>
          <p:nvPr/>
        </p:nvGrpSpPr>
        <p:grpSpPr bwMode="auto">
          <a:xfrm>
            <a:off x="467544" y="2956725"/>
            <a:ext cx="7849367" cy="1841985"/>
            <a:chOff x="395095" y="3010761"/>
            <a:chExt cx="7849312" cy="1841986"/>
          </a:xfrm>
        </p:grpSpPr>
        <p:sp>
          <p:nvSpPr>
            <p:cNvPr id="13321" name="AutoShape 27"/>
            <p:cNvSpPr>
              <a:spLocks noChangeArrowheads="1"/>
            </p:cNvSpPr>
            <p:nvPr/>
          </p:nvSpPr>
          <p:spPr bwMode="auto">
            <a:xfrm flipH="1">
              <a:off x="2483767" y="3097773"/>
              <a:ext cx="5760640" cy="1667964"/>
            </a:xfrm>
            <a:prstGeom prst="wedgeRoundRectCallout">
              <a:avLst>
                <a:gd name="adj1" fmla="val 60065"/>
                <a:gd name="adj2" fmla="val -154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/>
              <a:r>
                <a:rPr lang="zh-CN" altLang="zh-CN" sz="32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32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条线段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围成</a:t>
              </a:r>
              <a:r>
                <a: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的图形</a:t>
              </a:r>
              <a:r>
                <a:rPr lang="zh-CN" altLang="en-US" sz="32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（每相邻两条线段的端点相连）</a:t>
              </a:r>
              <a:r>
                <a: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叫作</a:t>
              </a:r>
              <a:r>
                <a: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三角形</a:t>
              </a:r>
              <a:r>
                <a: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13322" name="图片 3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095" y="3010761"/>
              <a:ext cx="1520357" cy="18419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3924300" y="327025"/>
            <a:ext cx="458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i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2312988" y="2097088"/>
            <a:ext cx="45878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i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</a:p>
        </p:txBody>
      </p:sp>
      <p:sp>
        <p:nvSpPr>
          <p:cNvPr id="8" name="Text Box 10"/>
          <p:cNvSpPr txBox="1">
            <a:spLocks noChangeArrowheads="1"/>
          </p:cNvSpPr>
          <p:nvPr/>
        </p:nvSpPr>
        <p:spPr bwMode="auto">
          <a:xfrm>
            <a:off x="6397625" y="2097088"/>
            <a:ext cx="4587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3200" b="1" i="1">
                <a:solidFill>
                  <a:srgbClr val="FF33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122363" y="2851150"/>
            <a:ext cx="7050087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为了表达方便，用字母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C 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分别表示三角形的 </a:t>
            </a:r>
            <a:r>
              <a:rPr lang="en-US" altLang="zh-CN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个顶点，上面的三角形可以表示成三角形 </a:t>
            </a:r>
            <a:r>
              <a:rPr lang="en-US" altLang="zh-CN" sz="3200" b="1" i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ABC</a:t>
            </a: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1" name="等腰三角形 10"/>
          <p:cNvSpPr/>
          <p:nvPr/>
        </p:nvSpPr>
        <p:spPr>
          <a:xfrm>
            <a:off x="2735263" y="842963"/>
            <a:ext cx="3673475" cy="1512887"/>
          </a:xfrm>
          <a:prstGeom prst="triangle">
            <a:avLst>
              <a:gd name="adj" fmla="val 3819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文本框 1"/>
          <p:cNvSpPr txBox="1">
            <a:spLocks noChangeArrowheads="1"/>
          </p:cNvSpPr>
          <p:nvPr/>
        </p:nvSpPr>
        <p:spPr bwMode="auto">
          <a:xfrm>
            <a:off x="1043608" y="1347614"/>
            <a:ext cx="7466781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下面哪些图形是三角形？说明理由。</a:t>
            </a:r>
          </a:p>
        </p:txBody>
      </p:sp>
      <p:pic>
        <p:nvPicPr>
          <p:cNvPr id="15363" name="图片 6" descr="LL63A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2484438"/>
            <a:ext cx="1484312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4" name="图片 7" descr="LL63B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20000">
            <a:off x="2698750" y="2484438"/>
            <a:ext cx="1990725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图片 8" descr="LL63C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9513" y="2520950"/>
            <a:ext cx="1274762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图片 10" descr="LL63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2589213"/>
            <a:ext cx="1227137" cy="900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齿轮"/>
          <p:cNvSpPr/>
          <p:nvPr/>
        </p:nvSpPr>
        <p:spPr bwMode="auto">
          <a:xfrm>
            <a:off x="508000" y="596900"/>
            <a:ext cx="884238" cy="552450"/>
          </a:xfrm>
          <a:custGeom>
            <a:avLst/>
            <a:gdLst>
              <a:gd name="T0" fmla="*/ 1066662 w 2063518"/>
              <a:gd name="T1" fmla="*/ 654802 h 1276454"/>
              <a:gd name="T2" fmla="*/ 1500594 w 2063518"/>
              <a:gd name="T3" fmla="*/ 654802 h 1276454"/>
              <a:gd name="T4" fmla="*/ 1255790 w 2063518"/>
              <a:gd name="T5" fmla="*/ 314944 h 1276454"/>
              <a:gd name="T6" fmla="*/ 1323568 w 2063518"/>
              <a:gd name="T7" fmla="*/ 383500 h 1276454"/>
              <a:gd name="T8" fmla="*/ 1481023 w 2063518"/>
              <a:gd name="T9" fmla="*/ 376582 h 1276454"/>
              <a:gd name="T10" fmla="*/ 1488825 w 2063518"/>
              <a:gd name="T11" fmla="*/ 472615 h 1276454"/>
              <a:gd name="T12" fmla="*/ 1613893 w 2063518"/>
              <a:gd name="T13" fmla="*/ 568404 h 1276454"/>
              <a:gd name="T14" fmla="*/ 1558067 w 2063518"/>
              <a:gd name="T15" fmla="*/ 646977 h 1276454"/>
              <a:gd name="T16" fmla="*/ 1592227 w 2063518"/>
              <a:gd name="T17" fmla="*/ 800652 h 1276454"/>
              <a:gd name="T18" fmla="*/ 1498897 w 2063518"/>
              <a:gd name="T19" fmla="*/ 825001 h 1276454"/>
              <a:gd name="T20" fmla="*/ 1426167 w 2063518"/>
              <a:gd name="T21" fmla="*/ 964655 h 1276454"/>
              <a:gd name="T22" fmla="*/ 1339000 w 2063518"/>
              <a:gd name="T23" fmla="*/ 923387 h 1276454"/>
              <a:gd name="T24" fmla="*/ 1193410 w 2063518"/>
              <a:gd name="T25" fmla="*/ 983675 h 1276454"/>
              <a:gd name="T26" fmla="*/ 1153195 w 2063518"/>
              <a:gd name="T27" fmla="*/ 896101 h 1276454"/>
              <a:gd name="T28" fmla="*/ 1002868 w 2063518"/>
              <a:gd name="T29" fmla="*/ 848812 h 1276454"/>
              <a:gd name="T30" fmla="*/ 1028421 w 2063518"/>
              <a:gd name="T31" fmla="*/ 755906 h 1276454"/>
              <a:gd name="T32" fmla="*/ 943696 w 2063518"/>
              <a:gd name="T33" fmla="*/ 623169 h 1276454"/>
              <a:gd name="T34" fmla="*/ 1023061 w 2063518"/>
              <a:gd name="T35" fmla="*/ 568405 h 1276454"/>
              <a:gd name="T36" fmla="*/ 1043583 w 2063518"/>
              <a:gd name="T37" fmla="*/ 412329 h 1276454"/>
              <a:gd name="T38" fmla="*/ 1139624 w 2063518"/>
              <a:gd name="T39" fmla="*/ 421330 h 1276454"/>
              <a:gd name="T40" fmla="*/ 1255790 w 2063518"/>
              <a:gd name="T41" fmla="*/ 314944 h 1276454"/>
              <a:gd name="T42" fmla="*/ 184450 w 2063518"/>
              <a:gd name="T43" fmla="*/ 509786 h 1276454"/>
              <a:gd name="T44" fmla="*/ 835347 w 2063518"/>
              <a:gd name="T45" fmla="*/ 509786 h 1276454"/>
              <a:gd name="T46" fmla="*/ 468140 w 2063518"/>
              <a:gd name="T47" fmla="*/ 0 h 1276454"/>
              <a:gd name="T48" fmla="*/ 569807 w 2063518"/>
              <a:gd name="T49" fmla="*/ 102832 h 1276454"/>
              <a:gd name="T50" fmla="*/ 805989 w 2063518"/>
              <a:gd name="T51" fmla="*/ 92457 h 1276454"/>
              <a:gd name="T52" fmla="*/ 817693 w 2063518"/>
              <a:gd name="T53" fmla="*/ 236505 h 1276454"/>
              <a:gd name="T54" fmla="*/ 1005294 w 2063518"/>
              <a:gd name="T55" fmla="*/ 380190 h 1276454"/>
              <a:gd name="T56" fmla="*/ 921557 w 2063518"/>
              <a:gd name="T57" fmla="*/ 498048 h 1276454"/>
              <a:gd name="T58" fmla="*/ 972798 w 2063518"/>
              <a:gd name="T59" fmla="*/ 728561 h 1276454"/>
              <a:gd name="T60" fmla="*/ 832801 w 2063518"/>
              <a:gd name="T61" fmla="*/ 765085 h 1276454"/>
              <a:gd name="T62" fmla="*/ 723706 w 2063518"/>
              <a:gd name="T63" fmla="*/ 974565 h 1276454"/>
              <a:gd name="T64" fmla="*/ 592956 w 2063518"/>
              <a:gd name="T65" fmla="*/ 912666 h 1276454"/>
              <a:gd name="T66" fmla="*/ 374570 w 2063518"/>
              <a:gd name="T67" fmla="*/ 1003096 h 1276454"/>
              <a:gd name="T68" fmla="*/ 314247 w 2063518"/>
              <a:gd name="T69" fmla="*/ 871734 h 1276454"/>
              <a:gd name="T70" fmla="*/ 88757 w 2063518"/>
              <a:gd name="T71" fmla="*/ 800802 h 1276454"/>
              <a:gd name="T72" fmla="*/ 127086 w 2063518"/>
              <a:gd name="T73" fmla="*/ 661445 h 1276454"/>
              <a:gd name="T74" fmla="*/ 0 w 2063518"/>
              <a:gd name="T75" fmla="*/ 462338 h 1276454"/>
              <a:gd name="T76" fmla="*/ 119047 w 2063518"/>
              <a:gd name="T77" fmla="*/ 380191 h 1276454"/>
              <a:gd name="T78" fmla="*/ 149829 w 2063518"/>
              <a:gd name="T79" fmla="*/ 146078 h 1276454"/>
              <a:gd name="T80" fmla="*/ 293892 w 2063518"/>
              <a:gd name="T81" fmla="*/ 159579 h 1276454"/>
              <a:gd name="T82" fmla="*/ 468140 w 2063518"/>
              <a:gd name="T83" fmla="*/ 0 h 1276454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501445" tIns="575655" rIns="501445" bIns="614746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noProof="1">
              <a:solidFill>
                <a:srgbClr val="002060"/>
              </a:solidFill>
            </a:endParaRPr>
          </a:p>
        </p:txBody>
      </p:sp>
      <p:sp>
        <p:nvSpPr>
          <p:cNvPr id="15368" name="文本框 9"/>
          <p:cNvSpPr txBox="1">
            <a:spLocks noChangeArrowheads="1"/>
          </p:cNvSpPr>
          <p:nvPr/>
        </p:nvSpPr>
        <p:spPr bwMode="auto">
          <a:xfrm>
            <a:off x="1392238" y="452438"/>
            <a:ext cx="12096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4000" b="1">
                <a:solidFill>
                  <a:srgbClr val="0070C0"/>
                </a:solidFill>
                <a:latin typeface="幼圆" panose="02010509060101010101" pitchFamily="49" charset="-122"/>
                <a:ea typeface="幼圆" panose="02010509060101010101" pitchFamily="49" charset="-122"/>
                <a:cs typeface="Times New Roman" panose="02020603050405020304" pitchFamily="18" charset="0"/>
              </a:rPr>
              <a:t>练习</a:t>
            </a:r>
          </a:p>
        </p:txBody>
      </p:sp>
      <p:pic>
        <p:nvPicPr>
          <p:cNvPr id="12" name="图形 11" descr="复选标记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775" y="34099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2074863" y="4181475"/>
            <a:ext cx="136525" cy="1365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971550" y="1276350"/>
            <a:ext cx="6840538" cy="863600"/>
          </a:xfrm>
          <a:prstGeom prst="roundRect">
            <a:avLst/>
          </a:prstGeom>
          <a:solidFill>
            <a:srgbClr val="EAFF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388" name="矩形 1"/>
          <p:cNvSpPr>
            <a:spLocks noChangeArrowheads="1"/>
          </p:cNvSpPr>
          <p:nvPr/>
        </p:nvSpPr>
        <p:spPr bwMode="auto">
          <a:xfrm>
            <a:off x="971550" y="555625"/>
            <a:ext cx="47164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黑体" panose="02010609060101010101" pitchFamily="49" charset="-122"/>
                <a:ea typeface="黑体" panose="02010609060101010101" pitchFamily="49" charset="-122"/>
              </a:rPr>
              <a:t>什么叫三角形的高和底？</a:t>
            </a:r>
          </a:p>
        </p:txBody>
      </p:sp>
      <p:sp>
        <p:nvSpPr>
          <p:cNvPr id="16389" name="矩形 2"/>
          <p:cNvSpPr>
            <a:spLocks noChangeArrowheads="1"/>
          </p:cNvSpPr>
          <p:nvPr/>
        </p:nvSpPr>
        <p:spPr bwMode="auto">
          <a:xfrm>
            <a:off x="1116013" y="1446213"/>
            <a:ext cx="65341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自学课本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P58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，把相关内容大声朗读一遍</a:t>
            </a:r>
          </a:p>
        </p:txBody>
      </p:sp>
      <p:sp>
        <p:nvSpPr>
          <p:cNvPr id="5" name="等腰三角形 4"/>
          <p:cNvSpPr/>
          <p:nvPr/>
        </p:nvSpPr>
        <p:spPr>
          <a:xfrm>
            <a:off x="971550" y="2811463"/>
            <a:ext cx="2879725" cy="1512887"/>
          </a:xfrm>
          <a:prstGeom prst="triangle">
            <a:avLst>
              <a:gd name="adj" fmla="val 38196"/>
            </a:avLst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391" name="Text Box 8"/>
          <p:cNvSpPr txBox="1">
            <a:spLocks noChangeArrowheads="1"/>
          </p:cNvSpPr>
          <p:nvPr/>
        </p:nvSpPr>
        <p:spPr bwMode="auto">
          <a:xfrm>
            <a:off x="1881188" y="2355850"/>
            <a:ext cx="4222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16392" name="Text Box 9"/>
          <p:cNvSpPr txBox="1">
            <a:spLocks noChangeArrowheads="1"/>
          </p:cNvSpPr>
          <p:nvPr/>
        </p:nvSpPr>
        <p:spPr bwMode="auto">
          <a:xfrm>
            <a:off x="611188" y="4062413"/>
            <a:ext cx="4238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B</a:t>
            </a:r>
          </a:p>
        </p:txBody>
      </p:sp>
      <p:sp>
        <p:nvSpPr>
          <p:cNvPr id="16393" name="Text Box 10"/>
          <p:cNvSpPr txBox="1">
            <a:spLocks noChangeArrowheads="1"/>
          </p:cNvSpPr>
          <p:nvPr/>
        </p:nvSpPr>
        <p:spPr bwMode="auto">
          <a:xfrm>
            <a:off x="3787775" y="4117975"/>
            <a:ext cx="4238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</a:rPr>
              <a:t>C</a:t>
            </a:r>
          </a:p>
        </p:txBody>
      </p:sp>
      <p:grpSp>
        <p:nvGrpSpPr>
          <p:cNvPr id="14" name="组合 13"/>
          <p:cNvGrpSpPr/>
          <p:nvPr/>
        </p:nvGrpSpPr>
        <p:grpSpPr bwMode="auto">
          <a:xfrm>
            <a:off x="4557713" y="2355850"/>
            <a:ext cx="4046537" cy="2376488"/>
            <a:chOff x="939910" y="2503767"/>
            <a:chExt cx="4045939" cy="2376186"/>
          </a:xfrm>
        </p:grpSpPr>
        <p:sp>
          <p:nvSpPr>
            <p:cNvPr id="15" name="矩形: 圆角 7"/>
            <p:cNvSpPr/>
            <p:nvPr/>
          </p:nvSpPr>
          <p:spPr bwMode="auto">
            <a:xfrm>
              <a:off x="939910" y="2503767"/>
              <a:ext cx="4045939" cy="2376186"/>
            </a:xfrm>
            <a:prstGeom prst="roundRect">
              <a:avLst/>
            </a:prstGeom>
            <a:solidFill>
              <a:srgbClr val="F2AEB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400" name="Text Box 17"/>
            <p:cNvSpPr>
              <a:spLocks noChangeArrowheads="1"/>
            </p:cNvSpPr>
            <p:nvPr/>
          </p:nvSpPr>
          <p:spPr bwMode="auto">
            <a:xfrm>
              <a:off x="1031983" y="2614589"/>
              <a:ext cx="3809857" cy="2145579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>
              <a:solidFill>
                <a:srgbClr val="A6A6A6"/>
              </a:solidFill>
              <a:prstDash val="sysDash"/>
              <a:round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</a:rPr>
                <a:t>从三角形的一个顶点到它的对边作一条垂线，顶点和垂足之间的线段叫作三角形的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高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</a:rPr>
                <a:t>，这条对边叫作三角形的</a:t>
              </a:r>
              <a:r>
                <a:rPr lang="zh-CN" altLang="en-US" sz="24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底</a:t>
              </a:r>
              <a:r>
                <a:rPr lang="zh-CN" altLang="en-US" sz="2400" b="1">
                  <a:latin typeface="Times New Roman" panose="02020603050405020304" pitchFamily="18" charset="0"/>
                  <a:ea typeface="楷体" panose="02010609060101010101" pitchFamily="49" charset="-122"/>
                </a:rPr>
                <a:t>。</a:t>
              </a: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2071688" y="2811463"/>
            <a:ext cx="0" cy="149066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>
            <a:spLocks noChangeArrowheads="1"/>
          </p:cNvSpPr>
          <p:nvPr/>
        </p:nvSpPr>
        <p:spPr bwMode="auto">
          <a:xfrm>
            <a:off x="2012950" y="3406775"/>
            <a:ext cx="495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971550" y="4324350"/>
            <a:ext cx="28797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>
            <a:spLocks noChangeArrowheads="1"/>
          </p:cNvSpPr>
          <p:nvPr/>
        </p:nvSpPr>
        <p:spPr bwMode="auto">
          <a:xfrm>
            <a:off x="2246313" y="4273550"/>
            <a:ext cx="495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6"/>
          <p:cNvSpPr>
            <a:spLocks noChangeArrowheads="1"/>
          </p:cNvSpPr>
          <p:nvPr/>
        </p:nvSpPr>
        <p:spPr bwMode="auto">
          <a:xfrm>
            <a:off x="827088" y="771525"/>
            <a:ext cx="792162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过直线外一点 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画已知直线的垂线，你会画吗？</a:t>
            </a:r>
          </a:p>
        </p:txBody>
      </p:sp>
      <p:sp>
        <p:nvSpPr>
          <p:cNvPr id="11" name="椭圆 10"/>
          <p:cNvSpPr/>
          <p:nvPr/>
        </p:nvSpPr>
        <p:spPr>
          <a:xfrm>
            <a:off x="2195513" y="2576513"/>
            <a:ext cx="96837" cy="968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412" name="矩形 11"/>
          <p:cNvSpPr>
            <a:spLocks noChangeArrowheads="1"/>
          </p:cNvSpPr>
          <p:nvPr/>
        </p:nvSpPr>
        <p:spPr bwMode="auto">
          <a:xfrm>
            <a:off x="1728788" y="2355850"/>
            <a:ext cx="534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endParaRPr lang="zh-CN" altLang="en-US" sz="28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41550" y="3986213"/>
            <a:ext cx="136525" cy="1365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2238375" y="2617788"/>
            <a:ext cx="0" cy="149066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042988" y="4124325"/>
            <a:ext cx="27368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827088" y="1419225"/>
            <a:ext cx="7489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能不能把这一知识转化成画三角形的高呢？</a:t>
            </a:r>
            <a:endParaRPr lang="zh-CN" altLang="en-US" sz="280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4859338" y="2332038"/>
            <a:ext cx="3600450" cy="2284412"/>
            <a:chOff x="4860032" y="2331585"/>
            <a:chExt cx="3600400" cy="2285434"/>
          </a:xfrm>
        </p:grpSpPr>
        <p:sp>
          <p:nvSpPr>
            <p:cNvPr id="24" name="等腰三角形 23"/>
            <p:cNvSpPr/>
            <p:nvPr/>
          </p:nvSpPr>
          <p:spPr>
            <a:xfrm>
              <a:off x="5220389" y="2787401"/>
              <a:ext cx="2879685" cy="1511976"/>
            </a:xfrm>
            <a:prstGeom prst="triangle">
              <a:avLst>
                <a:gd name="adj" fmla="val 38196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3" name="Text Box 8"/>
            <p:cNvSpPr txBox="1">
              <a:spLocks noChangeArrowheads="1"/>
            </p:cNvSpPr>
            <p:nvPr/>
          </p:nvSpPr>
          <p:spPr bwMode="auto">
            <a:xfrm>
              <a:off x="6129084" y="2331585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</a:p>
          </p:txBody>
        </p:sp>
        <p:sp>
          <p:nvSpPr>
            <p:cNvPr id="17424" name="Text Box 9"/>
            <p:cNvSpPr txBox="1">
              <a:spLocks noChangeArrowheads="1"/>
            </p:cNvSpPr>
            <p:nvPr/>
          </p:nvSpPr>
          <p:spPr bwMode="auto">
            <a:xfrm>
              <a:off x="4860032" y="4038332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</a:p>
          </p:txBody>
        </p:sp>
        <p:sp>
          <p:nvSpPr>
            <p:cNvPr id="17425" name="Text Box 10"/>
            <p:cNvSpPr txBox="1">
              <a:spLocks noChangeArrowheads="1"/>
            </p:cNvSpPr>
            <p:nvPr/>
          </p:nvSpPr>
          <p:spPr bwMode="auto">
            <a:xfrm>
              <a:off x="8036918" y="4093799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C</a:t>
              </a:r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6319838" y="2787650"/>
            <a:ext cx="0" cy="1490663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6323013" y="4157663"/>
            <a:ext cx="136525" cy="13493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6262688" y="3381375"/>
            <a:ext cx="493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6145213" y="4264025"/>
            <a:ext cx="493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/>
      <p:bldP spid="36" grpId="0" animBg="1"/>
      <p:bldP spid="39" grpId="0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6"/>
          <p:cNvSpPr>
            <a:spLocks noChangeArrowheads="1"/>
          </p:cNvSpPr>
          <p:nvPr/>
        </p:nvSpPr>
        <p:spPr bwMode="auto">
          <a:xfrm>
            <a:off x="395536" y="699542"/>
            <a:ext cx="8353177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仔细观察三角形的底和高，它们的位置有什么特点？</a:t>
            </a:r>
          </a:p>
        </p:txBody>
      </p:sp>
      <p:sp>
        <p:nvSpPr>
          <p:cNvPr id="11" name="椭圆 10"/>
          <p:cNvSpPr/>
          <p:nvPr/>
        </p:nvSpPr>
        <p:spPr>
          <a:xfrm>
            <a:off x="2195513" y="2576513"/>
            <a:ext cx="96837" cy="9683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412" name="矩形 11"/>
          <p:cNvSpPr>
            <a:spLocks noChangeArrowheads="1"/>
          </p:cNvSpPr>
          <p:nvPr/>
        </p:nvSpPr>
        <p:spPr bwMode="auto">
          <a:xfrm>
            <a:off x="1728788" y="2355850"/>
            <a:ext cx="534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800" b="1" i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O </a:t>
            </a:r>
            <a:endParaRPr lang="zh-CN" altLang="en-US" sz="28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241550" y="3986213"/>
            <a:ext cx="136525" cy="1365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2238375" y="2617788"/>
            <a:ext cx="0" cy="149066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1042988" y="4124325"/>
            <a:ext cx="273685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827088" y="1491630"/>
            <a:ext cx="74898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三角形的底和高的一组互相垂直的线段</a:t>
            </a:r>
            <a:endParaRPr lang="zh-CN" altLang="en-US" sz="28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" name="组合 22"/>
          <p:cNvGrpSpPr/>
          <p:nvPr/>
        </p:nvGrpSpPr>
        <p:grpSpPr bwMode="auto">
          <a:xfrm>
            <a:off x="4859338" y="2332038"/>
            <a:ext cx="3600450" cy="2284412"/>
            <a:chOff x="4860032" y="2331585"/>
            <a:chExt cx="3600400" cy="2285434"/>
          </a:xfrm>
        </p:grpSpPr>
        <p:sp>
          <p:nvSpPr>
            <p:cNvPr id="24" name="等腰三角形 23"/>
            <p:cNvSpPr/>
            <p:nvPr/>
          </p:nvSpPr>
          <p:spPr>
            <a:xfrm>
              <a:off x="5220389" y="2787401"/>
              <a:ext cx="2879685" cy="1511976"/>
            </a:xfrm>
            <a:prstGeom prst="triangle">
              <a:avLst>
                <a:gd name="adj" fmla="val 38196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423" name="Text Box 8"/>
            <p:cNvSpPr txBox="1">
              <a:spLocks noChangeArrowheads="1"/>
            </p:cNvSpPr>
            <p:nvPr/>
          </p:nvSpPr>
          <p:spPr bwMode="auto">
            <a:xfrm>
              <a:off x="6129084" y="2331585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</a:p>
          </p:txBody>
        </p:sp>
        <p:sp>
          <p:nvSpPr>
            <p:cNvPr id="17424" name="Text Box 9"/>
            <p:cNvSpPr txBox="1">
              <a:spLocks noChangeArrowheads="1"/>
            </p:cNvSpPr>
            <p:nvPr/>
          </p:nvSpPr>
          <p:spPr bwMode="auto">
            <a:xfrm>
              <a:off x="4860032" y="4038332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</a:p>
          </p:txBody>
        </p:sp>
        <p:sp>
          <p:nvSpPr>
            <p:cNvPr id="17425" name="Text Box 10"/>
            <p:cNvSpPr txBox="1">
              <a:spLocks noChangeArrowheads="1"/>
            </p:cNvSpPr>
            <p:nvPr/>
          </p:nvSpPr>
          <p:spPr bwMode="auto">
            <a:xfrm>
              <a:off x="8036918" y="4093799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C</a:t>
              </a:r>
            </a:p>
          </p:txBody>
        </p:sp>
      </p:grpSp>
      <p:cxnSp>
        <p:nvCxnSpPr>
          <p:cNvPr id="33" name="直接连接符 32"/>
          <p:cNvCxnSpPr/>
          <p:nvPr/>
        </p:nvCxnSpPr>
        <p:spPr>
          <a:xfrm>
            <a:off x="6319838" y="2787650"/>
            <a:ext cx="0" cy="1490663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矩形 35"/>
          <p:cNvSpPr/>
          <p:nvPr/>
        </p:nvSpPr>
        <p:spPr>
          <a:xfrm>
            <a:off x="6323013" y="4157663"/>
            <a:ext cx="136525" cy="134937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6262688" y="3381375"/>
            <a:ext cx="493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高</a:t>
            </a: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6145213" y="4264025"/>
            <a:ext cx="4937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底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 rot="18127281">
            <a:off x="2551906" y="3115469"/>
            <a:ext cx="136525" cy="134938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19505077">
            <a:off x="3444875" y="3016250"/>
            <a:ext cx="134938" cy="136525"/>
          </a:xfrm>
          <a:prstGeom prst="rect">
            <a:avLst/>
          </a:prstGeom>
          <a:noFill/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3114675" y="4298950"/>
            <a:ext cx="134938" cy="136525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8437" name="组合 4"/>
          <p:cNvGrpSpPr/>
          <p:nvPr/>
        </p:nvGrpSpPr>
        <p:grpSpPr bwMode="auto">
          <a:xfrm>
            <a:off x="1763713" y="549275"/>
            <a:ext cx="5357812" cy="1273956"/>
            <a:chOff x="1763688" y="627534"/>
            <a:chExt cx="5357663" cy="1275061"/>
          </a:xfrm>
        </p:grpSpPr>
        <p:sp>
          <p:nvSpPr>
            <p:cNvPr id="2" name="对话气泡: 圆角矩形 1"/>
            <p:cNvSpPr/>
            <p:nvPr/>
          </p:nvSpPr>
          <p:spPr bwMode="auto">
            <a:xfrm>
              <a:off x="3347969" y="627534"/>
              <a:ext cx="3773382" cy="1091559"/>
            </a:xfrm>
            <a:prstGeom prst="wedgeRoundRectCallout">
              <a:avLst>
                <a:gd name="adj1" fmla="val -60077"/>
                <a:gd name="adj2" fmla="val -399"/>
                <a:gd name="adj3" fmla="val 16667"/>
              </a:avLst>
            </a:prstGeom>
            <a:noFill/>
            <a:ln w="1905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zh-CN" altLang="en-US" sz="3200" b="1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</a:t>
              </a:r>
              <a:r>
                <a:rPr lang="zh-CN" altLang="en-US" sz="3200" b="1" dirty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个三角形可以画几条高？</a:t>
              </a:r>
            </a:p>
          </p:txBody>
        </p:sp>
        <p:pic>
          <p:nvPicPr>
            <p:cNvPr id="18451" name="图片 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63688" y="736383"/>
              <a:ext cx="1146147" cy="1166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组合 5"/>
          <p:cNvGrpSpPr/>
          <p:nvPr/>
        </p:nvGrpSpPr>
        <p:grpSpPr bwMode="auto">
          <a:xfrm>
            <a:off x="1258888" y="1887538"/>
            <a:ext cx="3678237" cy="2811462"/>
            <a:chOff x="4301310" y="2014253"/>
            <a:chExt cx="3677188" cy="2811190"/>
          </a:xfrm>
        </p:grpSpPr>
        <p:sp>
          <p:nvSpPr>
            <p:cNvPr id="7" name="等腰三角形 6"/>
            <p:cNvSpPr/>
            <p:nvPr/>
          </p:nvSpPr>
          <p:spPr>
            <a:xfrm>
              <a:off x="4688550" y="2492044"/>
              <a:ext cx="2880490" cy="2065138"/>
            </a:xfrm>
            <a:prstGeom prst="triangle">
              <a:avLst>
                <a:gd name="adj" fmla="val 50895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18447" name="Text Box 8"/>
            <p:cNvSpPr txBox="1">
              <a:spLocks noChangeArrowheads="1"/>
            </p:cNvSpPr>
            <p:nvPr/>
          </p:nvSpPr>
          <p:spPr bwMode="auto">
            <a:xfrm>
              <a:off x="5943106" y="2014253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</a:p>
          </p:txBody>
        </p:sp>
        <p:sp>
          <p:nvSpPr>
            <p:cNvPr id="18448" name="Text Box 9"/>
            <p:cNvSpPr txBox="1">
              <a:spLocks noChangeArrowheads="1"/>
            </p:cNvSpPr>
            <p:nvPr/>
          </p:nvSpPr>
          <p:spPr bwMode="auto">
            <a:xfrm>
              <a:off x="4301310" y="4264792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</a:p>
          </p:txBody>
        </p:sp>
        <p:sp>
          <p:nvSpPr>
            <p:cNvPr id="18449" name="Text Box 10"/>
            <p:cNvSpPr txBox="1">
              <a:spLocks noChangeArrowheads="1"/>
            </p:cNvSpPr>
            <p:nvPr/>
          </p:nvSpPr>
          <p:spPr bwMode="auto">
            <a:xfrm>
              <a:off x="7554984" y="4302223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C</a:t>
              </a:r>
            </a:p>
          </p:txBody>
        </p:sp>
      </p:grpSp>
      <p:cxnSp>
        <p:nvCxnSpPr>
          <p:cNvPr id="12" name="直接连接符 11"/>
          <p:cNvCxnSpPr>
            <a:endCxn id="7" idx="3"/>
          </p:cNvCxnSpPr>
          <p:nvPr/>
        </p:nvCxnSpPr>
        <p:spPr>
          <a:xfrm flipH="1">
            <a:off x="3113088" y="2392363"/>
            <a:ext cx="1587" cy="203676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V="1">
            <a:off x="1668463" y="3111500"/>
            <a:ext cx="1922462" cy="1311275"/>
          </a:xfrm>
          <a:prstGeom prst="line">
            <a:avLst/>
          </a:prstGeom>
          <a:ln w="19050">
            <a:solidFill>
              <a:srgbClr val="00B0F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2620963" y="3101975"/>
            <a:ext cx="1893887" cy="1327150"/>
          </a:xfrm>
          <a:prstGeom prst="line">
            <a:avLst/>
          </a:prstGeom>
          <a:ln w="19050">
            <a:solidFill>
              <a:srgbClr val="7030A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5508625" y="2679700"/>
            <a:ext cx="2879725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三角形都可以画 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 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条高。</a:t>
            </a:r>
          </a:p>
        </p:txBody>
      </p:sp>
      <p:grpSp>
        <p:nvGrpSpPr>
          <p:cNvPr id="33" name="组合 25"/>
          <p:cNvGrpSpPr/>
          <p:nvPr/>
        </p:nvGrpSpPr>
        <p:grpSpPr bwMode="auto">
          <a:xfrm>
            <a:off x="4887913" y="2824163"/>
            <a:ext cx="577850" cy="577850"/>
            <a:chOff x="1026" y="2635"/>
            <a:chExt cx="910" cy="910"/>
          </a:xfrm>
        </p:grpSpPr>
        <p:sp>
          <p:nvSpPr>
            <p:cNvPr id="18444" name="椭圆 10"/>
            <p:cNvSpPr>
              <a:spLocks noChangeArrowheads="1"/>
            </p:cNvSpPr>
            <p:nvPr/>
          </p:nvSpPr>
          <p:spPr bwMode="auto">
            <a:xfrm>
              <a:off x="1026" y="2635"/>
              <a:ext cx="910" cy="910"/>
            </a:xfrm>
            <a:prstGeom prst="ellipse">
              <a:avLst/>
            </a:prstGeom>
            <a:solidFill>
              <a:srgbClr val="FBCF5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>
                <a:latin typeface="Calibri" panose="020F050202020403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35" name="Freeform 771"/>
            <p:cNvSpPr>
              <a:spLocks noEditPoints="1"/>
            </p:cNvSpPr>
            <p:nvPr/>
          </p:nvSpPr>
          <p:spPr bwMode="auto">
            <a:xfrm rot="11025144">
              <a:off x="1131" y="2695"/>
              <a:ext cx="700" cy="790"/>
            </a:xfrm>
            <a:custGeom>
              <a:avLst/>
              <a:gdLst>
                <a:gd name="T0" fmla="*/ 33 w 62"/>
                <a:gd name="T1" fmla="*/ 0 h 69"/>
                <a:gd name="T2" fmla="*/ 29 w 62"/>
                <a:gd name="T3" fmla="*/ 10 h 69"/>
                <a:gd name="T4" fmla="*/ 62 w 62"/>
                <a:gd name="T5" fmla="*/ 29 h 69"/>
                <a:gd name="T6" fmla="*/ 52 w 62"/>
                <a:gd name="T7" fmla="*/ 33 h 69"/>
                <a:gd name="T8" fmla="*/ 62 w 62"/>
                <a:gd name="T9" fmla="*/ 29 h 69"/>
                <a:gd name="T10" fmla="*/ 59 w 62"/>
                <a:gd name="T11" fmla="*/ 17 h 69"/>
                <a:gd name="T12" fmla="*/ 48 w 62"/>
                <a:gd name="T13" fmla="*/ 19 h 69"/>
                <a:gd name="T14" fmla="*/ 45 w 62"/>
                <a:gd name="T15" fmla="*/ 3 h 69"/>
                <a:gd name="T16" fmla="*/ 43 w 62"/>
                <a:gd name="T17" fmla="*/ 14 h 69"/>
                <a:gd name="T18" fmla="*/ 45 w 62"/>
                <a:gd name="T19" fmla="*/ 3 h 69"/>
                <a:gd name="T20" fmla="*/ 0 w 62"/>
                <a:gd name="T21" fmla="*/ 29 h 69"/>
                <a:gd name="T22" fmla="*/ 11 w 62"/>
                <a:gd name="T23" fmla="*/ 33 h 69"/>
                <a:gd name="T24" fmla="*/ 3 w 62"/>
                <a:gd name="T25" fmla="*/ 17 h 69"/>
                <a:gd name="T26" fmla="*/ 14 w 62"/>
                <a:gd name="T27" fmla="*/ 19 h 69"/>
                <a:gd name="T28" fmla="*/ 3 w 62"/>
                <a:gd name="T29" fmla="*/ 17 h 69"/>
                <a:gd name="T30" fmla="*/ 19 w 62"/>
                <a:gd name="T31" fmla="*/ 14 h 69"/>
                <a:gd name="T32" fmla="*/ 17 w 62"/>
                <a:gd name="T33" fmla="*/ 3 h 69"/>
                <a:gd name="T34" fmla="*/ 31 w 62"/>
                <a:gd name="T35" fmla="*/ 15 h 69"/>
                <a:gd name="T36" fmla="*/ 48 w 62"/>
                <a:gd name="T37" fmla="*/ 31 h 69"/>
                <a:gd name="T38" fmla="*/ 40 w 62"/>
                <a:gd name="T39" fmla="*/ 45 h 69"/>
                <a:gd name="T40" fmla="*/ 41 w 62"/>
                <a:gd name="T41" fmla="*/ 47 h 69"/>
                <a:gd name="T42" fmla="*/ 43 w 62"/>
                <a:gd name="T43" fmla="*/ 48 h 69"/>
                <a:gd name="T44" fmla="*/ 43 w 62"/>
                <a:gd name="T45" fmla="*/ 54 h 69"/>
                <a:gd name="T46" fmla="*/ 43 w 62"/>
                <a:gd name="T47" fmla="*/ 54 h 69"/>
                <a:gd name="T48" fmla="*/ 43 w 62"/>
                <a:gd name="T49" fmla="*/ 60 h 69"/>
                <a:gd name="T50" fmla="*/ 41 w 62"/>
                <a:gd name="T51" fmla="*/ 61 h 69"/>
                <a:gd name="T52" fmla="*/ 21 w 62"/>
                <a:gd name="T53" fmla="*/ 63 h 69"/>
                <a:gd name="T54" fmla="*/ 20 w 62"/>
                <a:gd name="T55" fmla="*/ 59 h 69"/>
                <a:gd name="T56" fmla="*/ 21 w 62"/>
                <a:gd name="T57" fmla="*/ 56 h 69"/>
                <a:gd name="T58" fmla="*/ 20 w 62"/>
                <a:gd name="T59" fmla="*/ 53 h 69"/>
                <a:gd name="T60" fmla="*/ 21 w 62"/>
                <a:gd name="T61" fmla="*/ 49 h 69"/>
                <a:gd name="T62" fmla="*/ 23 w 62"/>
                <a:gd name="T63" fmla="*/ 49 h 69"/>
                <a:gd name="T64" fmla="*/ 17 w 62"/>
                <a:gd name="T65" fmla="*/ 40 h 69"/>
                <a:gd name="T66" fmla="*/ 20 w 62"/>
                <a:gd name="T67" fmla="*/ 20 h 69"/>
                <a:gd name="T68" fmla="*/ 36 w 62"/>
                <a:gd name="T69" fmla="*/ 64 h 69"/>
                <a:gd name="T70" fmla="*/ 32 w 62"/>
                <a:gd name="T71" fmla="*/ 69 h 69"/>
                <a:gd name="T72" fmla="*/ 36 w 62"/>
                <a:gd name="T73" fmla="*/ 64 h 69"/>
                <a:gd name="T74" fmla="*/ 24 w 62"/>
                <a:gd name="T75" fmla="*/ 58 h 69"/>
                <a:gd name="T76" fmla="*/ 24 w 62"/>
                <a:gd name="T77" fmla="*/ 59 h 69"/>
                <a:gd name="T78" fmla="*/ 40 w 62"/>
                <a:gd name="T79" fmla="*/ 57 h 69"/>
                <a:gd name="T80" fmla="*/ 40 w 62"/>
                <a:gd name="T81" fmla="*/ 51 h 69"/>
                <a:gd name="T82" fmla="*/ 24 w 62"/>
                <a:gd name="T83" fmla="*/ 53 h 69"/>
                <a:gd name="T84" fmla="*/ 40 w 62"/>
                <a:gd name="T85" fmla="*/ 51 h 69"/>
                <a:gd name="T86" fmla="*/ 40 w 62"/>
                <a:gd name="T87" fmla="*/ 5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2" h="69">
                  <a:moveTo>
                    <a:pt x="29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0"/>
                    <a:pt x="29" y="0"/>
                    <a:pt x="29" y="0"/>
                  </a:cubicBezTo>
                  <a:close/>
                  <a:moveTo>
                    <a:pt x="62" y="29"/>
                  </a:moveTo>
                  <a:cubicBezTo>
                    <a:pt x="62" y="33"/>
                    <a:pt x="62" y="33"/>
                    <a:pt x="62" y="33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29"/>
                    <a:pt x="52" y="29"/>
                    <a:pt x="52" y="29"/>
                  </a:cubicBezTo>
                  <a:cubicBezTo>
                    <a:pt x="62" y="29"/>
                    <a:pt x="62" y="29"/>
                    <a:pt x="62" y="29"/>
                  </a:cubicBezTo>
                  <a:close/>
                  <a:moveTo>
                    <a:pt x="57" y="14"/>
                  </a:moveTo>
                  <a:cubicBezTo>
                    <a:pt x="59" y="17"/>
                    <a:pt x="59" y="17"/>
                    <a:pt x="59" y="17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8" y="19"/>
                    <a:pt x="48" y="19"/>
                    <a:pt x="48" y="19"/>
                  </a:cubicBezTo>
                  <a:cubicBezTo>
                    <a:pt x="57" y="14"/>
                    <a:pt x="57" y="14"/>
                    <a:pt x="57" y="14"/>
                  </a:cubicBezTo>
                  <a:close/>
                  <a:moveTo>
                    <a:pt x="45" y="3"/>
                  </a:moveTo>
                  <a:cubicBezTo>
                    <a:pt x="40" y="12"/>
                    <a:pt x="40" y="12"/>
                    <a:pt x="40" y="12"/>
                  </a:cubicBezTo>
                  <a:cubicBezTo>
                    <a:pt x="43" y="14"/>
                    <a:pt x="43" y="14"/>
                    <a:pt x="43" y="14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5" y="3"/>
                    <a:pt x="45" y="3"/>
                    <a:pt x="45" y="3"/>
                  </a:cubicBezTo>
                  <a:close/>
                  <a:moveTo>
                    <a:pt x="0" y="33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0" y="33"/>
                    <a:pt x="0" y="33"/>
                    <a:pt x="0" y="33"/>
                  </a:cubicBezTo>
                  <a:close/>
                  <a:moveTo>
                    <a:pt x="3" y="17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3" y="17"/>
                    <a:pt x="3" y="17"/>
                    <a:pt x="3" y="17"/>
                  </a:cubicBezTo>
                  <a:close/>
                  <a:moveTo>
                    <a:pt x="14" y="5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31" y="15"/>
                  </a:moveTo>
                  <a:cubicBezTo>
                    <a:pt x="35" y="15"/>
                    <a:pt x="40" y="17"/>
                    <a:pt x="43" y="20"/>
                  </a:cubicBezTo>
                  <a:cubicBezTo>
                    <a:pt x="46" y="23"/>
                    <a:pt x="48" y="27"/>
                    <a:pt x="48" y="31"/>
                  </a:cubicBezTo>
                  <a:cubicBezTo>
                    <a:pt x="48" y="34"/>
                    <a:pt x="47" y="37"/>
                    <a:pt x="46" y="40"/>
                  </a:cubicBezTo>
                  <a:cubicBezTo>
                    <a:pt x="44" y="42"/>
                    <a:pt x="42" y="44"/>
                    <a:pt x="40" y="45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3" y="48"/>
                    <a:pt x="43" y="48"/>
                    <a:pt x="43" y="48"/>
                  </a:cubicBezTo>
                  <a:cubicBezTo>
                    <a:pt x="43" y="49"/>
                    <a:pt x="43" y="50"/>
                    <a:pt x="43" y="51"/>
                  </a:cubicBezTo>
                  <a:cubicBezTo>
                    <a:pt x="43" y="52"/>
                    <a:pt x="43" y="53"/>
                    <a:pt x="43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3" y="54"/>
                    <a:pt x="43" y="54"/>
                    <a:pt x="43" y="54"/>
                  </a:cubicBezTo>
                  <a:cubicBezTo>
                    <a:pt x="43" y="55"/>
                    <a:pt x="43" y="56"/>
                    <a:pt x="43" y="57"/>
                  </a:cubicBezTo>
                  <a:cubicBezTo>
                    <a:pt x="43" y="58"/>
                    <a:pt x="43" y="59"/>
                    <a:pt x="43" y="60"/>
                  </a:cubicBezTo>
                  <a:cubicBezTo>
                    <a:pt x="42" y="61"/>
                    <a:pt x="42" y="61"/>
                    <a:pt x="42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0"/>
                    <a:pt x="20" y="59"/>
                  </a:cubicBezTo>
                  <a:cubicBezTo>
                    <a:pt x="20" y="58"/>
                    <a:pt x="20" y="57"/>
                    <a:pt x="21" y="56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0" y="54"/>
                    <a:pt x="20" y="54"/>
                    <a:pt x="20" y="53"/>
                  </a:cubicBezTo>
                  <a:cubicBezTo>
                    <a:pt x="20" y="52"/>
                    <a:pt x="20" y="51"/>
                    <a:pt x="21" y="50"/>
                  </a:cubicBezTo>
                  <a:cubicBezTo>
                    <a:pt x="21" y="49"/>
                    <a:pt x="21" y="49"/>
                    <a:pt x="21" y="49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3" y="46"/>
                    <a:pt x="23" y="46"/>
                    <a:pt x="23" y="46"/>
                  </a:cubicBezTo>
                  <a:cubicBezTo>
                    <a:pt x="21" y="44"/>
                    <a:pt x="19" y="42"/>
                    <a:pt x="17" y="40"/>
                  </a:cubicBezTo>
                  <a:cubicBezTo>
                    <a:pt x="16" y="37"/>
                    <a:pt x="15" y="35"/>
                    <a:pt x="15" y="31"/>
                  </a:cubicBezTo>
                  <a:cubicBezTo>
                    <a:pt x="15" y="27"/>
                    <a:pt x="17" y="23"/>
                    <a:pt x="20" y="20"/>
                  </a:cubicBezTo>
                  <a:cubicBezTo>
                    <a:pt x="23" y="17"/>
                    <a:pt x="27" y="15"/>
                    <a:pt x="31" y="15"/>
                  </a:cubicBezTo>
                  <a:close/>
                  <a:moveTo>
                    <a:pt x="36" y="64"/>
                  </a:moveTo>
                  <a:cubicBezTo>
                    <a:pt x="36" y="64"/>
                    <a:pt x="36" y="64"/>
                    <a:pt x="36" y="64"/>
                  </a:cubicBezTo>
                  <a:cubicBezTo>
                    <a:pt x="36" y="67"/>
                    <a:pt x="34" y="69"/>
                    <a:pt x="32" y="69"/>
                  </a:cubicBezTo>
                  <a:cubicBezTo>
                    <a:pt x="29" y="69"/>
                    <a:pt x="27" y="67"/>
                    <a:pt x="27" y="65"/>
                  </a:cubicBezTo>
                  <a:cubicBezTo>
                    <a:pt x="36" y="64"/>
                    <a:pt x="36" y="64"/>
                    <a:pt x="36" y="64"/>
                  </a:cubicBezTo>
                  <a:close/>
                  <a:moveTo>
                    <a:pt x="40" y="57"/>
                  </a:moveTo>
                  <a:cubicBezTo>
                    <a:pt x="24" y="58"/>
                    <a:pt x="24" y="58"/>
                    <a:pt x="24" y="58"/>
                  </a:cubicBezTo>
                  <a:cubicBezTo>
                    <a:pt x="24" y="58"/>
                    <a:pt x="24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ubicBezTo>
                    <a:pt x="40" y="57"/>
                    <a:pt x="40" y="57"/>
                    <a:pt x="40" y="57"/>
                  </a:cubicBezTo>
                  <a:close/>
                  <a:moveTo>
                    <a:pt x="40" y="51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3"/>
                  </a:cubicBezTo>
                  <a:cubicBezTo>
                    <a:pt x="24" y="53"/>
                    <a:pt x="24" y="53"/>
                    <a:pt x="24" y="53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ubicBezTo>
                    <a:pt x="40" y="51"/>
                    <a:pt x="40" y="51"/>
                    <a:pt x="40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srgbClr val="FFC000">
                  <a:alpha val="40000"/>
                </a:srgbClr>
              </a:outerShdw>
            </a:effectLst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 noProof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4" grpId="0" animBg="1"/>
      <p:bldP spid="11" grpId="0" animBg="1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3643313" y="2711450"/>
            <a:ext cx="1458732" cy="1444626"/>
            <a:chOff x="3643313" y="2711450"/>
            <a:chExt cx="1458732" cy="1444626"/>
          </a:xfrm>
        </p:grpSpPr>
        <p:sp>
          <p:nvSpPr>
            <p:cNvPr id="10" name="直角三角形 9"/>
            <p:cNvSpPr/>
            <p:nvPr/>
          </p:nvSpPr>
          <p:spPr>
            <a:xfrm rot="16200000">
              <a:off x="3644106" y="2710657"/>
              <a:ext cx="1444625" cy="1446212"/>
            </a:xfrm>
            <a:prstGeom prst="rtTriangl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  <p:sp>
          <p:nvSpPr>
            <p:cNvPr id="11" name="矩形 16"/>
            <p:cNvSpPr/>
            <p:nvPr/>
          </p:nvSpPr>
          <p:spPr bwMode="auto">
            <a:xfrm flipH="1">
              <a:off x="4962735" y="4029539"/>
              <a:ext cx="139310" cy="126537"/>
            </a:xfrm>
            <a:custGeom>
              <a:avLst/>
              <a:gdLst>
                <a:gd name="connsiteX0" fmla="*/ 0 w 137804"/>
                <a:gd name="connsiteY0" fmla="*/ 0 h 139738"/>
                <a:gd name="connsiteX1" fmla="*/ 137804 w 137804"/>
                <a:gd name="connsiteY1" fmla="*/ 0 h 139738"/>
                <a:gd name="connsiteX2" fmla="*/ 137804 w 137804"/>
                <a:gd name="connsiteY2" fmla="*/ 139738 h 139738"/>
                <a:gd name="connsiteX3" fmla="*/ 0 w 137804"/>
                <a:gd name="connsiteY3" fmla="*/ 139738 h 139738"/>
                <a:gd name="connsiteX4" fmla="*/ 0 w 137804"/>
                <a:gd name="connsiteY4" fmla="*/ 0 h 139738"/>
                <a:gd name="connsiteX0-1" fmla="*/ 0 w 137804"/>
                <a:gd name="connsiteY0-2" fmla="*/ 139738 h 231178"/>
                <a:gd name="connsiteX1-3" fmla="*/ 0 w 137804"/>
                <a:gd name="connsiteY1-4" fmla="*/ 0 h 231178"/>
                <a:gd name="connsiteX2-5" fmla="*/ 137804 w 137804"/>
                <a:gd name="connsiteY2-6" fmla="*/ 0 h 231178"/>
                <a:gd name="connsiteX3-7" fmla="*/ 137804 w 137804"/>
                <a:gd name="connsiteY3-8" fmla="*/ 139738 h 231178"/>
                <a:gd name="connsiteX4-9" fmla="*/ 91440 w 137804"/>
                <a:gd name="connsiteY4-10" fmla="*/ 231178 h 231178"/>
                <a:gd name="connsiteX0-11" fmla="*/ 0 w 137804"/>
                <a:gd name="connsiteY0-12" fmla="*/ 139738 h 139738"/>
                <a:gd name="connsiteX1-13" fmla="*/ 0 w 137804"/>
                <a:gd name="connsiteY1-14" fmla="*/ 0 h 139738"/>
                <a:gd name="connsiteX2-15" fmla="*/ 137804 w 137804"/>
                <a:gd name="connsiteY2-16" fmla="*/ 0 h 139738"/>
                <a:gd name="connsiteX3-17" fmla="*/ 137804 w 137804"/>
                <a:gd name="connsiteY3-18" fmla="*/ 139738 h 139738"/>
                <a:gd name="connsiteX0-19" fmla="*/ 0 w 137804"/>
                <a:gd name="connsiteY0-20" fmla="*/ 0 h 139738"/>
                <a:gd name="connsiteX1-21" fmla="*/ 137804 w 137804"/>
                <a:gd name="connsiteY1-22" fmla="*/ 0 h 139738"/>
                <a:gd name="connsiteX2-23" fmla="*/ 137804 w 137804"/>
                <a:gd name="connsiteY2-24" fmla="*/ 139738 h 1397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7804" h="139738">
                  <a:moveTo>
                    <a:pt x="0" y="0"/>
                  </a:moveTo>
                  <a:lnTo>
                    <a:pt x="137804" y="0"/>
                  </a:lnTo>
                  <a:lnTo>
                    <a:pt x="137804" y="139738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u="sng" noProof="1"/>
            </a:p>
          </p:txBody>
        </p:sp>
      </p:grpSp>
      <p:grpSp>
        <p:nvGrpSpPr>
          <p:cNvPr id="19458" name="组合 20"/>
          <p:cNvGrpSpPr/>
          <p:nvPr/>
        </p:nvGrpSpPr>
        <p:grpSpPr bwMode="auto">
          <a:xfrm>
            <a:off x="-12700" y="204788"/>
            <a:ext cx="6213475" cy="773112"/>
            <a:chOff x="-12700" y="204814"/>
            <a:chExt cx="6213953" cy="773299"/>
          </a:xfrm>
        </p:grpSpPr>
        <p:pic>
          <p:nvPicPr>
            <p:cNvPr id="19476" name="图片 2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37"/>
            <a:stretch>
              <a:fillRect/>
            </a:stretch>
          </p:blipFill>
          <p:spPr bwMode="auto">
            <a:xfrm>
              <a:off x="-12700" y="204814"/>
              <a:ext cx="2713038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7" name="图片 2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-1396"/>
            <a:stretch>
              <a:fillRect/>
            </a:stretch>
          </p:blipFill>
          <p:spPr bwMode="auto">
            <a:xfrm>
              <a:off x="3104909" y="204814"/>
              <a:ext cx="3096344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78" name="图片 2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20839"/>
            <a:stretch>
              <a:fillRect/>
            </a:stretch>
          </p:blipFill>
          <p:spPr bwMode="auto">
            <a:xfrm>
              <a:off x="2085523" y="204814"/>
              <a:ext cx="2322631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文本框 11"/>
          <p:cNvSpPr txBox="1">
            <a:spLocks noChangeArrowheads="1"/>
          </p:cNvSpPr>
          <p:nvPr/>
        </p:nvSpPr>
        <p:spPr bwMode="auto">
          <a:xfrm>
            <a:off x="842963" y="1368425"/>
            <a:ext cx="7458075" cy="12747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说出下面每个三角形各部分的名称，并画出指定底边上的高。</a:t>
            </a:r>
            <a:endParaRPr lang="zh-CN" altLang="en-US" sz="3200" b="1" dirty="0"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等腰三角形 4"/>
          <p:cNvSpPr/>
          <p:nvPr/>
        </p:nvSpPr>
        <p:spPr>
          <a:xfrm>
            <a:off x="1122363" y="2932113"/>
            <a:ext cx="1682750" cy="1274762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noProof="1"/>
          </a:p>
        </p:txBody>
      </p:sp>
      <p:sp>
        <p:nvSpPr>
          <p:cNvPr id="19461" name="文本框 18"/>
          <p:cNvSpPr txBox="1">
            <a:spLocks noChangeArrowheads="1"/>
          </p:cNvSpPr>
          <p:nvPr/>
        </p:nvSpPr>
        <p:spPr bwMode="auto">
          <a:xfrm>
            <a:off x="1581150" y="4191000"/>
            <a:ext cx="649288" cy="54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grpSp>
        <p:nvGrpSpPr>
          <p:cNvPr id="7" name="组合 11"/>
          <p:cNvGrpSpPr/>
          <p:nvPr/>
        </p:nvGrpSpPr>
        <p:grpSpPr bwMode="auto">
          <a:xfrm>
            <a:off x="1962150" y="2932113"/>
            <a:ext cx="138113" cy="1266825"/>
            <a:chOff x="3684" y="3387"/>
            <a:chExt cx="218" cy="1993"/>
          </a:xfrm>
        </p:grpSpPr>
        <p:cxnSp>
          <p:nvCxnSpPr>
            <p:cNvPr id="8" name="直接连接符 7"/>
            <p:cNvCxnSpPr>
              <a:stCxn id="5" idx="0"/>
            </p:cNvCxnSpPr>
            <p:nvPr/>
          </p:nvCxnSpPr>
          <p:spPr>
            <a:xfrm flipH="1">
              <a:off x="3684" y="3387"/>
              <a:ext cx="5" cy="1983"/>
            </a:xfrm>
            <a:prstGeom prst="line">
              <a:avLst/>
            </a:prstGeom>
            <a:ln w="19050" cmpd="sng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13"/>
            <p:cNvSpPr/>
            <p:nvPr/>
          </p:nvSpPr>
          <p:spPr>
            <a:xfrm>
              <a:off x="3684" y="5163"/>
              <a:ext cx="218" cy="217"/>
            </a:xfrm>
            <a:custGeom>
              <a:avLst/>
              <a:gdLst>
                <a:gd name="connsiteX0" fmla="*/ 0 w 138113"/>
                <a:gd name="connsiteY0" fmla="*/ 0 h 137915"/>
                <a:gd name="connsiteX1" fmla="*/ 138113 w 138113"/>
                <a:gd name="connsiteY1" fmla="*/ 0 h 137915"/>
                <a:gd name="connsiteX2" fmla="*/ 138113 w 138113"/>
                <a:gd name="connsiteY2" fmla="*/ 137915 h 137915"/>
                <a:gd name="connsiteX3" fmla="*/ 0 w 138113"/>
                <a:gd name="connsiteY3" fmla="*/ 137915 h 137915"/>
                <a:gd name="connsiteX4" fmla="*/ 0 w 138113"/>
                <a:gd name="connsiteY4" fmla="*/ 0 h 137915"/>
                <a:gd name="connsiteX0-1" fmla="*/ 0 w 138113"/>
                <a:gd name="connsiteY0-2" fmla="*/ 137915 h 229355"/>
                <a:gd name="connsiteX1-3" fmla="*/ 0 w 138113"/>
                <a:gd name="connsiteY1-4" fmla="*/ 0 h 229355"/>
                <a:gd name="connsiteX2-5" fmla="*/ 138113 w 138113"/>
                <a:gd name="connsiteY2-6" fmla="*/ 0 h 229355"/>
                <a:gd name="connsiteX3-7" fmla="*/ 138113 w 138113"/>
                <a:gd name="connsiteY3-8" fmla="*/ 137915 h 229355"/>
                <a:gd name="connsiteX4-9" fmla="*/ 91440 w 138113"/>
                <a:gd name="connsiteY4-10" fmla="*/ 229355 h 229355"/>
                <a:gd name="connsiteX0-11" fmla="*/ 0 w 138113"/>
                <a:gd name="connsiteY0-12" fmla="*/ 137915 h 137915"/>
                <a:gd name="connsiteX1-13" fmla="*/ 0 w 138113"/>
                <a:gd name="connsiteY1-14" fmla="*/ 0 h 137915"/>
                <a:gd name="connsiteX2-15" fmla="*/ 138113 w 138113"/>
                <a:gd name="connsiteY2-16" fmla="*/ 0 h 137915"/>
                <a:gd name="connsiteX3-17" fmla="*/ 138113 w 138113"/>
                <a:gd name="connsiteY3-18" fmla="*/ 137915 h 137915"/>
                <a:gd name="connsiteX0-19" fmla="*/ 0 w 138113"/>
                <a:gd name="connsiteY0-20" fmla="*/ 0 h 137915"/>
                <a:gd name="connsiteX1-21" fmla="*/ 138113 w 138113"/>
                <a:gd name="connsiteY1-22" fmla="*/ 0 h 137915"/>
                <a:gd name="connsiteX2-23" fmla="*/ 138113 w 138113"/>
                <a:gd name="connsiteY2-24" fmla="*/ 137915 h 13791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8113" h="137915">
                  <a:moveTo>
                    <a:pt x="0" y="0"/>
                  </a:moveTo>
                  <a:lnTo>
                    <a:pt x="138113" y="0"/>
                  </a:lnTo>
                  <a:lnTo>
                    <a:pt x="138113" y="137915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noProof="1"/>
            </a:p>
          </p:txBody>
        </p:sp>
      </p:grpSp>
      <p:sp>
        <p:nvSpPr>
          <p:cNvPr id="19464" name="文本框 19"/>
          <p:cNvSpPr txBox="1">
            <a:spLocks noChangeArrowheads="1"/>
          </p:cNvSpPr>
          <p:nvPr/>
        </p:nvSpPr>
        <p:spPr bwMode="auto">
          <a:xfrm>
            <a:off x="3798868" y="2894013"/>
            <a:ext cx="650875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379276" y="3370495"/>
            <a:ext cx="715963" cy="769705"/>
            <a:chOff x="4379276" y="3370495"/>
            <a:chExt cx="715963" cy="769705"/>
          </a:xfrm>
        </p:grpSpPr>
        <p:cxnSp>
          <p:nvCxnSpPr>
            <p:cNvPr id="13" name="直接连接符 12"/>
            <p:cNvCxnSpPr/>
            <p:nvPr/>
          </p:nvCxnSpPr>
          <p:spPr bwMode="auto">
            <a:xfrm flipH="1" flipV="1">
              <a:off x="4379276" y="3424239"/>
              <a:ext cx="715963" cy="715961"/>
            </a:xfrm>
            <a:prstGeom prst="line">
              <a:avLst/>
            </a:prstGeom>
            <a:ln w="19050" cmpd="sng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6"/>
            <p:cNvSpPr/>
            <p:nvPr/>
          </p:nvSpPr>
          <p:spPr bwMode="auto">
            <a:xfrm rot="8100000" flipH="1">
              <a:off x="4397898" y="3370495"/>
              <a:ext cx="139310" cy="126537"/>
            </a:xfrm>
            <a:custGeom>
              <a:avLst/>
              <a:gdLst>
                <a:gd name="connsiteX0" fmla="*/ 0 w 137804"/>
                <a:gd name="connsiteY0" fmla="*/ 0 h 139738"/>
                <a:gd name="connsiteX1" fmla="*/ 137804 w 137804"/>
                <a:gd name="connsiteY1" fmla="*/ 0 h 139738"/>
                <a:gd name="connsiteX2" fmla="*/ 137804 w 137804"/>
                <a:gd name="connsiteY2" fmla="*/ 139738 h 139738"/>
                <a:gd name="connsiteX3" fmla="*/ 0 w 137804"/>
                <a:gd name="connsiteY3" fmla="*/ 139738 h 139738"/>
                <a:gd name="connsiteX4" fmla="*/ 0 w 137804"/>
                <a:gd name="connsiteY4" fmla="*/ 0 h 139738"/>
                <a:gd name="connsiteX0-1" fmla="*/ 0 w 137804"/>
                <a:gd name="connsiteY0-2" fmla="*/ 139738 h 231178"/>
                <a:gd name="connsiteX1-3" fmla="*/ 0 w 137804"/>
                <a:gd name="connsiteY1-4" fmla="*/ 0 h 231178"/>
                <a:gd name="connsiteX2-5" fmla="*/ 137804 w 137804"/>
                <a:gd name="connsiteY2-6" fmla="*/ 0 h 231178"/>
                <a:gd name="connsiteX3-7" fmla="*/ 137804 w 137804"/>
                <a:gd name="connsiteY3-8" fmla="*/ 139738 h 231178"/>
                <a:gd name="connsiteX4-9" fmla="*/ 91440 w 137804"/>
                <a:gd name="connsiteY4-10" fmla="*/ 231178 h 231178"/>
                <a:gd name="connsiteX0-11" fmla="*/ 0 w 137804"/>
                <a:gd name="connsiteY0-12" fmla="*/ 139738 h 139738"/>
                <a:gd name="connsiteX1-13" fmla="*/ 0 w 137804"/>
                <a:gd name="connsiteY1-14" fmla="*/ 0 h 139738"/>
                <a:gd name="connsiteX2-15" fmla="*/ 137804 w 137804"/>
                <a:gd name="connsiteY2-16" fmla="*/ 0 h 139738"/>
                <a:gd name="connsiteX3-17" fmla="*/ 137804 w 137804"/>
                <a:gd name="connsiteY3-18" fmla="*/ 139738 h 139738"/>
                <a:gd name="connsiteX0-19" fmla="*/ 0 w 137804"/>
                <a:gd name="connsiteY0-20" fmla="*/ 0 h 139738"/>
                <a:gd name="connsiteX1-21" fmla="*/ 137804 w 137804"/>
                <a:gd name="connsiteY1-22" fmla="*/ 0 h 139738"/>
                <a:gd name="connsiteX2-23" fmla="*/ 137804 w 137804"/>
                <a:gd name="connsiteY2-24" fmla="*/ 139738 h 13973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37804" h="139738">
                  <a:moveTo>
                    <a:pt x="0" y="0"/>
                  </a:moveTo>
                  <a:lnTo>
                    <a:pt x="137804" y="0"/>
                  </a:lnTo>
                  <a:lnTo>
                    <a:pt x="137804" y="139738"/>
                  </a:lnTo>
                </a:path>
              </a:pathLst>
            </a:cu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u="sng" noProof="1"/>
            </a:p>
          </p:txBody>
        </p:sp>
      </p:grpSp>
      <p:sp>
        <p:nvSpPr>
          <p:cNvPr id="15" name="直角三角形 4"/>
          <p:cNvSpPr/>
          <p:nvPr/>
        </p:nvSpPr>
        <p:spPr>
          <a:xfrm>
            <a:off x="6038850" y="2809875"/>
            <a:ext cx="2349500" cy="1465263"/>
          </a:xfrm>
          <a:custGeom>
            <a:avLst/>
            <a:gdLst>
              <a:gd name="connsiteX0" fmla="*/ 0 w 2032000"/>
              <a:gd name="connsiteY0" fmla="*/ 1174750 h 1174750"/>
              <a:gd name="connsiteX1" fmla="*/ 0 w 2032000"/>
              <a:gd name="connsiteY1" fmla="*/ 0 h 1174750"/>
              <a:gd name="connsiteX2" fmla="*/ 2032000 w 2032000"/>
              <a:gd name="connsiteY2" fmla="*/ 1174750 h 1174750"/>
              <a:gd name="connsiteX3" fmla="*/ 0 w 2032000"/>
              <a:gd name="connsiteY3" fmla="*/ 1174750 h 1174750"/>
              <a:gd name="connsiteX0-1" fmla="*/ 450247 w 2032000"/>
              <a:gd name="connsiteY0-2" fmla="*/ 1116044 h 1174750"/>
              <a:gd name="connsiteX1-3" fmla="*/ 0 w 2032000"/>
              <a:gd name="connsiteY1-4" fmla="*/ 0 h 1174750"/>
              <a:gd name="connsiteX2-5" fmla="*/ 2032000 w 2032000"/>
              <a:gd name="connsiteY2-6" fmla="*/ 1174750 h 1174750"/>
              <a:gd name="connsiteX3-7" fmla="*/ 450247 w 2032000"/>
              <a:gd name="connsiteY3-8" fmla="*/ 1116044 h 117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32000" h="1174750">
                <a:moveTo>
                  <a:pt x="450247" y="1116044"/>
                </a:moveTo>
                <a:lnTo>
                  <a:pt x="0" y="0"/>
                </a:lnTo>
                <a:lnTo>
                  <a:pt x="2032000" y="1174750"/>
                </a:lnTo>
                <a:lnTo>
                  <a:pt x="450247" y="1116044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16" name="组合 74"/>
          <p:cNvGrpSpPr/>
          <p:nvPr/>
        </p:nvGrpSpPr>
        <p:grpSpPr bwMode="auto">
          <a:xfrm rot="-9059448">
            <a:off x="6594475" y="3375025"/>
            <a:ext cx="446088" cy="815975"/>
            <a:chOff x="1172937" y="2104505"/>
            <a:chExt cx="445480" cy="867764"/>
          </a:xfrm>
        </p:grpSpPr>
        <p:cxnSp>
          <p:nvCxnSpPr>
            <p:cNvPr id="17" name="直接连接符 16"/>
            <p:cNvCxnSpPr/>
            <p:nvPr/>
          </p:nvCxnSpPr>
          <p:spPr>
            <a:xfrm rot="9059448" flipV="1">
              <a:off x="1176807" y="2107512"/>
              <a:ext cx="445480" cy="806987"/>
            </a:xfrm>
            <a:prstGeom prst="line">
              <a:avLst/>
            </a:prstGeom>
            <a:ln w="19050" cmpd="sng">
              <a:solidFill>
                <a:srgbClr val="FF33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矩形 14"/>
            <p:cNvSpPr/>
            <p:nvPr/>
          </p:nvSpPr>
          <p:spPr>
            <a:xfrm>
              <a:off x="1388298" y="2861499"/>
              <a:ext cx="139510" cy="146878"/>
            </a:xfrm>
            <a:custGeom>
              <a:avLst/>
              <a:gdLst>
                <a:gd name="connsiteX0" fmla="*/ 0 w 140494"/>
                <a:gd name="connsiteY0" fmla="*/ 0 h 146050"/>
                <a:gd name="connsiteX1" fmla="*/ 140494 w 140494"/>
                <a:gd name="connsiteY1" fmla="*/ 0 h 146050"/>
                <a:gd name="connsiteX2" fmla="*/ 140494 w 140494"/>
                <a:gd name="connsiteY2" fmla="*/ 146050 h 146050"/>
                <a:gd name="connsiteX3" fmla="*/ 0 w 140494"/>
                <a:gd name="connsiteY3" fmla="*/ 146050 h 146050"/>
                <a:gd name="connsiteX4" fmla="*/ 0 w 140494"/>
                <a:gd name="connsiteY4" fmla="*/ 0 h 146050"/>
                <a:gd name="connsiteX0-1" fmla="*/ 0 w 140494"/>
                <a:gd name="connsiteY0-2" fmla="*/ 146050 h 237490"/>
                <a:gd name="connsiteX1-3" fmla="*/ 0 w 140494"/>
                <a:gd name="connsiteY1-4" fmla="*/ 0 h 237490"/>
                <a:gd name="connsiteX2-5" fmla="*/ 140494 w 140494"/>
                <a:gd name="connsiteY2-6" fmla="*/ 0 h 237490"/>
                <a:gd name="connsiteX3-7" fmla="*/ 140494 w 140494"/>
                <a:gd name="connsiteY3-8" fmla="*/ 146050 h 237490"/>
                <a:gd name="connsiteX4-9" fmla="*/ 91440 w 140494"/>
                <a:gd name="connsiteY4-10" fmla="*/ 237490 h 237490"/>
                <a:gd name="connsiteX0-11" fmla="*/ 0 w 140494"/>
                <a:gd name="connsiteY0-12" fmla="*/ 146050 h 146050"/>
                <a:gd name="connsiteX1-13" fmla="*/ 0 w 140494"/>
                <a:gd name="connsiteY1-14" fmla="*/ 0 h 146050"/>
                <a:gd name="connsiteX2-15" fmla="*/ 140494 w 140494"/>
                <a:gd name="connsiteY2-16" fmla="*/ 0 h 146050"/>
                <a:gd name="connsiteX3-17" fmla="*/ 140494 w 140494"/>
                <a:gd name="connsiteY3-18" fmla="*/ 146050 h 146050"/>
                <a:gd name="connsiteX0-19" fmla="*/ 0 w 140494"/>
                <a:gd name="connsiteY0-20" fmla="*/ 0 h 146050"/>
                <a:gd name="connsiteX1-21" fmla="*/ 140494 w 140494"/>
                <a:gd name="connsiteY1-22" fmla="*/ 0 h 146050"/>
                <a:gd name="connsiteX2-23" fmla="*/ 140494 w 140494"/>
                <a:gd name="connsiteY2-24" fmla="*/ 146050 h 1460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40494" h="146050">
                  <a:moveTo>
                    <a:pt x="0" y="0"/>
                  </a:moveTo>
                  <a:lnTo>
                    <a:pt x="140494" y="0"/>
                  </a:lnTo>
                  <a:lnTo>
                    <a:pt x="140494" y="146050"/>
                  </a:lnTo>
                </a:path>
              </a:pathLst>
            </a:custGeom>
            <a:noFill/>
            <a:ln w="19050" cmpd="sng">
              <a:solidFill>
                <a:srgbClr val="FF33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9468" name="矩形 77"/>
          <p:cNvSpPr>
            <a:spLocks noChangeArrowheads="1"/>
          </p:cNvSpPr>
          <p:nvPr/>
        </p:nvSpPr>
        <p:spPr bwMode="auto">
          <a:xfrm>
            <a:off x="7065963" y="2895600"/>
            <a:ext cx="544512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sp>
        <p:nvSpPr>
          <p:cNvPr id="19469" name="矩形 7"/>
          <p:cNvSpPr>
            <a:spLocks noChangeArrowheads="1"/>
          </p:cNvSpPr>
          <p:nvPr/>
        </p:nvSpPr>
        <p:spPr bwMode="auto">
          <a:xfrm>
            <a:off x="303213" y="195263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三、巩固练习，提高认识</a:t>
            </a:r>
          </a:p>
        </p:txBody>
      </p:sp>
      <p:sp>
        <p:nvSpPr>
          <p:cNvPr id="3" name="文本框 7"/>
          <p:cNvSpPr txBox="1"/>
          <p:nvPr/>
        </p:nvSpPr>
        <p:spPr>
          <a:xfrm>
            <a:off x="5655945" y="2146300"/>
            <a:ext cx="290703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ea"/>
                <a:ea typeface="+mn-ea"/>
              </a:rPr>
              <a:t>P58 </a:t>
            </a:r>
            <a:r>
              <a:rPr lang="zh-CN" dirty="0">
                <a:solidFill>
                  <a:srgbClr val="F27E3F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F27E3F"/>
                </a:solidFill>
                <a:latin typeface="+mn-ea"/>
                <a:ea typeface="+mn-ea"/>
              </a:rPr>
              <a:t>】</a:t>
            </a:r>
            <a:endParaRPr lang="zh-CN" altLang="en-US" dirty="0">
              <a:solidFill>
                <a:srgbClr val="F27E3F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5"/>
          <p:cNvSpPr txBox="1">
            <a:spLocks noChangeArrowheads="1"/>
          </p:cNvSpPr>
          <p:nvPr/>
        </p:nvSpPr>
        <p:spPr bwMode="auto">
          <a:xfrm>
            <a:off x="943286" y="1379702"/>
            <a:ext cx="7063754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画出每个三角形指定底边上的高。</a:t>
            </a:r>
          </a:p>
        </p:txBody>
      </p:sp>
      <p:sp>
        <p:nvSpPr>
          <p:cNvPr id="15" name="等腰三角形 2"/>
          <p:cNvSpPr/>
          <p:nvPr/>
        </p:nvSpPr>
        <p:spPr>
          <a:xfrm>
            <a:off x="766763" y="2709863"/>
            <a:ext cx="2095500" cy="996950"/>
          </a:xfrm>
          <a:custGeom>
            <a:avLst/>
            <a:gdLst>
              <a:gd name="connsiteX0" fmla="*/ 0 w 2432050"/>
              <a:gd name="connsiteY0" fmla="*/ 1028700 h 1028700"/>
              <a:gd name="connsiteX1" fmla="*/ 1216025 w 2432050"/>
              <a:gd name="connsiteY1" fmla="*/ 0 h 1028700"/>
              <a:gd name="connsiteX2" fmla="*/ 2432050 w 2432050"/>
              <a:gd name="connsiteY2" fmla="*/ 1028700 h 1028700"/>
              <a:gd name="connsiteX3" fmla="*/ 0 w 2432050"/>
              <a:gd name="connsiteY3" fmla="*/ 1028700 h 1028700"/>
              <a:gd name="connsiteX0-1" fmla="*/ 0 w 2432050"/>
              <a:gd name="connsiteY0-2" fmla="*/ 1123950 h 1123950"/>
              <a:gd name="connsiteX1-3" fmla="*/ 619125 w 2432050"/>
              <a:gd name="connsiteY1-4" fmla="*/ 0 h 1123950"/>
              <a:gd name="connsiteX2-5" fmla="*/ 2432050 w 2432050"/>
              <a:gd name="connsiteY2-6" fmla="*/ 1123950 h 1123950"/>
              <a:gd name="connsiteX3-7" fmla="*/ 0 w 2432050"/>
              <a:gd name="connsiteY3-8" fmla="*/ 1123950 h 11239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432050" h="1123950">
                <a:moveTo>
                  <a:pt x="0" y="1123950"/>
                </a:moveTo>
                <a:lnTo>
                  <a:pt x="619125" y="0"/>
                </a:lnTo>
                <a:lnTo>
                  <a:pt x="2432050" y="1123950"/>
                </a:lnTo>
                <a:lnTo>
                  <a:pt x="0" y="1123950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直角三角形 15"/>
          <p:cNvSpPr/>
          <p:nvPr/>
        </p:nvSpPr>
        <p:spPr>
          <a:xfrm>
            <a:off x="3563938" y="2697163"/>
            <a:ext cx="1822450" cy="1009650"/>
          </a:xfrm>
          <a:prstGeom prst="rtTriangl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直角三角形 4"/>
          <p:cNvSpPr/>
          <p:nvPr/>
        </p:nvSpPr>
        <p:spPr>
          <a:xfrm>
            <a:off x="5895975" y="2522538"/>
            <a:ext cx="2132013" cy="1328737"/>
          </a:xfrm>
          <a:custGeom>
            <a:avLst/>
            <a:gdLst>
              <a:gd name="connsiteX0" fmla="*/ 0 w 2032000"/>
              <a:gd name="connsiteY0" fmla="*/ 1174750 h 1174750"/>
              <a:gd name="connsiteX1" fmla="*/ 0 w 2032000"/>
              <a:gd name="connsiteY1" fmla="*/ 0 h 1174750"/>
              <a:gd name="connsiteX2" fmla="*/ 2032000 w 2032000"/>
              <a:gd name="connsiteY2" fmla="*/ 1174750 h 1174750"/>
              <a:gd name="connsiteX3" fmla="*/ 0 w 2032000"/>
              <a:gd name="connsiteY3" fmla="*/ 1174750 h 1174750"/>
              <a:gd name="connsiteX0-1" fmla="*/ 450247 w 2032000"/>
              <a:gd name="connsiteY0-2" fmla="*/ 1116044 h 1174750"/>
              <a:gd name="connsiteX1-3" fmla="*/ 0 w 2032000"/>
              <a:gd name="connsiteY1-4" fmla="*/ 0 h 1174750"/>
              <a:gd name="connsiteX2-5" fmla="*/ 2032000 w 2032000"/>
              <a:gd name="connsiteY2-6" fmla="*/ 1174750 h 1174750"/>
              <a:gd name="connsiteX3-7" fmla="*/ 450247 w 2032000"/>
              <a:gd name="connsiteY3-8" fmla="*/ 1116044 h 11747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32000" h="1174750">
                <a:moveTo>
                  <a:pt x="450247" y="1116044"/>
                </a:moveTo>
                <a:lnTo>
                  <a:pt x="0" y="0"/>
                </a:lnTo>
                <a:lnTo>
                  <a:pt x="2032000" y="1174750"/>
                </a:lnTo>
                <a:lnTo>
                  <a:pt x="450247" y="1116044"/>
                </a:lnTo>
                <a:close/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486" name="文本框 5"/>
          <p:cNvSpPr txBox="1">
            <a:spLocks noChangeArrowheads="1"/>
          </p:cNvSpPr>
          <p:nvPr/>
        </p:nvSpPr>
        <p:spPr bwMode="auto">
          <a:xfrm>
            <a:off x="1225550" y="3713163"/>
            <a:ext cx="5889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sp>
        <p:nvSpPr>
          <p:cNvPr id="20487" name="文本框 6"/>
          <p:cNvSpPr txBox="1">
            <a:spLocks noChangeArrowheads="1"/>
          </p:cNvSpPr>
          <p:nvPr/>
        </p:nvSpPr>
        <p:spPr bwMode="auto">
          <a:xfrm>
            <a:off x="4230688" y="2551113"/>
            <a:ext cx="58896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sp>
        <p:nvSpPr>
          <p:cNvPr id="20488" name="文本框 7"/>
          <p:cNvSpPr txBox="1">
            <a:spLocks noChangeArrowheads="1"/>
          </p:cNvSpPr>
          <p:nvPr/>
        </p:nvSpPr>
        <p:spPr bwMode="auto">
          <a:xfrm>
            <a:off x="6892925" y="2551113"/>
            <a:ext cx="58896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grpSp>
        <p:nvGrpSpPr>
          <p:cNvPr id="21" name="组合 15"/>
          <p:cNvGrpSpPr/>
          <p:nvPr/>
        </p:nvGrpSpPr>
        <p:grpSpPr bwMode="auto">
          <a:xfrm>
            <a:off x="1306513" y="2722563"/>
            <a:ext cx="147637" cy="984250"/>
            <a:chOff x="1390650" y="2089437"/>
            <a:chExt cx="146844" cy="983963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1390650" y="2089437"/>
              <a:ext cx="0" cy="983963"/>
            </a:xfrm>
            <a:prstGeom prst="line">
              <a:avLst/>
            </a:prstGeom>
            <a:ln w="19050" cmpd="sng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矩形 14"/>
            <p:cNvSpPr/>
            <p:nvPr/>
          </p:nvSpPr>
          <p:spPr>
            <a:xfrm>
              <a:off x="1396966" y="2927393"/>
              <a:ext cx="140528" cy="146007"/>
            </a:xfrm>
            <a:custGeom>
              <a:avLst/>
              <a:gdLst>
                <a:gd name="connsiteX0" fmla="*/ 0 w 140494"/>
                <a:gd name="connsiteY0" fmla="*/ 0 h 146050"/>
                <a:gd name="connsiteX1" fmla="*/ 140494 w 140494"/>
                <a:gd name="connsiteY1" fmla="*/ 0 h 146050"/>
                <a:gd name="connsiteX2" fmla="*/ 140494 w 140494"/>
                <a:gd name="connsiteY2" fmla="*/ 146050 h 146050"/>
                <a:gd name="connsiteX3" fmla="*/ 0 w 140494"/>
                <a:gd name="connsiteY3" fmla="*/ 146050 h 146050"/>
                <a:gd name="connsiteX4" fmla="*/ 0 w 140494"/>
                <a:gd name="connsiteY4" fmla="*/ 0 h 146050"/>
                <a:gd name="connsiteX0-1" fmla="*/ 0 w 140494"/>
                <a:gd name="connsiteY0-2" fmla="*/ 146050 h 237490"/>
                <a:gd name="connsiteX1-3" fmla="*/ 0 w 140494"/>
                <a:gd name="connsiteY1-4" fmla="*/ 0 h 237490"/>
                <a:gd name="connsiteX2-5" fmla="*/ 140494 w 140494"/>
                <a:gd name="connsiteY2-6" fmla="*/ 0 h 237490"/>
                <a:gd name="connsiteX3-7" fmla="*/ 140494 w 140494"/>
                <a:gd name="connsiteY3-8" fmla="*/ 146050 h 237490"/>
                <a:gd name="connsiteX4-9" fmla="*/ 91440 w 140494"/>
                <a:gd name="connsiteY4-10" fmla="*/ 237490 h 237490"/>
                <a:gd name="connsiteX0-11" fmla="*/ 0 w 140494"/>
                <a:gd name="connsiteY0-12" fmla="*/ 146050 h 146050"/>
                <a:gd name="connsiteX1-13" fmla="*/ 0 w 140494"/>
                <a:gd name="connsiteY1-14" fmla="*/ 0 h 146050"/>
                <a:gd name="connsiteX2-15" fmla="*/ 140494 w 140494"/>
                <a:gd name="connsiteY2-16" fmla="*/ 0 h 146050"/>
                <a:gd name="connsiteX3-17" fmla="*/ 140494 w 140494"/>
                <a:gd name="connsiteY3-18" fmla="*/ 146050 h 146050"/>
                <a:gd name="connsiteX0-19" fmla="*/ 0 w 140494"/>
                <a:gd name="connsiteY0-20" fmla="*/ 0 h 146050"/>
                <a:gd name="connsiteX1-21" fmla="*/ 140494 w 140494"/>
                <a:gd name="connsiteY1-22" fmla="*/ 0 h 146050"/>
                <a:gd name="connsiteX2-23" fmla="*/ 140494 w 140494"/>
                <a:gd name="connsiteY2-24" fmla="*/ 146050 h 1460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40494" h="146050">
                  <a:moveTo>
                    <a:pt x="0" y="0"/>
                  </a:moveTo>
                  <a:lnTo>
                    <a:pt x="140494" y="0"/>
                  </a:lnTo>
                  <a:lnTo>
                    <a:pt x="140494" y="146050"/>
                  </a:lnTo>
                </a:path>
              </a:pathLst>
            </a:custGeom>
            <a:noFill/>
            <a:ln w="19050" cmpd="sng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4" name="组合 17"/>
          <p:cNvGrpSpPr/>
          <p:nvPr/>
        </p:nvGrpSpPr>
        <p:grpSpPr bwMode="auto">
          <a:xfrm rot="-9059448">
            <a:off x="3582988" y="2886075"/>
            <a:ext cx="427037" cy="823913"/>
            <a:chOff x="1178357" y="2144357"/>
            <a:chExt cx="426377" cy="823800"/>
          </a:xfrm>
        </p:grpSpPr>
        <p:cxnSp>
          <p:nvCxnSpPr>
            <p:cNvPr id="25" name="直接连接符 24"/>
            <p:cNvCxnSpPr/>
            <p:nvPr/>
          </p:nvCxnSpPr>
          <p:spPr>
            <a:xfrm rot="9059448" flipV="1">
              <a:off x="1191765" y="2151418"/>
              <a:ext cx="426378" cy="773007"/>
            </a:xfrm>
            <a:prstGeom prst="line">
              <a:avLst/>
            </a:prstGeom>
            <a:ln w="19050" cmpd="sng">
              <a:solidFill>
                <a:srgbClr val="FF33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14"/>
            <p:cNvSpPr/>
            <p:nvPr/>
          </p:nvSpPr>
          <p:spPr>
            <a:xfrm>
              <a:off x="1390507" y="2821701"/>
              <a:ext cx="139484" cy="146030"/>
            </a:xfrm>
            <a:custGeom>
              <a:avLst/>
              <a:gdLst>
                <a:gd name="connsiteX0" fmla="*/ 0 w 140494"/>
                <a:gd name="connsiteY0" fmla="*/ 0 h 146050"/>
                <a:gd name="connsiteX1" fmla="*/ 140494 w 140494"/>
                <a:gd name="connsiteY1" fmla="*/ 0 h 146050"/>
                <a:gd name="connsiteX2" fmla="*/ 140494 w 140494"/>
                <a:gd name="connsiteY2" fmla="*/ 146050 h 146050"/>
                <a:gd name="connsiteX3" fmla="*/ 0 w 140494"/>
                <a:gd name="connsiteY3" fmla="*/ 146050 h 146050"/>
                <a:gd name="connsiteX4" fmla="*/ 0 w 140494"/>
                <a:gd name="connsiteY4" fmla="*/ 0 h 146050"/>
                <a:gd name="connsiteX0-1" fmla="*/ 0 w 140494"/>
                <a:gd name="connsiteY0-2" fmla="*/ 146050 h 237490"/>
                <a:gd name="connsiteX1-3" fmla="*/ 0 w 140494"/>
                <a:gd name="connsiteY1-4" fmla="*/ 0 h 237490"/>
                <a:gd name="connsiteX2-5" fmla="*/ 140494 w 140494"/>
                <a:gd name="connsiteY2-6" fmla="*/ 0 h 237490"/>
                <a:gd name="connsiteX3-7" fmla="*/ 140494 w 140494"/>
                <a:gd name="connsiteY3-8" fmla="*/ 146050 h 237490"/>
                <a:gd name="connsiteX4-9" fmla="*/ 91440 w 140494"/>
                <a:gd name="connsiteY4-10" fmla="*/ 237490 h 237490"/>
                <a:gd name="connsiteX0-11" fmla="*/ 0 w 140494"/>
                <a:gd name="connsiteY0-12" fmla="*/ 146050 h 146050"/>
                <a:gd name="connsiteX1-13" fmla="*/ 0 w 140494"/>
                <a:gd name="connsiteY1-14" fmla="*/ 0 h 146050"/>
                <a:gd name="connsiteX2-15" fmla="*/ 140494 w 140494"/>
                <a:gd name="connsiteY2-16" fmla="*/ 0 h 146050"/>
                <a:gd name="connsiteX3-17" fmla="*/ 140494 w 140494"/>
                <a:gd name="connsiteY3-18" fmla="*/ 146050 h 146050"/>
                <a:gd name="connsiteX0-19" fmla="*/ 0 w 140494"/>
                <a:gd name="connsiteY0-20" fmla="*/ 0 h 146050"/>
                <a:gd name="connsiteX1-21" fmla="*/ 140494 w 140494"/>
                <a:gd name="connsiteY1-22" fmla="*/ 0 h 146050"/>
                <a:gd name="connsiteX2-23" fmla="*/ 140494 w 140494"/>
                <a:gd name="connsiteY2-24" fmla="*/ 146050 h 1460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40494" h="146050">
                  <a:moveTo>
                    <a:pt x="0" y="0"/>
                  </a:moveTo>
                  <a:lnTo>
                    <a:pt x="140494" y="0"/>
                  </a:lnTo>
                  <a:lnTo>
                    <a:pt x="140494" y="146050"/>
                  </a:lnTo>
                </a:path>
              </a:pathLst>
            </a:custGeom>
            <a:noFill/>
            <a:ln w="19050" cmpd="sng">
              <a:solidFill>
                <a:srgbClr val="FF33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27" name="组合 32"/>
          <p:cNvGrpSpPr/>
          <p:nvPr/>
        </p:nvGrpSpPr>
        <p:grpSpPr bwMode="auto">
          <a:xfrm rot="-9059448">
            <a:off x="6390131" y="3057795"/>
            <a:ext cx="407987" cy="771525"/>
            <a:chOff x="1195571" y="2145374"/>
            <a:chExt cx="406792" cy="820596"/>
          </a:xfrm>
        </p:grpSpPr>
        <p:cxnSp>
          <p:nvCxnSpPr>
            <p:cNvPr id="28" name="直接连接符 27"/>
            <p:cNvCxnSpPr/>
            <p:nvPr/>
          </p:nvCxnSpPr>
          <p:spPr>
            <a:xfrm rot="9059448" flipV="1">
              <a:off x="1215335" y="2176017"/>
              <a:ext cx="406792" cy="737860"/>
            </a:xfrm>
            <a:prstGeom prst="line">
              <a:avLst/>
            </a:prstGeom>
            <a:ln w="19050" cmpd="sng">
              <a:solidFill>
                <a:srgbClr val="FF33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14"/>
            <p:cNvSpPr/>
            <p:nvPr/>
          </p:nvSpPr>
          <p:spPr>
            <a:xfrm>
              <a:off x="1386390" y="2854877"/>
              <a:ext cx="139291" cy="146897"/>
            </a:xfrm>
            <a:custGeom>
              <a:avLst/>
              <a:gdLst>
                <a:gd name="connsiteX0" fmla="*/ 0 w 140494"/>
                <a:gd name="connsiteY0" fmla="*/ 0 h 146050"/>
                <a:gd name="connsiteX1" fmla="*/ 140494 w 140494"/>
                <a:gd name="connsiteY1" fmla="*/ 0 h 146050"/>
                <a:gd name="connsiteX2" fmla="*/ 140494 w 140494"/>
                <a:gd name="connsiteY2" fmla="*/ 146050 h 146050"/>
                <a:gd name="connsiteX3" fmla="*/ 0 w 140494"/>
                <a:gd name="connsiteY3" fmla="*/ 146050 h 146050"/>
                <a:gd name="connsiteX4" fmla="*/ 0 w 140494"/>
                <a:gd name="connsiteY4" fmla="*/ 0 h 146050"/>
                <a:gd name="connsiteX0-1" fmla="*/ 0 w 140494"/>
                <a:gd name="connsiteY0-2" fmla="*/ 146050 h 237490"/>
                <a:gd name="connsiteX1-3" fmla="*/ 0 w 140494"/>
                <a:gd name="connsiteY1-4" fmla="*/ 0 h 237490"/>
                <a:gd name="connsiteX2-5" fmla="*/ 140494 w 140494"/>
                <a:gd name="connsiteY2-6" fmla="*/ 0 h 237490"/>
                <a:gd name="connsiteX3-7" fmla="*/ 140494 w 140494"/>
                <a:gd name="connsiteY3-8" fmla="*/ 146050 h 237490"/>
                <a:gd name="connsiteX4-9" fmla="*/ 91440 w 140494"/>
                <a:gd name="connsiteY4-10" fmla="*/ 237490 h 237490"/>
                <a:gd name="connsiteX0-11" fmla="*/ 0 w 140494"/>
                <a:gd name="connsiteY0-12" fmla="*/ 146050 h 146050"/>
                <a:gd name="connsiteX1-13" fmla="*/ 0 w 140494"/>
                <a:gd name="connsiteY1-14" fmla="*/ 0 h 146050"/>
                <a:gd name="connsiteX2-15" fmla="*/ 140494 w 140494"/>
                <a:gd name="connsiteY2-16" fmla="*/ 0 h 146050"/>
                <a:gd name="connsiteX3-17" fmla="*/ 140494 w 140494"/>
                <a:gd name="connsiteY3-18" fmla="*/ 146050 h 146050"/>
                <a:gd name="connsiteX0-19" fmla="*/ 0 w 140494"/>
                <a:gd name="connsiteY0-20" fmla="*/ 0 h 146050"/>
                <a:gd name="connsiteX1-21" fmla="*/ 140494 w 140494"/>
                <a:gd name="connsiteY1-22" fmla="*/ 0 h 146050"/>
                <a:gd name="connsiteX2-23" fmla="*/ 140494 w 140494"/>
                <a:gd name="connsiteY2-24" fmla="*/ 146050 h 14605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40494" h="146050">
                  <a:moveTo>
                    <a:pt x="0" y="0"/>
                  </a:moveTo>
                  <a:lnTo>
                    <a:pt x="140494" y="0"/>
                  </a:lnTo>
                  <a:lnTo>
                    <a:pt x="140494" y="146050"/>
                  </a:lnTo>
                </a:path>
              </a:pathLst>
            </a:custGeom>
            <a:noFill/>
            <a:ln w="19050" cmpd="sng">
              <a:solidFill>
                <a:srgbClr val="FF33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"/>
          <p:cNvSpPr>
            <a:spLocks noChangeArrowheads="1"/>
          </p:cNvSpPr>
          <p:nvPr/>
        </p:nvSpPr>
        <p:spPr bwMode="auto">
          <a:xfrm>
            <a:off x="1187450" y="339725"/>
            <a:ext cx="1831975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变式练习</a:t>
            </a:r>
          </a:p>
        </p:txBody>
      </p:sp>
      <p:sp>
        <p:nvSpPr>
          <p:cNvPr id="21507" name="矩形 2"/>
          <p:cNvSpPr>
            <a:spLocks noChangeArrowheads="1"/>
          </p:cNvSpPr>
          <p:nvPr/>
        </p:nvSpPr>
        <p:spPr bwMode="auto">
          <a:xfrm>
            <a:off x="1187450" y="1058863"/>
            <a:ext cx="7129463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如下图，要如何以这个三角形的一条短边为底画高呢？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动手试试看。</a:t>
            </a:r>
          </a:p>
        </p:txBody>
      </p:sp>
      <p:sp>
        <p:nvSpPr>
          <p:cNvPr id="4" name="任意多边形: 形状 3"/>
          <p:cNvSpPr/>
          <p:nvPr/>
        </p:nvSpPr>
        <p:spPr>
          <a:xfrm>
            <a:off x="3000375" y="2706688"/>
            <a:ext cx="3457575" cy="995362"/>
          </a:xfrm>
          <a:custGeom>
            <a:avLst/>
            <a:gdLst>
              <a:gd name="connsiteX0" fmla="*/ 0 w 2966720"/>
              <a:gd name="connsiteY0" fmla="*/ 47413 h 670560"/>
              <a:gd name="connsiteX1" fmla="*/ 623147 w 2966720"/>
              <a:gd name="connsiteY1" fmla="*/ 670560 h 670560"/>
              <a:gd name="connsiteX2" fmla="*/ 2966720 w 2966720"/>
              <a:gd name="connsiteY2" fmla="*/ 0 h 670560"/>
              <a:gd name="connsiteX3" fmla="*/ 0 w 2966720"/>
              <a:gd name="connsiteY3" fmla="*/ 47413 h 670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66720" h="670560">
                <a:moveTo>
                  <a:pt x="0" y="47413"/>
                </a:moveTo>
                <a:lnTo>
                  <a:pt x="623147" y="670560"/>
                </a:lnTo>
                <a:lnTo>
                  <a:pt x="2966720" y="0"/>
                </a:lnTo>
                <a:lnTo>
                  <a:pt x="0" y="47413"/>
                </a:lnTo>
                <a:close/>
              </a:path>
            </a:pathLst>
          </a:cu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3714750" y="3681413"/>
            <a:ext cx="877888" cy="112236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V="1">
            <a:off x="4294188" y="2708275"/>
            <a:ext cx="2155825" cy="1687513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1" name="文本框 5"/>
          <p:cNvSpPr txBox="1">
            <a:spLocks noChangeArrowheads="1"/>
          </p:cNvSpPr>
          <p:nvPr/>
        </p:nvSpPr>
        <p:spPr bwMode="auto">
          <a:xfrm>
            <a:off x="2803525" y="3130550"/>
            <a:ext cx="5445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>
                <a:latin typeface="黑体" panose="02010609060101010101" pitchFamily="49" charset="-122"/>
                <a:ea typeface="黑体" panose="02010609060101010101" pitchFamily="49" charset="-122"/>
              </a:rPr>
              <a:t>底</a:t>
            </a:r>
          </a:p>
        </p:txBody>
      </p:sp>
      <p:sp>
        <p:nvSpPr>
          <p:cNvPr id="17" name="矩形 16"/>
          <p:cNvSpPr/>
          <p:nvPr/>
        </p:nvSpPr>
        <p:spPr>
          <a:xfrm rot="3024102">
            <a:off x="4233863" y="4254500"/>
            <a:ext cx="128588" cy="128587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组合 39"/>
          <p:cNvGrpSpPr/>
          <p:nvPr/>
        </p:nvGrpSpPr>
        <p:grpSpPr bwMode="auto">
          <a:xfrm>
            <a:off x="-12700" y="204788"/>
            <a:ext cx="6213475" cy="773112"/>
            <a:chOff x="-12700" y="204814"/>
            <a:chExt cx="6213953" cy="773299"/>
          </a:xfrm>
        </p:grpSpPr>
        <p:pic>
          <p:nvPicPr>
            <p:cNvPr id="22567" name="图片 4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37"/>
            <a:stretch>
              <a:fillRect/>
            </a:stretch>
          </p:blipFill>
          <p:spPr bwMode="auto">
            <a:xfrm>
              <a:off x="-12700" y="204814"/>
              <a:ext cx="2713038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68" name="图片 4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-1396"/>
            <a:stretch>
              <a:fillRect/>
            </a:stretch>
          </p:blipFill>
          <p:spPr bwMode="auto">
            <a:xfrm>
              <a:off x="3104909" y="204814"/>
              <a:ext cx="3096344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69" name="图片 4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16" r="20839"/>
            <a:stretch>
              <a:fillRect/>
            </a:stretch>
          </p:blipFill>
          <p:spPr bwMode="auto">
            <a:xfrm>
              <a:off x="2085523" y="204814"/>
              <a:ext cx="2322631" cy="773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/>
        </p:nvGrpSpPr>
        <p:grpSpPr bwMode="auto">
          <a:xfrm>
            <a:off x="5004619" y="2461518"/>
            <a:ext cx="3600450" cy="2379663"/>
            <a:chOff x="5148064" y="2496154"/>
            <a:chExt cx="3600400" cy="2379852"/>
          </a:xfrm>
        </p:grpSpPr>
        <p:sp>
          <p:nvSpPr>
            <p:cNvPr id="6" name="矩形 5"/>
            <p:cNvSpPr/>
            <p:nvPr/>
          </p:nvSpPr>
          <p:spPr>
            <a:xfrm>
              <a:off x="6611719" y="4321924"/>
              <a:ext cx="134935" cy="136536"/>
            </a:xfrm>
            <a:prstGeom prst="rect">
              <a:avLst/>
            </a:prstGeom>
            <a:noFill/>
            <a:ln w="1905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>
              <a:off x="5508421" y="2951803"/>
              <a:ext cx="2879685" cy="1513007"/>
            </a:xfrm>
            <a:prstGeom prst="triangle">
              <a:avLst>
                <a:gd name="adj" fmla="val 38196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561" name="Text Box 8"/>
            <p:cNvSpPr txBox="1">
              <a:spLocks noChangeArrowheads="1"/>
            </p:cNvSpPr>
            <p:nvPr/>
          </p:nvSpPr>
          <p:spPr bwMode="auto">
            <a:xfrm>
              <a:off x="6417116" y="2496154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</a:p>
          </p:txBody>
        </p:sp>
        <p:sp>
          <p:nvSpPr>
            <p:cNvPr id="22562" name="Text Box 9"/>
            <p:cNvSpPr txBox="1">
              <a:spLocks noChangeArrowheads="1"/>
            </p:cNvSpPr>
            <p:nvPr/>
          </p:nvSpPr>
          <p:spPr bwMode="auto">
            <a:xfrm>
              <a:off x="5148064" y="4202901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</a:p>
          </p:txBody>
        </p:sp>
        <p:sp>
          <p:nvSpPr>
            <p:cNvPr id="22563" name="Text Box 10"/>
            <p:cNvSpPr txBox="1">
              <a:spLocks noChangeArrowheads="1"/>
            </p:cNvSpPr>
            <p:nvPr/>
          </p:nvSpPr>
          <p:spPr bwMode="auto">
            <a:xfrm>
              <a:off x="8324950" y="4258368"/>
              <a:ext cx="42351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i="1">
                  <a:latin typeface="Times New Roman" panose="02020603050405020304" pitchFamily="18" charset="0"/>
                  <a:ea typeface="黑体" panose="02010609060101010101" pitchFamily="49" charset="-122"/>
                </a:rPr>
                <a:t>C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6608544" y="2951803"/>
              <a:ext cx="0" cy="1490780"/>
            </a:xfrm>
            <a:prstGeom prst="line">
              <a:avLst/>
            </a:prstGeom>
            <a:ln w="1905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65" name="文本框 11"/>
            <p:cNvSpPr txBox="1">
              <a:spLocks noChangeArrowheads="1"/>
            </p:cNvSpPr>
            <p:nvPr/>
          </p:nvSpPr>
          <p:spPr bwMode="auto">
            <a:xfrm>
              <a:off x="6550081" y="3546657"/>
              <a:ext cx="4940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高</a:t>
              </a:r>
            </a:p>
          </p:txBody>
        </p:sp>
        <p:sp>
          <p:nvSpPr>
            <p:cNvPr id="22566" name="文本框 14"/>
            <p:cNvSpPr txBox="1">
              <a:spLocks noChangeArrowheads="1"/>
            </p:cNvSpPr>
            <p:nvPr/>
          </p:nvSpPr>
          <p:spPr bwMode="auto">
            <a:xfrm>
              <a:off x="6783480" y="4414341"/>
              <a:ext cx="49404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latin typeface="楷体" panose="02010609060101010101" pitchFamily="49" charset="-122"/>
                  <a:ea typeface="楷体" panose="02010609060101010101" pitchFamily="49" charset="-122"/>
                </a:rPr>
                <a:t>底</a:t>
              </a: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467544" y="2283718"/>
            <a:ext cx="4597400" cy="2486025"/>
            <a:chOff x="611560" y="2317973"/>
            <a:chExt cx="4597400" cy="2486025"/>
          </a:xfrm>
        </p:grpSpPr>
        <p:sp>
          <p:nvSpPr>
            <p:cNvPr id="16" name="等腰三角形 15"/>
            <p:cNvSpPr/>
            <p:nvPr/>
          </p:nvSpPr>
          <p:spPr>
            <a:xfrm>
              <a:off x="1060822" y="2843436"/>
              <a:ext cx="3671888" cy="1512887"/>
            </a:xfrm>
            <a:prstGeom prst="triangle">
              <a:avLst>
                <a:gd name="adj" fmla="val 38196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grpSp>
          <p:nvGrpSpPr>
            <p:cNvPr id="22538" name="组合 16"/>
            <p:cNvGrpSpPr/>
            <p:nvPr/>
          </p:nvGrpSpPr>
          <p:grpSpPr bwMode="auto">
            <a:xfrm>
              <a:off x="1022007" y="2800914"/>
              <a:ext cx="3740698" cy="1599350"/>
              <a:chOff x="2697233" y="800315"/>
              <a:chExt cx="3740698" cy="1599350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4113998" y="799974"/>
                <a:ext cx="85725" cy="87313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697948" y="2296987"/>
                <a:ext cx="85725" cy="8731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6352373" y="2312862"/>
                <a:ext cx="85725" cy="87312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grpSp>
          <p:nvGrpSpPr>
            <p:cNvPr id="22539" name="Group 9"/>
            <p:cNvGrpSpPr/>
            <p:nvPr/>
          </p:nvGrpSpPr>
          <p:grpSpPr bwMode="auto">
            <a:xfrm>
              <a:off x="611560" y="2317973"/>
              <a:ext cx="4597400" cy="2486025"/>
              <a:chOff x="132" y="27"/>
              <a:chExt cx="2896" cy="1566"/>
            </a:xfrm>
          </p:grpSpPr>
          <p:sp>
            <p:nvSpPr>
              <p:cNvPr id="22553" name="Text Box 10"/>
              <p:cNvSpPr txBox="1">
                <a:spLocks noChangeArrowheads="1"/>
              </p:cNvSpPr>
              <p:nvPr/>
            </p:nvSpPr>
            <p:spPr bwMode="auto">
              <a:xfrm>
                <a:off x="1031" y="27"/>
                <a:ext cx="590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顶点</a:t>
                </a:r>
              </a:p>
            </p:txBody>
          </p:sp>
          <p:sp>
            <p:nvSpPr>
              <p:cNvPr id="22554" name="Text Box 11"/>
              <p:cNvSpPr txBox="1">
                <a:spLocks noChangeArrowheads="1"/>
              </p:cNvSpPr>
              <p:nvPr/>
            </p:nvSpPr>
            <p:spPr bwMode="auto">
              <a:xfrm>
                <a:off x="132" y="1286"/>
                <a:ext cx="590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顶点</a:t>
                </a:r>
              </a:p>
            </p:txBody>
          </p:sp>
          <p:sp>
            <p:nvSpPr>
              <p:cNvPr id="22555" name="Text Box 12"/>
              <p:cNvSpPr txBox="1">
                <a:spLocks noChangeArrowheads="1"/>
              </p:cNvSpPr>
              <p:nvPr/>
            </p:nvSpPr>
            <p:spPr bwMode="auto">
              <a:xfrm>
                <a:off x="2438" y="1302"/>
                <a:ext cx="590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顶点</a:t>
                </a:r>
              </a:p>
            </p:txBody>
          </p:sp>
        </p:grpSp>
        <p:grpSp>
          <p:nvGrpSpPr>
            <p:cNvPr id="22540" name="Group 2"/>
            <p:cNvGrpSpPr/>
            <p:nvPr/>
          </p:nvGrpSpPr>
          <p:grpSpPr bwMode="auto">
            <a:xfrm>
              <a:off x="1297107" y="2954556"/>
              <a:ext cx="3059113" cy="1393825"/>
              <a:chOff x="-98" y="0"/>
              <a:chExt cx="1927" cy="878"/>
            </a:xfrm>
          </p:grpSpPr>
          <p:sp>
            <p:nvSpPr>
              <p:cNvPr id="26" name="未知"/>
              <p:cNvSpPr/>
              <p:nvPr/>
            </p:nvSpPr>
            <p:spPr bwMode="auto">
              <a:xfrm>
                <a:off x="544" y="0"/>
                <a:ext cx="204" cy="99"/>
              </a:xfrm>
              <a:custGeom>
                <a:avLst/>
                <a:gdLst>
                  <a:gd name="T0" fmla="*/ 0 w 227"/>
                  <a:gd name="T1" fmla="*/ 46 h 99"/>
                  <a:gd name="T2" fmla="*/ 136 w 227"/>
                  <a:gd name="T3" fmla="*/ 91 h 99"/>
                  <a:gd name="T4" fmla="*/ 227 w 227"/>
                  <a:gd name="T5" fmla="*/ 0 h 99"/>
                  <a:gd name="T6" fmla="*/ 0 60000 65536"/>
                  <a:gd name="T7" fmla="*/ 0 60000 65536"/>
                  <a:gd name="T8" fmla="*/ 0 60000 65536"/>
                  <a:gd name="T9" fmla="*/ 0 w 227"/>
                  <a:gd name="T10" fmla="*/ 0 h 99"/>
                  <a:gd name="T11" fmla="*/ 227 w 227"/>
                  <a:gd name="T12" fmla="*/ 99 h 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7" h="99">
                    <a:moveTo>
                      <a:pt x="0" y="46"/>
                    </a:moveTo>
                    <a:cubicBezTo>
                      <a:pt x="49" y="72"/>
                      <a:pt x="98" y="99"/>
                      <a:pt x="136" y="91"/>
                    </a:cubicBezTo>
                    <a:cubicBezTo>
                      <a:pt x="174" y="83"/>
                      <a:pt x="219" y="15"/>
                      <a:pt x="227" y="0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>
                  <a:latin typeface="+mn-ea"/>
                  <a:ea typeface="+mn-ea"/>
                </a:endParaRPr>
              </a:p>
            </p:txBody>
          </p:sp>
          <p:sp>
            <p:nvSpPr>
              <p:cNvPr id="27" name="未知"/>
              <p:cNvSpPr/>
              <p:nvPr/>
            </p:nvSpPr>
            <p:spPr bwMode="auto">
              <a:xfrm rot="1203274">
                <a:off x="-98" y="724"/>
                <a:ext cx="136" cy="136"/>
              </a:xfrm>
              <a:custGeom>
                <a:avLst/>
                <a:gdLst>
                  <a:gd name="T0" fmla="*/ 0 w 136"/>
                  <a:gd name="T1" fmla="*/ 0 h 136"/>
                  <a:gd name="T2" fmla="*/ 91 w 136"/>
                  <a:gd name="T3" fmla="*/ 45 h 136"/>
                  <a:gd name="T4" fmla="*/ 136 w 136"/>
                  <a:gd name="T5" fmla="*/ 136 h 136"/>
                  <a:gd name="T6" fmla="*/ 0 60000 65536"/>
                  <a:gd name="T7" fmla="*/ 0 60000 65536"/>
                  <a:gd name="T8" fmla="*/ 0 60000 65536"/>
                  <a:gd name="T9" fmla="*/ 0 w 136"/>
                  <a:gd name="T10" fmla="*/ 0 h 136"/>
                  <a:gd name="T11" fmla="*/ 136 w 136"/>
                  <a:gd name="T12" fmla="*/ 136 h 1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6" h="136">
                    <a:moveTo>
                      <a:pt x="0" y="0"/>
                    </a:moveTo>
                    <a:cubicBezTo>
                      <a:pt x="34" y="11"/>
                      <a:pt x="68" y="22"/>
                      <a:pt x="91" y="45"/>
                    </a:cubicBezTo>
                    <a:cubicBezTo>
                      <a:pt x="114" y="68"/>
                      <a:pt x="125" y="102"/>
                      <a:pt x="136" y="136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>
                  <a:latin typeface="+mn-ea"/>
                  <a:ea typeface="+mn-ea"/>
                </a:endParaRPr>
              </a:p>
            </p:txBody>
          </p:sp>
          <p:sp>
            <p:nvSpPr>
              <p:cNvPr id="28" name="未知"/>
              <p:cNvSpPr/>
              <p:nvPr/>
            </p:nvSpPr>
            <p:spPr bwMode="auto">
              <a:xfrm>
                <a:off x="1773" y="726"/>
                <a:ext cx="56" cy="152"/>
              </a:xfrm>
              <a:custGeom>
                <a:avLst/>
                <a:gdLst>
                  <a:gd name="T0" fmla="*/ 52 w 52"/>
                  <a:gd name="T1" fmla="*/ 0 h 136"/>
                  <a:gd name="T2" fmla="*/ 7 w 52"/>
                  <a:gd name="T3" fmla="*/ 45 h 136"/>
                  <a:gd name="T4" fmla="*/ 7 w 52"/>
                  <a:gd name="T5" fmla="*/ 136 h 136"/>
                  <a:gd name="T6" fmla="*/ 0 60000 65536"/>
                  <a:gd name="T7" fmla="*/ 0 60000 65536"/>
                  <a:gd name="T8" fmla="*/ 0 60000 65536"/>
                  <a:gd name="T9" fmla="*/ 0 w 52"/>
                  <a:gd name="T10" fmla="*/ 0 h 136"/>
                  <a:gd name="T11" fmla="*/ 52 w 52"/>
                  <a:gd name="T12" fmla="*/ 136 h 1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52" h="136">
                    <a:moveTo>
                      <a:pt x="52" y="0"/>
                    </a:moveTo>
                    <a:cubicBezTo>
                      <a:pt x="33" y="11"/>
                      <a:pt x="14" y="22"/>
                      <a:pt x="7" y="45"/>
                    </a:cubicBezTo>
                    <a:cubicBezTo>
                      <a:pt x="0" y="68"/>
                      <a:pt x="7" y="121"/>
                      <a:pt x="7" y="136"/>
                    </a:cubicBezTo>
                  </a:path>
                </a:pathLst>
              </a:custGeom>
              <a:noFill/>
              <a:ln w="25400" cap="flat" cmpd="sng">
                <a:solidFill>
                  <a:srgbClr val="FF0000"/>
                </a:solidFill>
                <a:bevel/>
              </a:ln>
            </p:spPr>
            <p:txBody>
              <a:bodyPr/>
              <a:lstStyle/>
              <a:p>
                <a:pPr>
                  <a:defRPr/>
                </a:pPr>
                <a:endParaRPr lang="zh-CN" altLang="en-US" sz="2800">
                  <a:latin typeface="+mn-ea"/>
                  <a:ea typeface="+mn-ea"/>
                </a:endParaRPr>
              </a:p>
            </p:txBody>
          </p:sp>
        </p:grpSp>
        <p:grpSp>
          <p:nvGrpSpPr>
            <p:cNvPr id="22541" name="Group 29"/>
            <p:cNvGrpSpPr/>
            <p:nvPr/>
          </p:nvGrpSpPr>
          <p:grpSpPr bwMode="auto">
            <a:xfrm>
              <a:off x="1467265" y="3046635"/>
              <a:ext cx="2787651" cy="1274763"/>
              <a:chOff x="-69" y="0"/>
              <a:chExt cx="1756" cy="803"/>
            </a:xfrm>
          </p:grpSpPr>
          <p:sp>
            <p:nvSpPr>
              <p:cNvPr id="22546" name="Text Box 30"/>
              <p:cNvSpPr txBox="1">
                <a:spLocks noChangeArrowheads="1"/>
              </p:cNvSpPr>
              <p:nvPr/>
            </p:nvSpPr>
            <p:spPr bwMode="auto">
              <a:xfrm>
                <a:off x="408" y="0"/>
                <a:ext cx="318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角</a:t>
                </a:r>
              </a:p>
            </p:txBody>
          </p:sp>
          <p:grpSp>
            <p:nvGrpSpPr>
              <p:cNvPr id="22547" name="Group 31"/>
              <p:cNvGrpSpPr/>
              <p:nvPr/>
            </p:nvGrpSpPr>
            <p:grpSpPr bwMode="auto">
              <a:xfrm>
                <a:off x="-69" y="495"/>
                <a:ext cx="1756" cy="308"/>
                <a:chOff x="-69" y="-124"/>
                <a:chExt cx="1756" cy="308"/>
              </a:xfrm>
            </p:grpSpPr>
            <p:sp>
              <p:nvSpPr>
                <p:cNvPr id="22548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-69" y="-124"/>
                  <a:ext cx="318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sz="2400" b="1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角</a:t>
                  </a:r>
                </a:p>
              </p:txBody>
            </p:sp>
            <p:sp>
              <p:nvSpPr>
                <p:cNvPr id="22549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1369" y="-107"/>
                  <a:ext cx="318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 typeface="Arial" panose="020B0604020202020204" pitchFamily="34" charset="0"/>
                    <a:buNone/>
                  </a:pPr>
                  <a:r>
                    <a:rPr lang="zh-CN" altLang="en-US" sz="2400" b="1">
                      <a:latin typeface="黑体" panose="02010609060101010101" pitchFamily="49" charset="-122"/>
                      <a:ea typeface="黑体" panose="02010609060101010101" pitchFamily="49" charset="-122"/>
                    </a:rPr>
                    <a:t>角</a:t>
                  </a:r>
                </a:p>
              </p:txBody>
            </p:sp>
          </p:grpSp>
        </p:grpSp>
        <p:grpSp>
          <p:nvGrpSpPr>
            <p:cNvPr id="22542" name="Group 17"/>
            <p:cNvGrpSpPr/>
            <p:nvPr/>
          </p:nvGrpSpPr>
          <p:grpSpPr bwMode="auto">
            <a:xfrm>
              <a:off x="1312300" y="3033193"/>
              <a:ext cx="2628900" cy="1758950"/>
              <a:chOff x="0" y="-17"/>
              <a:chExt cx="1656" cy="1108"/>
            </a:xfrm>
          </p:grpSpPr>
          <p:sp>
            <p:nvSpPr>
              <p:cNvPr id="22543" name="Text Box 18"/>
              <p:cNvSpPr txBox="1">
                <a:spLocks noChangeArrowheads="1"/>
              </p:cNvSpPr>
              <p:nvPr/>
            </p:nvSpPr>
            <p:spPr bwMode="auto">
              <a:xfrm>
                <a:off x="0" y="16"/>
                <a:ext cx="363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边</a:t>
                </a:r>
              </a:p>
            </p:txBody>
          </p:sp>
          <p:sp>
            <p:nvSpPr>
              <p:cNvPr id="22544" name="Text Box 19"/>
              <p:cNvSpPr txBox="1">
                <a:spLocks noChangeArrowheads="1"/>
              </p:cNvSpPr>
              <p:nvPr/>
            </p:nvSpPr>
            <p:spPr bwMode="auto">
              <a:xfrm>
                <a:off x="728" y="800"/>
                <a:ext cx="363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边</a:t>
                </a:r>
              </a:p>
            </p:txBody>
          </p:sp>
          <p:sp>
            <p:nvSpPr>
              <p:cNvPr id="22545" name="Text Box 20"/>
              <p:cNvSpPr txBox="1">
                <a:spLocks noChangeArrowheads="1"/>
              </p:cNvSpPr>
              <p:nvPr/>
            </p:nvSpPr>
            <p:spPr bwMode="auto">
              <a:xfrm>
                <a:off x="1293" y="-17"/>
                <a:ext cx="363" cy="2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 typeface="Arial" panose="020B0604020202020204" pitchFamily="34" charset="0"/>
                  <a:buNone/>
                </a:pPr>
                <a:r>
                  <a:rPr lang="zh-CN" altLang="en-US" sz="24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边</a:t>
                </a:r>
              </a:p>
            </p:txBody>
          </p:sp>
        </p:grpSp>
      </p:grpSp>
      <p:grpSp>
        <p:nvGrpSpPr>
          <p:cNvPr id="41" name="组合 40"/>
          <p:cNvGrpSpPr/>
          <p:nvPr/>
        </p:nvGrpSpPr>
        <p:grpSpPr bwMode="auto">
          <a:xfrm>
            <a:off x="850943" y="1121814"/>
            <a:ext cx="7348571" cy="1186411"/>
            <a:chOff x="1658345" y="3331888"/>
            <a:chExt cx="7347966" cy="1186078"/>
          </a:xfrm>
        </p:grpSpPr>
        <p:sp>
          <p:nvSpPr>
            <p:cNvPr id="22535" name="AutoShape 27"/>
            <p:cNvSpPr>
              <a:spLocks noChangeArrowheads="1"/>
            </p:cNvSpPr>
            <p:nvPr/>
          </p:nvSpPr>
          <p:spPr bwMode="auto">
            <a:xfrm flipH="1">
              <a:off x="3245671" y="3331888"/>
              <a:ext cx="5760640" cy="1040773"/>
            </a:xfrm>
            <a:prstGeom prst="wedgeRoundRectCallout">
              <a:avLst>
                <a:gd name="adj1" fmla="val 60065"/>
                <a:gd name="adj2" fmla="val -1546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3399FF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/>
              <a:r>
                <a:rPr lang="zh-CN" altLang="zh-CN" sz="28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由</a:t>
              </a:r>
              <a:r>
                <a:rPr lang="en-US" altLang="zh-CN" sz="28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8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条线段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围成</a:t>
              </a:r>
              <a:r>
                <a:rPr lang="zh-CN" altLang="en-US" sz="28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的图形</a:t>
              </a:r>
              <a:r>
                <a:rPr lang="zh-CN" altLang="en-US" sz="2800" b="1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（每相邻两条线段的端点相连）</a:t>
              </a:r>
              <a:r>
                <a:rPr lang="zh-CN" altLang="en-US" sz="28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叫作</a:t>
              </a:r>
              <a:r>
                <a:rPr lang="zh-CN" altLang="en-US" sz="2800" b="1">
                  <a:solidFill>
                    <a:srgbClr val="FF0000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三角形</a:t>
              </a:r>
              <a:r>
                <a:rPr lang="zh-CN" altLang="en-US" sz="2800" b="1">
                  <a:solidFill>
                    <a:srgbClr val="1C1C1C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22536" name="图片 4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8345" y="3353028"/>
              <a:ext cx="1146147" cy="116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534" name="矩形 7"/>
          <p:cNvSpPr>
            <a:spLocks noChangeArrowheads="1"/>
          </p:cNvSpPr>
          <p:nvPr/>
        </p:nvSpPr>
        <p:spPr bwMode="auto">
          <a:xfrm>
            <a:off x="292100" y="207963"/>
            <a:ext cx="52800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四、课堂小结，深化认识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1"/>
          <p:cNvSpPr>
            <a:spLocks noChangeArrowheads="1"/>
          </p:cNvSpPr>
          <p:nvPr/>
        </p:nvSpPr>
        <p:spPr bwMode="auto">
          <a:xfrm>
            <a:off x="571500" y="1203325"/>
            <a:ext cx="800100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下面哪些图形是三角形？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是三角形的，在括号里画“√”，不是的画“✕”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5" name="矩形 7"/>
          <p:cNvSpPr>
            <a:spLocks noChangeArrowheads="1"/>
          </p:cNvSpPr>
          <p:nvPr/>
        </p:nvSpPr>
        <p:spPr bwMode="auto">
          <a:xfrm>
            <a:off x="568325" y="541338"/>
            <a:ext cx="26590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pic>
        <p:nvPicPr>
          <p:cNvPr id="23556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586038"/>
            <a:ext cx="1027112" cy="88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3938" y="2657475"/>
            <a:ext cx="957262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8" name="图片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900" y="2690813"/>
            <a:ext cx="1082675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图片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0475" y="2690813"/>
            <a:ext cx="1025525" cy="808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图片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5400" y="2768600"/>
            <a:ext cx="957263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图片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250" y="2768600"/>
            <a:ext cx="1082675" cy="811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矩形 9"/>
          <p:cNvSpPr>
            <a:spLocks noChangeArrowheads="1"/>
          </p:cNvSpPr>
          <p:nvPr/>
        </p:nvSpPr>
        <p:spPr bwMode="auto">
          <a:xfrm>
            <a:off x="757238" y="3648075"/>
            <a:ext cx="1520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63" name="矩形 10"/>
          <p:cNvSpPr>
            <a:spLocks noChangeArrowheads="1"/>
          </p:cNvSpPr>
          <p:nvPr/>
        </p:nvSpPr>
        <p:spPr bwMode="auto">
          <a:xfrm>
            <a:off x="1898650" y="3648075"/>
            <a:ext cx="1520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64" name="矩形 11"/>
          <p:cNvSpPr>
            <a:spLocks noChangeArrowheads="1"/>
          </p:cNvSpPr>
          <p:nvPr/>
        </p:nvSpPr>
        <p:spPr bwMode="auto">
          <a:xfrm>
            <a:off x="3302000" y="3648075"/>
            <a:ext cx="1522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65" name="矩形 12"/>
          <p:cNvSpPr>
            <a:spLocks noChangeArrowheads="1"/>
          </p:cNvSpPr>
          <p:nvPr/>
        </p:nvSpPr>
        <p:spPr bwMode="auto">
          <a:xfrm>
            <a:off x="4727575" y="3648075"/>
            <a:ext cx="1522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66" name="矩形 13"/>
          <p:cNvSpPr>
            <a:spLocks noChangeArrowheads="1"/>
          </p:cNvSpPr>
          <p:nvPr/>
        </p:nvSpPr>
        <p:spPr bwMode="auto">
          <a:xfrm>
            <a:off x="5940425" y="3648075"/>
            <a:ext cx="1520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67" name="矩形 14"/>
          <p:cNvSpPr>
            <a:spLocks noChangeArrowheads="1"/>
          </p:cNvSpPr>
          <p:nvPr/>
        </p:nvSpPr>
        <p:spPr bwMode="auto">
          <a:xfrm>
            <a:off x="7092950" y="3648075"/>
            <a:ext cx="15208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     ）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257300" y="3648075"/>
            <a:ext cx="43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2374900" y="3616325"/>
            <a:ext cx="6492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3763963" y="3616325"/>
            <a:ext cx="6492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5138738" y="3616325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6402388" y="3616325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7640638" y="3648075"/>
            <a:ext cx="43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√</a:t>
            </a:r>
            <a:endParaRPr lang="zh-CN" altLang="en-US" sz="3600">
              <a:solidFill>
                <a:srgbClr val="FF00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574" name="组合 2"/>
          <p:cNvGrpSpPr/>
          <p:nvPr/>
        </p:nvGrpSpPr>
        <p:grpSpPr bwMode="auto">
          <a:xfrm>
            <a:off x="2698750" y="4835525"/>
            <a:ext cx="4241800" cy="307975"/>
            <a:chOff x="2382515" y="4832269"/>
            <a:chExt cx="4242393" cy="307578"/>
          </a:xfrm>
        </p:grpSpPr>
        <p:sp>
          <p:nvSpPr>
            <p:cNvPr id="24" name="圆角矩形 23"/>
            <p:cNvSpPr/>
            <p:nvPr/>
          </p:nvSpPr>
          <p:spPr>
            <a:xfrm>
              <a:off x="2382515" y="4832269"/>
              <a:ext cx="4242393" cy="305993"/>
            </a:xfrm>
            <a:prstGeom prst="round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576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4045262" cy="3075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创优作业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100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440</Words>
  <Application>Microsoft Office PowerPoint</Application>
  <PresentationFormat>全屏显示(16:9)</PresentationFormat>
  <Paragraphs>97</Paragraphs>
  <Slides>19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9" baseType="lpstr">
      <vt:lpstr>等线</vt:lpstr>
      <vt:lpstr>等线 Light</vt:lpstr>
      <vt:lpstr>黑体</vt:lpstr>
      <vt:lpstr>楷体</vt:lpstr>
      <vt:lpstr>宋体</vt:lpstr>
      <vt:lpstr>幼圆</vt:lpstr>
      <vt:lpstr>Arial</vt:lpstr>
      <vt:lpstr>Calibri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345</cp:revision>
  <dcterms:created xsi:type="dcterms:W3CDTF">2015-08-27T07:30:00Z</dcterms:created>
  <dcterms:modified xsi:type="dcterms:W3CDTF">2023-11-21T05:30:57Z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20394A304EAB492283931D904D55DE1A</vt:lpwstr>
  </property>
</Properties>
</file>