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3" r:id="rId2"/>
    <p:sldId id="399" r:id="rId3"/>
    <p:sldId id="438" r:id="rId4"/>
    <p:sldId id="448" r:id="rId5"/>
    <p:sldId id="449" r:id="rId6"/>
    <p:sldId id="451" r:id="rId7"/>
    <p:sldId id="450" r:id="rId8"/>
    <p:sldId id="447" r:id="rId9"/>
    <p:sldId id="420" r:id="rId1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3A7"/>
    <a:srgbClr val="0A0FDC"/>
    <a:srgbClr val="EAFF56"/>
    <a:srgbClr val="A4E2C6"/>
    <a:srgbClr val="70F3FF"/>
    <a:srgbClr val="FAFF72"/>
    <a:srgbClr val="CDB78C"/>
    <a:srgbClr val="DBD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071" autoAdjust="0"/>
  </p:normalViewPr>
  <p:slideViewPr>
    <p:cSldViewPr showGuides="1">
      <p:cViewPr varScale="1">
        <p:scale>
          <a:sx n="145" d="100"/>
          <a:sy n="145" d="100"/>
        </p:scale>
        <p:origin x="516" y="12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6A2BDE5-5DF7-43C9-A6F1-8984815E4D50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A63FD3-7416-4C65-B624-9CC195F0462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23158128-8865-477F-BAE5-CD233C97235C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8" r="523"/>
          <a:stretch>
            <a:fillRect/>
          </a:stretch>
        </p:blipFill>
        <p:spPr bwMode="auto">
          <a:xfrm>
            <a:off x="6618288" y="0"/>
            <a:ext cx="25209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 rot="21370986">
            <a:off x="1330325" y="838200"/>
            <a:ext cx="7019925" cy="329088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331913" y="835025"/>
            <a:ext cx="7019925" cy="3289300"/>
          </a:xfrm>
          <a:prstGeom prst="rect">
            <a:avLst/>
          </a:prstGeom>
          <a:solidFill>
            <a:srgbClr val="B7E9FF"/>
          </a:solidFill>
          <a:ln w="38100">
            <a:noFill/>
            <a:prstDash val="sys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 rot="19856675">
            <a:off x="3979942" y="2211910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2663825"/>
            <a:ext cx="25050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10"/>
          <a:stretch>
            <a:fillRect/>
          </a:stretch>
        </p:blipFill>
        <p:spPr bwMode="auto">
          <a:xfrm>
            <a:off x="0" y="0"/>
            <a:ext cx="15478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6DDEC013-8B75-4CAA-BB31-9FF7725E9B0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8" r="523"/>
          <a:stretch>
            <a:fillRect/>
          </a:stretch>
        </p:blipFill>
        <p:spPr bwMode="auto">
          <a:xfrm>
            <a:off x="6618288" y="0"/>
            <a:ext cx="25209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10"/>
          <a:stretch>
            <a:fillRect/>
          </a:stretch>
        </p:blipFill>
        <p:spPr bwMode="auto">
          <a:xfrm>
            <a:off x="0" y="0"/>
            <a:ext cx="15478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856675">
            <a:off x="3979942" y="2211910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7">
            <a:extLst>
              <a:ext uri="{FF2B5EF4-FFF2-40B4-BE49-F238E27FC236}">
                <a16:creationId xmlns:a16="http://schemas.microsoft.com/office/drawing/2014/main" id="{8846EE8A-053B-4668-812F-D4E54B6B31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05E128C-A35E-4B23-9832-A3448EC29BF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51720" y="1979720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三角形的特性（</a:t>
            </a: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490913" y="281146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7172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308" y="982663"/>
            <a:ext cx="856721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1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9226" name="图片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图片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9" name="矩形 7"/>
          <p:cNvSpPr>
            <a:spLocks noChangeArrowheads="1"/>
          </p:cNvSpPr>
          <p:nvPr/>
        </p:nvSpPr>
        <p:spPr bwMode="auto">
          <a:xfrm>
            <a:off x="292100" y="204788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一、创设情境，导入新课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04032" y="1257375"/>
            <a:ext cx="8135937" cy="5222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ea"/>
                <a:ea typeface="+mn-ea"/>
                <a:cs typeface="Times New Roman" panose="02020603050405020304" pitchFamily="18" charset="0"/>
              </a:rPr>
              <a:t>看看下图中哪儿有三角形，想想它们有什么作用。</a:t>
            </a:r>
            <a:endParaRPr lang="zh-CN" altLang="en-US" sz="2800" b="1" dirty="0">
              <a:latin typeface="+mn-ea"/>
              <a:ea typeface="+mn-ea"/>
            </a:endParaRPr>
          </a:p>
        </p:txBody>
      </p:sp>
      <p:pic>
        <p:nvPicPr>
          <p:cNvPr id="9221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1995686"/>
            <a:ext cx="8385175" cy="2012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8"/>
          <p:cNvSpPr>
            <a:spLocks noChangeArrowheads="1"/>
          </p:cNvSpPr>
          <p:nvPr/>
        </p:nvSpPr>
        <p:spPr bwMode="auto">
          <a:xfrm>
            <a:off x="3332163" y="4155926"/>
            <a:ext cx="198755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稳定、支撑</a:t>
            </a:r>
          </a:p>
        </p:txBody>
      </p:sp>
      <p:sp>
        <p:nvSpPr>
          <p:cNvPr id="2" name="任意多边形: 形状 1"/>
          <p:cNvSpPr/>
          <p:nvPr/>
        </p:nvSpPr>
        <p:spPr>
          <a:xfrm>
            <a:off x="1189359" y="3190808"/>
            <a:ext cx="543525" cy="409242"/>
          </a:xfrm>
          <a:custGeom>
            <a:avLst/>
            <a:gdLst>
              <a:gd name="connsiteX0" fmla="*/ 0 w 543525"/>
              <a:gd name="connsiteY0" fmla="*/ 121494 h 409242"/>
              <a:gd name="connsiteX1" fmla="*/ 0 w 543525"/>
              <a:gd name="connsiteY1" fmla="*/ 409242 h 409242"/>
              <a:gd name="connsiteX2" fmla="*/ 543525 w 543525"/>
              <a:gd name="connsiteY2" fmla="*/ 0 h 409242"/>
              <a:gd name="connsiteX3" fmla="*/ 0 w 543525"/>
              <a:gd name="connsiteY3" fmla="*/ 121494 h 40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25" h="409242">
                <a:moveTo>
                  <a:pt x="0" y="121494"/>
                </a:moveTo>
                <a:lnTo>
                  <a:pt x="0" y="409242"/>
                </a:lnTo>
                <a:lnTo>
                  <a:pt x="543525" y="0"/>
                </a:lnTo>
                <a:lnTo>
                  <a:pt x="0" y="121494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721544" y="2244436"/>
            <a:ext cx="2014238" cy="1298065"/>
          </a:xfrm>
          <a:custGeom>
            <a:avLst/>
            <a:gdLst>
              <a:gd name="connsiteX0" fmla="*/ 0 w 2014238"/>
              <a:gd name="connsiteY0" fmla="*/ 185438 h 1298065"/>
              <a:gd name="connsiteX1" fmla="*/ 517947 w 2014238"/>
              <a:gd name="connsiteY1" fmla="*/ 0 h 1298065"/>
              <a:gd name="connsiteX2" fmla="*/ 2014238 w 2014238"/>
              <a:gd name="connsiteY2" fmla="*/ 1298065 h 1298065"/>
              <a:gd name="connsiteX3" fmla="*/ 0 w 2014238"/>
              <a:gd name="connsiteY3" fmla="*/ 185438 h 1298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4238" h="1298065">
                <a:moveTo>
                  <a:pt x="0" y="185438"/>
                </a:moveTo>
                <a:lnTo>
                  <a:pt x="517947" y="0"/>
                </a:lnTo>
                <a:lnTo>
                  <a:pt x="2014238" y="1298065"/>
                </a:lnTo>
                <a:lnTo>
                  <a:pt x="0" y="185438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任意多边形: 形状 5"/>
          <p:cNvSpPr/>
          <p:nvPr/>
        </p:nvSpPr>
        <p:spPr>
          <a:xfrm>
            <a:off x="7059424" y="2551368"/>
            <a:ext cx="626652" cy="370875"/>
          </a:xfrm>
          <a:custGeom>
            <a:avLst/>
            <a:gdLst>
              <a:gd name="connsiteX0" fmla="*/ 0 w 626652"/>
              <a:gd name="connsiteY0" fmla="*/ 0 h 370875"/>
              <a:gd name="connsiteX1" fmla="*/ 626652 w 626652"/>
              <a:gd name="connsiteY1" fmla="*/ 25577 h 370875"/>
              <a:gd name="connsiteX2" fmla="*/ 306931 w 626652"/>
              <a:gd name="connsiteY2" fmla="*/ 370875 h 370875"/>
              <a:gd name="connsiteX3" fmla="*/ 0 w 626652"/>
              <a:gd name="connsiteY3" fmla="*/ 0 h 37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652" h="370875">
                <a:moveTo>
                  <a:pt x="0" y="0"/>
                </a:moveTo>
                <a:lnTo>
                  <a:pt x="626652" y="25577"/>
                </a:lnTo>
                <a:lnTo>
                  <a:pt x="306931" y="370875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7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10247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3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70" y="1169293"/>
            <a:ext cx="637687" cy="63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12"/>
          <p:cNvSpPr txBox="1">
            <a:spLocks noChangeArrowheads="1"/>
          </p:cNvSpPr>
          <p:nvPr/>
        </p:nvSpPr>
        <p:spPr bwMode="auto">
          <a:xfrm>
            <a:off x="1349375" y="1121740"/>
            <a:ext cx="6751017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用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根小棒围三角形，用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根小棒围四边形，看看各能围出几个。（小棒的长度都一样。）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10245" name="矩形 7"/>
          <p:cNvSpPr>
            <a:spLocks noChangeArrowheads="1"/>
          </p:cNvSpPr>
          <p:nvPr/>
        </p:nvSpPr>
        <p:spPr bwMode="auto">
          <a:xfrm>
            <a:off x="323850" y="21431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二、动手操作，理解感知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2931790"/>
            <a:ext cx="5677705" cy="1225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956" y="2051144"/>
            <a:ext cx="4765062" cy="2695388"/>
          </a:xfrm>
          <a:prstGeom prst="rect">
            <a:avLst/>
          </a:prstGeom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685800" y="644525"/>
            <a:ext cx="3675062" cy="1117600"/>
          </a:xfrm>
          <a:prstGeom prst="wedgeRoundRectCallout">
            <a:avLst>
              <a:gd name="adj1" fmla="val 24800"/>
              <a:gd name="adj2" fmla="val 7982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我围来围去，围出的都是一种三角形。</a:t>
            </a:r>
          </a:p>
        </p:txBody>
      </p:sp>
      <p:sp>
        <p:nvSpPr>
          <p:cNvPr id="7" name="等腰三角形 6"/>
          <p:cNvSpPr/>
          <p:nvPr/>
        </p:nvSpPr>
        <p:spPr>
          <a:xfrm>
            <a:off x="685800" y="2411413"/>
            <a:ext cx="554038" cy="447675"/>
          </a:xfrm>
          <a:prstGeom prst="triangl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8" name="等腰三角形 7"/>
          <p:cNvSpPr/>
          <p:nvPr/>
        </p:nvSpPr>
        <p:spPr>
          <a:xfrm>
            <a:off x="1504950" y="2411413"/>
            <a:ext cx="554037" cy="447675"/>
          </a:xfrm>
          <a:prstGeom prst="triangl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等腰三角形 8"/>
          <p:cNvSpPr/>
          <p:nvPr/>
        </p:nvSpPr>
        <p:spPr>
          <a:xfrm>
            <a:off x="2324100" y="2411413"/>
            <a:ext cx="554038" cy="447675"/>
          </a:xfrm>
          <a:prstGeom prst="triangl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5112461" y="789035"/>
            <a:ext cx="3419979" cy="1117600"/>
          </a:xfrm>
          <a:prstGeom prst="wedgeRoundRectCallout">
            <a:avLst>
              <a:gd name="adj1" fmla="val -35020"/>
              <a:gd name="adj2" fmla="val 6800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我已经围出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个不同形状的四边形了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!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6191168" y="2641600"/>
            <a:ext cx="577850" cy="446088"/>
          </a:xfrm>
          <a:prstGeom prst="parallelogram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2" name="矩形 11"/>
          <p:cNvSpPr/>
          <p:nvPr/>
        </p:nvSpPr>
        <p:spPr>
          <a:xfrm>
            <a:off x="6961105" y="2641600"/>
            <a:ext cx="466725" cy="466725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3" name="菱形 12"/>
          <p:cNvSpPr/>
          <p:nvPr/>
        </p:nvSpPr>
        <p:spPr>
          <a:xfrm>
            <a:off x="7619918" y="2536825"/>
            <a:ext cx="574675" cy="714375"/>
          </a:xfrm>
          <a:prstGeom prst="diamond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bldLvl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3"/>
          <p:cNvGrpSpPr/>
          <p:nvPr/>
        </p:nvGrpSpPr>
        <p:grpSpPr bwMode="auto">
          <a:xfrm>
            <a:off x="1187450" y="482600"/>
            <a:ext cx="1547813" cy="584200"/>
            <a:chOff x="911225" y="478155"/>
            <a:chExt cx="1548131" cy="585470"/>
          </a:xfrm>
        </p:grpSpPr>
        <p:sp>
          <p:nvSpPr>
            <p:cNvPr id="3" name="放大镜"/>
            <p:cNvSpPr/>
            <p:nvPr/>
          </p:nvSpPr>
          <p:spPr bwMode="auto">
            <a:xfrm>
              <a:off x="911225" y="478155"/>
              <a:ext cx="543037" cy="585470"/>
            </a:xfrm>
            <a:custGeom>
              <a:avLst/>
              <a:gdLst>
                <a:gd name="connsiteX0" fmla="*/ 1638300 w 4396363"/>
                <a:gd name="connsiteY0" fmla="*/ 558403 h 5128349"/>
                <a:gd name="connsiteX1" fmla="*/ 558403 w 4396363"/>
                <a:gd name="connsiteY1" fmla="*/ 1638300 h 5128349"/>
                <a:gd name="connsiteX2" fmla="*/ 1638300 w 4396363"/>
                <a:gd name="connsiteY2" fmla="*/ 2718197 h 5128349"/>
                <a:gd name="connsiteX3" fmla="*/ 2718197 w 4396363"/>
                <a:gd name="connsiteY3" fmla="*/ 1638300 h 5128349"/>
                <a:gd name="connsiteX4" fmla="*/ 1638300 w 4396363"/>
                <a:gd name="connsiteY4" fmla="*/ 558403 h 5128349"/>
                <a:gd name="connsiteX5" fmla="*/ 1638300 w 4396363"/>
                <a:gd name="connsiteY5" fmla="*/ 0 h 5128349"/>
                <a:gd name="connsiteX6" fmla="*/ 3276600 w 4396363"/>
                <a:gd name="connsiteY6" fmla="*/ 1638300 h 5128349"/>
                <a:gd name="connsiteX7" fmla="*/ 2902492 w 4396363"/>
                <a:gd name="connsiteY7" fmla="*/ 2680411 h 5128349"/>
                <a:gd name="connsiteX8" fmla="*/ 2816386 w 4396363"/>
                <a:gd name="connsiteY8" fmla="*/ 2775151 h 5128349"/>
                <a:gd name="connsiteX9" fmla="*/ 2928393 w 4396363"/>
                <a:gd name="connsiteY9" fmla="*/ 2923790 h 5128349"/>
                <a:gd name="connsiteX10" fmla="*/ 2942554 w 4396363"/>
                <a:gd name="connsiteY10" fmla="*/ 2913119 h 5128349"/>
                <a:gd name="connsiteX11" fmla="*/ 3136485 w 4396363"/>
                <a:gd name="connsiteY11" fmla="*/ 2942400 h 5128349"/>
                <a:gd name="connsiteX12" fmla="*/ 4367683 w 4396363"/>
                <a:gd name="connsiteY12" fmla="*/ 4576254 h 5128349"/>
                <a:gd name="connsiteX13" fmla="*/ 4342375 w 4396363"/>
                <a:gd name="connsiteY13" fmla="*/ 4770744 h 5128349"/>
                <a:gd name="connsiteX14" fmla="*/ 3903910 w 4396363"/>
                <a:gd name="connsiteY14" fmla="*/ 5101151 h 5128349"/>
                <a:gd name="connsiteX15" fmla="*/ 3709978 w 4396363"/>
                <a:gd name="connsiteY15" fmla="*/ 5071870 h 5128349"/>
                <a:gd name="connsiteX16" fmla="*/ 2478781 w 4396363"/>
                <a:gd name="connsiteY16" fmla="*/ 3438015 h 5128349"/>
                <a:gd name="connsiteX17" fmla="*/ 2504089 w 4396363"/>
                <a:gd name="connsiteY17" fmla="*/ 3243526 h 5128349"/>
                <a:gd name="connsiteX18" fmla="*/ 2518249 w 4396363"/>
                <a:gd name="connsiteY18" fmla="*/ 3232855 h 5128349"/>
                <a:gd name="connsiteX19" fmla="*/ 2406738 w 4396363"/>
                <a:gd name="connsiteY19" fmla="*/ 3084875 h 5128349"/>
                <a:gd name="connsiteX20" fmla="*/ 2276001 w 4396363"/>
                <a:gd name="connsiteY20" fmla="*/ 3147854 h 5128349"/>
                <a:gd name="connsiteX21" fmla="*/ 1638300 w 4396363"/>
                <a:gd name="connsiteY21" fmla="*/ 3276600 h 5128349"/>
                <a:gd name="connsiteX22" fmla="*/ 0 w 4396363"/>
                <a:gd name="connsiteY22" fmla="*/ 1638300 h 5128349"/>
                <a:gd name="connsiteX23" fmla="*/ 1638300 w 4396363"/>
                <a:gd name="connsiteY23" fmla="*/ 0 h 5128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96363" h="5128349">
                  <a:moveTo>
                    <a:pt x="1638300" y="558403"/>
                  </a:moveTo>
                  <a:cubicBezTo>
                    <a:pt x="1041889" y="558403"/>
                    <a:pt x="558403" y="1041889"/>
                    <a:pt x="558403" y="1638300"/>
                  </a:cubicBezTo>
                  <a:cubicBezTo>
                    <a:pt x="558403" y="2234711"/>
                    <a:pt x="1041889" y="2718197"/>
                    <a:pt x="1638300" y="2718197"/>
                  </a:cubicBezTo>
                  <a:cubicBezTo>
                    <a:pt x="2234711" y="2718197"/>
                    <a:pt x="2718197" y="2234711"/>
                    <a:pt x="2718197" y="1638300"/>
                  </a:cubicBezTo>
                  <a:cubicBezTo>
                    <a:pt x="2718197" y="1041889"/>
                    <a:pt x="2234711" y="558403"/>
                    <a:pt x="1638300" y="558403"/>
                  </a:cubicBezTo>
                  <a:close/>
                  <a:moveTo>
                    <a:pt x="1638300" y="0"/>
                  </a:moveTo>
                  <a:cubicBezTo>
                    <a:pt x="2543108" y="0"/>
                    <a:pt x="3276600" y="733492"/>
                    <a:pt x="3276600" y="1638300"/>
                  </a:cubicBezTo>
                  <a:cubicBezTo>
                    <a:pt x="3276600" y="2034154"/>
                    <a:pt x="3136205" y="2397216"/>
                    <a:pt x="2902492" y="2680411"/>
                  </a:cubicBezTo>
                  <a:lnTo>
                    <a:pt x="2816386" y="2775151"/>
                  </a:lnTo>
                  <a:lnTo>
                    <a:pt x="2928393" y="2923790"/>
                  </a:lnTo>
                  <a:lnTo>
                    <a:pt x="2942554" y="2913119"/>
                  </a:lnTo>
                  <a:cubicBezTo>
                    <a:pt x="3003095" y="2867498"/>
                    <a:pt x="3089921" y="2880607"/>
                    <a:pt x="3136485" y="2942400"/>
                  </a:cubicBezTo>
                  <a:lnTo>
                    <a:pt x="4367683" y="4576254"/>
                  </a:lnTo>
                  <a:cubicBezTo>
                    <a:pt x="4414247" y="4638047"/>
                    <a:pt x="4402916" y="4725123"/>
                    <a:pt x="4342375" y="4770744"/>
                  </a:cubicBezTo>
                  <a:lnTo>
                    <a:pt x="3903910" y="5101151"/>
                  </a:lnTo>
                  <a:cubicBezTo>
                    <a:pt x="3843369" y="5146772"/>
                    <a:pt x="3756543" y="5133662"/>
                    <a:pt x="3709978" y="5071870"/>
                  </a:cubicBezTo>
                  <a:lnTo>
                    <a:pt x="2478781" y="3438015"/>
                  </a:lnTo>
                  <a:cubicBezTo>
                    <a:pt x="2432217" y="3376223"/>
                    <a:pt x="2443548" y="3289147"/>
                    <a:pt x="2504089" y="3243526"/>
                  </a:cubicBezTo>
                  <a:lnTo>
                    <a:pt x="2518249" y="3232855"/>
                  </a:lnTo>
                  <a:lnTo>
                    <a:pt x="2406738" y="3084875"/>
                  </a:lnTo>
                  <a:lnTo>
                    <a:pt x="2276001" y="3147854"/>
                  </a:lnTo>
                  <a:cubicBezTo>
                    <a:pt x="2079997" y="3230757"/>
                    <a:pt x="1864502" y="3276600"/>
                    <a:pt x="1638300" y="3276600"/>
                  </a:cubicBezTo>
                  <a:cubicBezTo>
                    <a:pt x="733492" y="3276600"/>
                    <a:pt x="0" y="2543108"/>
                    <a:pt x="0" y="1638300"/>
                  </a:cubicBezTo>
                  <a:cubicBezTo>
                    <a:pt x="0" y="733492"/>
                    <a:pt x="733492" y="0"/>
                    <a:pt x="16383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  <p:sp>
          <p:nvSpPr>
            <p:cNvPr id="12300" name="文本框 2"/>
            <p:cNvSpPr txBox="1">
              <a:spLocks noChangeArrowheads="1"/>
            </p:cNvSpPr>
            <p:nvPr/>
          </p:nvSpPr>
          <p:spPr bwMode="auto">
            <a:xfrm>
              <a:off x="1453953" y="478850"/>
              <a:ext cx="100540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66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实验</a:t>
              </a:r>
            </a:p>
          </p:txBody>
        </p:sp>
      </p:grpSp>
      <p:sp>
        <p:nvSpPr>
          <p:cNvPr id="12291" name="文本框 1"/>
          <p:cNvSpPr txBox="1">
            <a:spLocks noChangeArrowheads="1"/>
          </p:cNvSpPr>
          <p:nvPr/>
        </p:nvSpPr>
        <p:spPr bwMode="auto">
          <a:xfrm>
            <a:off x="2735263" y="411163"/>
            <a:ext cx="5256212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拉动三角形框架和四边形框架，你有什么发现？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79" y="2465445"/>
            <a:ext cx="1525559" cy="183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等腰三角形 9"/>
          <p:cNvSpPr/>
          <p:nvPr/>
        </p:nvSpPr>
        <p:spPr>
          <a:xfrm>
            <a:off x="2730500" y="2835275"/>
            <a:ext cx="1270000" cy="1025525"/>
          </a:xfrm>
          <a:prstGeom prst="triangl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菱形 10"/>
          <p:cNvSpPr/>
          <p:nvPr/>
        </p:nvSpPr>
        <p:spPr>
          <a:xfrm>
            <a:off x="5022850" y="2565400"/>
            <a:ext cx="1316038" cy="1638300"/>
          </a:xfrm>
          <a:prstGeom prst="diamond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2" name="对话气泡: 圆角矩形 11"/>
          <p:cNvSpPr/>
          <p:nvPr/>
        </p:nvSpPr>
        <p:spPr>
          <a:xfrm>
            <a:off x="1547813" y="1755775"/>
            <a:ext cx="1728787" cy="768350"/>
          </a:xfrm>
          <a:prstGeom prst="wedgeRoundRectCallout">
            <a:avLst>
              <a:gd name="adj1" fmla="val -45709"/>
              <a:gd name="adj2" fmla="val 9593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拉不动。</a:t>
            </a: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751" y="2501901"/>
            <a:ext cx="1420324" cy="185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/>
          <p:cNvSpPr/>
          <p:nvPr/>
        </p:nvSpPr>
        <p:spPr>
          <a:xfrm>
            <a:off x="4802884" y="1683544"/>
            <a:ext cx="2817812" cy="769938"/>
          </a:xfrm>
          <a:prstGeom prst="wedgeRoundRectCallout">
            <a:avLst>
              <a:gd name="adj1" fmla="val 43194"/>
              <a:gd name="adj2" fmla="val 11090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一拉就变形了。</a:t>
            </a:r>
          </a:p>
        </p:txBody>
      </p:sp>
      <p:sp>
        <p:nvSpPr>
          <p:cNvPr id="16" name="矩形 64"/>
          <p:cNvSpPr>
            <a:spLocks noChangeArrowheads="1"/>
          </p:cNvSpPr>
          <p:nvPr/>
        </p:nvSpPr>
        <p:spPr bwMode="auto">
          <a:xfrm>
            <a:off x="1619250" y="4300538"/>
            <a:ext cx="63166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A0FD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四边形容易变形，三角形具有稳定性。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7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13329" name="图片 1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0" name="图片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1" name="图片 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5" name="文本框 14"/>
          <p:cNvSpPr txBox="1">
            <a:spLocks noChangeArrowheads="1"/>
          </p:cNvSpPr>
          <p:nvPr/>
        </p:nvSpPr>
        <p:spPr bwMode="auto">
          <a:xfrm>
            <a:off x="771525" y="1390650"/>
            <a:ext cx="76009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举出生活中应用三角形稳定性的例子。</a:t>
            </a:r>
          </a:p>
        </p:txBody>
      </p:sp>
      <p:pic>
        <p:nvPicPr>
          <p:cNvPr id="5" name="Picture 23" descr="u5jx02_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355850"/>
            <a:ext cx="32004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3"/>
          <p:cNvGrpSpPr/>
          <p:nvPr/>
        </p:nvGrpSpPr>
        <p:grpSpPr bwMode="auto">
          <a:xfrm>
            <a:off x="592138" y="2573338"/>
            <a:ext cx="2924175" cy="400050"/>
            <a:chOff x="1608" y="1464"/>
            <a:chExt cx="1842" cy="252"/>
          </a:xfrm>
        </p:grpSpPr>
        <p:sp>
          <p:nvSpPr>
            <p:cNvPr id="13326" name="Line 30"/>
            <p:cNvSpPr>
              <a:spLocks noChangeShapeType="1"/>
            </p:cNvSpPr>
            <p:nvPr/>
          </p:nvSpPr>
          <p:spPr bwMode="auto">
            <a:xfrm>
              <a:off x="1614" y="1704"/>
              <a:ext cx="1812" cy="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7" name="Line 31"/>
            <p:cNvSpPr>
              <a:spLocks noChangeShapeType="1"/>
            </p:cNvSpPr>
            <p:nvPr/>
          </p:nvSpPr>
          <p:spPr bwMode="auto">
            <a:xfrm flipV="1">
              <a:off x="1608" y="1470"/>
              <a:ext cx="1002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8" name="Line 32"/>
            <p:cNvSpPr>
              <a:spLocks noChangeShapeType="1"/>
            </p:cNvSpPr>
            <p:nvPr/>
          </p:nvSpPr>
          <p:spPr bwMode="auto">
            <a:xfrm>
              <a:off x="2598" y="1464"/>
              <a:ext cx="852" cy="25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0" name="Picture 25" descr="u5jx02_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7" r="21562"/>
          <a:stretch>
            <a:fillRect/>
          </a:stretch>
        </p:blipFill>
        <p:spPr bwMode="auto">
          <a:xfrm>
            <a:off x="3851275" y="2176463"/>
            <a:ext cx="1943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29"/>
          <p:cNvGrpSpPr/>
          <p:nvPr/>
        </p:nvGrpSpPr>
        <p:grpSpPr bwMode="auto">
          <a:xfrm>
            <a:off x="4194175" y="2365375"/>
            <a:ext cx="923925" cy="342900"/>
            <a:chOff x="510" y="1314"/>
            <a:chExt cx="582" cy="216"/>
          </a:xfrm>
        </p:grpSpPr>
        <p:sp>
          <p:nvSpPr>
            <p:cNvPr id="13323" name="Line 26"/>
            <p:cNvSpPr>
              <a:spLocks noChangeShapeType="1"/>
            </p:cNvSpPr>
            <p:nvPr/>
          </p:nvSpPr>
          <p:spPr bwMode="auto">
            <a:xfrm flipV="1">
              <a:off x="510" y="1482"/>
              <a:ext cx="552" cy="4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4" name="Line 27"/>
            <p:cNvSpPr>
              <a:spLocks noChangeShapeType="1"/>
            </p:cNvSpPr>
            <p:nvPr/>
          </p:nvSpPr>
          <p:spPr bwMode="auto">
            <a:xfrm flipV="1">
              <a:off x="510" y="1320"/>
              <a:ext cx="582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5" name="Line 28"/>
            <p:cNvSpPr>
              <a:spLocks noChangeShapeType="1"/>
            </p:cNvSpPr>
            <p:nvPr/>
          </p:nvSpPr>
          <p:spPr bwMode="auto">
            <a:xfrm flipH="1">
              <a:off x="1050" y="1314"/>
              <a:ext cx="42" cy="18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327275"/>
            <a:ext cx="303530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任意多边形: 形状 19"/>
          <p:cNvSpPr/>
          <p:nvPr/>
        </p:nvSpPr>
        <p:spPr>
          <a:xfrm>
            <a:off x="5899150" y="2647950"/>
            <a:ext cx="304800" cy="1571625"/>
          </a:xfrm>
          <a:custGeom>
            <a:avLst/>
            <a:gdLst>
              <a:gd name="connsiteX0" fmla="*/ 0 w 304800"/>
              <a:gd name="connsiteY0" fmla="*/ 1219200 h 1571414"/>
              <a:gd name="connsiteX1" fmla="*/ 304800 w 304800"/>
              <a:gd name="connsiteY1" fmla="*/ 1571414 h 1571414"/>
              <a:gd name="connsiteX2" fmla="*/ 209974 w 304800"/>
              <a:gd name="connsiteY2" fmla="*/ 0 h 1571414"/>
              <a:gd name="connsiteX3" fmla="*/ 0 w 304800"/>
              <a:gd name="connsiteY3" fmla="*/ 1219200 h 157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1571414">
                <a:moveTo>
                  <a:pt x="0" y="1219200"/>
                </a:moveTo>
                <a:lnTo>
                  <a:pt x="304800" y="1571414"/>
                </a:lnTo>
                <a:lnTo>
                  <a:pt x="209974" y="0"/>
                </a:lnTo>
                <a:lnTo>
                  <a:pt x="0" y="12192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22" name="矩形 7"/>
          <p:cNvSpPr>
            <a:spLocks noChangeArrowheads="1"/>
          </p:cNvSpPr>
          <p:nvPr/>
        </p:nvSpPr>
        <p:spPr bwMode="auto">
          <a:xfrm>
            <a:off x="261938" y="19526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三、解决问题，巩固运用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5290185" y="1021080"/>
            <a:ext cx="295846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P59 </a:t>
            </a:r>
            <a:r>
              <a:rPr lang="zh-CN" dirty="0">
                <a:solidFill>
                  <a:srgbClr val="F27E3F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>
            <a:spLocks noChangeArrowheads="1"/>
          </p:cNvSpPr>
          <p:nvPr/>
        </p:nvSpPr>
        <p:spPr bwMode="auto">
          <a:xfrm>
            <a:off x="1547813" y="1050925"/>
            <a:ext cx="62642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四边形容易变形，你能想办法让四边形也拉不动吗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2555875" y="2571750"/>
            <a:ext cx="1317625" cy="1638300"/>
          </a:xfrm>
          <a:prstGeom prst="diamond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/>
        </p:nvSpPr>
        <p:spPr>
          <a:xfrm>
            <a:off x="5148263" y="2641600"/>
            <a:ext cx="1423987" cy="1423988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cxnSp>
        <p:nvCxnSpPr>
          <p:cNvPr id="6" name="直接连接符 5"/>
          <p:cNvCxnSpPr>
            <a:stCxn id="3" idx="1"/>
            <a:endCxn id="3" idx="3"/>
          </p:cNvCxnSpPr>
          <p:nvPr/>
        </p:nvCxnSpPr>
        <p:spPr>
          <a:xfrm>
            <a:off x="2555875" y="3390900"/>
            <a:ext cx="13176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154613" y="2652713"/>
            <a:ext cx="1409700" cy="1412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31"/>
          <a:stretch>
            <a:fillRect/>
          </a:stretch>
        </p:blipFill>
        <p:spPr bwMode="auto">
          <a:xfrm>
            <a:off x="954450" y="3581492"/>
            <a:ext cx="6872287" cy="61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文本框 9"/>
          <p:cNvSpPr txBox="1">
            <a:spLocks noChangeArrowheads="1"/>
          </p:cNvSpPr>
          <p:nvPr/>
        </p:nvSpPr>
        <p:spPr bwMode="auto">
          <a:xfrm>
            <a:off x="800100" y="627063"/>
            <a:ext cx="215900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围篱笆。</a:t>
            </a:r>
          </a:p>
        </p:txBody>
      </p:sp>
      <p:grpSp>
        <p:nvGrpSpPr>
          <p:cNvPr id="16388" name="组合 11"/>
          <p:cNvGrpSpPr/>
          <p:nvPr/>
        </p:nvGrpSpPr>
        <p:grpSpPr bwMode="auto">
          <a:xfrm>
            <a:off x="2994025" y="736599"/>
            <a:ext cx="5754482" cy="1692175"/>
            <a:chOff x="3506953" y="3341662"/>
            <a:chExt cx="5754699" cy="1691204"/>
          </a:xfrm>
        </p:grpSpPr>
        <p:sp>
          <p:nvSpPr>
            <p:cNvPr id="16393" name="AutoShape 27"/>
            <p:cNvSpPr>
              <a:spLocks noChangeArrowheads="1"/>
            </p:cNvSpPr>
            <p:nvPr/>
          </p:nvSpPr>
          <p:spPr bwMode="auto">
            <a:xfrm flipH="1">
              <a:off x="3506953" y="3341662"/>
              <a:ext cx="4751567" cy="658435"/>
            </a:xfrm>
            <a:prstGeom prst="wedgeRoundRectCallout">
              <a:avLst>
                <a:gd name="adj1" fmla="val -53389"/>
                <a:gd name="adj2" fmla="val 51907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4">
                  <a:lumMod val="75000"/>
                </a:schemeClr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>
                <a:defRPr/>
              </a:pP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哪种方法更牢固？为什么？</a:t>
              </a:r>
            </a:p>
          </p:txBody>
        </p:sp>
        <p:pic>
          <p:nvPicPr>
            <p:cNvPr id="16392" name="图片 4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115505" y="3868409"/>
              <a:ext cx="1146147" cy="1164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893720" y="3567069"/>
            <a:ext cx="6461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FF0000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rPr>
              <a:t>√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123902" y="4227513"/>
            <a:ext cx="489619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A0FD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因为三角形具有稳定性。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3157" y="1605047"/>
            <a:ext cx="6259246" cy="2030329"/>
          </a:xfrm>
          <a:prstGeom prst="rect">
            <a:avLst/>
          </a:prstGeom>
        </p:spPr>
      </p:pic>
      <p:sp>
        <p:nvSpPr>
          <p:cNvPr id="14" name="文本框 7"/>
          <p:cNvSpPr txBox="1"/>
          <p:nvPr/>
        </p:nvSpPr>
        <p:spPr>
          <a:xfrm>
            <a:off x="635317" y="40166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P63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8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17415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6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7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矩形: 圆角 7"/>
          <p:cNvSpPr/>
          <p:nvPr/>
        </p:nvSpPr>
        <p:spPr>
          <a:xfrm>
            <a:off x="1767656" y="1728788"/>
            <a:ext cx="6908800" cy="1674812"/>
          </a:xfrm>
          <a:prstGeom prst="roundRect">
            <a:avLst/>
          </a:prstGeom>
          <a:solidFill>
            <a:srgbClr val="FFB3A7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412" name="文本框 1"/>
          <p:cNvSpPr txBox="1">
            <a:spLocks noChangeArrowheads="1"/>
          </p:cNvSpPr>
          <p:nvPr/>
        </p:nvSpPr>
        <p:spPr bwMode="auto">
          <a:xfrm>
            <a:off x="261938" y="203200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四、课堂小结，质疑问难</a:t>
            </a:r>
          </a:p>
        </p:txBody>
      </p:sp>
      <p:pic>
        <p:nvPicPr>
          <p:cNvPr id="17413" name="图片 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728788"/>
            <a:ext cx="1381074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/>
          <p:cNvSpPr/>
          <p:nvPr/>
        </p:nvSpPr>
        <p:spPr>
          <a:xfrm>
            <a:off x="1908943" y="1879600"/>
            <a:ext cx="6624638" cy="13716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这节课你获得了什么知识？你对三角形有了哪些进一步的认识？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230</Words>
  <Application>Microsoft Office PowerPoint</Application>
  <PresentationFormat>全屏显示(16:9)</PresentationFormat>
  <Paragraphs>26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等线</vt:lpstr>
      <vt:lpstr>等线 Light</vt:lpstr>
      <vt:lpstr>方正黑体_GBK</vt:lpstr>
      <vt:lpstr>黑体</vt:lpstr>
      <vt:lpstr>楷体</vt:lpstr>
      <vt:lpstr>宋体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342</cp:revision>
  <dcterms:created xsi:type="dcterms:W3CDTF">2015-08-27T07:30:00Z</dcterms:created>
  <dcterms:modified xsi:type="dcterms:W3CDTF">2023-11-21T05:31:45Z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8E5C69436DDB432EB10023191B7203F1</vt:lpwstr>
  </property>
</Properties>
</file>