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3" r:id="rId2"/>
    <p:sldId id="399" r:id="rId3"/>
    <p:sldId id="448" r:id="rId4"/>
    <p:sldId id="438" r:id="rId5"/>
    <p:sldId id="421" r:id="rId6"/>
    <p:sldId id="439" r:id="rId7"/>
    <p:sldId id="449" r:id="rId8"/>
    <p:sldId id="450" r:id="rId9"/>
    <p:sldId id="451" r:id="rId10"/>
    <p:sldId id="452" r:id="rId11"/>
    <p:sldId id="453" r:id="rId12"/>
    <p:sldId id="440" r:id="rId13"/>
    <p:sldId id="431" r:id="rId14"/>
    <p:sldId id="454" r:id="rId15"/>
    <p:sldId id="455" r:id="rId16"/>
    <p:sldId id="420" r:id="rId17"/>
    <p:sldId id="456" r:id="rId18"/>
    <p:sldId id="457" r:id="rId19"/>
    <p:sldId id="458" r:id="rId20"/>
    <p:sldId id="459" r:id="rId21"/>
    <p:sldId id="460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8">
          <p15:clr>
            <a:srgbClr val="A4A3A4"/>
          </p15:clr>
        </p15:guide>
        <p15:guide id="2" orient="horz" pos="712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F3FF"/>
    <a:srgbClr val="F36838"/>
    <a:srgbClr val="0A0FDC"/>
    <a:srgbClr val="EAFF56"/>
    <a:srgbClr val="A4E2C6"/>
    <a:srgbClr val="FFB3A7"/>
    <a:srgbClr val="FAFF72"/>
    <a:srgbClr val="CDB7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74" d="100"/>
          <a:sy n="74" d="100"/>
        </p:scale>
        <p:origin x="84" y="1266"/>
      </p:cViewPr>
      <p:guideLst>
        <p:guide orient="horz" pos="1668"/>
        <p:guide orient="horz" pos="712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66D72BF-4FDB-45A3-9692-47819ECD7E74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E0E23F3-9B4A-451C-AE4B-723B6DA273A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8BFB605-9522-4847-A449-5D697C7E8F4D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A29C7C2-0683-4182-B6A3-522EA02F57DF}" type="slidenum">
              <a:rPr lang="zh-CN" altLang="en-US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5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33ED7999-6179-4E49-98F3-C1B95F289FE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0338"/>
            <a:ext cx="8858250" cy="48228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A7EEA425-FF25-4868-B618-C6AD8EEA56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933C188-8637-4447-ACF9-499958D22FF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7664" y="1995686"/>
            <a:ext cx="6048672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三角形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三边的关系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348038" y="299243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7172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640" y="833438"/>
            <a:ext cx="856721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17475"/>
            <a:ext cx="6427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29" y="972053"/>
            <a:ext cx="590038" cy="59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矩形 7"/>
          <p:cNvSpPr>
            <a:spLocks noChangeArrowheads="1"/>
          </p:cNvSpPr>
          <p:nvPr/>
        </p:nvSpPr>
        <p:spPr bwMode="auto">
          <a:xfrm>
            <a:off x="227013" y="211138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一、创设情境，导入新课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84035" y="1006235"/>
            <a:ext cx="5391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_GB2312" pitchFamily="49" charset="-122"/>
                <a:ea typeface="黑体" panose="02010609060101010101" pitchFamily="49" charset="-122"/>
                <a:cs typeface="+mn-cs"/>
              </a:rPr>
              <a:t>小明上学走哪条路最近</a:t>
            </a:r>
            <a:r>
              <a:rPr lang="zh-CN" altLang="en-US" sz="2800" b="1">
                <a:solidFill>
                  <a:prstClr val="black"/>
                </a:solidFill>
                <a:latin typeface="楷体_GB2312" pitchFamily="49" charset="-122"/>
                <a:ea typeface="黑体" panose="02010609060101010101" pitchFamily="49" charset="-122"/>
              </a:rPr>
              <a:t>？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_GB2312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506805"/>
            <a:ext cx="6870023" cy="212988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 bwMode="auto">
          <a:xfrm>
            <a:off x="467544" y="3219822"/>
            <a:ext cx="3880545" cy="1728192"/>
            <a:chOff x="311763" y="2937629"/>
            <a:chExt cx="3880282" cy="1728223"/>
          </a:xfrm>
        </p:grpSpPr>
        <p:pic>
          <p:nvPicPr>
            <p:cNvPr id="11" name="图片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8" t="53487" r="3760" b="11275"/>
            <a:stretch>
              <a:fillRect/>
            </a:stretch>
          </p:blipFill>
          <p:spPr bwMode="auto">
            <a:xfrm flipH="1" flipV="1">
              <a:off x="311763" y="2937629"/>
              <a:ext cx="3880282" cy="1728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矩形 9"/>
            <p:cNvSpPr>
              <a:spLocks noChangeArrowheads="1"/>
            </p:cNvSpPr>
            <p:nvPr/>
          </p:nvSpPr>
          <p:spPr bwMode="auto">
            <a:xfrm>
              <a:off x="527772" y="3441694"/>
              <a:ext cx="3456150" cy="954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楷体_GB2312" pitchFamily="49" charset="-122"/>
                  <a:ea typeface="黑体" panose="02010609060101010101" pitchFamily="49" charset="-122"/>
                </a:rPr>
                <a:t>仔细观察，他可以怎样走？有几条路线？</a:t>
              </a:r>
              <a:endParaRPr lang="en-US" altLang="zh-CN" sz="2800" b="1" dirty="0">
                <a:latin typeface="楷体_GB2312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3" name="Line 22"/>
          <p:cNvSpPr>
            <a:spLocks noChangeShapeType="1"/>
          </p:cNvSpPr>
          <p:nvPr/>
        </p:nvSpPr>
        <p:spPr bwMode="auto">
          <a:xfrm flipV="1">
            <a:off x="2007843" y="1656151"/>
            <a:ext cx="2404297" cy="939978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Line 23"/>
          <p:cNvSpPr>
            <a:spLocks noChangeShapeType="1"/>
          </p:cNvSpPr>
          <p:nvPr/>
        </p:nvSpPr>
        <p:spPr bwMode="auto">
          <a:xfrm>
            <a:off x="4420845" y="1665739"/>
            <a:ext cx="2926327" cy="897851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 flipV="1">
            <a:off x="2022128" y="2583340"/>
            <a:ext cx="5325044" cy="1353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Line 22"/>
          <p:cNvSpPr>
            <a:spLocks noChangeShapeType="1"/>
          </p:cNvSpPr>
          <p:nvPr/>
        </p:nvSpPr>
        <p:spPr bwMode="auto">
          <a:xfrm flipH="1" flipV="1">
            <a:off x="2027026" y="2608915"/>
            <a:ext cx="2039816" cy="944963"/>
          </a:xfrm>
          <a:prstGeom prst="line">
            <a:avLst/>
          </a:prstGeom>
          <a:noFill/>
          <a:ln w="50800">
            <a:solidFill>
              <a:srgbClr val="70F3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Line 23"/>
          <p:cNvSpPr>
            <a:spLocks noChangeShapeType="1"/>
          </p:cNvSpPr>
          <p:nvPr/>
        </p:nvSpPr>
        <p:spPr bwMode="auto">
          <a:xfrm flipV="1">
            <a:off x="4066842" y="2589734"/>
            <a:ext cx="3273936" cy="960585"/>
          </a:xfrm>
          <a:prstGeom prst="line">
            <a:avLst/>
          </a:prstGeom>
          <a:noFill/>
          <a:ln w="50800">
            <a:solidFill>
              <a:srgbClr val="70F3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4832280" y="3219822"/>
            <a:ext cx="2662237" cy="1185862"/>
            <a:chOff x="4913108" y="3513374"/>
            <a:chExt cx="2662648" cy="1185906"/>
          </a:xfrm>
        </p:grpSpPr>
        <p:pic>
          <p:nvPicPr>
            <p:cNvPr id="10252" name="图片 2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8" t="6398" r="3760" b="58363"/>
            <a:stretch>
              <a:fillRect/>
            </a:stretch>
          </p:blipFill>
          <p:spPr bwMode="auto">
            <a:xfrm>
              <a:off x="4913108" y="3513374"/>
              <a:ext cx="2662648" cy="1185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3" name="矩形 9"/>
            <p:cNvSpPr>
              <a:spLocks noChangeArrowheads="1"/>
            </p:cNvSpPr>
            <p:nvPr/>
          </p:nvSpPr>
          <p:spPr bwMode="auto">
            <a:xfrm>
              <a:off x="5148191" y="3567392"/>
              <a:ext cx="2022687" cy="95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中间的路线最近。</a:t>
              </a:r>
            </a:p>
          </p:txBody>
        </p:sp>
      </p:grpSp>
      <p:pic>
        <p:nvPicPr>
          <p:cNvPr id="5" name="Picture 2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29" y="972053"/>
            <a:ext cx="590038" cy="59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1284035" y="1006235"/>
            <a:ext cx="5391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_GB2312" pitchFamily="49" charset="-122"/>
                <a:ea typeface="黑体" panose="02010609060101010101" pitchFamily="49" charset="-122"/>
                <a:cs typeface="+mn-cs"/>
              </a:rPr>
              <a:t>小明上学走哪条路最近</a:t>
            </a:r>
            <a:r>
              <a:rPr lang="zh-CN" altLang="en-US" sz="2800" b="1">
                <a:solidFill>
                  <a:prstClr val="black"/>
                </a:solidFill>
                <a:latin typeface="楷体_GB2312" pitchFamily="49" charset="-122"/>
                <a:ea typeface="黑体" panose="02010609060101010101" pitchFamily="49" charset="-122"/>
              </a:rPr>
              <a:t>？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_GB2312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1506805"/>
            <a:ext cx="6870023" cy="2129888"/>
          </a:xfrm>
          <a:prstGeom prst="rect">
            <a:avLst/>
          </a:prstGeom>
        </p:spPr>
      </p:pic>
      <p:sp>
        <p:nvSpPr>
          <p:cNvPr id="8" name="Line 22"/>
          <p:cNvSpPr>
            <a:spLocks noChangeShapeType="1"/>
          </p:cNvSpPr>
          <p:nvPr/>
        </p:nvSpPr>
        <p:spPr bwMode="auto">
          <a:xfrm flipV="1">
            <a:off x="2007843" y="1656151"/>
            <a:ext cx="2404297" cy="939978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4420845" y="1665739"/>
            <a:ext cx="2926327" cy="897851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2022128" y="2583340"/>
            <a:ext cx="5325044" cy="1353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Line 22"/>
          <p:cNvSpPr>
            <a:spLocks noChangeShapeType="1"/>
          </p:cNvSpPr>
          <p:nvPr/>
        </p:nvSpPr>
        <p:spPr bwMode="auto">
          <a:xfrm flipH="1" flipV="1">
            <a:off x="2027026" y="2608915"/>
            <a:ext cx="2039816" cy="944963"/>
          </a:xfrm>
          <a:prstGeom prst="line">
            <a:avLst/>
          </a:prstGeom>
          <a:noFill/>
          <a:ln w="50800">
            <a:solidFill>
              <a:srgbClr val="70F3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 flipV="1">
            <a:off x="4066842" y="2589734"/>
            <a:ext cx="3273936" cy="960585"/>
          </a:xfrm>
          <a:prstGeom prst="line">
            <a:avLst/>
          </a:prstGeom>
          <a:noFill/>
          <a:ln w="50800">
            <a:solidFill>
              <a:srgbClr val="70F3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17" y="3081396"/>
            <a:ext cx="1368568" cy="184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8"/>
          <p:cNvGrpSpPr/>
          <p:nvPr/>
        </p:nvGrpSpPr>
        <p:grpSpPr bwMode="auto">
          <a:xfrm>
            <a:off x="1403350" y="2692499"/>
            <a:ext cx="6583363" cy="1895475"/>
            <a:chOff x="1074655" y="1951343"/>
            <a:chExt cx="6584318" cy="1896211"/>
          </a:xfrm>
        </p:grpSpPr>
        <p:sp>
          <p:nvSpPr>
            <p:cNvPr id="5" name="矩形: 圆角 4"/>
            <p:cNvSpPr/>
            <p:nvPr/>
          </p:nvSpPr>
          <p:spPr>
            <a:xfrm>
              <a:off x="1074655" y="2197501"/>
              <a:ext cx="6584318" cy="1650053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accent2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1276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603582" y="1951343"/>
              <a:ext cx="492125" cy="492125"/>
            </a:xfrm>
            <a:prstGeom prst="ellipse">
              <a:avLst/>
            </a:prstGeom>
            <a:solidFill>
              <a:srgbClr val="FF6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</a:p>
          </p:txBody>
        </p:sp>
        <p:sp>
          <p:nvSpPr>
            <p:cNvPr id="11277" name="MH_Other_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064399" y="1951343"/>
              <a:ext cx="492125" cy="492125"/>
            </a:xfrm>
            <a:prstGeom prst="ellipse">
              <a:avLst/>
            </a:prstGeom>
            <a:solidFill>
              <a:srgbClr val="45D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论</a:t>
              </a:r>
            </a:p>
          </p:txBody>
        </p:sp>
      </p:grp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509713" y="3222724"/>
            <a:ext cx="6370637" cy="119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两点间所有连线中线段最短，这条线段的长度叫作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两点间的距离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Line 22"/>
          <p:cNvSpPr>
            <a:spLocks noChangeShapeType="1"/>
          </p:cNvSpPr>
          <p:nvPr/>
        </p:nvSpPr>
        <p:spPr bwMode="auto">
          <a:xfrm flipV="1">
            <a:off x="2007843" y="699542"/>
            <a:ext cx="2404297" cy="939978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Line 23"/>
          <p:cNvSpPr>
            <a:spLocks noChangeShapeType="1"/>
          </p:cNvSpPr>
          <p:nvPr/>
        </p:nvSpPr>
        <p:spPr bwMode="auto">
          <a:xfrm>
            <a:off x="4420845" y="709130"/>
            <a:ext cx="2926327" cy="897851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 flipV="1">
            <a:off x="2022128" y="1626731"/>
            <a:ext cx="5325044" cy="1353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Line 22"/>
          <p:cNvSpPr>
            <a:spLocks noChangeShapeType="1"/>
          </p:cNvSpPr>
          <p:nvPr/>
        </p:nvSpPr>
        <p:spPr bwMode="auto">
          <a:xfrm flipH="1" flipV="1">
            <a:off x="2027026" y="1652306"/>
            <a:ext cx="2039816" cy="944963"/>
          </a:xfrm>
          <a:prstGeom prst="line">
            <a:avLst/>
          </a:prstGeom>
          <a:noFill/>
          <a:ln w="50800">
            <a:solidFill>
              <a:srgbClr val="70F3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 flipV="1">
            <a:off x="4066842" y="1633125"/>
            <a:ext cx="3273936" cy="960585"/>
          </a:xfrm>
          <a:prstGeom prst="line">
            <a:avLst/>
          </a:prstGeom>
          <a:noFill/>
          <a:ln w="50800">
            <a:solidFill>
              <a:srgbClr val="70F3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959967" y="1582369"/>
            <a:ext cx="106363" cy="106363"/>
          </a:xfrm>
          <a:prstGeom prst="ellipse">
            <a:avLst/>
          </a:prstGeom>
          <a:solidFill>
            <a:srgbClr val="0A0FD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1520230" y="1301382"/>
            <a:ext cx="458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i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10" name="椭圆 9"/>
          <p:cNvSpPr/>
          <p:nvPr/>
        </p:nvSpPr>
        <p:spPr>
          <a:xfrm>
            <a:off x="7289601" y="1551668"/>
            <a:ext cx="104775" cy="106362"/>
          </a:xfrm>
          <a:prstGeom prst="ellipse">
            <a:avLst/>
          </a:prstGeom>
          <a:solidFill>
            <a:srgbClr val="0A0FDC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7407170" y="1289475"/>
            <a:ext cx="4587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i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554359"/>
            <a:ext cx="6870023" cy="2129888"/>
          </a:xfrm>
          <a:prstGeom prst="rect">
            <a:avLst/>
          </a:prstGeom>
        </p:spPr>
      </p:pic>
      <p:sp>
        <p:nvSpPr>
          <p:cNvPr id="4" name="Line 22"/>
          <p:cNvSpPr>
            <a:spLocks noChangeShapeType="1"/>
          </p:cNvSpPr>
          <p:nvPr/>
        </p:nvSpPr>
        <p:spPr bwMode="auto">
          <a:xfrm flipV="1">
            <a:off x="2007843" y="699542"/>
            <a:ext cx="2404297" cy="939978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Line 23"/>
          <p:cNvSpPr>
            <a:spLocks noChangeShapeType="1"/>
          </p:cNvSpPr>
          <p:nvPr/>
        </p:nvSpPr>
        <p:spPr bwMode="auto">
          <a:xfrm>
            <a:off x="4420845" y="709130"/>
            <a:ext cx="2926327" cy="897851"/>
          </a:xfrm>
          <a:prstGeom prst="line">
            <a:avLst/>
          </a:prstGeom>
          <a:noFill/>
          <a:ln w="50800">
            <a:solidFill>
              <a:srgbClr val="0066FF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6" name="直接连接符 5"/>
          <p:cNvCxnSpPr>
            <a:cxnSpLocks noChangeShapeType="1"/>
          </p:cNvCxnSpPr>
          <p:nvPr/>
        </p:nvCxnSpPr>
        <p:spPr bwMode="auto">
          <a:xfrm flipV="1">
            <a:off x="2022128" y="1626731"/>
            <a:ext cx="5325044" cy="1353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矩形 1"/>
          <p:cNvSpPr>
            <a:spLocks noChangeArrowheads="1"/>
          </p:cNvSpPr>
          <p:nvPr/>
        </p:nvSpPr>
        <p:spPr bwMode="auto">
          <a:xfrm>
            <a:off x="683568" y="2670512"/>
            <a:ext cx="7776864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小明家、邮局、学校三地，连接后近似一个什么图形？</a:t>
            </a:r>
          </a:p>
        </p:txBody>
      </p:sp>
      <p:pic>
        <p:nvPicPr>
          <p:cNvPr id="8" name="图片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52320" y="3507854"/>
            <a:ext cx="1146175" cy="1165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圆角矩形标注 19"/>
          <p:cNvSpPr/>
          <p:nvPr/>
        </p:nvSpPr>
        <p:spPr bwMode="auto">
          <a:xfrm>
            <a:off x="2555776" y="3554212"/>
            <a:ext cx="4594175" cy="1246188"/>
          </a:xfrm>
          <a:prstGeom prst="wedgeRoundRectCallout">
            <a:avLst>
              <a:gd name="adj1" fmla="val 57782"/>
              <a:gd name="adj2" fmla="val -970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想一想：三角形的三边之间有怎样的关系呢？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"/>
          <p:cNvSpPr>
            <a:spLocks noChangeArrowheads="1"/>
          </p:cNvSpPr>
          <p:nvPr/>
        </p:nvSpPr>
        <p:spPr bwMode="auto">
          <a:xfrm>
            <a:off x="1187078" y="693895"/>
            <a:ext cx="7345362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什么样的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条线段能围成三角形呢？我们来做个实验。剪出下面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组纸条（单位：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</a:p>
        </p:txBody>
      </p:sp>
      <p:pic>
        <p:nvPicPr>
          <p:cNvPr id="13315" name="Picture 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08" y="693895"/>
            <a:ext cx="619341" cy="61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187078" y="1901673"/>
            <a:ext cx="31019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E9667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6、7、8；</a:t>
            </a:r>
          </a:p>
        </p:txBody>
      </p:sp>
      <p:sp>
        <p:nvSpPr>
          <p:cNvPr id="10" name="文本框 12"/>
          <p:cNvSpPr txBox="1">
            <a:spLocks noChangeArrowheads="1"/>
          </p:cNvSpPr>
          <p:nvPr/>
        </p:nvSpPr>
        <p:spPr bwMode="auto">
          <a:xfrm>
            <a:off x="4694238" y="1905000"/>
            <a:ext cx="32734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E9667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4、5、9；</a:t>
            </a:r>
          </a:p>
        </p:txBody>
      </p:sp>
      <p:sp>
        <p:nvSpPr>
          <p:cNvPr id="11" name="文本框 18"/>
          <p:cNvSpPr txBox="1">
            <a:spLocks noChangeArrowheads="1"/>
          </p:cNvSpPr>
          <p:nvPr/>
        </p:nvSpPr>
        <p:spPr bwMode="auto">
          <a:xfrm>
            <a:off x="1187078" y="2592388"/>
            <a:ext cx="32543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E9667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3、6、10；</a:t>
            </a:r>
          </a:p>
        </p:txBody>
      </p:sp>
      <p:sp>
        <p:nvSpPr>
          <p:cNvPr id="12" name="文本框 20"/>
          <p:cNvSpPr txBox="1">
            <a:spLocks noChangeArrowheads="1"/>
          </p:cNvSpPr>
          <p:nvPr/>
        </p:nvSpPr>
        <p:spPr bwMode="auto">
          <a:xfrm>
            <a:off x="4704787" y="2592388"/>
            <a:ext cx="353962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E9667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8、11、11。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 flipH="1">
            <a:off x="1187076" y="3372645"/>
            <a:ext cx="7345361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用每组纸条围三角形。看看能否围成三角形，并把数据记录在表格上。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17475"/>
            <a:ext cx="6427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矩形 2"/>
          <p:cNvSpPr>
            <a:spLocks noChangeArrowheads="1"/>
          </p:cNvSpPr>
          <p:nvPr/>
        </p:nvSpPr>
        <p:spPr bwMode="auto">
          <a:xfrm>
            <a:off x="1966913" y="985838"/>
            <a:ext cx="52101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latin typeface="Calibri" panose="020F0502020204030204" pitchFamily="34" charset="0"/>
                <a:ea typeface="黑体" panose="02010609060101010101" pitchFamily="49" charset="-122"/>
              </a:rPr>
              <a:t>“三角形三边关系”实验记录单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62013" y="1593850"/>
          <a:ext cx="7597773" cy="3195637"/>
        </p:xfrm>
        <a:graphic>
          <a:graphicData uri="http://schemas.openxmlformats.org/drawingml/2006/table">
            <a:tbl>
              <a:tblPr/>
              <a:tblGrid>
                <a:gridCol w="743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09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54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6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64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1788">
                <a:tc gridSpan="4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能</a:t>
                      </a:r>
                      <a:r>
                        <a:rPr lang="zh-CN" altLang="en-US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摆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成三角形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不能</a:t>
                      </a:r>
                      <a:r>
                        <a:rPr lang="zh-CN" altLang="en-US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摆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成三角形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48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编号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第一张纸条（</a:t>
                      </a:r>
                      <a:r>
                        <a:rPr lang="en-US" alt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第二张纸条（</a:t>
                      </a:r>
                      <a:r>
                        <a:rPr lang="en-US" alt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第三张纸条（</a:t>
                      </a:r>
                      <a:r>
                        <a:rPr lang="en-US" alt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编号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第一张纸条（</a:t>
                      </a:r>
                      <a:r>
                        <a:rPr lang="en-US" alt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第二张纸条（</a:t>
                      </a:r>
                      <a:r>
                        <a:rPr lang="en-US" alt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第三张纸条（</a:t>
                      </a:r>
                      <a:r>
                        <a:rPr lang="en-US" alt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cm</a:t>
                      </a: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78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①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①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78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②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②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788">
                <a:tc gridSpan="8"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你发现了什么？</a:t>
                      </a:r>
                    </a:p>
                  </a:txBody>
                  <a:tcPr marL="68378" marR="683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41500" y="3264151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49563" y="3264151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54463" y="3264151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889125" y="3766985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38438" y="376698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836988" y="3766985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43575" y="3264151"/>
            <a:ext cx="36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738938" y="3264151"/>
            <a:ext cx="365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734300" y="3264151"/>
            <a:ext cx="3667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757863" y="3767778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738938" y="3767778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646988" y="3767778"/>
            <a:ext cx="5476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95" name="矩形 7"/>
          <p:cNvSpPr>
            <a:spLocks noChangeArrowheads="1"/>
          </p:cNvSpPr>
          <p:nvPr/>
        </p:nvSpPr>
        <p:spPr bwMode="auto">
          <a:xfrm>
            <a:off x="209550" y="195263"/>
            <a:ext cx="52800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二、动手操作，探究新知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93850" y="1081088"/>
            <a:ext cx="1495425" cy="15081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" name="矩形 2"/>
          <p:cNvSpPr/>
          <p:nvPr/>
        </p:nvSpPr>
        <p:spPr>
          <a:xfrm>
            <a:off x="1593850" y="1655763"/>
            <a:ext cx="1870075" cy="150812"/>
          </a:xfrm>
          <a:prstGeom prst="rect">
            <a:avLst/>
          </a:prstGeom>
          <a:solidFill>
            <a:srgbClr val="EAFF5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/>
        </p:nvSpPr>
        <p:spPr>
          <a:xfrm>
            <a:off x="1593850" y="2211388"/>
            <a:ext cx="2244725" cy="150812"/>
          </a:xfrm>
          <a:prstGeom prst="rect">
            <a:avLst/>
          </a:prstGeom>
          <a:solidFill>
            <a:srgbClr val="F3683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6389" name="文本框 15"/>
          <p:cNvSpPr txBox="1">
            <a:spLocks noChangeArrowheads="1"/>
          </p:cNvSpPr>
          <p:nvPr/>
        </p:nvSpPr>
        <p:spPr bwMode="auto">
          <a:xfrm>
            <a:off x="3132138" y="827088"/>
            <a:ext cx="58737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16390" name="文本框 16"/>
          <p:cNvSpPr txBox="1">
            <a:spLocks noChangeArrowheads="1"/>
          </p:cNvSpPr>
          <p:nvPr/>
        </p:nvSpPr>
        <p:spPr bwMode="auto">
          <a:xfrm>
            <a:off x="3459163" y="1430338"/>
            <a:ext cx="58737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</a:p>
        </p:txBody>
      </p:sp>
      <p:sp>
        <p:nvSpPr>
          <p:cNvPr id="16391" name="文本框 17"/>
          <p:cNvSpPr txBox="1">
            <a:spLocks noChangeArrowheads="1"/>
          </p:cNvSpPr>
          <p:nvPr/>
        </p:nvSpPr>
        <p:spPr bwMode="auto">
          <a:xfrm>
            <a:off x="3825875" y="2005013"/>
            <a:ext cx="587375" cy="60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6392" name="文本框 40"/>
          <p:cNvSpPr txBox="1">
            <a:spLocks noChangeArrowheads="1"/>
          </p:cNvSpPr>
          <p:nvPr/>
        </p:nvSpPr>
        <p:spPr bwMode="auto">
          <a:xfrm>
            <a:off x="666750" y="827088"/>
            <a:ext cx="79851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E9667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 148"/>
          <p:cNvSpPr/>
          <p:nvPr/>
        </p:nvSpPr>
        <p:spPr>
          <a:xfrm>
            <a:off x="4130675" y="1336675"/>
            <a:ext cx="1050925" cy="469900"/>
          </a:xfrm>
          <a:custGeom>
            <a:avLst/>
            <a:gdLst>
              <a:gd name="connsiteX0" fmla="*/ 360040 w 576064"/>
              <a:gd name="connsiteY0" fmla="*/ 0 h 250588"/>
              <a:gd name="connsiteX1" fmla="*/ 576064 w 576064"/>
              <a:gd name="connsiteY1" fmla="*/ 125294 h 250588"/>
              <a:gd name="connsiteX2" fmla="*/ 360040 w 576064"/>
              <a:gd name="connsiteY2" fmla="*/ 250588 h 250588"/>
              <a:gd name="connsiteX3" fmla="*/ 360040 w 576064"/>
              <a:gd name="connsiteY3" fmla="*/ 143294 h 250588"/>
              <a:gd name="connsiteX4" fmla="*/ 0 w 576064"/>
              <a:gd name="connsiteY4" fmla="*/ 143294 h 250588"/>
              <a:gd name="connsiteX5" fmla="*/ 0 w 576064"/>
              <a:gd name="connsiteY5" fmla="*/ 107294 h 250588"/>
              <a:gd name="connsiteX6" fmla="*/ 360040 w 576064"/>
              <a:gd name="connsiteY6" fmla="*/ 107294 h 2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250588">
                <a:moveTo>
                  <a:pt x="360040" y="0"/>
                </a:moveTo>
                <a:lnTo>
                  <a:pt x="576064" y="125294"/>
                </a:lnTo>
                <a:lnTo>
                  <a:pt x="360040" y="250588"/>
                </a:lnTo>
                <a:lnTo>
                  <a:pt x="360040" y="143294"/>
                </a:lnTo>
                <a:lnTo>
                  <a:pt x="0" y="143294"/>
                </a:lnTo>
                <a:lnTo>
                  <a:pt x="0" y="107294"/>
                </a:lnTo>
                <a:lnTo>
                  <a:pt x="360040" y="107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grpSp>
        <p:nvGrpSpPr>
          <p:cNvPr id="26" name="组合 10"/>
          <p:cNvGrpSpPr/>
          <p:nvPr/>
        </p:nvGrpSpPr>
        <p:grpSpPr bwMode="auto">
          <a:xfrm>
            <a:off x="5465763" y="744538"/>
            <a:ext cx="2706687" cy="2181225"/>
            <a:chOff x="8751" y="990"/>
            <a:chExt cx="4101" cy="3276"/>
          </a:xfrm>
        </p:grpSpPr>
        <p:sp>
          <p:nvSpPr>
            <p:cNvPr id="27" name="矩形 26"/>
            <p:cNvSpPr/>
            <p:nvPr/>
          </p:nvSpPr>
          <p:spPr>
            <a:xfrm>
              <a:off x="9011" y="3129"/>
              <a:ext cx="3401" cy="224"/>
            </a:xfrm>
            <a:prstGeom prst="rect">
              <a:avLst/>
            </a:prstGeom>
            <a:solidFill>
              <a:srgbClr val="F3683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8" name="矩形 27"/>
            <p:cNvSpPr/>
            <p:nvPr/>
          </p:nvSpPr>
          <p:spPr>
            <a:xfrm rot="2460000">
              <a:off x="10019" y="1982"/>
              <a:ext cx="2833" cy="229"/>
            </a:xfrm>
            <a:prstGeom prst="rect">
              <a:avLst/>
            </a:prstGeom>
            <a:solidFill>
              <a:srgbClr val="EAFF5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9" name="矩形 28"/>
            <p:cNvSpPr/>
            <p:nvPr/>
          </p:nvSpPr>
          <p:spPr>
            <a:xfrm rot="7440000">
              <a:off x="8427" y="2009"/>
              <a:ext cx="2267" cy="22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6400" name="文本框 22"/>
            <p:cNvSpPr txBox="1">
              <a:spLocks noChangeArrowheads="1"/>
            </p:cNvSpPr>
            <p:nvPr/>
          </p:nvSpPr>
          <p:spPr bwMode="auto">
            <a:xfrm>
              <a:off x="8751" y="1340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</a:p>
          </p:txBody>
        </p:sp>
        <p:sp>
          <p:nvSpPr>
            <p:cNvPr id="16401" name="文本框 23"/>
            <p:cNvSpPr txBox="1">
              <a:spLocks noChangeArrowheads="1"/>
            </p:cNvSpPr>
            <p:nvPr/>
          </p:nvSpPr>
          <p:spPr bwMode="auto">
            <a:xfrm>
              <a:off x="11689" y="1347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</a:p>
          </p:txBody>
        </p:sp>
        <p:sp>
          <p:nvSpPr>
            <p:cNvPr id="16402" name="文本框 24"/>
            <p:cNvSpPr txBox="1">
              <a:spLocks noChangeArrowheads="1"/>
            </p:cNvSpPr>
            <p:nvPr/>
          </p:nvSpPr>
          <p:spPr bwMode="auto">
            <a:xfrm>
              <a:off x="10316" y="3354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575550" y="2238375"/>
            <a:ext cx="854075" cy="957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zh-CN" sz="5400" b="1" noProof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华文楷体" panose="02010600040101010101" pitchFamily="2" charset="-122"/>
              </a:rPr>
              <a:t>√</a:t>
            </a:r>
            <a:endParaRPr lang="zh-CN" altLang="zh-CN" sz="5400" b="1" noProof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</a:endParaRPr>
          </a:p>
        </p:txBody>
      </p:sp>
      <p:sp>
        <p:nvSpPr>
          <p:cNvPr id="34" name="文本框 57"/>
          <p:cNvSpPr txBox="1">
            <a:spLocks noChangeArrowheads="1"/>
          </p:cNvSpPr>
          <p:nvPr/>
        </p:nvSpPr>
        <p:spPr bwMode="auto">
          <a:xfrm>
            <a:off x="3851275" y="2932113"/>
            <a:ext cx="1800225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6+7&gt;8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6+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&gt;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+7&gt;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54188" y="1830388"/>
            <a:ext cx="1081087" cy="142875"/>
          </a:xfrm>
          <a:prstGeom prst="rect">
            <a:avLst/>
          </a:prstGeom>
          <a:solidFill>
            <a:srgbClr val="EAFF5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" name="矩形 2"/>
          <p:cNvSpPr/>
          <p:nvPr/>
        </p:nvSpPr>
        <p:spPr>
          <a:xfrm>
            <a:off x="1754188" y="1239838"/>
            <a:ext cx="720725" cy="14287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7412" name="文本框 25"/>
          <p:cNvSpPr txBox="1">
            <a:spLocks noChangeArrowheads="1"/>
          </p:cNvSpPr>
          <p:nvPr/>
        </p:nvSpPr>
        <p:spPr bwMode="auto">
          <a:xfrm>
            <a:off x="2552700" y="1000125"/>
            <a:ext cx="565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7413" name="文本框 26"/>
          <p:cNvSpPr txBox="1">
            <a:spLocks noChangeArrowheads="1"/>
          </p:cNvSpPr>
          <p:nvPr/>
        </p:nvSpPr>
        <p:spPr bwMode="auto">
          <a:xfrm>
            <a:off x="2928938" y="1611313"/>
            <a:ext cx="5651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17414" name="文本框 27"/>
          <p:cNvSpPr txBox="1">
            <a:spLocks noChangeArrowheads="1"/>
          </p:cNvSpPr>
          <p:nvPr/>
        </p:nvSpPr>
        <p:spPr bwMode="auto">
          <a:xfrm>
            <a:off x="3630613" y="2241550"/>
            <a:ext cx="565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</a:p>
        </p:txBody>
      </p:sp>
      <p:sp>
        <p:nvSpPr>
          <p:cNvPr id="7" name=" 148"/>
          <p:cNvSpPr/>
          <p:nvPr/>
        </p:nvSpPr>
        <p:spPr>
          <a:xfrm>
            <a:off x="4265613" y="1647825"/>
            <a:ext cx="1011237" cy="446088"/>
          </a:xfrm>
          <a:custGeom>
            <a:avLst/>
            <a:gdLst>
              <a:gd name="connsiteX0" fmla="*/ 360040 w 576064"/>
              <a:gd name="connsiteY0" fmla="*/ 0 h 250588"/>
              <a:gd name="connsiteX1" fmla="*/ 576064 w 576064"/>
              <a:gd name="connsiteY1" fmla="*/ 125294 h 250588"/>
              <a:gd name="connsiteX2" fmla="*/ 360040 w 576064"/>
              <a:gd name="connsiteY2" fmla="*/ 250588 h 250588"/>
              <a:gd name="connsiteX3" fmla="*/ 360040 w 576064"/>
              <a:gd name="connsiteY3" fmla="*/ 143294 h 250588"/>
              <a:gd name="connsiteX4" fmla="*/ 0 w 576064"/>
              <a:gd name="connsiteY4" fmla="*/ 143294 h 250588"/>
              <a:gd name="connsiteX5" fmla="*/ 0 w 576064"/>
              <a:gd name="connsiteY5" fmla="*/ 107294 h 250588"/>
              <a:gd name="connsiteX6" fmla="*/ 360040 w 576064"/>
              <a:gd name="connsiteY6" fmla="*/ 107294 h 2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250588">
                <a:moveTo>
                  <a:pt x="360040" y="0"/>
                </a:moveTo>
                <a:lnTo>
                  <a:pt x="576064" y="125294"/>
                </a:lnTo>
                <a:lnTo>
                  <a:pt x="360040" y="250588"/>
                </a:lnTo>
                <a:lnTo>
                  <a:pt x="360040" y="143294"/>
                </a:lnTo>
                <a:lnTo>
                  <a:pt x="0" y="143294"/>
                </a:lnTo>
                <a:lnTo>
                  <a:pt x="0" y="107294"/>
                </a:lnTo>
                <a:lnTo>
                  <a:pt x="360040" y="107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54188" y="2459038"/>
            <a:ext cx="1800225" cy="144462"/>
          </a:xfrm>
          <a:prstGeom prst="rect">
            <a:avLst/>
          </a:prstGeom>
          <a:solidFill>
            <a:srgbClr val="F3683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9" name="组合 22"/>
          <p:cNvGrpSpPr/>
          <p:nvPr/>
        </p:nvGrpSpPr>
        <p:grpSpPr bwMode="auto">
          <a:xfrm>
            <a:off x="6122988" y="1311275"/>
            <a:ext cx="1800225" cy="1395413"/>
            <a:chOff x="9328" y="4773"/>
            <a:chExt cx="2834" cy="2196"/>
          </a:xfrm>
        </p:grpSpPr>
        <p:sp>
          <p:nvSpPr>
            <p:cNvPr id="10" name="矩形 9"/>
            <p:cNvSpPr/>
            <p:nvPr/>
          </p:nvSpPr>
          <p:spPr>
            <a:xfrm>
              <a:off x="9328" y="5577"/>
              <a:ext cx="1132" cy="225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1" name="矩形 10"/>
            <p:cNvSpPr/>
            <p:nvPr/>
          </p:nvSpPr>
          <p:spPr>
            <a:xfrm>
              <a:off x="10453" y="5577"/>
              <a:ext cx="1699" cy="225"/>
            </a:xfrm>
            <a:prstGeom prst="rect">
              <a:avLst/>
            </a:prstGeom>
            <a:solidFill>
              <a:srgbClr val="EAFF5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2" name="矩形 11"/>
            <p:cNvSpPr/>
            <p:nvPr/>
          </p:nvSpPr>
          <p:spPr>
            <a:xfrm>
              <a:off x="9328" y="5797"/>
              <a:ext cx="2834" cy="227"/>
            </a:xfrm>
            <a:prstGeom prst="rect">
              <a:avLst/>
            </a:prstGeom>
            <a:solidFill>
              <a:srgbClr val="F3683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7424" name="文本框 37"/>
            <p:cNvSpPr txBox="1">
              <a:spLocks noChangeArrowheads="1"/>
            </p:cNvSpPr>
            <p:nvPr/>
          </p:nvSpPr>
          <p:spPr bwMode="auto">
            <a:xfrm>
              <a:off x="9522" y="4789"/>
              <a:ext cx="872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</a:p>
          </p:txBody>
        </p:sp>
        <p:sp>
          <p:nvSpPr>
            <p:cNvPr id="17425" name="文本框 38"/>
            <p:cNvSpPr txBox="1">
              <a:spLocks noChangeArrowheads="1"/>
            </p:cNvSpPr>
            <p:nvPr/>
          </p:nvSpPr>
          <p:spPr bwMode="auto">
            <a:xfrm>
              <a:off x="10860" y="4773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</a:p>
          </p:txBody>
        </p:sp>
        <p:sp>
          <p:nvSpPr>
            <p:cNvPr id="17426" name="文本框 39"/>
            <p:cNvSpPr txBox="1">
              <a:spLocks noChangeArrowheads="1"/>
            </p:cNvSpPr>
            <p:nvPr/>
          </p:nvSpPr>
          <p:spPr bwMode="auto">
            <a:xfrm>
              <a:off x="10412" y="6057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</a:p>
          </p:txBody>
        </p:sp>
      </p:grpSp>
      <p:sp>
        <p:nvSpPr>
          <p:cNvPr id="17418" name="文本框 41"/>
          <p:cNvSpPr txBox="1">
            <a:spLocks noChangeArrowheads="1"/>
          </p:cNvSpPr>
          <p:nvPr/>
        </p:nvSpPr>
        <p:spPr bwMode="auto">
          <a:xfrm>
            <a:off x="827088" y="700088"/>
            <a:ext cx="79851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E9667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(2)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672388" y="2460625"/>
            <a:ext cx="679450" cy="733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4000" b="1" noProof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</a:rPr>
              <a:t>×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779838" y="2881313"/>
            <a:ext cx="1833562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4+5=9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9&gt;5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5+9&gt;4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97013" y="1290638"/>
            <a:ext cx="647700" cy="142875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/>
        </p:nvSpPr>
        <p:spPr>
          <a:xfrm>
            <a:off x="1497013" y="2176463"/>
            <a:ext cx="2160587" cy="144462"/>
          </a:xfrm>
          <a:prstGeom prst="rect">
            <a:avLst/>
          </a:prstGeom>
          <a:solidFill>
            <a:srgbClr val="F3683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" name=" 148"/>
          <p:cNvSpPr/>
          <p:nvPr/>
        </p:nvSpPr>
        <p:spPr>
          <a:xfrm>
            <a:off x="4483100" y="1577975"/>
            <a:ext cx="1011238" cy="447675"/>
          </a:xfrm>
          <a:custGeom>
            <a:avLst/>
            <a:gdLst>
              <a:gd name="connsiteX0" fmla="*/ 360040 w 576064"/>
              <a:gd name="connsiteY0" fmla="*/ 0 h 250588"/>
              <a:gd name="connsiteX1" fmla="*/ 576064 w 576064"/>
              <a:gd name="connsiteY1" fmla="*/ 125294 h 250588"/>
              <a:gd name="connsiteX2" fmla="*/ 360040 w 576064"/>
              <a:gd name="connsiteY2" fmla="*/ 250588 h 250588"/>
              <a:gd name="connsiteX3" fmla="*/ 360040 w 576064"/>
              <a:gd name="connsiteY3" fmla="*/ 143294 h 250588"/>
              <a:gd name="connsiteX4" fmla="*/ 0 w 576064"/>
              <a:gd name="connsiteY4" fmla="*/ 143294 h 250588"/>
              <a:gd name="connsiteX5" fmla="*/ 0 w 576064"/>
              <a:gd name="connsiteY5" fmla="*/ 107294 h 250588"/>
              <a:gd name="connsiteX6" fmla="*/ 360040 w 576064"/>
              <a:gd name="connsiteY6" fmla="*/ 107294 h 2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250588">
                <a:moveTo>
                  <a:pt x="360040" y="0"/>
                </a:moveTo>
                <a:lnTo>
                  <a:pt x="576064" y="125294"/>
                </a:lnTo>
                <a:lnTo>
                  <a:pt x="360040" y="250588"/>
                </a:lnTo>
                <a:lnTo>
                  <a:pt x="360040" y="143294"/>
                </a:lnTo>
                <a:lnTo>
                  <a:pt x="0" y="143294"/>
                </a:lnTo>
                <a:lnTo>
                  <a:pt x="0" y="107294"/>
                </a:lnTo>
                <a:lnTo>
                  <a:pt x="360040" y="107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solidFill>
                <a:srgbClr val="FFFFFF"/>
              </a:solidFill>
              <a:sym typeface="+mn-ea"/>
            </a:endParaRPr>
          </a:p>
        </p:txBody>
      </p:sp>
      <p:sp>
        <p:nvSpPr>
          <p:cNvPr id="18437" name="文本框 15"/>
          <p:cNvSpPr txBox="1">
            <a:spLocks noChangeArrowheads="1"/>
          </p:cNvSpPr>
          <p:nvPr/>
        </p:nvSpPr>
        <p:spPr bwMode="auto">
          <a:xfrm>
            <a:off x="2305050" y="1071563"/>
            <a:ext cx="565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8438" name="文本框 1"/>
          <p:cNvSpPr txBox="1">
            <a:spLocks noChangeArrowheads="1"/>
          </p:cNvSpPr>
          <p:nvPr/>
        </p:nvSpPr>
        <p:spPr bwMode="auto">
          <a:xfrm>
            <a:off x="3092450" y="1474788"/>
            <a:ext cx="5651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18439" name="文本框 2"/>
          <p:cNvSpPr txBox="1">
            <a:spLocks noChangeArrowheads="1"/>
          </p:cNvSpPr>
          <p:nvPr/>
        </p:nvSpPr>
        <p:spPr bwMode="auto">
          <a:xfrm>
            <a:off x="3767138" y="1960563"/>
            <a:ext cx="7874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</a:p>
        </p:txBody>
      </p:sp>
      <p:grpSp>
        <p:nvGrpSpPr>
          <p:cNvPr id="9" name="组合 20"/>
          <p:cNvGrpSpPr/>
          <p:nvPr/>
        </p:nvGrpSpPr>
        <p:grpSpPr bwMode="auto">
          <a:xfrm>
            <a:off x="5861050" y="987425"/>
            <a:ext cx="2176463" cy="1390650"/>
            <a:chOff x="9222" y="811"/>
            <a:chExt cx="3428" cy="2188"/>
          </a:xfrm>
        </p:grpSpPr>
        <p:sp>
          <p:nvSpPr>
            <p:cNvPr id="10" name="矩形 9"/>
            <p:cNvSpPr/>
            <p:nvPr/>
          </p:nvSpPr>
          <p:spPr>
            <a:xfrm>
              <a:off x="9250" y="1912"/>
              <a:ext cx="3400" cy="227"/>
            </a:xfrm>
            <a:prstGeom prst="rect">
              <a:avLst/>
            </a:prstGeom>
            <a:solidFill>
              <a:srgbClr val="F3683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1" name="矩形 10"/>
            <p:cNvSpPr/>
            <p:nvPr/>
          </p:nvSpPr>
          <p:spPr>
            <a:xfrm>
              <a:off x="9250" y="1683"/>
              <a:ext cx="1023" cy="225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610" y="1683"/>
              <a:ext cx="2040" cy="225"/>
            </a:xfrm>
            <a:prstGeom prst="rect">
              <a:avLst/>
            </a:prstGeom>
            <a:solidFill>
              <a:srgbClr val="EAFF5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8448" name="文本框 7"/>
            <p:cNvSpPr txBox="1">
              <a:spLocks noChangeArrowheads="1"/>
            </p:cNvSpPr>
            <p:nvPr/>
          </p:nvSpPr>
          <p:spPr bwMode="auto">
            <a:xfrm>
              <a:off x="9222" y="811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</a:p>
          </p:txBody>
        </p:sp>
        <p:sp>
          <p:nvSpPr>
            <p:cNvPr id="18449" name="文本框 8"/>
            <p:cNvSpPr txBox="1">
              <a:spLocks noChangeArrowheads="1"/>
            </p:cNvSpPr>
            <p:nvPr/>
          </p:nvSpPr>
          <p:spPr bwMode="auto">
            <a:xfrm>
              <a:off x="11120" y="822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6</a:t>
              </a:r>
            </a:p>
          </p:txBody>
        </p:sp>
        <p:sp>
          <p:nvSpPr>
            <p:cNvPr id="18450" name="文本框 16"/>
            <p:cNvSpPr txBox="1">
              <a:spLocks noChangeArrowheads="1"/>
            </p:cNvSpPr>
            <p:nvPr/>
          </p:nvSpPr>
          <p:spPr bwMode="auto">
            <a:xfrm>
              <a:off x="10473" y="2087"/>
              <a:ext cx="1242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</a:p>
          </p:txBody>
        </p:sp>
      </p:grpSp>
      <p:sp>
        <p:nvSpPr>
          <p:cNvPr id="18441" name="文本框 17"/>
          <p:cNvSpPr txBox="1">
            <a:spLocks noChangeArrowheads="1"/>
          </p:cNvSpPr>
          <p:nvPr/>
        </p:nvSpPr>
        <p:spPr bwMode="auto">
          <a:xfrm>
            <a:off x="611188" y="1058863"/>
            <a:ext cx="79851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E9667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(3)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780338" y="2244725"/>
            <a:ext cx="679450" cy="731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4000" b="1" noProof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</a:rPr>
              <a:t>×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3703638" y="2808288"/>
            <a:ext cx="1966912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3+6&lt;10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+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&gt;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6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10+6&gt;3</a:t>
            </a:r>
          </a:p>
        </p:txBody>
      </p:sp>
      <p:sp>
        <p:nvSpPr>
          <p:cNvPr id="3" name="矩形 2"/>
          <p:cNvSpPr/>
          <p:nvPr/>
        </p:nvSpPr>
        <p:spPr>
          <a:xfrm>
            <a:off x="1497013" y="1725613"/>
            <a:ext cx="1295400" cy="144462"/>
          </a:xfrm>
          <a:prstGeom prst="rect">
            <a:avLst/>
          </a:prstGeom>
          <a:solidFill>
            <a:srgbClr val="EAFF5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39888" y="1347788"/>
            <a:ext cx="1439862" cy="144462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" name="矩形 2"/>
          <p:cNvSpPr/>
          <p:nvPr/>
        </p:nvSpPr>
        <p:spPr>
          <a:xfrm>
            <a:off x="1639888" y="1779588"/>
            <a:ext cx="1800225" cy="144462"/>
          </a:xfrm>
          <a:prstGeom prst="rect">
            <a:avLst/>
          </a:prstGeom>
          <a:solidFill>
            <a:srgbClr val="F3683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/>
        </p:nvSpPr>
        <p:spPr>
          <a:xfrm>
            <a:off x="1639888" y="2355850"/>
            <a:ext cx="1800225" cy="144463"/>
          </a:xfrm>
          <a:prstGeom prst="rect">
            <a:avLst/>
          </a:prstGeom>
          <a:solidFill>
            <a:srgbClr val="F3683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9461" name="文本框 22"/>
          <p:cNvSpPr txBox="1">
            <a:spLocks noChangeArrowheads="1"/>
          </p:cNvSpPr>
          <p:nvPr/>
        </p:nvSpPr>
        <p:spPr bwMode="auto">
          <a:xfrm>
            <a:off x="3344863" y="1131888"/>
            <a:ext cx="5651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9462" name="文本框 23"/>
          <p:cNvSpPr txBox="1">
            <a:spLocks noChangeArrowheads="1"/>
          </p:cNvSpPr>
          <p:nvPr/>
        </p:nvSpPr>
        <p:spPr bwMode="auto">
          <a:xfrm>
            <a:off x="3568700" y="1609725"/>
            <a:ext cx="788988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</a:p>
        </p:txBody>
      </p:sp>
      <p:sp>
        <p:nvSpPr>
          <p:cNvPr id="19463" name="文本框 24"/>
          <p:cNvSpPr txBox="1">
            <a:spLocks noChangeArrowheads="1"/>
          </p:cNvSpPr>
          <p:nvPr/>
        </p:nvSpPr>
        <p:spPr bwMode="auto">
          <a:xfrm>
            <a:off x="3568700" y="2139950"/>
            <a:ext cx="7889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</a:p>
        </p:txBody>
      </p:sp>
      <p:sp>
        <p:nvSpPr>
          <p:cNvPr id="8" name=" 148"/>
          <p:cNvSpPr/>
          <p:nvPr/>
        </p:nvSpPr>
        <p:spPr>
          <a:xfrm>
            <a:off x="4357688" y="1674813"/>
            <a:ext cx="1011237" cy="447675"/>
          </a:xfrm>
          <a:custGeom>
            <a:avLst/>
            <a:gdLst>
              <a:gd name="connsiteX0" fmla="*/ 360040 w 576064"/>
              <a:gd name="connsiteY0" fmla="*/ 0 h 250588"/>
              <a:gd name="connsiteX1" fmla="*/ 576064 w 576064"/>
              <a:gd name="connsiteY1" fmla="*/ 125294 h 250588"/>
              <a:gd name="connsiteX2" fmla="*/ 360040 w 576064"/>
              <a:gd name="connsiteY2" fmla="*/ 250588 h 250588"/>
              <a:gd name="connsiteX3" fmla="*/ 360040 w 576064"/>
              <a:gd name="connsiteY3" fmla="*/ 143294 h 250588"/>
              <a:gd name="connsiteX4" fmla="*/ 0 w 576064"/>
              <a:gd name="connsiteY4" fmla="*/ 143294 h 250588"/>
              <a:gd name="connsiteX5" fmla="*/ 0 w 576064"/>
              <a:gd name="connsiteY5" fmla="*/ 107294 h 250588"/>
              <a:gd name="connsiteX6" fmla="*/ 360040 w 576064"/>
              <a:gd name="connsiteY6" fmla="*/ 107294 h 25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6064" h="250588">
                <a:moveTo>
                  <a:pt x="360040" y="0"/>
                </a:moveTo>
                <a:lnTo>
                  <a:pt x="576064" y="125294"/>
                </a:lnTo>
                <a:lnTo>
                  <a:pt x="360040" y="250588"/>
                </a:lnTo>
                <a:lnTo>
                  <a:pt x="360040" y="143294"/>
                </a:lnTo>
                <a:lnTo>
                  <a:pt x="0" y="143294"/>
                </a:lnTo>
                <a:lnTo>
                  <a:pt x="0" y="107294"/>
                </a:lnTo>
                <a:lnTo>
                  <a:pt x="360040" y="1072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noProof="1">
              <a:solidFill>
                <a:srgbClr val="FFFFFF"/>
              </a:solidFill>
              <a:sym typeface="+mn-ea"/>
            </a:endParaRPr>
          </a:p>
        </p:txBody>
      </p:sp>
      <p:sp>
        <p:nvSpPr>
          <p:cNvPr id="19465" name="文本框 26"/>
          <p:cNvSpPr txBox="1">
            <a:spLocks noChangeArrowheads="1"/>
          </p:cNvSpPr>
          <p:nvPr/>
        </p:nvSpPr>
        <p:spPr bwMode="auto">
          <a:xfrm>
            <a:off x="754063" y="944563"/>
            <a:ext cx="79851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E9667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(4)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36"/>
          <p:cNvGrpSpPr/>
          <p:nvPr/>
        </p:nvGrpSpPr>
        <p:grpSpPr bwMode="auto">
          <a:xfrm>
            <a:off x="5578475" y="627063"/>
            <a:ext cx="2366963" cy="2309812"/>
            <a:chOff x="9342" y="3144"/>
            <a:chExt cx="3729" cy="3638"/>
          </a:xfrm>
        </p:grpSpPr>
        <p:grpSp>
          <p:nvGrpSpPr>
            <p:cNvPr id="19469" name="组合 30"/>
            <p:cNvGrpSpPr/>
            <p:nvPr/>
          </p:nvGrpSpPr>
          <p:grpSpPr bwMode="auto">
            <a:xfrm>
              <a:off x="9787" y="3144"/>
              <a:ext cx="2834" cy="2834"/>
              <a:chOff x="9611" y="2840"/>
              <a:chExt cx="2834" cy="2834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611" y="5388"/>
                <a:ext cx="2834" cy="225"/>
              </a:xfrm>
              <a:prstGeom prst="rect">
                <a:avLst/>
              </a:prstGeom>
              <a:solidFill>
                <a:srgbClr val="F3683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  <p:sp>
            <p:nvSpPr>
              <p:cNvPr id="16" name="矩形 15"/>
              <p:cNvSpPr/>
              <p:nvPr/>
            </p:nvSpPr>
            <p:spPr>
              <a:xfrm rot="2820000">
                <a:off x="10146" y="4144"/>
                <a:ext cx="2833" cy="225"/>
              </a:xfrm>
              <a:prstGeom prst="rect">
                <a:avLst/>
              </a:prstGeom>
              <a:solidFill>
                <a:srgbClr val="F36838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  <p:sp>
            <p:nvSpPr>
              <p:cNvPr id="17" name="矩形 16"/>
              <p:cNvSpPr/>
              <p:nvPr/>
            </p:nvSpPr>
            <p:spPr>
              <a:xfrm rot="6840000">
                <a:off x="8827" y="4159"/>
                <a:ext cx="2253" cy="255"/>
              </a:xfrm>
              <a:prstGeom prst="rect">
                <a:avLst/>
              </a:prstGeom>
              <a:solidFill>
                <a:srgbClr val="00B0F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noProof="1"/>
              </a:p>
            </p:txBody>
          </p:sp>
        </p:grpSp>
        <p:sp>
          <p:nvSpPr>
            <p:cNvPr id="19470" name="文本框 31"/>
            <p:cNvSpPr txBox="1">
              <a:spLocks noChangeArrowheads="1"/>
            </p:cNvSpPr>
            <p:nvPr/>
          </p:nvSpPr>
          <p:spPr bwMode="auto">
            <a:xfrm>
              <a:off x="9342" y="3834"/>
              <a:ext cx="890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</a:p>
          </p:txBody>
        </p:sp>
        <p:sp>
          <p:nvSpPr>
            <p:cNvPr id="19471" name="文本框 32"/>
            <p:cNvSpPr txBox="1">
              <a:spLocks noChangeArrowheads="1"/>
            </p:cNvSpPr>
            <p:nvPr/>
          </p:nvSpPr>
          <p:spPr bwMode="auto">
            <a:xfrm>
              <a:off x="11829" y="3834"/>
              <a:ext cx="1242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11</a:t>
              </a:r>
            </a:p>
          </p:txBody>
        </p:sp>
        <p:sp>
          <p:nvSpPr>
            <p:cNvPr id="19472" name="文本框 33"/>
            <p:cNvSpPr txBox="1">
              <a:spLocks noChangeArrowheads="1"/>
            </p:cNvSpPr>
            <p:nvPr/>
          </p:nvSpPr>
          <p:spPr bwMode="auto">
            <a:xfrm>
              <a:off x="10665" y="5870"/>
              <a:ext cx="1242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11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7491413" y="2500313"/>
            <a:ext cx="681037" cy="86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zh-CN" sz="4800" b="1" noProof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  <a:ea typeface="华文楷体" panose="02010600040101010101" pitchFamily="2" charset="-122"/>
              </a:rPr>
              <a:t>√</a:t>
            </a:r>
            <a:endParaRPr lang="zh-CN" altLang="zh-CN" sz="4800" b="1" noProof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anose="02010609060101010101" pitchFamily="49" charset="-122"/>
            </a:endParaRPr>
          </a:p>
        </p:txBody>
      </p:sp>
      <p:sp>
        <p:nvSpPr>
          <p:cNvPr id="19" name="文本框 60"/>
          <p:cNvSpPr txBox="1">
            <a:spLocks noChangeArrowheads="1"/>
          </p:cNvSpPr>
          <p:nvPr/>
        </p:nvSpPr>
        <p:spPr bwMode="auto">
          <a:xfrm>
            <a:off x="3419475" y="2932113"/>
            <a:ext cx="2103438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8+11&gt;11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8+11&gt;11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11+11&gt;8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3" tmFilter="0, 0; 0.125,0.2665; 0.25,0.4; 0.375,0.465; 0.5,0.5;  0.625,0.535; 0.75,0.6; 0.875,0.7335; 1,1">
                                          <p:stCondLst>
                                            <p:cond delay="33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4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2" decel="50000">
                                          <p:stCondLst>
                                            <p:cond delay="33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4">
                                          <p:stCondLst>
                                            <p:cond delay="65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2" decel="50000">
                                          <p:stCondLst>
                                            <p:cond delay="67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4">
                                          <p:stCondLst>
                                            <p:cond delay="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2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4">
                                          <p:stCondLst>
                                            <p:cond delay="90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2" decel="50000">
                                          <p:stCondLst>
                                            <p:cond delay="91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18"/>
          <p:cNvGrpSpPr/>
          <p:nvPr/>
        </p:nvGrpSpPr>
        <p:grpSpPr bwMode="auto">
          <a:xfrm>
            <a:off x="1403350" y="1779588"/>
            <a:ext cx="6583363" cy="1438275"/>
            <a:chOff x="1074655" y="1951343"/>
            <a:chExt cx="6584318" cy="1438710"/>
          </a:xfrm>
        </p:grpSpPr>
        <p:sp>
          <p:nvSpPr>
            <p:cNvPr id="30" name="矩形: 圆角 29"/>
            <p:cNvSpPr/>
            <p:nvPr/>
          </p:nvSpPr>
          <p:spPr>
            <a:xfrm>
              <a:off x="1074655" y="2197479"/>
              <a:ext cx="6584318" cy="119257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accent1">
                  <a:lumMod val="75000"/>
                </a:schemeClr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20485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603582" y="1951343"/>
              <a:ext cx="492125" cy="492125"/>
            </a:xfrm>
            <a:prstGeom prst="ellipse">
              <a:avLst/>
            </a:prstGeom>
            <a:solidFill>
              <a:srgbClr val="FF6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</a:p>
          </p:txBody>
        </p:sp>
        <p:sp>
          <p:nvSpPr>
            <p:cNvPr id="20486" name="MH_Other_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2064399" y="1951343"/>
              <a:ext cx="492125" cy="492125"/>
            </a:xfrm>
            <a:prstGeom prst="ellipse">
              <a:avLst/>
            </a:prstGeom>
            <a:solidFill>
              <a:srgbClr val="45D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论</a:t>
              </a:r>
            </a:p>
          </p:txBody>
        </p:sp>
      </p:grp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1625600" y="2386013"/>
            <a:ext cx="6361113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三角形任意两边的和大于第三边。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904093"/>
            <a:ext cx="5677705" cy="2043974"/>
          </a:xfrm>
          <a:prstGeom prst="rect">
            <a:avLst/>
          </a:prstGeom>
        </p:spPr>
      </p:pic>
      <p:pic>
        <p:nvPicPr>
          <p:cNvPr id="21506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117475"/>
            <a:ext cx="6427788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直接箭头连接符 30"/>
          <p:cNvCxnSpPr/>
          <p:nvPr/>
        </p:nvCxnSpPr>
        <p:spPr>
          <a:xfrm flipH="1" flipV="1">
            <a:off x="3612839" y="2225253"/>
            <a:ext cx="2935032" cy="15346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矩形 7"/>
          <p:cNvSpPr>
            <a:spLocks noChangeArrowheads="1"/>
          </p:cNvSpPr>
          <p:nvPr/>
        </p:nvSpPr>
        <p:spPr bwMode="auto">
          <a:xfrm>
            <a:off x="179388" y="16986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三、巩固运用，提高认识</a:t>
            </a:r>
          </a:p>
        </p:txBody>
      </p:sp>
      <p:sp>
        <p:nvSpPr>
          <p:cNvPr id="21510" name="文本框 5"/>
          <p:cNvSpPr txBox="1">
            <a:spLocks noChangeArrowheads="1"/>
          </p:cNvSpPr>
          <p:nvPr/>
        </p:nvSpPr>
        <p:spPr bwMode="auto">
          <a:xfrm>
            <a:off x="575556" y="1131590"/>
            <a:ext cx="799288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李叔叔要从邮局去学校，走哪条路最近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7"/>
          <p:cNvSpPr txBox="1"/>
          <p:nvPr/>
        </p:nvSpPr>
        <p:spPr>
          <a:xfrm>
            <a:off x="4767897" y="85568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1187450" y="417513"/>
            <a:ext cx="63373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在能围成三角形的各组小棒下面画“√”（单位：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</a:p>
        </p:txBody>
      </p:sp>
      <p:pic>
        <p:nvPicPr>
          <p:cNvPr id="2253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635125"/>
            <a:ext cx="7335837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519363" y="2355850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√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443663" y="2355850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√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443663" y="3684588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方正大黑_GBK" panose="03000509000000000000" pitchFamily="65" charset="-122"/>
                <a:ea typeface="方正大黑_GBK" panose="03000509000000000000" pitchFamily="65" charset="-122"/>
              </a:rPr>
              <a:t>√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379538" y="4300538"/>
            <a:ext cx="6648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A0FDC"/>
                </a:solidFill>
                <a:latin typeface="Calibri" panose="020F0502020204030204" pitchFamily="34" charset="0"/>
                <a:ea typeface="黑体" panose="02010609060101010101" pitchFamily="49" charset="-122"/>
              </a:rPr>
              <a:t>用两条最短边相加跟长边进行比较最快。</a:t>
            </a:r>
          </a:p>
        </p:txBody>
      </p:sp>
      <p:sp>
        <p:nvSpPr>
          <p:cNvPr id="14" name="文本框 7"/>
          <p:cNvSpPr txBox="1"/>
          <p:nvPr/>
        </p:nvSpPr>
        <p:spPr>
          <a:xfrm>
            <a:off x="5364797" y="1131278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1258888" y="411163"/>
            <a:ext cx="63373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用下面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根小棒，你能围出几种三角形（单位：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）？</a:t>
            </a:r>
          </a:p>
        </p:txBody>
      </p:sp>
      <p:pic>
        <p:nvPicPr>
          <p:cNvPr id="2355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1717675"/>
            <a:ext cx="7080250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17"/>
          <a:stretch>
            <a:fillRect/>
          </a:stretch>
        </p:blipFill>
        <p:spPr bwMode="auto">
          <a:xfrm>
            <a:off x="1211263" y="2714625"/>
            <a:ext cx="2490787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6"/>
          <p:cNvGrpSpPr/>
          <p:nvPr/>
        </p:nvGrpSpPr>
        <p:grpSpPr bwMode="auto">
          <a:xfrm>
            <a:off x="3967163" y="4002088"/>
            <a:ext cx="2432050" cy="677862"/>
            <a:chOff x="3478693" y="3566122"/>
            <a:chExt cx="2431695" cy="658982"/>
          </a:xfrm>
        </p:grpSpPr>
        <p:pic>
          <p:nvPicPr>
            <p:cNvPr id="23565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17" t="41985"/>
            <a:stretch>
              <a:fillRect/>
            </a:stretch>
          </p:blipFill>
          <p:spPr bwMode="auto">
            <a:xfrm>
              <a:off x="3492653" y="3748342"/>
              <a:ext cx="2417735" cy="476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6" name="图片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1" t="65302" r="62727" b="9126"/>
            <a:stretch>
              <a:fillRect/>
            </a:stretch>
          </p:blipFill>
          <p:spPr bwMode="auto">
            <a:xfrm>
              <a:off x="3478693" y="3566122"/>
              <a:ext cx="1998129" cy="210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10"/>
          <p:cNvGrpSpPr/>
          <p:nvPr/>
        </p:nvGrpSpPr>
        <p:grpSpPr bwMode="auto">
          <a:xfrm>
            <a:off x="3914775" y="2894013"/>
            <a:ext cx="2381250" cy="596900"/>
            <a:chOff x="3152268" y="3403331"/>
            <a:chExt cx="2382482" cy="576946"/>
          </a:xfrm>
        </p:grpSpPr>
        <p:pic>
          <p:nvPicPr>
            <p:cNvPr id="23563" name="图片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8" t="43257" r="62396" b="9007"/>
            <a:stretch>
              <a:fillRect/>
            </a:stretch>
          </p:blipFill>
          <p:spPr bwMode="auto">
            <a:xfrm>
              <a:off x="3180910" y="3403331"/>
              <a:ext cx="2001746" cy="392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4" name="图片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53" t="69556" r="1083" b="9311"/>
            <a:stretch>
              <a:fillRect/>
            </a:stretch>
          </p:blipFill>
          <p:spPr bwMode="auto">
            <a:xfrm>
              <a:off x="3152268" y="3806608"/>
              <a:ext cx="2382482" cy="173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文本框 10"/>
          <p:cNvSpPr txBox="1"/>
          <p:nvPr/>
        </p:nvSpPr>
        <p:spPr>
          <a:xfrm>
            <a:off x="7297738" y="3487738"/>
            <a:ext cx="803275" cy="6048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种</a:t>
            </a:r>
          </a:p>
        </p:txBody>
      </p:sp>
      <p:grpSp>
        <p:nvGrpSpPr>
          <p:cNvPr id="12" name="组合 2"/>
          <p:cNvGrpSpPr/>
          <p:nvPr/>
        </p:nvGrpSpPr>
        <p:grpSpPr bwMode="auto">
          <a:xfrm>
            <a:off x="1247775" y="3843338"/>
            <a:ext cx="2432050" cy="728662"/>
            <a:chOff x="622300" y="3854927"/>
            <a:chExt cx="2432050" cy="705960"/>
          </a:xfrm>
        </p:grpSpPr>
        <p:pic>
          <p:nvPicPr>
            <p:cNvPr id="23561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17" t="41985"/>
            <a:stretch>
              <a:fillRect/>
            </a:stretch>
          </p:blipFill>
          <p:spPr bwMode="auto">
            <a:xfrm>
              <a:off x="636262" y="4084248"/>
              <a:ext cx="2418088" cy="476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2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5" t="17386" r="79552" b="56458"/>
            <a:stretch>
              <a:fillRect/>
            </a:stretch>
          </p:blipFill>
          <p:spPr bwMode="auto">
            <a:xfrm>
              <a:off x="622300" y="3854927"/>
              <a:ext cx="1028595" cy="215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文本框 7"/>
          <p:cNvSpPr txBox="1"/>
          <p:nvPr/>
        </p:nvSpPr>
        <p:spPr>
          <a:xfrm>
            <a:off x="5364797" y="1196683"/>
            <a:ext cx="3765550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P64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练习十五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37"/>
          <p:cNvGrpSpPr/>
          <p:nvPr/>
        </p:nvGrpSpPr>
        <p:grpSpPr bwMode="auto">
          <a:xfrm>
            <a:off x="2484438" y="1851025"/>
            <a:ext cx="5602287" cy="1246188"/>
            <a:chOff x="2353247" y="1476211"/>
            <a:chExt cx="5603129" cy="1245850"/>
          </a:xfrm>
        </p:grpSpPr>
        <p:sp>
          <p:nvSpPr>
            <p:cNvPr id="39" name="圆角矩形标注 19"/>
            <p:cNvSpPr/>
            <p:nvPr/>
          </p:nvSpPr>
          <p:spPr bwMode="auto">
            <a:xfrm>
              <a:off x="2353247" y="1476211"/>
              <a:ext cx="5603129" cy="1245850"/>
            </a:xfrm>
            <a:prstGeom prst="wedgeRoundRectCallout">
              <a:avLst>
                <a:gd name="adj1" fmla="val -58159"/>
                <a:gd name="adj2" fmla="val 34420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585" name="矩形 10"/>
            <p:cNvSpPr>
              <a:spLocks noChangeArrowheads="1"/>
            </p:cNvSpPr>
            <p:nvPr/>
          </p:nvSpPr>
          <p:spPr bwMode="auto">
            <a:xfrm>
              <a:off x="2353247" y="1548219"/>
              <a:ext cx="5603129" cy="1084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Calibri" panose="020F0502020204030204" pitchFamily="34" charset="0"/>
                  <a:ea typeface="黑体" panose="02010609060101010101" pitchFamily="49" charset="-122"/>
                </a:rPr>
                <a:t>         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我们一起来回忆回忆，大家是怎么知道三角形三边的关系的？</a:t>
              </a:r>
            </a:p>
          </p:txBody>
        </p:sp>
      </p:grpSp>
      <p:pic>
        <p:nvPicPr>
          <p:cNvPr id="24579" name="图片 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4" y="2191241"/>
            <a:ext cx="1260793" cy="128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0" name="组合 1"/>
          <p:cNvGrpSpPr/>
          <p:nvPr/>
        </p:nvGrpSpPr>
        <p:grpSpPr bwMode="auto">
          <a:xfrm>
            <a:off x="-14288" y="146050"/>
            <a:ext cx="8078788" cy="750888"/>
            <a:chOff x="-14191" y="146042"/>
            <a:chExt cx="8078068" cy="751351"/>
          </a:xfrm>
        </p:grpSpPr>
        <p:pic>
          <p:nvPicPr>
            <p:cNvPr id="24582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534"/>
            <a:stretch>
              <a:fillRect/>
            </a:stretch>
          </p:blipFill>
          <p:spPr bwMode="auto">
            <a:xfrm>
              <a:off x="-14191" y="146042"/>
              <a:ext cx="2857999" cy="7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3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67" r="2"/>
            <a:stretch>
              <a:fillRect/>
            </a:stretch>
          </p:blipFill>
          <p:spPr bwMode="auto">
            <a:xfrm>
              <a:off x="2771800" y="146042"/>
              <a:ext cx="5292077" cy="751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1" name="矩形 7"/>
          <p:cNvSpPr>
            <a:spLocks noChangeArrowheads="1"/>
          </p:cNvSpPr>
          <p:nvPr/>
        </p:nvSpPr>
        <p:spPr bwMode="auto">
          <a:xfrm>
            <a:off x="179388" y="198438"/>
            <a:ext cx="7134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四、回顾探究过程，梳理研究方法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7"/>
          <p:cNvSpPr>
            <a:spLocks noChangeArrowheads="1"/>
          </p:cNvSpPr>
          <p:nvPr/>
        </p:nvSpPr>
        <p:spPr bwMode="auto">
          <a:xfrm>
            <a:off x="1042988" y="412750"/>
            <a:ext cx="2659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971550" y="1311275"/>
            <a:ext cx="7704138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判断。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对的画“√”，错的画“✕”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）三根同样长的小棒一定能围成一个三角形。                       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                            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）三角形中任意两条边的和一定大于或等于第三边。                                   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731125" y="3435350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✕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745413" y="2333625"/>
            <a:ext cx="409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06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8" name="圆角矩形 7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F36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08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611188" y="1774825"/>
            <a:ext cx="8281987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）两点之间的所有连线中，线段最短。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  　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）三角形有两条边都是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，那么第三边一定大于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cm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                                 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667625" y="2855913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✕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753350" y="1828800"/>
            <a:ext cx="4111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629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F36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1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539750" y="1203325"/>
            <a:ext cx="8208963" cy="240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选择。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）一个三角形的两条边分别是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4cm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。下列选项中能作为第三条边的是（        ）。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A.8cm                 B.9cm                 C.11cm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948488" y="2405063"/>
            <a:ext cx="4810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7652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F36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5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900113" y="1122363"/>
            <a:ext cx="7704137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2019·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山东济南）下面第（       ）组的三条线段能围成三角形。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:cm)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9863" y="2808288"/>
            <a:ext cx="792162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439863" y="3097213"/>
            <a:ext cx="1079500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439863" y="3457575"/>
            <a:ext cx="136842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959225" y="2808288"/>
            <a:ext cx="576263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959225" y="3097213"/>
            <a:ext cx="792163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959225" y="3457575"/>
            <a:ext cx="136842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624638" y="2808288"/>
            <a:ext cx="792162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624638" y="3097213"/>
            <a:ext cx="287337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624638" y="3457575"/>
            <a:ext cx="1368425" cy="0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左大括号 22"/>
          <p:cNvSpPr/>
          <p:nvPr/>
        </p:nvSpPr>
        <p:spPr>
          <a:xfrm>
            <a:off x="1187450" y="2757488"/>
            <a:ext cx="215900" cy="720725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左大括号 23"/>
          <p:cNvSpPr/>
          <p:nvPr/>
        </p:nvSpPr>
        <p:spPr>
          <a:xfrm>
            <a:off x="3743325" y="2757488"/>
            <a:ext cx="215900" cy="720725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左大括号 24"/>
          <p:cNvSpPr/>
          <p:nvPr/>
        </p:nvSpPr>
        <p:spPr>
          <a:xfrm>
            <a:off x="6300788" y="2757488"/>
            <a:ext cx="215900" cy="720725"/>
          </a:xfrm>
          <a:prstGeom prst="leftBrac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687" name="矩形 25"/>
          <p:cNvSpPr>
            <a:spLocks noChangeArrowheads="1"/>
          </p:cNvSpPr>
          <p:nvPr/>
        </p:nvSpPr>
        <p:spPr bwMode="auto">
          <a:xfrm>
            <a:off x="2203450" y="2511425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88" name="矩形 26"/>
          <p:cNvSpPr>
            <a:spLocks noChangeArrowheads="1"/>
          </p:cNvSpPr>
          <p:nvPr/>
        </p:nvSpPr>
        <p:spPr bwMode="auto">
          <a:xfrm>
            <a:off x="2492375" y="280511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89" name="矩形 27"/>
          <p:cNvSpPr>
            <a:spLocks noChangeArrowheads="1"/>
          </p:cNvSpPr>
          <p:nvPr/>
        </p:nvSpPr>
        <p:spPr bwMode="auto">
          <a:xfrm>
            <a:off x="2757488" y="3130550"/>
            <a:ext cx="38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0" name="矩形 28"/>
          <p:cNvSpPr>
            <a:spLocks noChangeArrowheads="1"/>
          </p:cNvSpPr>
          <p:nvPr/>
        </p:nvSpPr>
        <p:spPr bwMode="auto">
          <a:xfrm>
            <a:off x="4529138" y="2490788"/>
            <a:ext cx="3889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1" name="矩形 29"/>
          <p:cNvSpPr>
            <a:spLocks noChangeArrowheads="1"/>
          </p:cNvSpPr>
          <p:nvPr/>
        </p:nvSpPr>
        <p:spPr bwMode="auto">
          <a:xfrm>
            <a:off x="4779963" y="280511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2" name="矩形 30"/>
          <p:cNvSpPr>
            <a:spLocks noChangeArrowheads="1"/>
          </p:cNvSpPr>
          <p:nvPr/>
        </p:nvSpPr>
        <p:spPr bwMode="auto">
          <a:xfrm>
            <a:off x="5292725" y="3163888"/>
            <a:ext cx="3889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3" name="矩形 31"/>
          <p:cNvSpPr>
            <a:spLocks noChangeArrowheads="1"/>
          </p:cNvSpPr>
          <p:nvPr/>
        </p:nvSpPr>
        <p:spPr bwMode="auto">
          <a:xfrm>
            <a:off x="7993063" y="3163888"/>
            <a:ext cx="3889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4" name="矩形 32"/>
          <p:cNvSpPr>
            <a:spLocks noChangeArrowheads="1"/>
          </p:cNvSpPr>
          <p:nvPr/>
        </p:nvSpPr>
        <p:spPr bwMode="auto">
          <a:xfrm>
            <a:off x="6924675" y="280511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5" name="矩形 33"/>
          <p:cNvSpPr>
            <a:spLocks noChangeArrowheads="1"/>
          </p:cNvSpPr>
          <p:nvPr/>
        </p:nvSpPr>
        <p:spPr bwMode="auto">
          <a:xfrm>
            <a:off x="7451725" y="2520950"/>
            <a:ext cx="3889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6" name="矩形 34"/>
          <p:cNvSpPr>
            <a:spLocks noChangeArrowheads="1"/>
          </p:cNvSpPr>
          <p:nvPr/>
        </p:nvSpPr>
        <p:spPr bwMode="auto">
          <a:xfrm>
            <a:off x="1617663" y="3571875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7" name="矩形 35"/>
          <p:cNvSpPr>
            <a:spLocks noChangeArrowheads="1"/>
          </p:cNvSpPr>
          <p:nvPr/>
        </p:nvSpPr>
        <p:spPr bwMode="auto">
          <a:xfrm>
            <a:off x="4259263" y="3571875"/>
            <a:ext cx="458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98" name="矩形 37"/>
          <p:cNvSpPr>
            <a:spLocks noChangeArrowheads="1"/>
          </p:cNvSpPr>
          <p:nvPr/>
        </p:nvSpPr>
        <p:spPr bwMode="auto">
          <a:xfrm>
            <a:off x="6958013" y="3571875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7165975" y="1169988"/>
            <a:ext cx="4810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700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30" name="圆角矩形 29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F36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70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1096963" y="771525"/>
            <a:ext cx="712787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从下面的小棒中选出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根拼成三角形，可以怎样选？有几种选法？</a:t>
            </a:r>
          </a:p>
        </p:txBody>
      </p:sp>
      <p:pic>
        <p:nvPicPr>
          <p:cNvPr id="29699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08188"/>
            <a:ext cx="1285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图片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88" y="2022475"/>
            <a:ext cx="1382712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图片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2038350"/>
            <a:ext cx="1287462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275" y="2038350"/>
            <a:ext cx="128587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图片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050" y="2024063"/>
            <a:ext cx="129381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090613" y="2932113"/>
            <a:ext cx="71294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种选法：（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044825" y="3544888"/>
            <a:ext cx="44831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044825" y="4167188"/>
            <a:ext cx="44831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9cm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707" name="组合 2"/>
          <p:cNvGrpSpPr/>
          <p:nvPr/>
        </p:nvGrpSpPr>
        <p:grpSpPr bwMode="auto">
          <a:xfrm>
            <a:off x="2687638" y="4835525"/>
            <a:ext cx="4284662" cy="307975"/>
            <a:chOff x="2382515" y="4832269"/>
            <a:chExt cx="4284591" cy="307578"/>
          </a:xfrm>
        </p:grpSpPr>
        <p:sp>
          <p:nvSpPr>
            <p:cNvPr id="14" name="圆角矩形 13"/>
            <p:cNvSpPr/>
            <p:nvPr/>
          </p:nvSpPr>
          <p:spPr>
            <a:xfrm>
              <a:off x="2382515" y="4832269"/>
              <a:ext cx="4284591" cy="305993"/>
            </a:xfrm>
            <a:prstGeom prst="roundRect">
              <a:avLst/>
            </a:prstGeom>
            <a:solidFill>
              <a:srgbClr val="F368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769</Words>
  <Application>Microsoft Office PowerPoint</Application>
  <PresentationFormat>全屏显示(16:9)</PresentationFormat>
  <Paragraphs>150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6" baseType="lpstr">
      <vt:lpstr>等线</vt:lpstr>
      <vt:lpstr>等线 Light</vt:lpstr>
      <vt:lpstr>方正大黑_GBK</vt:lpstr>
      <vt:lpstr>黑体</vt:lpstr>
      <vt:lpstr>华文楷体</vt:lpstr>
      <vt:lpstr>楷体</vt:lpstr>
      <vt:lpstr>楷体_GB2312</vt:lpstr>
      <vt:lpstr>宋体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356</cp:revision>
  <dcterms:created xsi:type="dcterms:W3CDTF">2015-08-27T07:30:00Z</dcterms:created>
  <dcterms:modified xsi:type="dcterms:W3CDTF">2023-11-22T03:41:35Z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518587B73373487F9565EDEC0E36F188</vt:lpwstr>
  </property>
</Properties>
</file>