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7"/>
  </p:notesMasterIdLst>
  <p:sldIdLst>
    <p:sldId id="263" r:id="rId2"/>
    <p:sldId id="399" r:id="rId3"/>
    <p:sldId id="463" r:id="rId4"/>
    <p:sldId id="464" r:id="rId5"/>
    <p:sldId id="450" r:id="rId6"/>
    <p:sldId id="439" r:id="rId7"/>
    <p:sldId id="440" r:id="rId8"/>
    <p:sldId id="465" r:id="rId9"/>
    <p:sldId id="451" r:id="rId10"/>
    <p:sldId id="452" r:id="rId11"/>
    <p:sldId id="453" r:id="rId12"/>
    <p:sldId id="454" r:id="rId13"/>
    <p:sldId id="455" r:id="rId14"/>
    <p:sldId id="456" r:id="rId15"/>
    <p:sldId id="431" r:id="rId16"/>
    <p:sldId id="457" r:id="rId17"/>
    <p:sldId id="447" r:id="rId18"/>
    <p:sldId id="458" r:id="rId19"/>
    <p:sldId id="459" r:id="rId20"/>
    <p:sldId id="420" r:id="rId21"/>
    <p:sldId id="460" r:id="rId22"/>
    <p:sldId id="461" r:id="rId23"/>
    <p:sldId id="462" r:id="rId24"/>
  </p:sldIdLst>
  <p:sldSz cx="9144000" cy="5143500" type="screen16x9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32">
          <p15:clr>
            <a:srgbClr val="A4A3A4"/>
          </p15:clr>
        </p15:guide>
        <p15:guide id="2" orient="horz" pos="713">
          <p15:clr>
            <a:srgbClr val="A4A3A4"/>
          </p15:clr>
        </p15:guide>
        <p15:guide id="3" orient="horz" pos="2935">
          <p15:clr>
            <a:srgbClr val="A4A3A4"/>
          </p15:clr>
        </p15:guide>
        <p15:guide id="4" pos="158">
          <p15:clr>
            <a:srgbClr val="A4A3A4"/>
          </p15:clr>
        </p15:guide>
        <p15:guide id="5" pos="354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FECDD"/>
    <a:srgbClr val="4883B4"/>
    <a:srgbClr val="B59A7E"/>
    <a:srgbClr val="DEBD95"/>
    <a:srgbClr val="F36838"/>
    <a:srgbClr val="EBF1DE"/>
    <a:srgbClr val="0A0FDC"/>
    <a:srgbClr val="3399FF"/>
    <a:srgbClr val="EAFF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883" autoAdjust="0"/>
    <p:restoredTop sz="96209" autoAdjust="0"/>
  </p:normalViewPr>
  <p:slideViewPr>
    <p:cSldViewPr showGuides="1">
      <p:cViewPr varScale="1">
        <p:scale>
          <a:sx n="145" d="100"/>
          <a:sy n="145" d="100"/>
        </p:scale>
        <p:origin x="528" y="126"/>
      </p:cViewPr>
      <p:guideLst>
        <p:guide orient="horz" pos="1632"/>
        <p:guide orient="horz" pos="713"/>
        <p:guide orient="horz" pos="2935"/>
        <p:guide pos="158"/>
        <p:guide pos="3541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37BD460B-C303-4FEB-A57E-F8DC169DA869}" type="datetimeFigureOut">
              <a:rPr lang="zh-CN" altLang="en-US"/>
              <a:t>2023/11/21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1E7E858D-78F7-44E7-AD25-9FB4C171D775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9220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fld id="{44D29456-F924-4780-B71F-E8A1913C9137}" type="slidenum">
              <a:rPr lang="zh-CN" altLang="en-US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3"/>
          <p:cNvSpPr txBox="1"/>
          <p:nvPr userDrawn="1"/>
        </p:nvSpPr>
        <p:spPr>
          <a:xfrm rot="19856675">
            <a:off x="3710225" y="2303985"/>
            <a:ext cx="1723549" cy="5355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5" name="图片 27">
            <a:extLst>
              <a:ext uri="{FF2B5EF4-FFF2-40B4-BE49-F238E27FC236}">
                <a16:creationId xmlns:a16="http://schemas.microsoft.com/office/drawing/2014/main" id="{FC758B5E-4017-4BF1-833A-5DB6CBC3D65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30194" y="0"/>
            <a:ext cx="1273474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2875" y="160338"/>
            <a:ext cx="8858250" cy="4822825"/>
          </a:xfrm>
          <a:prstGeom prst="rect">
            <a:avLst/>
          </a:prstGeom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spPr>
      </p:pic>
      <p:sp>
        <p:nvSpPr>
          <p:cNvPr id="5" name="文本框 4"/>
          <p:cNvSpPr txBox="1"/>
          <p:nvPr userDrawn="1"/>
        </p:nvSpPr>
        <p:spPr>
          <a:xfrm rot="19856675">
            <a:off x="3710225" y="2303985"/>
            <a:ext cx="1723549" cy="5355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6" name="图片 27">
            <a:extLst>
              <a:ext uri="{FF2B5EF4-FFF2-40B4-BE49-F238E27FC236}">
                <a16:creationId xmlns:a16="http://schemas.microsoft.com/office/drawing/2014/main" id="{A2F0A9DC-CA5F-4431-BD2C-F2F91796CC2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30194" y="0"/>
            <a:ext cx="1273474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 bwMode="auto">
          <a:xfrm>
            <a:off x="-15875" y="207963"/>
            <a:ext cx="9159875" cy="4935537"/>
            <a:chOff x="-15864" y="207562"/>
            <a:chExt cx="9159865" cy="4935938"/>
          </a:xfrm>
        </p:grpSpPr>
        <p:sp>
          <p:nvSpPr>
            <p:cNvPr id="3" name="任意多边形 44"/>
            <p:cNvSpPr/>
            <p:nvPr/>
          </p:nvSpPr>
          <p:spPr>
            <a:xfrm>
              <a:off x="-15864" y="3065294"/>
              <a:ext cx="9159865" cy="2078206"/>
            </a:xfrm>
            <a:custGeom>
              <a:avLst/>
              <a:gdLst>
                <a:gd name="connsiteX0" fmla="*/ 0 w 12213154"/>
                <a:gd name="connsiteY0" fmla="*/ 2586699 h 2770197"/>
                <a:gd name="connsiteX1" fmla="*/ 60560 w 12213154"/>
                <a:gd name="connsiteY1" fmla="*/ 2594946 h 2770197"/>
                <a:gd name="connsiteX2" fmla="*/ 2940804 w 12213154"/>
                <a:gd name="connsiteY2" fmla="*/ 2770197 h 2770197"/>
                <a:gd name="connsiteX3" fmla="*/ 0 w 12213154"/>
                <a:gd name="connsiteY3" fmla="*/ 2770197 h 2770197"/>
                <a:gd name="connsiteX4" fmla="*/ 12213154 w 12213154"/>
                <a:gd name="connsiteY4" fmla="*/ 0 h 2770197"/>
                <a:gd name="connsiteX5" fmla="*/ 12213154 w 12213154"/>
                <a:gd name="connsiteY5" fmla="*/ 2770197 h 2770197"/>
                <a:gd name="connsiteX6" fmla="*/ 2940804 w 12213154"/>
                <a:gd name="connsiteY6" fmla="*/ 2770197 h 2770197"/>
                <a:gd name="connsiteX7" fmla="*/ 12191096 w 12213154"/>
                <a:gd name="connsiteY7" fmla="*/ 31262 h 2770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213154" h="2770197">
                  <a:moveTo>
                    <a:pt x="0" y="2586699"/>
                  </a:moveTo>
                  <a:lnTo>
                    <a:pt x="60560" y="2594946"/>
                  </a:lnTo>
                  <a:cubicBezTo>
                    <a:pt x="970428" y="2708841"/>
                    <a:pt x="1937812" y="2770197"/>
                    <a:pt x="2940804" y="2770197"/>
                  </a:cubicBezTo>
                  <a:lnTo>
                    <a:pt x="0" y="2770197"/>
                  </a:lnTo>
                  <a:close/>
                  <a:moveTo>
                    <a:pt x="12213154" y="0"/>
                  </a:moveTo>
                  <a:lnTo>
                    <a:pt x="12213154" y="2770197"/>
                  </a:lnTo>
                  <a:lnTo>
                    <a:pt x="2940804" y="2770197"/>
                  </a:lnTo>
                  <a:cubicBezTo>
                    <a:pt x="7287102" y="2770197"/>
                    <a:pt x="10964770" y="1618062"/>
                    <a:pt x="12191096" y="31262"/>
                  </a:cubicBezTo>
                  <a:close/>
                </a:path>
              </a:pathLst>
            </a:custGeom>
            <a:solidFill>
              <a:srgbClr val="E833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/>
            </a:p>
          </p:txBody>
        </p:sp>
        <p:grpSp>
          <p:nvGrpSpPr>
            <p:cNvPr id="4" name="组合 3"/>
            <p:cNvGrpSpPr/>
            <p:nvPr/>
          </p:nvGrpSpPr>
          <p:grpSpPr bwMode="auto">
            <a:xfrm rot="-1291772">
              <a:off x="4773844" y="2066086"/>
              <a:ext cx="921544" cy="1913811"/>
              <a:chOff x="10922634" y="3936050"/>
              <a:chExt cx="1228725" cy="2551748"/>
            </a:xfrm>
          </p:grpSpPr>
          <p:grpSp>
            <p:nvGrpSpPr>
              <p:cNvPr id="36" name="组合 35"/>
              <p:cNvGrpSpPr/>
              <p:nvPr/>
            </p:nvGrpSpPr>
            <p:grpSpPr bwMode="auto">
              <a:xfrm>
                <a:off x="11029950" y="4058923"/>
                <a:ext cx="1033462" cy="2428875"/>
                <a:chOff x="10836275" y="9112251"/>
                <a:chExt cx="1033462" cy="2428875"/>
              </a:xfrm>
            </p:grpSpPr>
            <p:sp>
              <p:nvSpPr>
                <p:cNvPr id="38" name="Freeform 138"/>
                <p:cNvSpPr/>
                <p:nvPr/>
              </p:nvSpPr>
              <p:spPr bwMode="auto">
                <a:xfrm>
                  <a:off x="11337881" y="10074863"/>
                  <a:ext cx="188382" cy="139711"/>
                </a:xfrm>
                <a:custGeom>
                  <a:avLst/>
                  <a:gdLst>
                    <a:gd name="T0" fmla="*/ 0 w 123"/>
                    <a:gd name="T1" fmla="*/ 19 h 91"/>
                    <a:gd name="T2" fmla="*/ 13 w 123"/>
                    <a:gd name="T3" fmla="*/ 91 h 91"/>
                    <a:gd name="T4" fmla="*/ 123 w 123"/>
                    <a:gd name="T5" fmla="*/ 72 h 91"/>
                    <a:gd name="T6" fmla="*/ 109 w 123"/>
                    <a:gd name="T7" fmla="*/ 0 h 91"/>
                    <a:gd name="T8" fmla="*/ 0 w 123"/>
                    <a:gd name="T9" fmla="*/ 19 h 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3" h="91">
                      <a:moveTo>
                        <a:pt x="0" y="19"/>
                      </a:moveTo>
                      <a:lnTo>
                        <a:pt x="13" y="91"/>
                      </a:lnTo>
                      <a:lnTo>
                        <a:pt x="123" y="72"/>
                      </a:lnTo>
                      <a:lnTo>
                        <a:pt x="109" y="0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9" name="Freeform 139"/>
                <p:cNvSpPr>
                  <a:spLocks noEditPoints="1"/>
                </p:cNvSpPr>
                <p:nvPr/>
              </p:nvSpPr>
              <p:spPr bwMode="auto">
                <a:xfrm>
                  <a:off x="10811644" y="9077924"/>
                  <a:ext cx="766232" cy="931409"/>
                </a:xfrm>
                <a:custGeom>
                  <a:avLst/>
                  <a:gdLst>
                    <a:gd name="T0" fmla="*/ 97 w 182"/>
                    <a:gd name="T1" fmla="*/ 218 h 220"/>
                    <a:gd name="T2" fmla="*/ 119 w 182"/>
                    <a:gd name="T3" fmla="*/ 220 h 220"/>
                    <a:gd name="T4" fmla="*/ 127 w 182"/>
                    <a:gd name="T5" fmla="*/ 220 h 220"/>
                    <a:gd name="T6" fmla="*/ 119 w 182"/>
                    <a:gd name="T7" fmla="*/ 220 h 220"/>
                    <a:gd name="T8" fmla="*/ 97 w 182"/>
                    <a:gd name="T9" fmla="*/ 218 h 220"/>
                    <a:gd name="T10" fmla="*/ 119 w 182"/>
                    <a:gd name="T11" fmla="*/ 0 h 220"/>
                    <a:gd name="T12" fmla="*/ 99 w 182"/>
                    <a:gd name="T13" fmla="*/ 2 h 220"/>
                    <a:gd name="T14" fmla="*/ 11 w 182"/>
                    <a:gd name="T15" fmla="*/ 130 h 220"/>
                    <a:gd name="T16" fmla="*/ 64 w 182"/>
                    <a:gd name="T17" fmla="*/ 205 h 220"/>
                    <a:gd name="T18" fmla="*/ 56 w 182"/>
                    <a:gd name="T19" fmla="*/ 200 h 220"/>
                    <a:gd name="T20" fmla="*/ 182 w 182"/>
                    <a:gd name="T21" fmla="*/ 20 h 220"/>
                    <a:gd name="T22" fmla="*/ 119 w 182"/>
                    <a:gd name="T23" fmla="*/ 0 h 2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82" h="220">
                      <a:moveTo>
                        <a:pt x="97" y="218"/>
                      </a:moveTo>
                      <a:cubicBezTo>
                        <a:pt x="104" y="219"/>
                        <a:pt x="111" y="220"/>
                        <a:pt x="119" y="220"/>
                      </a:cubicBezTo>
                      <a:cubicBezTo>
                        <a:pt x="121" y="220"/>
                        <a:pt x="124" y="220"/>
                        <a:pt x="127" y="220"/>
                      </a:cubicBezTo>
                      <a:cubicBezTo>
                        <a:pt x="124" y="220"/>
                        <a:pt x="122" y="220"/>
                        <a:pt x="119" y="220"/>
                      </a:cubicBezTo>
                      <a:cubicBezTo>
                        <a:pt x="112" y="220"/>
                        <a:pt x="104" y="219"/>
                        <a:pt x="97" y="218"/>
                      </a:cubicBezTo>
                      <a:moveTo>
                        <a:pt x="119" y="0"/>
                      </a:moveTo>
                      <a:cubicBezTo>
                        <a:pt x="113" y="0"/>
                        <a:pt x="106" y="1"/>
                        <a:pt x="99" y="2"/>
                      </a:cubicBezTo>
                      <a:cubicBezTo>
                        <a:pt x="40" y="13"/>
                        <a:pt x="0" y="70"/>
                        <a:pt x="11" y="130"/>
                      </a:cubicBezTo>
                      <a:cubicBezTo>
                        <a:pt x="17" y="163"/>
                        <a:pt x="37" y="189"/>
                        <a:pt x="64" y="205"/>
                      </a:cubicBezTo>
                      <a:cubicBezTo>
                        <a:pt x="61" y="204"/>
                        <a:pt x="59" y="202"/>
                        <a:pt x="56" y="200"/>
                      </a:cubicBezTo>
                      <a:cubicBezTo>
                        <a:pt x="182" y="20"/>
                        <a:pt x="182" y="20"/>
                        <a:pt x="182" y="20"/>
                      </a:cubicBezTo>
                      <a:cubicBezTo>
                        <a:pt x="164" y="7"/>
                        <a:pt x="142" y="0"/>
                        <a:pt x="119" y="0"/>
                      </a:cubicBezTo>
                    </a:path>
                  </a:pathLst>
                </a:custGeom>
                <a:solidFill>
                  <a:srgbClr val="C3BBBB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40" name="Freeform 140"/>
                <p:cNvSpPr>
                  <a:spLocks noEditPoints="1"/>
                </p:cNvSpPr>
                <p:nvPr/>
              </p:nvSpPr>
              <p:spPr bwMode="auto">
                <a:xfrm>
                  <a:off x="11083221" y="9171908"/>
                  <a:ext cx="751416" cy="840385"/>
                </a:xfrm>
                <a:custGeom>
                  <a:avLst/>
                  <a:gdLst>
                    <a:gd name="T0" fmla="*/ 0 w 180"/>
                    <a:gd name="T1" fmla="*/ 185 h 200"/>
                    <a:gd name="T2" fmla="*/ 33 w 180"/>
                    <a:gd name="T3" fmla="*/ 198 h 200"/>
                    <a:gd name="T4" fmla="*/ 0 w 180"/>
                    <a:gd name="T5" fmla="*/ 185 h 200"/>
                    <a:gd name="T6" fmla="*/ 118 w 180"/>
                    <a:gd name="T7" fmla="*/ 0 h 200"/>
                    <a:gd name="T8" fmla="*/ 118 w 180"/>
                    <a:gd name="T9" fmla="*/ 0 h 200"/>
                    <a:gd name="T10" fmla="*/ 163 w 180"/>
                    <a:gd name="T11" fmla="*/ 70 h 200"/>
                    <a:gd name="T12" fmla="*/ 75 w 180"/>
                    <a:gd name="T13" fmla="*/ 198 h 200"/>
                    <a:gd name="T14" fmla="*/ 63 w 180"/>
                    <a:gd name="T15" fmla="*/ 200 h 200"/>
                    <a:gd name="T16" fmla="*/ 145 w 180"/>
                    <a:gd name="T17" fmla="*/ 153 h 200"/>
                    <a:gd name="T18" fmla="*/ 118 w 180"/>
                    <a:gd name="T19" fmla="*/ 0 h 2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80" h="200">
                      <a:moveTo>
                        <a:pt x="0" y="185"/>
                      </a:moveTo>
                      <a:cubicBezTo>
                        <a:pt x="10" y="191"/>
                        <a:pt x="22" y="195"/>
                        <a:pt x="33" y="198"/>
                      </a:cubicBezTo>
                      <a:cubicBezTo>
                        <a:pt x="21" y="195"/>
                        <a:pt x="10" y="191"/>
                        <a:pt x="0" y="185"/>
                      </a:cubicBezTo>
                      <a:moveTo>
                        <a:pt x="118" y="0"/>
                      </a:moveTo>
                      <a:cubicBezTo>
                        <a:pt x="118" y="0"/>
                        <a:pt x="118" y="0"/>
                        <a:pt x="118" y="0"/>
                      </a:cubicBezTo>
                      <a:cubicBezTo>
                        <a:pt x="141" y="16"/>
                        <a:pt x="158" y="40"/>
                        <a:pt x="163" y="70"/>
                      </a:cubicBezTo>
                      <a:cubicBezTo>
                        <a:pt x="174" y="130"/>
                        <a:pt x="134" y="187"/>
                        <a:pt x="75" y="198"/>
                      </a:cubicBezTo>
                      <a:cubicBezTo>
                        <a:pt x="71" y="199"/>
                        <a:pt x="67" y="199"/>
                        <a:pt x="63" y="200"/>
                      </a:cubicBezTo>
                      <a:cubicBezTo>
                        <a:pt x="95" y="197"/>
                        <a:pt x="126" y="181"/>
                        <a:pt x="145" y="153"/>
                      </a:cubicBezTo>
                      <a:cubicBezTo>
                        <a:pt x="180" y="103"/>
                        <a:pt x="168" y="34"/>
                        <a:pt x="118" y="0"/>
                      </a:cubicBezTo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41" name="Freeform 141"/>
                <p:cNvSpPr/>
                <p:nvPr/>
              </p:nvSpPr>
              <p:spPr bwMode="auto">
                <a:xfrm>
                  <a:off x="11043527" y="9169713"/>
                  <a:ext cx="761999" cy="840384"/>
                </a:xfrm>
                <a:custGeom>
                  <a:avLst/>
                  <a:gdLst>
                    <a:gd name="T0" fmla="*/ 126 w 182"/>
                    <a:gd name="T1" fmla="*/ 0 h 200"/>
                    <a:gd name="T2" fmla="*/ 0 w 182"/>
                    <a:gd name="T3" fmla="*/ 180 h 200"/>
                    <a:gd name="T4" fmla="*/ 8 w 182"/>
                    <a:gd name="T5" fmla="*/ 185 h 200"/>
                    <a:gd name="T6" fmla="*/ 41 w 182"/>
                    <a:gd name="T7" fmla="*/ 198 h 200"/>
                    <a:gd name="T8" fmla="*/ 63 w 182"/>
                    <a:gd name="T9" fmla="*/ 200 h 200"/>
                    <a:gd name="T10" fmla="*/ 71 w 182"/>
                    <a:gd name="T11" fmla="*/ 200 h 200"/>
                    <a:gd name="T12" fmla="*/ 83 w 182"/>
                    <a:gd name="T13" fmla="*/ 198 h 200"/>
                    <a:gd name="T14" fmla="*/ 171 w 182"/>
                    <a:gd name="T15" fmla="*/ 70 h 200"/>
                    <a:gd name="T16" fmla="*/ 126 w 182"/>
                    <a:gd name="T17" fmla="*/ 0 h 2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82" h="200">
                      <a:moveTo>
                        <a:pt x="126" y="0"/>
                      </a:moveTo>
                      <a:cubicBezTo>
                        <a:pt x="0" y="180"/>
                        <a:pt x="0" y="180"/>
                        <a:pt x="0" y="180"/>
                      </a:cubicBezTo>
                      <a:cubicBezTo>
                        <a:pt x="3" y="182"/>
                        <a:pt x="5" y="184"/>
                        <a:pt x="8" y="185"/>
                      </a:cubicBezTo>
                      <a:cubicBezTo>
                        <a:pt x="18" y="191"/>
                        <a:pt x="29" y="195"/>
                        <a:pt x="41" y="198"/>
                      </a:cubicBezTo>
                      <a:cubicBezTo>
                        <a:pt x="48" y="199"/>
                        <a:pt x="56" y="200"/>
                        <a:pt x="63" y="200"/>
                      </a:cubicBezTo>
                      <a:cubicBezTo>
                        <a:pt x="66" y="200"/>
                        <a:pt x="68" y="200"/>
                        <a:pt x="71" y="200"/>
                      </a:cubicBezTo>
                      <a:cubicBezTo>
                        <a:pt x="75" y="199"/>
                        <a:pt x="79" y="199"/>
                        <a:pt x="83" y="198"/>
                      </a:cubicBezTo>
                      <a:cubicBezTo>
                        <a:pt x="142" y="187"/>
                        <a:pt x="182" y="130"/>
                        <a:pt x="171" y="70"/>
                      </a:cubicBezTo>
                      <a:cubicBezTo>
                        <a:pt x="166" y="40"/>
                        <a:pt x="149" y="16"/>
                        <a:pt x="126" y="0"/>
                      </a:cubicBezTo>
                    </a:path>
                  </a:pathLst>
                </a:custGeom>
                <a:solidFill>
                  <a:srgbClr val="DBD6D6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42" name="Freeform 142"/>
                <p:cNvSpPr/>
                <p:nvPr/>
              </p:nvSpPr>
              <p:spPr bwMode="auto">
                <a:xfrm>
                  <a:off x="11324459" y="10184226"/>
                  <a:ext cx="457199" cy="1297621"/>
                </a:xfrm>
                <a:custGeom>
                  <a:avLst/>
                  <a:gdLst>
                    <a:gd name="T0" fmla="*/ 103 w 109"/>
                    <a:gd name="T1" fmla="*/ 256 h 308"/>
                    <a:gd name="T2" fmla="*/ 53 w 109"/>
                    <a:gd name="T3" fmla="*/ 4 h 308"/>
                    <a:gd name="T4" fmla="*/ 48 w 109"/>
                    <a:gd name="T5" fmla="*/ 0 h 308"/>
                    <a:gd name="T6" fmla="*/ 4 w 109"/>
                    <a:gd name="T7" fmla="*/ 8 h 308"/>
                    <a:gd name="T8" fmla="*/ 0 w 109"/>
                    <a:gd name="T9" fmla="*/ 13 h 308"/>
                    <a:gd name="T10" fmla="*/ 42 w 109"/>
                    <a:gd name="T11" fmla="*/ 267 h 308"/>
                    <a:gd name="T12" fmla="*/ 45 w 109"/>
                    <a:gd name="T13" fmla="*/ 280 h 308"/>
                    <a:gd name="T14" fmla="*/ 81 w 109"/>
                    <a:gd name="T15" fmla="*/ 305 h 308"/>
                    <a:gd name="T16" fmla="*/ 106 w 109"/>
                    <a:gd name="T17" fmla="*/ 269 h 308"/>
                    <a:gd name="T18" fmla="*/ 103 w 109"/>
                    <a:gd name="T19" fmla="*/ 256 h 3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09" h="308">
                      <a:moveTo>
                        <a:pt x="103" y="256"/>
                      </a:moveTo>
                      <a:cubicBezTo>
                        <a:pt x="53" y="4"/>
                        <a:pt x="53" y="4"/>
                        <a:pt x="53" y="4"/>
                      </a:cubicBezTo>
                      <a:cubicBezTo>
                        <a:pt x="53" y="1"/>
                        <a:pt x="51" y="0"/>
                        <a:pt x="48" y="0"/>
                      </a:cubicBezTo>
                      <a:cubicBezTo>
                        <a:pt x="4" y="8"/>
                        <a:pt x="4" y="8"/>
                        <a:pt x="4" y="8"/>
                      </a:cubicBezTo>
                      <a:cubicBezTo>
                        <a:pt x="2" y="9"/>
                        <a:pt x="0" y="11"/>
                        <a:pt x="0" y="13"/>
                      </a:cubicBezTo>
                      <a:cubicBezTo>
                        <a:pt x="42" y="267"/>
                        <a:pt x="42" y="267"/>
                        <a:pt x="42" y="267"/>
                      </a:cubicBezTo>
                      <a:cubicBezTo>
                        <a:pt x="45" y="280"/>
                        <a:pt x="45" y="280"/>
                        <a:pt x="45" y="280"/>
                      </a:cubicBezTo>
                      <a:cubicBezTo>
                        <a:pt x="48" y="297"/>
                        <a:pt x="64" y="308"/>
                        <a:pt x="81" y="305"/>
                      </a:cubicBezTo>
                      <a:cubicBezTo>
                        <a:pt x="98" y="302"/>
                        <a:pt x="109" y="286"/>
                        <a:pt x="106" y="269"/>
                      </a:cubicBezTo>
                      <a:lnTo>
                        <a:pt x="103" y="256"/>
                      </a:lnTo>
                      <a:close/>
                    </a:path>
                  </a:pathLst>
                </a:custGeom>
                <a:solidFill>
                  <a:srgbClr val="E8333C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43" name="Freeform 143"/>
                <p:cNvSpPr/>
                <p:nvPr/>
              </p:nvSpPr>
              <p:spPr bwMode="auto">
                <a:xfrm>
                  <a:off x="10843754" y="9065913"/>
                  <a:ext cx="946149" cy="965278"/>
                </a:xfrm>
                <a:custGeom>
                  <a:avLst/>
                  <a:gdLst>
                    <a:gd name="T0" fmla="*/ 94 w 228"/>
                    <a:gd name="T1" fmla="*/ 6 h 228"/>
                    <a:gd name="T2" fmla="*/ 94 w 228"/>
                    <a:gd name="T3" fmla="*/ 1 h 228"/>
                    <a:gd name="T4" fmla="*/ 0 w 228"/>
                    <a:gd name="T5" fmla="*/ 114 h 228"/>
                    <a:gd name="T6" fmla="*/ 1 w 228"/>
                    <a:gd name="T7" fmla="*/ 134 h 228"/>
                    <a:gd name="T8" fmla="*/ 114 w 228"/>
                    <a:gd name="T9" fmla="*/ 228 h 228"/>
                    <a:gd name="T10" fmla="*/ 134 w 228"/>
                    <a:gd name="T11" fmla="*/ 226 h 228"/>
                    <a:gd name="T12" fmla="*/ 228 w 228"/>
                    <a:gd name="T13" fmla="*/ 114 h 228"/>
                    <a:gd name="T14" fmla="*/ 226 w 228"/>
                    <a:gd name="T15" fmla="*/ 94 h 228"/>
                    <a:gd name="T16" fmla="*/ 114 w 228"/>
                    <a:gd name="T17" fmla="*/ 0 h 228"/>
                    <a:gd name="T18" fmla="*/ 94 w 228"/>
                    <a:gd name="T19" fmla="*/ 1 h 228"/>
                    <a:gd name="T20" fmla="*/ 94 w 228"/>
                    <a:gd name="T21" fmla="*/ 6 h 228"/>
                    <a:gd name="T22" fmla="*/ 95 w 228"/>
                    <a:gd name="T23" fmla="*/ 10 h 228"/>
                    <a:gd name="T24" fmla="*/ 114 w 228"/>
                    <a:gd name="T25" fmla="*/ 8 h 228"/>
                    <a:gd name="T26" fmla="*/ 218 w 228"/>
                    <a:gd name="T27" fmla="*/ 95 h 228"/>
                    <a:gd name="T28" fmla="*/ 220 w 228"/>
                    <a:gd name="T29" fmla="*/ 114 h 228"/>
                    <a:gd name="T30" fmla="*/ 133 w 228"/>
                    <a:gd name="T31" fmla="*/ 218 h 228"/>
                    <a:gd name="T32" fmla="*/ 114 w 228"/>
                    <a:gd name="T33" fmla="*/ 220 h 228"/>
                    <a:gd name="T34" fmla="*/ 10 w 228"/>
                    <a:gd name="T35" fmla="*/ 133 h 228"/>
                    <a:gd name="T36" fmla="*/ 8 w 228"/>
                    <a:gd name="T37" fmla="*/ 114 h 228"/>
                    <a:gd name="T38" fmla="*/ 95 w 228"/>
                    <a:gd name="T39" fmla="*/ 10 h 228"/>
                    <a:gd name="T40" fmla="*/ 94 w 228"/>
                    <a:gd name="T41" fmla="*/ 6 h 2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228" h="228">
                      <a:moveTo>
                        <a:pt x="94" y="6"/>
                      </a:moveTo>
                      <a:cubicBezTo>
                        <a:pt x="94" y="1"/>
                        <a:pt x="94" y="1"/>
                        <a:pt x="94" y="1"/>
                      </a:cubicBezTo>
                      <a:cubicBezTo>
                        <a:pt x="38" y="12"/>
                        <a:pt x="0" y="60"/>
                        <a:pt x="0" y="114"/>
                      </a:cubicBezTo>
                      <a:cubicBezTo>
                        <a:pt x="0" y="121"/>
                        <a:pt x="0" y="127"/>
                        <a:pt x="1" y="134"/>
                      </a:cubicBezTo>
                      <a:cubicBezTo>
                        <a:pt x="12" y="190"/>
                        <a:pt x="60" y="228"/>
                        <a:pt x="114" y="228"/>
                      </a:cubicBezTo>
                      <a:cubicBezTo>
                        <a:pt x="121" y="228"/>
                        <a:pt x="127" y="228"/>
                        <a:pt x="134" y="226"/>
                      </a:cubicBezTo>
                      <a:cubicBezTo>
                        <a:pt x="190" y="216"/>
                        <a:pt x="228" y="168"/>
                        <a:pt x="228" y="114"/>
                      </a:cubicBezTo>
                      <a:cubicBezTo>
                        <a:pt x="228" y="107"/>
                        <a:pt x="228" y="100"/>
                        <a:pt x="226" y="94"/>
                      </a:cubicBezTo>
                      <a:cubicBezTo>
                        <a:pt x="216" y="38"/>
                        <a:pt x="168" y="0"/>
                        <a:pt x="114" y="0"/>
                      </a:cubicBezTo>
                      <a:cubicBezTo>
                        <a:pt x="107" y="0"/>
                        <a:pt x="100" y="0"/>
                        <a:pt x="94" y="1"/>
                      </a:cubicBezTo>
                      <a:cubicBezTo>
                        <a:pt x="94" y="6"/>
                        <a:pt x="94" y="6"/>
                        <a:pt x="94" y="6"/>
                      </a:cubicBezTo>
                      <a:cubicBezTo>
                        <a:pt x="95" y="10"/>
                        <a:pt x="95" y="10"/>
                        <a:pt x="95" y="10"/>
                      </a:cubicBezTo>
                      <a:cubicBezTo>
                        <a:pt x="101" y="9"/>
                        <a:pt x="108" y="8"/>
                        <a:pt x="114" y="8"/>
                      </a:cubicBezTo>
                      <a:cubicBezTo>
                        <a:pt x="164" y="8"/>
                        <a:pt x="209" y="44"/>
                        <a:pt x="218" y="95"/>
                      </a:cubicBezTo>
                      <a:cubicBezTo>
                        <a:pt x="219" y="101"/>
                        <a:pt x="220" y="108"/>
                        <a:pt x="220" y="114"/>
                      </a:cubicBezTo>
                      <a:cubicBezTo>
                        <a:pt x="220" y="164"/>
                        <a:pt x="184" y="209"/>
                        <a:pt x="133" y="218"/>
                      </a:cubicBezTo>
                      <a:cubicBezTo>
                        <a:pt x="126" y="219"/>
                        <a:pt x="120" y="220"/>
                        <a:pt x="114" y="220"/>
                      </a:cubicBezTo>
                      <a:cubicBezTo>
                        <a:pt x="64" y="220"/>
                        <a:pt x="19" y="184"/>
                        <a:pt x="10" y="133"/>
                      </a:cubicBezTo>
                      <a:cubicBezTo>
                        <a:pt x="9" y="126"/>
                        <a:pt x="8" y="120"/>
                        <a:pt x="8" y="114"/>
                      </a:cubicBezTo>
                      <a:cubicBezTo>
                        <a:pt x="8" y="64"/>
                        <a:pt x="44" y="19"/>
                        <a:pt x="95" y="10"/>
                      </a:cubicBezTo>
                      <a:lnTo>
                        <a:pt x="94" y="6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37" name="Freeform 144"/>
              <p:cNvSpPr>
                <a:spLocks noEditPoints="1"/>
              </p:cNvSpPr>
              <p:nvPr/>
            </p:nvSpPr>
            <p:spPr bwMode="auto">
              <a:xfrm>
                <a:off x="10891506" y="3928427"/>
                <a:ext cx="1261532" cy="1206598"/>
              </a:xfrm>
              <a:custGeom>
                <a:avLst/>
                <a:gdLst>
                  <a:gd name="T0" fmla="*/ 121 w 290"/>
                  <a:gd name="T1" fmla="*/ 14 h 290"/>
                  <a:gd name="T2" fmla="*/ 14 w 290"/>
                  <a:gd name="T3" fmla="*/ 169 h 290"/>
                  <a:gd name="T4" fmla="*/ 169 w 290"/>
                  <a:gd name="T5" fmla="*/ 276 h 290"/>
                  <a:gd name="T6" fmla="*/ 276 w 290"/>
                  <a:gd name="T7" fmla="*/ 121 h 290"/>
                  <a:gd name="T8" fmla="*/ 121 w 290"/>
                  <a:gd name="T9" fmla="*/ 14 h 290"/>
                  <a:gd name="T10" fmla="*/ 165 w 290"/>
                  <a:gd name="T11" fmla="*/ 253 h 290"/>
                  <a:gd name="T12" fmla="*/ 37 w 290"/>
                  <a:gd name="T13" fmla="*/ 165 h 290"/>
                  <a:gd name="T14" fmla="*/ 125 w 290"/>
                  <a:gd name="T15" fmla="*/ 37 h 290"/>
                  <a:gd name="T16" fmla="*/ 253 w 290"/>
                  <a:gd name="T17" fmla="*/ 125 h 290"/>
                  <a:gd name="T18" fmla="*/ 165 w 290"/>
                  <a:gd name="T19" fmla="*/ 253 h 2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90" h="290">
                    <a:moveTo>
                      <a:pt x="121" y="14"/>
                    </a:moveTo>
                    <a:cubicBezTo>
                      <a:pt x="49" y="27"/>
                      <a:pt x="0" y="96"/>
                      <a:pt x="14" y="169"/>
                    </a:cubicBezTo>
                    <a:cubicBezTo>
                      <a:pt x="27" y="241"/>
                      <a:pt x="96" y="290"/>
                      <a:pt x="169" y="276"/>
                    </a:cubicBezTo>
                    <a:cubicBezTo>
                      <a:pt x="241" y="263"/>
                      <a:pt x="290" y="194"/>
                      <a:pt x="276" y="121"/>
                    </a:cubicBezTo>
                    <a:cubicBezTo>
                      <a:pt x="263" y="49"/>
                      <a:pt x="194" y="0"/>
                      <a:pt x="121" y="14"/>
                    </a:cubicBezTo>
                    <a:close/>
                    <a:moveTo>
                      <a:pt x="165" y="253"/>
                    </a:moveTo>
                    <a:cubicBezTo>
                      <a:pt x="105" y="264"/>
                      <a:pt x="48" y="224"/>
                      <a:pt x="37" y="165"/>
                    </a:cubicBezTo>
                    <a:cubicBezTo>
                      <a:pt x="26" y="105"/>
                      <a:pt x="66" y="48"/>
                      <a:pt x="125" y="37"/>
                    </a:cubicBezTo>
                    <a:cubicBezTo>
                      <a:pt x="185" y="26"/>
                      <a:pt x="242" y="66"/>
                      <a:pt x="253" y="125"/>
                    </a:cubicBezTo>
                    <a:cubicBezTo>
                      <a:pt x="264" y="185"/>
                      <a:pt x="224" y="242"/>
                      <a:pt x="165" y="253"/>
                    </a:cubicBezTo>
                    <a:close/>
                  </a:path>
                </a:pathLst>
              </a:custGeom>
              <a:solidFill>
                <a:srgbClr val="666666"/>
              </a:solidFill>
              <a:ln>
                <a:noFill/>
              </a:ln>
            </p:spPr>
            <p:txBody>
              <a:bodyPr lIns="68580" tIns="34290" rIns="68580" bIns="3429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5" name="组合 4"/>
            <p:cNvGrpSpPr/>
            <p:nvPr userDrawn="1"/>
          </p:nvGrpSpPr>
          <p:grpSpPr bwMode="auto">
            <a:xfrm>
              <a:off x="430510" y="207562"/>
              <a:ext cx="4114201" cy="4454107"/>
              <a:chOff x="430510" y="207562"/>
              <a:chExt cx="4114201" cy="4454107"/>
            </a:xfrm>
          </p:grpSpPr>
          <p:pic>
            <p:nvPicPr>
              <p:cNvPr id="8" name="图片 7"/>
              <p:cNvPicPr>
                <a:picLocks noChangeAspect="1" noChangeArrowheads="1"/>
              </p:cNvPicPr>
              <p:nvPr userDrawn="1"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0510" y="1066209"/>
                <a:ext cx="4114201" cy="33066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9" name="图片 8" descr="1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-1920000">
                <a:off x="1563427" y="207562"/>
                <a:ext cx="1714024" cy="19064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10" name="组合 9"/>
              <p:cNvGrpSpPr/>
              <p:nvPr/>
            </p:nvGrpSpPr>
            <p:grpSpPr bwMode="auto">
              <a:xfrm rot="6000000">
                <a:off x="1331569" y="3487054"/>
                <a:ext cx="1496301" cy="852930"/>
                <a:chOff x="8510587" y="13255626"/>
                <a:chExt cx="3071813" cy="1751013"/>
              </a:xfrm>
            </p:grpSpPr>
            <p:sp>
              <p:nvSpPr>
                <p:cNvPr id="20" name="Freeform 105"/>
                <p:cNvSpPr>
                  <a:spLocks noEditPoints="1"/>
                </p:cNvSpPr>
                <p:nvPr/>
              </p:nvSpPr>
              <p:spPr bwMode="auto">
                <a:xfrm>
                  <a:off x="8568726" y="13258321"/>
                  <a:ext cx="3014856" cy="1623000"/>
                </a:xfrm>
                <a:custGeom>
                  <a:avLst/>
                  <a:gdLst>
                    <a:gd name="T0" fmla="*/ 0 w 711"/>
                    <a:gd name="T1" fmla="*/ 82 h 381"/>
                    <a:gd name="T2" fmla="*/ 675 w 711"/>
                    <a:gd name="T3" fmla="*/ 381 h 381"/>
                    <a:gd name="T4" fmla="*/ 711 w 711"/>
                    <a:gd name="T5" fmla="*/ 299 h 381"/>
                    <a:gd name="T6" fmla="*/ 36 w 711"/>
                    <a:gd name="T7" fmla="*/ 0 h 381"/>
                    <a:gd name="T8" fmla="*/ 0 w 711"/>
                    <a:gd name="T9" fmla="*/ 82 h 381"/>
                    <a:gd name="T10" fmla="*/ 641 w 711"/>
                    <a:gd name="T11" fmla="*/ 317 h 381"/>
                    <a:gd name="T12" fmla="*/ 662 w 711"/>
                    <a:gd name="T13" fmla="*/ 308 h 381"/>
                    <a:gd name="T14" fmla="*/ 671 w 711"/>
                    <a:gd name="T15" fmla="*/ 330 h 381"/>
                    <a:gd name="T16" fmla="*/ 649 w 711"/>
                    <a:gd name="T17" fmla="*/ 338 h 381"/>
                    <a:gd name="T18" fmla="*/ 641 w 711"/>
                    <a:gd name="T19" fmla="*/ 317 h 3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711" h="381">
                      <a:moveTo>
                        <a:pt x="0" y="82"/>
                      </a:moveTo>
                      <a:cubicBezTo>
                        <a:pt x="675" y="381"/>
                        <a:pt x="675" y="381"/>
                        <a:pt x="675" y="381"/>
                      </a:cubicBezTo>
                      <a:cubicBezTo>
                        <a:pt x="711" y="299"/>
                        <a:pt x="711" y="299"/>
                        <a:pt x="711" y="299"/>
                      </a:cubicBezTo>
                      <a:cubicBezTo>
                        <a:pt x="36" y="0"/>
                        <a:pt x="36" y="0"/>
                        <a:pt x="36" y="0"/>
                      </a:cubicBezTo>
                      <a:lnTo>
                        <a:pt x="0" y="82"/>
                      </a:lnTo>
                      <a:close/>
                      <a:moveTo>
                        <a:pt x="641" y="317"/>
                      </a:moveTo>
                      <a:cubicBezTo>
                        <a:pt x="644" y="308"/>
                        <a:pt x="654" y="305"/>
                        <a:pt x="662" y="308"/>
                      </a:cubicBezTo>
                      <a:cubicBezTo>
                        <a:pt x="671" y="312"/>
                        <a:pt x="674" y="322"/>
                        <a:pt x="671" y="330"/>
                      </a:cubicBezTo>
                      <a:cubicBezTo>
                        <a:pt x="667" y="338"/>
                        <a:pt x="657" y="342"/>
                        <a:pt x="649" y="338"/>
                      </a:cubicBezTo>
                      <a:cubicBezTo>
                        <a:pt x="641" y="335"/>
                        <a:pt x="637" y="325"/>
                        <a:pt x="641" y="317"/>
                      </a:cubicBezTo>
                      <a:close/>
                    </a:path>
                  </a:pathLst>
                </a:custGeom>
                <a:solidFill>
                  <a:srgbClr val="00D3D3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1" name="Freeform 106"/>
                <p:cNvSpPr/>
                <p:nvPr/>
              </p:nvSpPr>
              <p:spPr bwMode="auto">
                <a:xfrm>
                  <a:off x="10104189" y="13911120"/>
                  <a:ext cx="149928" cy="228133"/>
                </a:xfrm>
                <a:custGeom>
                  <a:avLst/>
                  <a:gdLst>
                    <a:gd name="T0" fmla="*/ 0 w 94"/>
                    <a:gd name="T1" fmla="*/ 118 h 137"/>
                    <a:gd name="T2" fmla="*/ 43 w 94"/>
                    <a:gd name="T3" fmla="*/ 137 h 137"/>
                    <a:gd name="T4" fmla="*/ 94 w 94"/>
                    <a:gd name="T5" fmla="*/ 19 h 137"/>
                    <a:gd name="T6" fmla="*/ 54 w 94"/>
                    <a:gd name="T7" fmla="*/ 0 h 137"/>
                    <a:gd name="T8" fmla="*/ 0 w 94"/>
                    <a:gd name="T9" fmla="*/ 118 h 1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4" h="137">
                      <a:moveTo>
                        <a:pt x="0" y="118"/>
                      </a:moveTo>
                      <a:lnTo>
                        <a:pt x="43" y="137"/>
                      </a:lnTo>
                      <a:lnTo>
                        <a:pt x="94" y="19"/>
                      </a:lnTo>
                      <a:lnTo>
                        <a:pt x="54" y="0"/>
                      </a:lnTo>
                      <a:lnTo>
                        <a:pt x="0" y="11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2" name="Freeform 107"/>
                <p:cNvSpPr/>
                <p:nvPr/>
              </p:nvSpPr>
              <p:spPr bwMode="auto">
                <a:xfrm>
                  <a:off x="9932980" y="13828977"/>
                  <a:ext cx="146668" cy="215096"/>
                </a:xfrm>
                <a:custGeom>
                  <a:avLst/>
                  <a:gdLst>
                    <a:gd name="T0" fmla="*/ 0 w 93"/>
                    <a:gd name="T1" fmla="*/ 118 h 137"/>
                    <a:gd name="T2" fmla="*/ 42 w 93"/>
                    <a:gd name="T3" fmla="*/ 137 h 137"/>
                    <a:gd name="T4" fmla="*/ 93 w 93"/>
                    <a:gd name="T5" fmla="*/ 19 h 137"/>
                    <a:gd name="T6" fmla="*/ 50 w 93"/>
                    <a:gd name="T7" fmla="*/ 0 h 137"/>
                    <a:gd name="T8" fmla="*/ 0 w 93"/>
                    <a:gd name="T9" fmla="*/ 118 h 1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3" h="137">
                      <a:moveTo>
                        <a:pt x="0" y="118"/>
                      </a:moveTo>
                      <a:lnTo>
                        <a:pt x="42" y="137"/>
                      </a:lnTo>
                      <a:lnTo>
                        <a:pt x="93" y="19"/>
                      </a:lnTo>
                      <a:lnTo>
                        <a:pt x="50" y="0"/>
                      </a:lnTo>
                      <a:lnTo>
                        <a:pt x="0" y="11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3" name="Freeform 108"/>
                <p:cNvSpPr/>
                <p:nvPr/>
              </p:nvSpPr>
              <p:spPr bwMode="auto">
                <a:xfrm>
                  <a:off x="9755780" y="13870223"/>
                  <a:ext cx="146668" cy="224875"/>
                </a:xfrm>
                <a:custGeom>
                  <a:avLst/>
                  <a:gdLst>
                    <a:gd name="T0" fmla="*/ 0 w 93"/>
                    <a:gd name="T1" fmla="*/ 118 h 137"/>
                    <a:gd name="T2" fmla="*/ 43 w 93"/>
                    <a:gd name="T3" fmla="*/ 137 h 137"/>
                    <a:gd name="T4" fmla="*/ 93 w 93"/>
                    <a:gd name="T5" fmla="*/ 19 h 137"/>
                    <a:gd name="T6" fmla="*/ 51 w 93"/>
                    <a:gd name="T7" fmla="*/ 0 h 137"/>
                    <a:gd name="T8" fmla="*/ 0 w 93"/>
                    <a:gd name="T9" fmla="*/ 118 h 1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3" h="137">
                      <a:moveTo>
                        <a:pt x="0" y="118"/>
                      </a:moveTo>
                      <a:lnTo>
                        <a:pt x="43" y="137"/>
                      </a:lnTo>
                      <a:lnTo>
                        <a:pt x="93" y="19"/>
                      </a:lnTo>
                      <a:lnTo>
                        <a:pt x="51" y="0"/>
                      </a:lnTo>
                      <a:lnTo>
                        <a:pt x="0" y="11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4" name="Freeform 109"/>
                <p:cNvSpPr/>
                <p:nvPr/>
              </p:nvSpPr>
              <p:spPr bwMode="auto">
                <a:xfrm>
                  <a:off x="9568284" y="13767262"/>
                  <a:ext cx="149928" cy="218354"/>
                </a:xfrm>
                <a:custGeom>
                  <a:avLst/>
                  <a:gdLst>
                    <a:gd name="T0" fmla="*/ 0 w 94"/>
                    <a:gd name="T1" fmla="*/ 115 h 133"/>
                    <a:gd name="T2" fmla="*/ 40 w 94"/>
                    <a:gd name="T3" fmla="*/ 133 h 133"/>
                    <a:gd name="T4" fmla="*/ 94 w 94"/>
                    <a:gd name="T5" fmla="*/ 19 h 133"/>
                    <a:gd name="T6" fmla="*/ 51 w 94"/>
                    <a:gd name="T7" fmla="*/ 0 h 133"/>
                    <a:gd name="T8" fmla="*/ 0 w 94"/>
                    <a:gd name="T9" fmla="*/ 115 h 1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4" h="133">
                      <a:moveTo>
                        <a:pt x="0" y="115"/>
                      </a:moveTo>
                      <a:lnTo>
                        <a:pt x="40" y="133"/>
                      </a:lnTo>
                      <a:lnTo>
                        <a:pt x="94" y="19"/>
                      </a:lnTo>
                      <a:lnTo>
                        <a:pt x="51" y="0"/>
                      </a:lnTo>
                      <a:lnTo>
                        <a:pt x="0" y="1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5" name="Freeform 110"/>
                <p:cNvSpPr/>
                <p:nvPr/>
              </p:nvSpPr>
              <p:spPr bwMode="auto">
                <a:xfrm>
                  <a:off x="9391315" y="13659833"/>
                  <a:ext cx="146670" cy="228133"/>
                </a:xfrm>
                <a:custGeom>
                  <a:avLst/>
                  <a:gdLst>
                    <a:gd name="T0" fmla="*/ 0 w 93"/>
                    <a:gd name="T1" fmla="*/ 115 h 133"/>
                    <a:gd name="T2" fmla="*/ 42 w 93"/>
                    <a:gd name="T3" fmla="*/ 133 h 133"/>
                    <a:gd name="T4" fmla="*/ 93 w 93"/>
                    <a:gd name="T5" fmla="*/ 18 h 133"/>
                    <a:gd name="T6" fmla="*/ 53 w 93"/>
                    <a:gd name="T7" fmla="*/ 0 h 133"/>
                    <a:gd name="T8" fmla="*/ 0 w 93"/>
                    <a:gd name="T9" fmla="*/ 115 h 1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3" h="133">
                      <a:moveTo>
                        <a:pt x="0" y="115"/>
                      </a:moveTo>
                      <a:lnTo>
                        <a:pt x="42" y="133"/>
                      </a:lnTo>
                      <a:lnTo>
                        <a:pt x="93" y="18"/>
                      </a:lnTo>
                      <a:lnTo>
                        <a:pt x="53" y="0"/>
                      </a:lnTo>
                      <a:lnTo>
                        <a:pt x="0" y="1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6" name="Freeform 111"/>
                <p:cNvSpPr/>
                <p:nvPr/>
              </p:nvSpPr>
              <p:spPr bwMode="auto">
                <a:xfrm>
                  <a:off x="9227534" y="13596024"/>
                  <a:ext cx="146670" cy="224872"/>
                </a:xfrm>
                <a:custGeom>
                  <a:avLst/>
                  <a:gdLst>
                    <a:gd name="T0" fmla="*/ 0 w 93"/>
                    <a:gd name="T1" fmla="*/ 117 h 136"/>
                    <a:gd name="T2" fmla="*/ 43 w 93"/>
                    <a:gd name="T3" fmla="*/ 136 h 136"/>
                    <a:gd name="T4" fmla="*/ 93 w 93"/>
                    <a:gd name="T5" fmla="*/ 18 h 136"/>
                    <a:gd name="T6" fmla="*/ 53 w 93"/>
                    <a:gd name="T7" fmla="*/ 0 h 136"/>
                    <a:gd name="T8" fmla="*/ 0 w 93"/>
                    <a:gd name="T9" fmla="*/ 117 h 1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3" h="136">
                      <a:moveTo>
                        <a:pt x="0" y="117"/>
                      </a:moveTo>
                      <a:lnTo>
                        <a:pt x="43" y="136"/>
                      </a:lnTo>
                      <a:lnTo>
                        <a:pt x="93" y="18"/>
                      </a:lnTo>
                      <a:lnTo>
                        <a:pt x="53" y="0"/>
                      </a:lnTo>
                      <a:lnTo>
                        <a:pt x="0" y="11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7" name="Freeform 112"/>
                <p:cNvSpPr/>
                <p:nvPr/>
              </p:nvSpPr>
              <p:spPr bwMode="auto">
                <a:xfrm>
                  <a:off x="9055897" y="13526671"/>
                  <a:ext cx="149928" cy="218354"/>
                </a:xfrm>
                <a:custGeom>
                  <a:avLst/>
                  <a:gdLst>
                    <a:gd name="T0" fmla="*/ 0 w 94"/>
                    <a:gd name="T1" fmla="*/ 117 h 136"/>
                    <a:gd name="T2" fmla="*/ 43 w 94"/>
                    <a:gd name="T3" fmla="*/ 136 h 136"/>
                    <a:gd name="T4" fmla="*/ 94 w 94"/>
                    <a:gd name="T5" fmla="*/ 18 h 136"/>
                    <a:gd name="T6" fmla="*/ 51 w 94"/>
                    <a:gd name="T7" fmla="*/ 0 h 136"/>
                    <a:gd name="T8" fmla="*/ 0 w 94"/>
                    <a:gd name="T9" fmla="*/ 117 h 1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4" h="136">
                      <a:moveTo>
                        <a:pt x="0" y="117"/>
                      </a:moveTo>
                      <a:lnTo>
                        <a:pt x="43" y="136"/>
                      </a:lnTo>
                      <a:lnTo>
                        <a:pt x="94" y="18"/>
                      </a:lnTo>
                      <a:lnTo>
                        <a:pt x="51" y="0"/>
                      </a:lnTo>
                      <a:lnTo>
                        <a:pt x="0" y="11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8" name="Freeform 113"/>
                <p:cNvSpPr/>
                <p:nvPr/>
              </p:nvSpPr>
              <p:spPr bwMode="auto">
                <a:xfrm>
                  <a:off x="8910063" y="13376962"/>
                  <a:ext cx="149928" cy="215096"/>
                </a:xfrm>
                <a:custGeom>
                  <a:avLst/>
                  <a:gdLst>
                    <a:gd name="T0" fmla="*/ 0 w 94"/>
                    <a:gd name="T1" fmla="*/ 117 h 136"/>
                    <a:gd name="T2" fmla="*/ 43 w 94"/>
                    <a:gd name="T3" fmla="*/ 136 h 136"/>
                    <a:gd name="T4" fmla="*/ 94 w 94"/>
                    <a:gd name="T5" fmla="*/ 18 h 136"/>
                    <a:gd name="T6" fmla="*/ 51 w 94"/>
                    <a:gd name="T7" fmla="*/ 0 h 136"/>
                    <a:gd name="T8" fmla="*/ 0 w 94"/>
                    <a:gd name="T9" fmla="*/ 117 h 1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4" h="136">
                      <a:moveTo>
                        <a:pt x="0" y="117"/>
                      </a:moveTo>
                      <a:lnTo>
                        <a:pt x="43" y="136"/>
                      </a:lnTo>
                      <a:lnTo>
                        <a:pt x="94" y="18"/>
                      </a:lnTo>
                      <a:lnTo>
                        <a:pt x="51" y="0"/>
                      </a:lnTo>
                      <a:lnTo>
                        <a:pt x="0" y="11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9" name="Freeform 114"/>
                <p:cNvSpPr/>
                <p:nvPr/>
              </p:nvSpPr>
              <p:spPr bwMode="auto">
                <a:xfrm>
                  <a:off x="8744326" y="13300572"/>
                  <a:ext cx="146670" cy="215096"/>
                </a:xfrm>
                <a:custGeom>
                  <a:avLst/>
                  <a:gdLst>
                    <a:gd name="T0" fmla="*/ 0 w 93"/>
                    <a:gd name="T1" fmla="*/ 115 h 134"/>
                    <a:gd name="T2" fmla="*/ 40 w 93"/>
                    <a:gd name="T3" fmla="*/ 134 h 134"/>
                    <a:gd name="T4" fmla="*/ 93 w 93"/>
                    <a:gd name="T5" fmla="*/ 19 h 134"/>
                    <a:gd name="T6" fmla="*/ 50 w 93"/>
                    <a:gd name="T7" fmla="*/ 0 h 134"/>
                    <a:gd name="T8" fmla="*/ 0 w 93"/>
                    <a:gd name="T9" fmla="*/ 115 h 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3" h="134">
                      <a:moveTo>
                        <a:pt x="0" y="115"/>
                      </a:moveTo>
                      <a:lnTo>
                        <a:pt x="40" y="134"/>
                      </a:lnTo>
                      <a:lnTo>
                        <a:pt x="93" y="19"/>
                      </a:lnTo>
                      <a:lnTo>
                        <a:pt x="50" y="0"/>
                      </a:lnTo>
                      <a:lnTo>
                        <a:pt x="0" y="1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0" name="Freeform 115"/>
                <p:cNvSpPr/>
                <p:nvPr/>
              </p:nvSpPr>
              <p:spPr bwMode="auto">
                <a:xfrm>
                  <a:off x="10951940" y="14350346"/>
                  <a:ext cx="153186" cy="218354"/>
                </a:xfrm>
                <a:custGeom>
                  <a:avLst/>
                  <a:gdLst>
                    <a:gd name="T0" fmla="*/ 0 w 93"/>
                    <a:gd name="T1" fmla="*/ 118 h 136"/>
                    <a:gd name="T2" fmla="*/ 43 w 93"/>
                    <a:gd name="T3" fmla="*/ 136 h 136"/>
                    <a:gd name="T4" fmla="*/ 93 w 93"/>
                    <a:gd name="T5" fmla="*/ 19 h 136"/>
                    <a:gd name="T6" fmla="*/ 53 w 93"/>
                    <a:gd name="T7" fmla="*/ 0 h 136"/>
                    <a:gd name="T8" fmla="*/ 0 w 93"/>
                    <a:gd name="T9" fmla="*/ 118 h 1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3" h="136">
                      <a:moveTo>
                        <a:pt x="0" y="118"/>
                      </a:moveTo>
                      <a:lnTo>
                        <a:pt x="43" y="136"/>
                      </a:lnTo>
                      <a:lnTo>
                        <a:pt x="93" y="19"/>
                      </a:lnTo>
                      <a:lnTo>
                        <a:pt x="53" y="0"/>
                      </a:lnTo>
                      <a:lnTo>
                        <a:pt x="0" y="11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1" name="Freeform 116"/>
                <p:cNvSpPr/>
                <p:nvPr/>
              </p:nvSpPr>
              <p:spPr bwMode="auto">
                <a:xfrm>
                  <a:off x="10784383" y="14283892"/>
                  <a:ext cx="153188" cy="215096"/>
                </a:xfrm>
                <a:custGeom>
                  <a:avLst/>
                  <a:gdLst>
                    <a:gd name="T0" fmla="*/ 0 w 93"/>
                    <a:gd name="T1" fmla="*/ 118 h 136"/>
                    <a:gd name="T2" fmla="*/ 43 w 93"/>
                    <a:gd name="T3" fmla="*/ 136 h 136"/>
                    <a:gd name="T4" fmla="*/ 93 w 93"/>
                    <a:gd name="T5" fmla="*/ 19 h 136"/>
                    <a:gd name="T6" fmla="*/ 51 w 93"/>
                    <a:gd name="T7" fmla="*/ 0 h 136"/>
                    <a:gd name="T8" fmla="*/ 0 w 93"/>
                    <a:gd name="T9" fmla="*/ 118 h 1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3" h="136">
                      <a:moveTo>
                        <a:pt x="0" y="118"/>
                      </a:moveTo>
                      <a:lnTo>
                        <a:pt x="43" y="136"/>
                      </a:lnTo>
                      <a:lnTo>
                        <a:pt x="93" y="19"/>
                      </a:lnTo>
                      <a:lnTo>
                        <a:pt x="51" y="0"/>
                      </a:lnTo>
                      <a:lnTo>
                        <a:pt x="0" y="11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2" name="Freeform 117"/>
                <p:cNvSpPr/>
                <p:nvPr/>
              </p:nvSpPr>
              <p:spPr bwMode="auto">
                <a:xfrm>
                  <a:off x="10614370" y="14228001"/>
                  <a:ext cx="153186" cy="237911"/>
                </a:xfrm>
                <a:custGeom>
                  <a:avLst/>
                  <a:gdLst>
                    <a:gd name="T0" fmla="*/ 0 w 94"/>
                    <a:gd name="T1" fmla="*/ 118 h 136"/>
                    <a:gd name="T2" fmla="*/ 43 w 94"/>
                    <a:gd name="T3" fmla="*/ 136 h 136"/>
                    <a:gd name="T4" fmla="*/ 94 w 94"/>
                    <a:gd name="T5" fmla="*/ 19 h 136"/>
                    <a:gd name="T6" fmla="*/ 51 w 94"/>
                    <a:gd name="T7" fmla="*/ 0 h 136"/>
                    <a:gd name="T8" fmla="*/ 0 w 94"/>
                    <a:gd name="T9" fmla="*/ 118 h 1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4" h="136">
                      <a:moveTo>
                        <a:pt x="0" y="118"/>
                      </a:moveTo>
                      <a:lnTo>
                        <a:pt x="43" y="136"/>
                      </a:lnTo>
                      <a:lnTo>
                        <a:pt x="94" y="19"/>
                      </a:lnTo>
                      <a:lnTo>
                        <a:pt x="51" y="0"/>
                      </a:lnTo>
                      <a:lnTo>
                        <a:pt x="0" y="11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3" name="Freeform 118"/>
                <p:cNvSpPr/>
                <p:nvPr/>
              </p:nvSpPr>
              <p:spPr bwMode="auto">
                <a:xfrm>
                  <a:off x="10444169" y="14175101"/>
                  <a:ext cx="153186" cy="215096"/>
                </a:xfrm>
                <a:custGeom>
                  <a:avLst/>
                  <a:gdLst>
                    <a:gd name="T0" fmla="*/ 0 w 93"/>
                    <a:gd name="T1" fmla="*/ 114 h 133"/>
                    <a:gd name="T2" fmla="*/ 40 w 93"/>
                    <a:gd name="T3" fmla="*/ 133 h 133"/>
                    <a:gd name="T4" fmla="*/ 93 w 93"/>
                    <a:gd name="T5" fmla="*/ 18 h 133"/>
                    <a:gd name="T6" fmla="*/ 50 w 93"/>
                    <a:gd name="T7" fmla="*/ 0 h 133"/>
                    <a:gd name="T8" fmla="*/ 0 w 93"/>
                    <a:gd name="T9" fmla="*/ 114 h 1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3" h="133">
                      <a:moveTo>
                        <a:pt x="0" y="114"/>
                      </a:moveTo>
                      <a:lnTo>
                        <a:pt x="40" y="133"/>
                      </a:lnTo>
                      <a:lnTo>
                        <a:pt x="93" y="18"/>
                      </a:lnTo>
                      <a:lnTo>
                        <a:pt x="50" y="0"/>
                      </a:lnTo>
                      <a:lnTo>
                        <a:pt x="0" y="11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4" name="Freeform 119"/>
                <p:cNvSpPr/>
                <p:nvPr/>
              </p:nvSpPr>
              <p:spPr bwMode="auto">
                <a:xfrm>
                  <a:off x="10268335" y="14080612"/>
                  <a:ext cx="149928" cy="211836"/>
                </a:xfrm>
                <a:custGeom>
                  <a:avLst/>
                  <a:gdLst>
                    <a:gd name="T0" fmla="*/ 0 w 94"/>
                    <a:gd name="T1" fmla="*/ 114 h 133"/>
                    <a:gd name="T2" fmla="*/ 43 w 94"/>
                    <a:gd name="T3" fmla="*/ 133 h 133"/>
                    <a:gd name="T4" fmla="*/ 94 w 94"/>
                    <a:gd name="T5" fmla="*/ 18 h 133"/>
                    <a:gd name="T6" fmla="*/ 53 w 94"/>
                    <a:gd name="T7" fmla="*/ 0 h 133"/>
                    <a:gd name="T8" fmla="*/ 0 w 94"/>
                    <a:gd name="T9" fmla="*/ 114 h 1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4" h="133">
                      <a:moveTo>
                        <a:pt x="0" y="114"/>
                      </a:moveTo>
                      <a:lnTo>
                        <a:pt x="43" y="133"/>
                      </a:lnTo>
                      <a:lnTo>
                        <a:pt x="94" y="18"/>
                      </a:lnTo>
                      <a:lnTo>
                        <a:pt x="53" y="0"/>
                      </a:lnTo>
                      <a:lnTo>
                        <a:pt x="0" y="11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5" name="Freeform 120"/>
                <p:cNvSpPr/>
                <p:nvPr/>
              </p:nvSpPr>
              <p:spPr bwMode="auto">
                <a:xfrm>
                  <a:off x="8476588" y="13655303"/>
                  <a:ext cx="2959449" cy="1440494"/>
                </a:xfrm>
                <a:custGeom>
                  <a:avLst/>
                  <a:gdLst>
                    <a:gd name="T0" fmla="*/ 0 w 1839"/>
                    <a:gd name="T1" fmla="*/ 85 h 884"/>
                    <a:gd name="T2" fmla="*/ 1801 w 1839"/>
                    <a:gd name="T3" fmla="*/ 884 h 884"/>
                    <a:gd name="T4" fmla="*/ 1839 w 1839"/>
                    <a:gd name="T5" fmla="*/ 799 h 884"/>
                    <a:gd name="T6" fmla="*/ 40 w 1839"/>
                    <a:gd name="T7" fmla="*/ 0 h 884"/>
                    <a:gd name="T8" fmla="*/ 0 w 1839"/>
                    <a:gd name="T9" fmla="*/ 85 h 8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839" h="884">
                      <a:moveTo>
                        <a:pt x="0" y="85"/>
                      </a:moveTo>
                      <a:lnTo>
                        <a:pt x="1801" y="884"/>
                      </a:lnTo>
                      <a:lnTo>
                        <a:pt x="1839" y="799"/>
                      </a:lnTo>
                      <a:lnTo>
                        <a:pt x="40" y="0"/>
                      </a:lnTo>
                      <a:lnTo>
                        <a:pt x="0" y="85"/>
                      </a:lnTo>
                      <a:close/>
                    </a:path>
                  </a:pathLst>
                </a:custGeom>
                <a:solidFill>
                  <a:srgbClr val="009AA0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1" name="组合 10"/>
              <p:cNvGrpSpPr>
                <a:grpSpLocks noChangeAspect="1"/>
              </p:cNvGrpSpPr>
              <p:nvPr/>
            </p:nvGrpSpPr>
            <p:grpSpPr bwMode="auto">
              <a:xfrm rot="1440000">
                <a:off x="1780531" y="3987921"/>
                <a:ext cx="2023324" cy="275820"/>
                <a:chOff x="7840662" y="3743961"/>
                <a:chExt cx="3330575" cy="454025"/>
              </a:xfrm>
            </p:grpSpPr>
            <p:sp>
              <p:nvSpPr>
                <p:cNvPr id="12" name="Freeform 97"/>
                <p:cNvSpPr/>
                <p:nvPr/>
              </p:nvSpPr>
              <p:spPr bwMode="auto">
                <a:xfrm>
                  <a:off x="8485468" y="3815750"/>
                  <a:ext cx="1972942" cy="329286"/>
                </a:xfrm>
                <a:custGeom>
                  <a:avLst/>
                  <a:gdLst>
                    <a:gd name="T0" fmla="*/ 2 w 1257"/>
                    <a:gd name="T1" fmla="*/ 0 h 240"/>
                    <a:gd name="T2" fmla="*/ 0 w 1257"/>
                    <a:gd name="T3" fmla="*/ 219 h 240"/>
                    <a:gd name="T4" fmla="*/ 1254 w 1257"/>
                    <a:gd name="T5" fmla="*/ 240 h 240"/>
                    <a:gd name="T6" fmla="*/ 1257 w 1257"/>
                    <a:gd name="T7" fmla="*/ 21 h 240"/>
                    <a:gd name="T8" fmla="*/ 2 w 1257"/>
                    <a:gd name="T9" fmla="*/ 0 h 2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57" h="240">
                      <a:moveTo>
                        <a:pt x="2" y="0"/>
                      </a:moveTo>
                      <a:lnTo>
                        <a:pt x="0" y="219"/>
                      </a:lnTo>
                      <a:lnTo>
                        <a:pt x="1254" y="240"/>
                      </a:lnTo>
                      <a:lnTo>
                        <a:pt x="1257" y="21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E79C5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3" name="Freeform 98"/>
                <p:cNvSpPr/>
                <p:nvPr/>
              </p:nvSpPr>
              <p:spPr bwMode="auto">
                <a:xfrm>
                  <a:off x="8485468" y="3815750"/>
                  <a:ext cx="1972942" cy="329286"/>
                </a:xfrm>
                <a:custGeom>
                  <a:avLst/>
                  <a:gdLst>
                    <a:gd name="T0" fmla="*/ 2 w 1257"/>
                    <a:gd name="T1" fmla="*/ 0 h 240"/>
                    <a:gd name="T2" fmla="*/ 0 w 1257"/>
                    <a:gd name="T3" fmla="*/ 219 h 240"/>
                    <a:gd name="T4" fmla="*/ 1254 w 1257"/>
                    <a:gd name="T5" fmla="*/ 240 h 240"/>
                    <a:gd name="T6" fmla="*/ 1257 w 1257"/>
                    <a:gd name="T7" fmla="*/ 21 h 240"/>
                    <a:gd name="T8" fmla="*/ 2 w 1257"/>
                    <a:gd name="T9" fmla="*/ 0 h 2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57" h="240">
                      <a:moveTo>
                        <a:pt x="2" y="0"/>
                      </a:moveTo>
                      <a:lnTo>
                        <a:pt x="0" y="219"/>
                      </a:lnTo>
                      <a:lnTo>
                        <a:pt x="1254" y="240"/>
                      </a:lnTo>
                      <a:lnTo>
                        <a:pt x="1257" y="21"/>
                      </a:lnTo>
                      <a:lnTo>
                        <a:pt x="2" y="0"/>
                      </a:lnTo>
                    </a:path>
                  </a:pathLst>
                </a:custGeom>
                <a:noFill/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4" name="Freeform 99"/>
                <p:cNvSpPr/>
                <p:nvPr/>
              </p:nvSpPr>
              <p:spPr bwMode="auto">
                <a:xfrm>
                  <a:off x="10843374" y="3745238"/>
                  <a:ext cx="324033" cy="452115"/>
                </a:xfrm>
                <a:custGeom>
                  <a:avLst/>
                  <a:gdLst>
                    <a:gd name="T0" fmla="*/ 1 w 77"/>
                    <a:gd name="T1" fmla="*/ 19 h 107"/>
                    <a:gd name="T2" fmla="*/ 0 w 77"/>
                    <a:gd name="T3" fmla="*/ 91 h 107"/>
                    <a:gd name="T4" fmla="*/ 74 w 77"/>
                    <a:gd name="T5" fmla="*/ 53 h 107"/>
                    <a:gd name="T6" fmla="*/ 1 w 77"/>
                    <a:gd name="T7" fmla="*/ 19 h 1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7" h="107">
                      <a:moveTo>
                        <a:pt x="1" y="19"/>
                      </a:moveTo>
                      <a:cubicBezTo>
                        <a:pt x="0" y="91"/>
                        <a:pt x="0" y="91"/>
                        <a:pt x="0" y="91"/>
                      </a:cubicBezTo>
                      <a:cubicBezTo>
                        <a:pt x="0" y="91"/>
                        <a:pt x="72" y="107"/>
                        <a:pt x="74" y="53"/>
                      </a:cubicBezTo>
                      <a:cubicBezTo>
                        <a:pt x="77" y="0"/>
                        <a:pt x="1" y="19"/>
                        <a:pt x="1" y="19"/>
                      </a:cubicBezTo>
                      <a:close/>
                    </a:path>
                  </a:pathLst>
                </a:custGeom>
                <a:solidFill>
                  <a:srgbClr val="F2798D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pic>
              <p:nvPicPr>
                <p:cNvPr id="15" name="Picture 100"/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7725" y="3824924"/>
                  <a:ext cx="2033588" cy="2286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6" name="Freeform 101"/>
                <p:cNvSpPr/>
                <p:nvPr/>
              </p:nvSpPr>
              <p:spPr bwMode="auto">
                <a:xfrm>
                  <a:off x="10460140" y="3819924"/>
                  <a:ext cx="431173" cy="318832"/>
                </a:xfrm>
                <a:custGeom>
                  <a:avLst/>
                  <a:gdLst>
                    <a:gd name="T0" fmla="*/ 0 w 272"/>
                    <a:gd name="T1" fmla="*/ 235 h 240"/>
                    <a:gd name="T2" fmla="*/ 270 w 272"/>
                    <a:gd name="T3" fmla="*/ 240 h 240"/>
                    <a:gd name="T4" fmla="*/ 272 w 272"/>
                    <a:gd name="T5" fmla="*/ 5 h 240"/>
                    <a:gd name="T6" fmla="*/ 3 w 272"/>
                    <a:gd name="T7" fmla="*/ 0 h 240"/>
                    <a:gd name="T8" fmla="*/ 0 w 272"/>
                    <a:gd name="T9" fmla="*/ 235 h 2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2" h="240">
                      <a:moveTo>
                        <a:pt x="0" y="235"/>
                      </a:moveTo>
                      <a:lnTo>
                        <a:pt x="270" y="240"/>
                      </a:lnTo>
                      <a:lnTo>
                        <a:pt x="272" y="5"/>
                      </a:lnTo>
                      <a:lnTo>
                        <a:pt x="3" y="0"/>
                      </a:lnTo>
                      <a:lnTo>
                        <a:pt x="0" y="235"/>
                      </a:lnTo>
                      <a:close/>
                    </a:path>
                  </a:pathLst>
                </a:custGeom>
                <a:solidFill>
                  <a:srgbClr val="85937C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7" name="Freeform 102"/>
                <p:cNvSpPr/>
                <p:nvPr/>
              </p:nvSpPr>
              <p:spPr bwMode="auto">
                <a:xfrm>
                  <a:off x="10471202" y="3946511"/>
                  <a:ext cx="415493" cy="182937"/>
                </a:xfrm>
                <a:custGeom>
                  <a:avLst/>
                  <a:gdLst>
                    <a:gd name="T0" fmla="*/ 0 w 262"/>
                    <a:gd name="T1" fmla="*/ 114 h 117"/>
                    <a:gd name="T2" fmla="*/ 262 w 262"/>
                    <a:gd name="T3" fmla="*/ 117 h 117"/>
                    <a:gd name="T4" fmla="*/ 262 w 262"/>
                    <a:gd name="T5" fmla="*/ 5 h 117"/>
                    <a:gd name="T6" fmla="*/ 3 w 262"/>
                    <a:gd name="T7" fmla="*/ 0 h 117"/>
                    <a:gd name="T8" fmla="*/ 0 w 262"/>
                    <a:gd name="T9" fmla="*/ 114 h 1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62" h="117">
                      <a:moveTo>
                        <a:pt x="0" y="114"/>
                      </a:moveTo>
                      <a:lnTo>
                        <a:pt x="262" y="117"/>
                      </a:lnTo>
                      <a:lnTo>
                        <a:pt x="262" y="5"/>
                      </a:lnTo>
                      <a:lnTo>
                        <a:pt x="3" y="0"/>
                      </a:lnTo>
                      <a:lnTo>
                        <a:pt x="0" y="114"/>
                      </a:lnTo>
                      <a:close/>
                    </a:path>
                  </a:pathLst>
                </a:custGeom>
                <a:solidFill>
                  <a:srgbClr val="9DA597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8" name="Freeform 103"/>
                <p:cNvSpPr/>
                <p:nvPr/>
              </p:nvSpPr>
              <p:spPr bwMode="auto">
                <a:xfrm>
                  <a:off x="8090880" y="3783309"/>
                  <a:ext cx="397201" cy="305765"/>
                </a:xfrm>
                <a:custGeom>
                  <a:avLst/>
                  <a:gdLst>
                    <a:gd name="T0" fmla="*/ 0 w 250"/>
                    <a:gd name="T1" fmla="*/ 133 h 219"/>
                    <a:gd name="T2" fmla="*/ 248 w 250"/>
                    <a:gd name="T3" fmla="*/ 219 h 219"/>
                    <a:gd name="T4" fmla="*/ 250 w 250"/>
                    <a:gd name="T5" fmla="*/ 0 h 219"/>
                    <a:gd name="T6" fmla="*/ 0 w 250"/>
                    <a:gd name="T7" fmla="*/ 64 h 219"/>
                    <a:gd name="T8" fmla="*/ 0 w 250"/>
                    <a:gd name="T9" fmla="*/ 133 h 2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0" h="219">
                      <a:moveTo>
                        <a:pt x="0" y="133"/>
                      </a:moveTo>
                      <a:lnTo>
                        <a:pt x="248" y="219"/>
                      </a:lnTo>
                      <a:lnTo>
                        <a:pt x="250" y="0"/>
                      </a:lnTo>
                      <a:lnTo>
                        <a:pt x="0" y="64"/>
                      </a:lnTo>
                      <a:lnTo>
                        <a:pt x="0" y="133"/>
                      </a:lnTo>
                      <a:close/>
                    </a:path>
                  </a:pathLst>
                </a:custGeom>
                <a:solidFill>
                  <a:srgbClr val="F4B68C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9" name="Freeform 104"/>
                <p:cNvSpPr/>
                <p:nvPr/>
              </p:nvSpPr>
              <p:spPr bwMode="auto">
                <a:xfrm>
                  <a:off x="7841400" y="3863345"/>
                  <a:ext cx="250864" cy="109762"/>
                </a:xfrm>
                <a:custGeom>
                  <a:avLst/>
                  <a:gdLst>
                    <a:gd name="T0" fmla="*/ 0 w 59"/>
                    <a:gd name="T1" fmla="*/ 13 h 28"/>
                    <a:gd name="T2" fmla="*/ 59 w 59"/>
                    <a:gd name="T3" fmla="*/ 28 h 28"/>
                    <a:gd name="T4" fmla="*/ 59 w 59"/>
                    <a:gd name="T5" fmla="*/ 2 h 28"/>
                    <a:gd name="T6" fmla="*/ 0 w 59"/>
                    <a:gd name="T7" fmla="*/ 13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9" h="28">
                      <a:moveTo>
                        <a:pt x="0" y="13"/>
                      </a:moveTo>
                      <a:cubicBezTo>
                        <a:pt x="0" y="26"/>
                        <a:pt x="59" y="28"/>
                        <a:pt x="59" y="28"/>
                      </a:cubicBezTo>
                      <a:cubicBezTo>
                        <a:pt x="59" y="2"/>
                        <a:pt x="59" y="2"/>
                        <a:pt x="59" y="2"/>
                      </a:cubicBezTo>
                      <a:cubicBezTo>
                        <a:pt x="59" y="2"/>
                        <a:pt x="0" y="0"/>
                        <a:pt x="0" y="13"/>
                      </a:cubicBezTo>
                      <a:close/>
                    </a:path>
                  </a:pathLst>
                </a:custGeom>
                <a:solidFill>
                  <a:srgbClr val="5D5D5D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</p:grpSp>
        <p:sp>
          <p:nvSpPr>
            <p:cNvPr id="6" name="文本框 5"/>
            <p:cNvSpPr txBox="1">
              <a:spLocks noChangeArrowheads="1"/>
            </p:cNvSpPr>
            <p:nvPr/>
          </p:nvSpPr>
          <p:spPr bwMode="auto">
            <a:xfrm>
              <a:off x="4770444" y="2144469"/>
              <a:ext cx="3900483" cy="92400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dist" eaLnBrk="1" hangingPunct="1">
                <a:defRPr/>
              </a:pPr>
              <a:r>
                <a:rPr lang="en-US" altLang="zh-CN" sz="5400" b="1">
                  <a:solidFill>
                    <a:srgbClr val="404040"/>
                  </a:solidFill>
                  <a:latin typeface="方正粗黑繁体" panose="03000509000000000000" charset="-122"/>
                  <a:ea typeface="方正粗黑繁体" panose="03000509000000000000" charset="-122"/>
                  <a:cs typeface="Times New Roman" panose="02020603050405020304" pitchFamily="18" charset="0"/>
                </a:rPr>
                <a:t>THANKS</a:t>
              </a:r>
              <a:endParaRPr lang="zh-CN" altLang="en-US" sz="5400" b="1">
                <a:solidFill>
                  <a:srgbClr val="404040"/>
                </a:solidFill>
                <a:latin typeface="方正粗黑繁体" panose="03000509000000000000" charset="-122"/>
                <a:ea typeface="方正粗黑繁体" panose="03000509000000000000" charset="-122"/>
                <a:cs typeface="Times New Roman" panose="02020603050405020304" pitchFamily="18" charset="0"/>
              </a:endParaRPr>
            </a:p>
          </p:txBody>
        </p:sp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18432" y="913572"/>
              <a:ext cx="2045984" cy="10889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3D927252-B695-432B-A2EA-A9E9510B7D11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iff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799692" y="2056247"/>
            <a:ext cx="5544616" cy="693523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 contourW="12700">
              <a:contourClr>
                <a:srgbClr val="FDA343"/>
              </a:contourClr>
            </a:sp3d>
          </a:bodyPr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600" b="1">
                <a:ln w="6350">
                  <a:solidFill>
                    <a:schemeClr val="tx1"/>
                  </a:solidFill>
                </a:ln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  <a:sym typeface="+mn-lt"/>
              </a:rPr>
              <a:t>三角形</a:t>
            </a:r>
            <a:r>
              <a:rPr lang="zh-CN" altLang="en-US" sz="3600" b="1" dirty="0">
                <a:ln w="6350">
                  <a:solidFill>
                    <a:schemeClr val="tx1"/>
                  </a:solidFill>
                </a:ln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  <a:sym typeface="+mn-lt"/>
              </a:rPr>
              <a:t>的分类</a:t>
            </a:r>
          </a:p>
        </p:txBody>
      </p:sp>
      <p:sp>
        <p:nvSpPr>
          <p:cNvPr id="8195" name="副标题 6"/>
          <p:cNvSpPr txBox="1">
            <a:spLocks noChangeArrowheads="1"/>
          </p:cNvSpPr>
          <p:nvPr/>
        </p:nvSpPr>
        <p:spPr bwMode="auto">
          <a:xfrm>
            <a:off x="3348038" y="3076575"/>
            <a:ext cx="2447925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6858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altLang="zh-CN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R</a:t>
            </a:r>
            <a:r>
              <a:rPr lang="zh-CN" altLang="en-US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·四年级下册</a:t>
            </a:r>
          </a:p>
        </p:txBody>
      </p:sp>
      <p:pic>
        <p:nvPicPr>
          <p:cNvPr id="8196" name="图片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3640" y="871538"/>
            <a:ext cx="856721" cy="858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图片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288" y="117475"/>
            <a:ext cx="6427788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3" name="矩形 7"/>
          <p:cNvSpPr>
            <a:spLocks noChangeArrowheads="1"/>
          </p:cNvSpPr>
          <p:nvPr/>
        </p:nvSpPr>
        <p:spPr bwMode="auto">
          <a:xfrm>
            <a:off x="300038" y="196850"/>
            <a:ext cx="52800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一、创设情境，导入新课</a:t>
            </a:r>
          </a:p>
        </p:txBody>
      </p:sp>
      <p:pic>
        <p:nvPicPr>
          <p:cNvPr id="5" name="图片 1" descr="LL67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1750" y="1708150"/>
            <a:ext cx="6438900" cy="129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本框 7"/>
          <p:cNvSpPr txBox="1">
            <a:spLocks noChangeArrowheads="1"/>
          </p:cNvSpPr>
          <p:nvPr/>
        </p:nvSpPr>
        <p:spPr bwMode="auto">
          <a:xfrm>
            <a:off x="1701800" y="3091657"/>
            <a:ext cx="1308100" cy="68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锐角</a:t>
            </a:r>
          </a:p>
        </p:txBody>
      </p:sp>
      <p:sp>
        <p:nvSpPr>
          <p:cNvPr id="7" name="文本框 8"/>
          <p:cNvSpPr txBox="1">
            <a:spLocks noChangeArrowheads="1"/>
          </p:cNvSpPr>
          <p:nvPr/>
        </p:nvSpPr>
        <p:spPr bwMode="auto">
          <a:xfrm>
            <a:off x="4186238" y="3130551"/>
            <a:ext cx="1263650" cy="604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直角</a:t>
            </a:r>
          </a:p>
        </p:txBody>
      </p:sp>
      <p:sp>
        <p:nvSpPr>
          <p:cNvPr id="8" name="文本框 9"/>
          <p:cNvSpPr txBox="1">
            <a:spLocks noChangeArrowheads="1"/>
          </p:cNvSpPr>
          <p:nvPr/>
        </p:nvSpPr>
        <p:spPr bwMode="auto">
          <a:xfrm>
            <a:off x="6275388" y="3091657"/>
            <a:ext cx="1220787" cy="68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钝角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1115616" y="3939902"/>
            <a:ext cx="25026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大于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0°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小于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90°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995936" y="3939902"/>
            <a:ext cx="14205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等于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90°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580112" y="3939902"/>
            <a:ext cx="28103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大于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90°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小于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180°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utoUpdateAnimBg="0"/>
      <p:bldP spid="7" grpId="0" autoUpdateAnimBg="0"/>
      <p:bldP spid="8" grpId="0" autoUpdateAnimBg="0"/>
      <p:bldP spid="2" grpId="0"/>
      <p:bldP spid="3" grpId="0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9" name="图片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2427734"/>
            <a:ext cx="7988300" cy="1747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395536" y="1059582"/>
            <a:ext cx="8136904" cy="13031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你准备按什么标准进行分类？可以把它们分成几类？每类三角形都有什么特点？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-14288" y="117475"/>
            <a:ext cx="6427788" cy="752475"/>
            <a:chOff x="-14288" y="117475"/>
            <a:chExt cx="6427788" cy="752475"/>
          </a:xfrm>
        </p:grpSpPr>
        <p:pic>
          <p:nvPicPr>
            <p:cNvPr id="2" name="图片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4288" y="117475"/>
              <a:ext cx="6427788" cy="752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" name="矩形 7"/>
            <p:cNvSpPr>
              <a:spLocks noChangeArrowheads="1"/>
            </p:cNvSpPr>
            <p:nvPr/>
          </p:nvSpPr>
          <p:spPr bwMode="auto">
            <a:xfrm>
              <a:off x="323528" y="195486"/>
              <a:ext cx="5280025" cy="6461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36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二、个性分类，自主建构</a:t>
              </a:r>
            </a:p>
          </p:txBody>
        </p:sp>
      </p:grpSp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1187624" y="1347614"/>
            <a:ext cx="5688632" cy="6568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小组合作，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尝试将它们分类。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467544" y="419365"/>
            <a:ext cx="2177674" cy="763838"/>
            <a:chOff x="467544" y="483518"/>
            <a:chExt cx="2177674" cy="763838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7544" y="483518"/>
              <a:ext cx="2177674" cy="763838"/>
            </a:xfrm>
            <a:prstGeom prst="rect">
              <a:avLst/>
            </a:prstGeom>
          </p:spPr>
        </p:pic>
        <p:sp>
          <p:nvSpPr>
            <p:cNvPr id="3" name="文本框 2"/>
            <p:cNvSpPr txBox="1">
              <a:spLocks noChangeArrowheads="1"/>
            </p:cNvSpPr>
            <p:nvPr/>
          </p:nvSpPr>
          <p:spPr bwMode="auto">
            <a:xfrm>
              <a:off x="836301" y="603827"/>
              <a:ext cx="144016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zh-CN" altLang="en-US" sz="28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按角分</a:t>
              </a:r>
            </a:p>
          </p:txBody>
        </p:sp>
      </p:grpSp>
      <p:pic>
        <p:nvPicPr>
          <p:cNvPr id="5" name="图片 2"/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665" r="91299"/>
          <a:stretch>
            <a:fillRect/>
          </a:stretch>
        </p:blipFill>
        <p:spPr bwMode="auto">
          <a:xfrm>
            <a:off x="611188" y="1898895"/>
            <a:ext cx="695098" cy="1176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2"/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34" t="6682" r="72364" b="48868"/>
          <a:stretch>
            <a:fillRect/>
          </a:stretch>
        </p:blipFill>
        <p:spPr bwMode="auto">
          <a:xfrm>
            <a:off x="1388788" y="1300754"/>
            <a:ext cx="1430039" cy="7768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2"/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86" t="53864" r="78905"/>
          <a:stretch>
            <a:fillRect/>
          </a:stretch>
        </p:blipFill>
        <p:spPr bwMode="auto">
          <a:xfrm>
            <a:off x="1560668" y="1981398"/>
            <a:ext cx="735645" cy="806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2"/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706" r="49470" b="55369"/>
          <a:stretch>
            <a:fillRect/>
          </a:stretch>
        </p:blipFill>
        <p:spPr bwMode="auto">
          <a:xfrm>
            <a:off x="3623224" y="1111945"/>
            <a:ext cx="1024403" cy="78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图片 2"/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30" t="58398" r="66340"/>
          <a:stretch>
            <a:fillRect/>
          </a:stretch>
        </p:blipFill>
        <p:spPr bwMode="auto">
          <a:xfrm>
            <a:off x="2411760" y="2192065"/>
            <a:ext cx="873150" cy="727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2"/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18" t="54258" r="47405"/>
          <a:stretch>
            <a:fillRect/>
          </a:stretch>
        </p:blipFill>
        <p:spPr bwMode="auto">
          <a:xfrm>
            <a:off x="3320716" y="2120057"/>
            <a:ext cx="1491916" cy="7995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图片 2"/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509" t="46018" r="33634"/>
          <a:stretch>
            <a:fillRect/>
          </a:stretch>
        </p:blipFill>
        <p:spPr bwMode="auto">
          <a:xfrm>
            <a:off x="4805756" y="1988273"/>
            <a:ext cx="1106906" cy="9435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图片 2"/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332" t="20657" r="26319" b="19947"/>
          <a:stretch>
            <a:fillRect/>
          </a:stretch>
        </p:blipFill>
        <p:spPr bwMode="auto">
          <a:xfrm>
            <a:off x="5830160" y="1617013"/>
            <a:ext cx="666894" cy="10381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图片 2"/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542" t="23203" r="12548" b="10320"/>
          <a:stretch>
            <a:fillRect/>
          </a:stretch>
        </p:blipFill>
        <p:spPr bwMode="auto">
          <a:xfrm>
            <a:off x="6565804" y="1589512"/>
            <a:ext cx="1031279" cy="11619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图片 2"/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517" t="54258"/>
          <a:stretch>
            <a:fillRect/>
          </a:stretch>
        </p:blipFill>
        <p:spPr bwMode="auto">
          <a:xfrm>
            <a:off x="7762086" y="1988273"/>
            <a:ext cx="837401" cy="7995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文本框 4"/>
          <p:cNvSpPr txBox="1">
            <a:spLocks noChangeArrowheads="1"/>
          </p:cNvSpPr>
          <p:nvPr/>
        </p:nvSpPr>
        <p:spPr bwMode="auto">
          <a:xfrm>
            <a:off x="2843808" y="4371950"/>
            <a:ext cx="3609975" cy="5047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1</a:t>
            </a:r>
            <a:r>
              <a:rPr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个直角，</a:t>
            </a:r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2</a:t>
            </a:r>
            <a:r>
              <a:rPr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个锐角</a:t>
            </a:r>
            <a:endParaRPr lang="zh-CN" altLang="en-US" sz="2400" noProof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Rectangle 51"/>
          <p:cNvSpPr txBox="1">
            <a:spLocks noChangeArrowheads="1"/>
          </p:cNvSpPr>
          <p:nvPr/>
        </p:nvSpPr>
        <p:spPr bwMode="auto">
          <a:xfrm>
            <a:off x="6444208" y="4371950"/>
            <a:ext cx="1817688" cy="493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  <a:spcBef>
                <a:spcPct val="20000"/>
              </a:spcBef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3个锐角</a:t>
            </a:r>
          </a:p>
        </p:txBody>
      </p:sp>
      <p:sp>
        <p:nvSpPr>
          <p:cNvPr id="18" name="文本框 17"/>
          <p:cNvSpPr txBox="1">
            <a:spLocks noChangeArrowheads="1"/>
          </p:cNvSpPr>
          <p:nvPr/>
        </p:nvSpPr>
        <p:spPr bwMode="auto">
          <a:xfrm>
            <a:off x="35496" y="4371950"/>
            <a:ext cx="3238500" cy="5047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1</a:t>
            </a:r>
            <a:r>
              <a:rPr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个钝角，</a:t>
            </a:r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2</a:t>
            </a:r>
            <a:r>
              <a:rPr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个锐角</a:t>
            </a:r>
            <a:endParaRPr lang="zh-CN" altLang="en-US" sz="2400" noProof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4.93827E-6 L -0.10017 0.3675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17" y="18364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4.81481E-6 L -0.2283 0.29013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424" y="14506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3.58025E-6 L -0.50278 0.27408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139" y="1370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2.46914E-7 L 0.25782 0.21852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882" y="10926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3.58025E-6 L 0.24375 0.18519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188" y="925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1.97531E-6 L 0.59202 0.28241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601" y="14105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4.69136E-6 L 0.33125 0.47407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563" y="23704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3.58025E-6 L 0.17379 0.13395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681" y="6698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2.09877E-6 L 0.18021 0.2105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010" y="10525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2.46914E-6 L 0.02274 0.24568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28" y="1228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文本框 3"/>
          <p:cNvSpPr txBox="1">
            <a:spLocks noChangeArrowheads="1"/>
          </p:cNvSpPr>
          <p:nvPr/>
        </p:nvSpPr>
        <p:spPr bwMode="auto">
          <a:xfrm>
            <a:off x="468313" y="1349375"/>
            <a:ext cx="2301875" cy="604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直角三角形</a:t>
            </a:r>
          </a:p>
        </p:txBody>
      </p:sp>
      <p:sp>
        <p:nvSpPr>
          <p:cNvPr id="14339" name="文本框 4"/>
          <p:cNvSpPr txBox="1">
            <a:spLocks noChangeArrowheads="1"/>
          </p:cNvSpPr>
          <p:nvPr/>
        </p:nvSpPr>
        <p:spPr bwMode="auto">
          <a:xfrm>
            <a:off x="5392738" y="1419225"/>
            <a:ext cx="3609975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1</a:t>
            </a:r>
            <a:r>
              <a:rPr lang="zh-CN" altLang="en-US" sz="2800" b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个直角，</a:t>
            </a:r>
            <a:r>
              <a: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2</a:t>
            </a:r>
            <a:r>
              <a:rPr lang="zh-CN" altLang="en-US" sz="2800" b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个锐角</a:t>
            </a:r>
            <a:endParaRPr lang="zh-CN" altLang="en-US" sz="2800" noProof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" name="直接箭头连接符 5"/>
          <p:cNvCxnSpPr/>
          <p:nvPr/>
        </p:nvCxnSpPr>
        <p:spPr>
          <a:xfrm>
            <a:off x="4243388" y="1689100"/>
            <a:ext cx="976312" cy="0"/>
          </a:xfrm>
          <a:prstGeom prst="straightConnector1">
            <a:avLst/>
          </a:prstGeom>
          <a:ln w="19050" cmpd="sng">
            <a:solidFill>
              <a:srgbClr val="FF0000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365" name="文本框 6"/>
          <p:cNvSpPr txBox="1">
            <a:spLocks noChangeArrowheads="1"/>
          </p:cNvSpPr>
          <p:nvPr/>
        </p:nvSpPr>
        <p:spPr bwMode="auto">
          <a:xfrm>
            <a:off x="473075" y="2392363"/>
            <a:ext cx="2301875" cy="604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锐角三角形</a:t>
            </a:r>
          </a:p>
        </p:txBody>
      </p:sp>
      <p:sp>
        <p:nvSpPr>
          <p:cNvPr id="8" name="等腰三角形 7"/>
          <p:cNvSpPr/>
          <p:nvPr/>
        </p:nvSpPr>
        <p:spPr>
          <a:xfrm>
            <a:off x="2832100" y="2386013"/>
            <a:ext cx="741363" cy="787400"/>
          </a:xfrm>
          <a:prstGeom prst="triangle">
            <a:avLst/>
          </a:prstGeom>
          <a:noFill/>
          <a:ln w="19050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cxnSp>
        <p:nvCxnSpPr>
          <p:cNvPr id="10" name="直接箭头连接符 9"/>
          <p:cNvCxnSpPr/>
          <p:nvPr/>
        </p:nvCxnSpPr>
        <p:spPr>
          <a:xfrm>
            <a:off x="4243388" y="2798763"/>
            <a:ext cx="976312" cy="0"/>
          </a:xfrm>
          <a:prstGeom prst="straightConnector1">
            <a:avLst/>
          </a:prstGeom>
          <a:ln w="19050" cmpd="sng">
            <a:solidFill>
              <a:srgbClr val="FF0000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44" name="Rectangle 51"/>
          <p:cNvSpPr txBox="1">
            <a:spLocks noChangeArrowheads="1"/>
          </p:cNvSpPr>
          <p:nvPr/>
        </p:nvSpPr>
        <p:spPr bwMode="auto">
          <a:xfrm>
            <a:off x="5435600" y="2495550"/>
            <a:ext cx="1817688" cy="56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3个锐角</a:t>
            </a:r>
          </a:p>
        </p:txBody>
      </p:sp>
      <p:sp>
        <p:nvSpPr>
          <p:cNvPr id="15369" name="文本框 11"/>
          <p:cNvSpPr txBox="1">
            <a:spLocks noChangeArrowheads="1"/>
          </p:cNvSpPr>
          <p:nvPr/>
        </p:nvSpPr>
        <p:spPr bwMode="auto">
          <a:xfrm>
            <a:off x="493713" y="3346450"/>
            <a:ext cx="2301875" cy="604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钝角三角形</a:t>
            </a:r>
          </a:p>
        </p:txBody>
      </p:sp>
      <p:grpSp>
        <p:nvGrpSpPr>
          <p:cNvPr id="13" name="组合 12"/>
          <p:cNvGrpSpPr/>
          <p:nvPr/>
        </p:nvGrpSpPr>
        <p:grpSpPr>
          <a:xfrm>
            <a:off x="2780919" y="3415898"/>
            <a:ext cx="1424305" cy="668020"/>
            <a:chOff x="11063" y="5117"/>
            <a:chExt cx="2866" cy="1121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4" name="直接连接符 13"/>
            <p:cNvSpPr/>
            <p:nvPr/>
          </p:nvSpPr>
          <p:spPr>
            <a:xfrm>
              <a:off x="11063" y="5117"/>
              <a:ext cx="2866" cy="805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zh-CN" altLang="en-US"/>
            </a:p>
          </p:txBody>
        </p:sp>
        <p:sp>
          <p:nvSpPr>
            <p:cNvPr id="15" name="直接连接符 14"/>
            <p:cNvSpPr/>
            <p:nvPr/>
          </p:nvSpPr>
          <p:spPr>
            <a:xfrm>
              <a:off x="11063" y="5124"/>
              <a:ext cx="1089" cy="1098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zh-CN" altLang="en-US"/>
            </a:p>
          </p:txBody>
        </p:sp>
        <p:sp>
          <p:nvSpPr>
            <p:cNvPr id="16" name="直接连接符 15"/>
            <p:cNvSpPr/>
            <p:nvPr/>
          </p:nvSpPr>
          <p:spPr>
            <a:xfrm flipV="1">
              <a:off x="12136" y="5920"/>
              <a:ext cx="1761" cy="318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zh-CN" altLang="en-US"/>
            </a:p>
          </p:txBody>
        </p:sp>
      </p:grpSp>
      <p:cxnSp>
        <p:nvCxnSpPr>
          <p:cNvPr id="17" name="直接箭头连接符 16"/>
          <p:cNvCxnSpPr/>
          <p:nvPr/>
        </p:nvCxnSpPr>
        <p:spPr>
          <a:xfrm>
            <a:off x="4306888" y="3684588"/>
            <a:ext cx="976312" cy="0"/>
          </a:xfrm>
          <a:prstGeom prst="straightConnector1">
            <a:avLst/>
          </a:prstGeom>
          <a:ln w="19050" cmpd="sng">
            <a:solidFill>
              <a:srgbClr val="FF0000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48" name="文本框 17"/>
          <p:cNvSpPr txBox="1">
            <a:spLocks noChangeArrowheads="1"/>
          </p:cNvSpPr>
          <p:nvPr/>
        </p:nvSpPr>
        <p:spPr bwMode="auto">
          <a:xfrm>
            <a:off x="5411788" y="3346450"/>
            <a:ext cx="3238500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1</a:t>
            </a:r>
            <a:r>
              <a:rPr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个钝角，</a:t>
            </a:r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2</a:t>
            </a:r>
            <a:r>
              <a:rPr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个锐角</a:t>
            </a:r>
            <a:endParaRPr lang="zh-CN" altLang="en-US" sz="2800" noProof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直角三角形 18"/>
          <p:cNvSpPr/>
          <p:nvPr/>
        </p:nvSpPr>
        <p:spPr>
          <a:xfrm>
            <a:off x="2862263" y="1130300"/>
            <a:ext cx="889000" cy="893763"/>
          </a:xfrm>
          <a:prstGeom prst="rtTriangle">
            <a:avLst/>
          </a:prstGeom>
          <a:noFill/>
          <a:ln w="19050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4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4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/>
      <p:bldP spid="14344" grpId="0"/>
      <p:bldP spid="1434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565525" y="3559175"/>
            <a:ext cx="142875" cy="144463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4339" name="矩形 1"/>
          <p:cNvSpPr>
            <a:spLocks noChangeArrowheads="1"/>
          </p:cNvSpPr>
          <p:nvPr/>
        </p:nvSpPr>
        <p:spPr bwMode="auto">
          <a:xfrm>
            <a:off x="1692275" y="555625"/>
            <a:ext cx="5543550" cy="62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三角形按角分分成了哪三类？</a:t>
            </a:r>
          </a:p>
        </p:txBody>
      </p:sp>
      <p:sp>
        <p:nvSpPr>
          <p:cNvPr id="14340" name="矩形 7"/>
          <p:cNvSpPr>
            <a:spLocks noChangeArrowheads="1"/>
          </p:cNvSpPr>
          <p:nvPr/>
        </p:nvSpPr>
        <p:spPr bwMode="auto">
          <a:xfrm>
            <a:off x="1547813" y="1225550"/>
            <a:ext cx="5545137" cy="62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（自学提示：阅读教材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P61 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</a:p>
        </p:txBody>
      </p:sp>
      <p:sp>
        <p:nvSpPr>
          <p:cNvPr id="9" name="等腰三角形 1"/>
          <p:cNvSpPr/>
          <p:nvPr/>
        </p:nvSpPr>
        <p:spPr>
          <a:xfrm>
            <a:off x="1127125" y="2311400"/>
            <a:ext cx="1898650" cy="1409700"/>
          </a:xfrm>
          <a:custGeom>
            <a:avLst/>
            <a:gdLst>
              <a:gd name="connsiteX0" fmla="*/ 0 w 1897380"/>
              <a:gd name="connsiteY0" fmla="*/ 1524000 h 1524000"/>
              <a:gd name="connsiteX1" fmla="*/ 948690 w 1897380"/>
              <a:gd name="connsiteY1" fmla="*/ 0 h 1524000"/>
              <a:gd name="connsiteX2" fmla="*/ 1897380 w 1897380"/>
              <a:gd name="connsiteY2" fmla="*/ 1524000 h 1524000"/>
              <a:gd name="connsiteX3" fmla="*/ 0 w 1897380"/>
              <a:gd name="connsiteY3" fmla="*/ 1524000 h 1524000"/>
              <a:gd name="connsiteX0-1" fmla="*/ 0 w 1897380"/>
              <a:gd name="connsiteY0-2" fmla="*/ 1409700 h 1409700"/>
              <a:gd name="connsiteX1-3" fmla="*/ 1184910 w 1897380"/>
              <a:gd name="connsiteY1-4" fmla="*/ 0 h 1409700"/>
              <a:gd name="connsiteX2-5" fmla="*/ 1897380 w 1897380"/>
              <a:gd name="connsiteY2-6" fmla="*/ 1409700 h 1409700"/>
              <a:gd name="connsiteX3-7" fmla="*/ 0 w 1897380"/>
              <a:gd name="connsiteY3-8" fmla="*/ 1409700 h 14097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1897380" h="1409700">
                <a:moveTo>
                  <a:pt x="0" y="1409700"/>
                </a:moveTo>
                <a:lnTo>
                  <a:pt x="1184910" y="0"/>
                </a:lnTo>
                <a:lnTo>
                  <a:pt x="1897380" y="1409700"/>
                </a:lnTo>
                <a:lnTo>
                  <a:pt x="0" y="1409700"/>
                </a:lnTo>
                <a:close/>
              </a:path>
            </a:pathLst>
          </a:custGeom>
          <a:noFill/>
          <a:ln w="28575">
            <a:solidFill>
              <a:srgbClr val="2B292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0" name="直角三角形 9"/>
          <p:cNvSpPr/>
          <p:nvPr/>
        </p:nvSpPr>
        <p:spPr>
          <a:xfrm>
            <a:off x="3565525" y="2333625"/>
            <a:ext cx="1997075" cy="1371600"/>
          </a:xfrm>
          <a:prstGeom prst="rtTriangle">
            <a:avLst/>
          </a:prstGeom>
          <a:noFill/>
          <a:ln w="28575">
            <a:solidFill>
              <a:srgbClr val="2B292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1" name="等腰三角形 1"/>
          <p:cNvSpPr/>
          <p:nvPr/>
        </p:nvSpPr>
        <p:spPr>
          <a:xfrm>
            <a:off x="5562600" y="2211388"/>
            <a:ext cx="2511425" cy="1509712"/>
          </a:xfrm>
          <a:custGeom>
            <a:avLst/>
            <a:gdLst>
              <a:gd name="connsiteX0" fmla="*/ 0 w 1897380"/>
              <a:gd name="connsiteY0" fmla="*/ 1524000 h 1524000"/>
              <a:gd name="connsiteX1" fmla="*/ 948690 w 1897380"/>
              <a:gd name="connsiteY1" fmla="*/ 0 h 1524000"/>
              <a:gd name="connsiteX2" fmla="*/ 1897380 w 1897380"/>
              <a:gd name="connsiteY2" fmla="*/ 1524000 h 1524000"/>
              <a:gd name="connsiteX3" fmla="*/ 0 w 1897380"/>
              <a:gd name="connsiteY3" fmla="*/ 1524000 h 1524000"/>
              <a:gd name="connsiteX0-1" fmla="*/ 0 w 1897380"/>
              <a:gd name="connsiteY0-2" fmla="*/ 1409700 h 1409700"/>
              <a:gd name="connsiteX1-3" fmla="*/ 1184910 w 1897380"/>
              <a:gd name="connsiteY1-4" fmla="*/ 0 h 1409700"/>
              <a:gd name="connsiteX2-5" fmla="*/ 1897380 w 1897380"/>
              <a:gd name="connsiteY2-6" fmla="*/ 1409700 h 1409700"/>
              <a:gd name="connsiteX3-7" fmla="*/ 0 w 1897380"/>
              <a:gd name="connsiteY3-8" fmla="*/ 1409700 h 1409700"/>
              <a:gd name="connsiteX0-9" fmla="*/ 613410 w 2510790"/>
              <a:gd name="connsiteY0-10" fmla="*/ 1508760 h 1508760"/>
              <a:gd name="connsiteX1-11" fmla="*/ 0 w 2510790"/>
              <a:gd name="connsiteY1-12" fmla="*/ 0 h 1508760"/>
              <a:gd name="connsiteX2-13" fmla="*/ 2510790 w 2510790"/>
              <a:gd name="connsiteY2-14" fmla="*/ 1508760 h 1508760"/>
              <a:gd name="connsiteX3-15" fmla="*/ 613410 w 2510790"/>
              <a:gd name="connsiteY3-16" fmla="*/ 1508760 h 150876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2510790" h="1508760">
                <a:moveTo>
                  <a:pt x="613410" y="1508760"/>
                </a:moveTo>
                <a:lnTo>
                  <a:pt x="0" y="0"/>
                </a:lnTo>
                <a:lnTo>
                  <a:pt x="2510790" y="1508760"/>
                </a:lnTo>
                <a:lnTo>
                  <a:pt x="613410" y="1508760"/>
                </a:lnTo>
                <a:close/>
              </a:path>
            </a:pathLst>
          </a:custGeom>
          <a:noFill/>
          <a:ln w="28575">
            <a:solidFill>
              <a:srgbClr val="2B292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2" name="文本框 4"/>
          <p:cNvSpPr txBox="1">
            <a:spLocks noChangeArrowheads="1"/>
          </p:cNvSpPr>
          <p:nvPr/>
        </p:nvSpPr>
        <p:spPr bwMode="auto">
          <a:xfrm>
            <a:off x="958850" y="3819525"/>
            <a:ext cx="2235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latin typeface="Calibri" panose="020F0502020204030204" pitchFamily="34" charset="0"/>
                <a:ea typeface="黑体" panose="02010609060101010101" pitchFamily="49" charset="-122"/>
              </a:rPr>
              <a:t>锐角三角形</a:t>
            </a:r>
          </a:p>
        </p:txBody>
      </p:sp>
      <p:sp>
        <p:nvSpPr>
          <p:cNvPr id="13" name="文本框 5"/>
          <p:cNvSpPr txBox="1">
            <a:spLocks noChangeArrowheads="1"/>
          </p:cNvSpPr>
          <p:nvPr/>
        </p:nvSpPr>
        <p:spPr bwMode="auto">
          <a:xfrm>
            <a:off x="3511550" y="3819525"/>
            <a:ext cx="224313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latin typeface="Calibri" panose="020F0502020204030204" pitchFamily="34" charset="0"/>
                <a:ea typeface="黑体" panose="02010609060101010101" pitchFamily="49" charset="-122"/>
              </a:rPr>
              <a:t>直角三角形</a:t>
            </a:r>
          </a:p>
        </p:txBody>
      </p:sp>
      <p:sp>
        <p:nvSpPr>
          <p:cNvPr id="14" name="文本框 6"/>
          <p:cNvSpPr txBox="1">
            <a:spLocks noChangeArrowheads="1"/>
          </p:cNvSpPr>
          <p:nvPr/>
        </p:nvSpPr>
        <p:spPr bwMode="auto">
          <a:xfrm>
            <a:off x="6072188" y="3819525"/>
            <a:ext cx="22447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latin typeface="Calibri" panose="020F0502020204030204" pitchFamily="34" charset="0"/>
                <a:ea typeface="黑体" panose="02010609060101010101" pitchFamily="49" charset="-122"/>
              </a:rPr>
              <a:t>钝角三角形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0" grpId="0" animBg="1"/>
      <p:bldP spid="12" grpId="0"/>
      <p:bldP spid="13" grpId="0"/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ext Box 2"/>
          <p:cNvSpPr txBox="1">
            <a:spLocks noChangeArrowheads="1"/>
          </p:cNvSpPr>
          <p:nvPr/>
        </p:nvSpPr>
        <p:spPr bwMode="auto">
          <a:xfrm>
            <a:off x="3779838" y="2447925"/>
            <a:ext cx="1582737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三角形</a:t>
            </a:r>
          </a:p>
        </p:txBody>
      </p:sp>
      <p:sp>
        <p:nvSpPr>
          <p:cNvPr id="16387" name="Text Box 18"/>
          <p:cNvSpPr txBox="1">
            <a:spLocks noChangeArrowheads="1"/>
          </p:cNvSpPr>
          <p:nvPr/>
        </p:nvSpPr>
        <p:spPr bwMode="auto">
          <a:xfrm>
            <a:off x="1187450" y="385763"/>
            <a:ext cx="3603625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三角形按角分类：</a:t>
            </a:r>
          </a:p>
        </p:txBody>
      </p:sp>
      <p:sp>
        <p:nvSpPr>
          <p:cNvPr id="41" name="Oval 7"/>
          <p:cNvSpPr>
            <a:spLocks noChangeArrowheads="1"/>
          </p:cNvSpPr>
          <p:nvPr/>
        </p:nvSpPr>
        <p:spPr bwMode="auto">
          <a:xfrm>
            <a:off x="1908175" y="1111250"/>
            <a:ext cx="5473700" cy="3455988"/>
          </a:xfrm>
          <a:prstGeom prst="ellipse">
            <a:avLst/>
          </a:prstGeom>
          <a:solidFill>
            <a:schemeClr val="bg2">
              <a:alpha val="0"/>
            </a:schemeClr>
          </a:solidFill>
          <a:ln w="63500">
            <a:solidFill>
              <a:srgbClr val="3366FF"/>
            </a:solidFill>
            <a:rou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endParaRPr lang="zh-CN" altLang="en-US" sz="2400">
              <a:solidFill>
                <a:schemeClr val="bg1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42" name="不完整圆 41"/>
          <p:cNvSpPr/>
          <p:nvPr/>
        </p:nvSpPr>
        <p:spPr>
          <a:xfrm>
            <a:off x="1941513" y="1141413"/>
            <a:ext cx="5391150" cy="3446462"/>
          </a:xfrm>
          <a:prstGeom prst="pie">
            <a:avLst>
              <a:gd name="adj1" fmla="val 12184476"/>
              <a:gd name="adj2" fmla="val 20112754"/>
            </a:avLst>
          </a:prstGeom>
          <a:solidFill>
            <a:srgbClr val="BEE7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 sz="2800" dirty="0">
              <a:solidFill>
                <a:srgbClr val="FF66CC"/>
              </a:solidFill>
            </a:endParaRPr>
          </a:p>
        </p:txBody>
      </p:sp>
      <p:sp>
        <p:nvSpPr>
          <p:cNvPr id="43" name="不完整圆 13"/>
          <p:cNvSpPr/>
          <p:nvPr/>
        </p:nvSpPr>
        <p:spPr>
          <a:xfrm>
            <a:off x="4646613" y="1833563"/>
            <a:ext cx="2705100" cy="2708275"/>
          </a:xfrm>
          <a:custGeom>
            <a:avLst/>
            <a:gdLst>
              <a:gd name="connsiteX0" fmla="*/ 4885604 w 5411788"/>
              <a:gd name="connsiteY0" fmla="*/ 692770 h 3400425"/>
              <a:gd name="connsiteX1" fmla="*/ 4602857 w 5411788"/>
              <a:gd name="connsiteY1" fmla="*/ 2912658 h 3400425"/>
              <a:gd name="connsiteX2" fmla="*/ 2706625 w 5411788"/>
              <a:gd name="connsiteY2" fmla="*/ 3400426 h 3400425"/>
              <a:gd name="connsiteX3" fmla="*/ 2705894 w 5411788"/>
              <a:gd name="connsiteY3" fmla="*/ 1700213 h 3400425"/>
              <a:gd name="connsiteX4" fmla="*/ 4885604 w 5411788"/>
              <a:gd name="connsiteY4" fmla="*/ 692770 h 3400425"/>
              <a:gd name="connsiteX0-1" fmla="*/ 2178989 w 2705208"/>
              <a:gd name="connsiteY0-2" fmla="*/ 0 h 2707656"/>
              <a:gd name="connsiteX1-3" fmla="*/ 1896242 w 2705208"/>
              <a:gd name="connsiteY1-4" fmla="*/ 2219888 h 2707656"/>
              <a:gd name="connsiteX2-5" fmla="*/ 10 w 2705208"/>
              <a:gd name="connsiteY2-6" fmla="*/ 2707656 h 2707656"/>
              <a:gd name="connsiteX3-7" fmla="*/ 4042 w 2705208"/>
              <a:gd name="connsiteY3-8" fmla="*/ 1024112 h 2707656"/>
              <a:gd name="connsiteX4-9" fmla="*/ 2178989 w 2705208"/>
              <a:gd name="connsiteY4-10" fmla="*/ 0 h 2707656"/>
              <a:gd name="connsiteX0-11" fmla="*/ 2179709 w 2705928"/>
              <a:gd name="connsiteY0-12" fmla="*/ 0 h 2707656"/>
              <a:gd name="connsiteX1-13" fmla="*/ 1896962 w 2705928"/>
              <a:gd name="connsiteY1-14" fmla="*/ 2219888 h 2707656"/>
              <a:gd name="connsiteX2-15" fmla="*/ 730 w 2705928"/>
              <a:gd name="connsiteY2-16" fmla="*/ 2707656 h 2707656"/>
              <a:gd name="connsiteX3-17" fmla="*/ 0 w 2705928"/>
              <a:gd name="connsiteY3-18" fmla="*/ 1021731 h 2707656"/>
              <a:gd name="connsiteX4-19" fmla="*/ 2179709 w 2705928"/>
              <a:gd name="connsiteY4-20" fmla="*/ 0 h 270765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705928" h="2707656">
                <a:moveTo>
                  <a:pt x="2179709" y="0"/>
                </a:moveTo>
                <a:cubicBezTo>
                  <a:pt x="2977152" y="681182"/>
                  <a:pt x="2856674" y="1627068"/>
                  <a:pt x="1896962" y="2219888"/>
                </a:cubicBezTo>
                <a:cubicBezTo>
                  <a:pt x="1391080" y="2532374"/>
                  <a:pt x="710128" y="2707536"/>
                  <a:pt x="730" y="2707656"/>
                </a:cubicBezTo>
                <a:cubicBezTo>
                  <a:pt x="486" y="2140918"/>
                  <a:pt x="244" y="1588469"/>
                  <a:pt x="0" y="1021731"/>
                </a:cubicBezTo>
                <a:lnTo>
                  <a:pt x="2179709" y="0"/>
                </a:lnTo>
                <a:close/>
              </a:path>
            </a:pathLst>
          </a:custGeom>
          <a:solidFill>
            <a:srgbClr val="FABD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 sz="2800" dirty="0">
              <a:solidFill>
                <a:srgbClr val="FF66CC"/>
              </a:solidFill>
            </a:endParaRPr>
          </a:p>
        </p:txBody>
      </p:sp>
      <p:sp>
        <p:nvSpPr>
          <p:cNvPr id="44" name="不完整圆 14"/>
          <p:cNvSpPr/>
          <p:nvPr/>
        </p:nvSpPr>
        <p:spPr>
          <a:xfrm>
            <a:off x="1938338" y="1897063"/>
            <a:ext cx="2709862" cy="2644775"/>
          </a:xfrm>
          <a:custGeom>
            <a:avLst/>
            <a:gdLst>
              <a:gd name="connsiteX0" fmla="*/ 2710472 w 5413375"/>
              <a:gd name="connsiteY0" fmla="*/ 3400423 h 3400425"/>
              <a:gd name="connsiteX1" fmla="*/ 850311 w 5413375"/>
              <a:gd name="connsiteY1" fmla="*/ 2937533 h 3400425"/>
              <a:gd name="connsiteX2" fmla="*/ 455819 w 5413375"/>
              <a:gd name="connsiteY2" fmla="*/ 755944 h 3400425"/>
              <a:gd name="connsiteX3" fmla="*/ 2706688 w 5413375"/>
              <a:gd name="connsiteY3" fmla="*/ 1700213 h 3400425"/>
              <a:gd name="connsiteX4" fmla="*/ 2710472 w 5413375"/>
              <a:gd name="connsiteY4" fmla="*/ 3400423 h 3400425"/>
              <a:gd name="connsiteX0-1" fmla="*/ 2710536 w 2710536"/>
              <a:gd name="connsiteY0-2" fmla="*/ 2644479 h 2644480"/>
              <a:gd name="connsiteX1-3" fmla="*/ 850375 w 2710536"/>
              <a:gd name="connsiteY1-4" fmla="*/ 2181589 h 2644480"/>
              <a:gd name="connsiteX2-5" fmla="*/ 455883 w 2710536"/>
              <a:gd name="connsiteY2-6" fmla="*/ 0 h 2644480"/>
              <a:gd name="connsiteX3-7" fmla="*/ 2706752 w 2710536"/>
              <a:gd name="connsiteY3-8" fmla="*/ 977606 h 2644480"/>
              <a:gd name="connsiteX4-9" fmla="*/ 2710536 w 2710536"/>
              <a:gd name="connsiteY4-10" fmla="*/ 2644479 h 2644480"/>
              <a:gd name="connsiteX0-11" fmla="*/ 2710536 w 2710536"/>
              <a:gd name="connsiteY0-12" fmla="*/ 2644479 h 2644480"/>
              <a:gd name="connsiteX1-13" fmla="*/ 850375 w 2710536"/>
              <a:gd name="connsiteY1-14" fmla="*/ 2181589 h 2644480"/>
              <a:gd name="connsiteX2-15" fmla="*/ 455883 w 2710536"/>
              <a:gd name="connsiteY2-16" fmla="*/ 0 h 2644480"/>
              <a:gd name="connsiteX3-17" fmla="*/ 2709133 w 2710536"/>
              <a:gd name="connsiteY3-18" fmla="*/ 953793 h 2644480"/>
              <a:gd name="connsiteX4-19" fmla="*/ 2710536 w 2710536"/>
              <a:gd name="connsiteY4-20" fmla="*/ 2644479 h 264448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710536" h="2644480">
                <a:moveTo>
                  <a:pt x="2710536" y="2644479"/>
                </a:moveTo>
                <a:cubicBezTo>
                  <a:pt x="2019121" y="2645086"/>
                  <a:pt x="1353549" y="2479463"/>
                  <a:pt x="850375" y="2181589"/>
                </a:cubicBezTo>
                <a:cubicBezTo>
                  <a:pt x="-111191" y="1612352"/>
                  <a:pt x="-277941" y="690204"/>
                  <a:pt x="455883" y="0"/>
                </a:cubicBezTo>
                <a:lnTo>
                  <a:pt x="2709133" y="953793"/>
                </a:lnTo>
                <a:cubicBezTo>
                  <a:pt x="2710394" y="1520530"/>
                  <a:pt x="2709275" y="2077742"/>
                  <a:pt x="2710536" y="2644479"/>
                </a:cubicBezTo>
                <a:close/>
              </a:path>
            </a:pathLst>
          </a:custGeom>
          <a:solidFill>
            <a:srgbClr val="B0DD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 sz="2800" b="1" dirty="0">
              <a:solidFill>
                <a:srgbClr val="FF66CC"/>
              </a:solidFill>
            </a:endParaRPr>
          </a:p>
        </p:txBody>
      </p:sp>
      <p:sp>
        <p:nvSpPr>
          <p:cNvPr id="45" name="Text Box 8"/>
          <p:cNvSpPr txBox="1">
            <a:spLocks noChangeArrowheads="1"/>
          </p:cNvSpPr>
          <p:nvPr/>
        </p:nvSpPr>
        <p:spPr bwMode="auto">
          <a:xfrm>
            <a:off x="3687763" y="1557338"/>
            <a:ext cx="219551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</a:rPr>
              <a:t>锐角三角形</a:t>
            </a:r>
          </a:p>
        </p:txBody>
      </p:sp>
      <p:sp>
        <p:nvSpPr>
          <p:cNvPr id="46" name="Text Box 9"/>
          <p:cNvSpPr txBox="1">
            <a:spLocks noChangeArrowheads="1"/>
          </p:cNvSpPr>
          <p:nvPr/>
        </p:nvSpPr>
        <p:spPr bwMode="auto">
          <a:xfrm>
            <a:off x="2152650" y="3049588"/>
            <a:ext cx="22066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</a:rPr>
              <a:t>直角三角形</a:t>
            </a:r>
          </a:p>
        </p:txBody>
      </p:sp>
      <p:sp>
        <p:nvSpPr>
          <p:cNvPr id="47" name="Text Box 10"/>
          <p:cNvSpPr txBox="1">
            <a:spLocks noChangeArrowheads="1"/>
          </p:cNvSpPr>
          <p:nvPr/>
        </p:nvSpPr>
        <p:spPr bwMode="auto">
          <a:xfrm>
            <a:off x="4803775" y="3030538"/>
            <a:ext cx="235108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</a:rPr>
              <a:t>钝角三角形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utoUpdateAnimBg="0"/>
      <p:bldP spid="41" grpId="0" animBg="1"/>
      <p:bldP spid="45" grpId="0" autoUpdateAnimBg="0"/>
      <p:bldP spid="46" grpId="0" autoUpdateAnimBg="0"/>
      <p:bldP spid="47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67544" y="419365"/>
            <a:ext cx="2177674" cy="763838"/>
            <a:chOff x="467544" y="483518"/>
            <a:chExt cx="2177674" cy="763838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7544" y="483518"/>
              <a:ext cx="2177674" cy="763838"/>
            </a:xfrm>
            <a:prstGeom prst="rect">
              <a:avLst/>
            </a:prstGeom>
          </p:spPr>
        </p:pic>
        <p:sp>
          <p:nvSpPr>
            <p:cNvPr id="4" name="文本框 3"/>
            <p:cNvSpPr txBox="1">
              <a:spLocks noChangeArrowheads="1"/>
            </p:cNvSpPr>
            <p:nvPr/>
          </p:nvSpPr>
          <p:spPr bwMode="auto">
            <a:xfrm>
              <a:off x="836301" y="603827"/>
              <a:ext cx="144016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zh-CN" altLang="en-US" sz="28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按边分</a:t>
              </a:r>
            </a:p>
          </p:txBody>
        </p:sp>
      </p:grpSp>
      <p:pic>
        <p:nvPicPr>
          <p:cNvPr id="15" name="图片 2"/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665" r="91299"/>
          <a:stretch>
            <a:fillRect/>
          </a:stretch>
        </p:blipFill>
        <p:spPr bwMode="auto">
          <a:xfrm>
            <a:off x="611188" y="1898895"/>
            <a:ext cx="695098" cy="1176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图片 2"/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34" t="6682" r="72364" b="48868"/>
          <a:stretch>
            <a:fillRect/>
          </a:stretch>
        </p:blipFill>
        <p:spPr bwMode="auto">
          <a:xfrm>
            <a:off x="1388788" y="1300754"/>
            <a:ext cx="1430039" cy="7768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图片 2"/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86" t="53864" r="78905"/>
          <a:stretch>
            <a:fillRect/>
          </a:stretch>
        </p:blipFill>
        <p:spPr bwMode="auto">
          <a:xfrm>
            <a:off x="1560668" y="1981398"/>
            <a:ext cx="735645" cy="806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图片 2"/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706" r="49470" b="55369"/>
          <a:stretch>
            <a:fillRect/>
          </a:stretch>
        </p:blipFill>
        <p:spPr bwMode="auto">
          <a:xfrm>
            <a:off x="3623224" y="1111945"/>
            <a:ext cx="1024403" cy="78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图片 2"/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30" t="58398" r="66340"/>
          <a:stretch>
            <a:fillRect/>
          </a:stretch>
        </p:blipFill>
        <p:spPr bwMode="auto">
          <a:xfrm>
            <a:off x="2411760" y="2192065"/>
            <a:ext cx="873150" cy="727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图片 2"/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18" t="54258" r="47405"/>
          <a:stretch>
            <a:fillRect/>
          </a:stretch>
        </p:blipFill>
        <p:spPr bwMode="auto">
          <a:xfrm>
            <a:off x="3320716" y="2120057"/>
            <a:ext cx="1491916" cy="7995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图片 2"/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509" t="46018" r="33634"/>
          <a:stretch>
            <a:fillRect/>
          </a:stretch>
        </p:blipFill>
        <p:spPr bwMode="auto">
          <a:xfrm>
            <a:off x="4805756" y="1988273"/>
            <a:ext cx="1106906" cy="9435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图片 2"/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332" t="20657" r="26319" b="19947"/>
          <a:stretch>
            <a:fillRect/>
          </a:stretch>
        </p:blipFill>
        <p:spPr bwMode="auto">
          <a:xfrm>
            <a:off x="5830160" y="1617013"/>
            <a:ext cx="666894" cy="10381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图片 2"/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542" t="23203" r="12548" b="10320"/>
          <a:stretch>
            <a:fillRect/>
          </a:stretch>
        </p:blipFill>
        <p:spPr bwMode="auto">
          <a:xfrm>
            <a:off x="6565804" y="1589512"/>
            <a:ext cx="1031279" cy="11619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图片 2"/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517" t="54258"/>
          <a:stretch>
            <a:fillRect/>
          </a:stretch>
        </p:blipFill>
        <p:spPr bwMode="auto">
          <a:xfrm>
            <a:off x="7762086" y="1988273"/>
            <a:ext cx="837401" cy="7995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文本框 4"/>
          <p:cNvSpPr txBox="1">
            <a:spLocks noChangeArrowheads="1"/>
          </p:cNvSpPr>
          <p:nvPr/>
        </p:nvSpPr>
        <p:spPr bwMode="auto">
          <a:xfrm>
            <a:off x="3141415" y="4371950"/>
            <a:ext cx="2726730" cy="5047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两条边相等</a:t>
            </a:r>
            <a:endParaRPr lang="zh-CN" altLang="en-US" sz="2400" noProof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Rectangle 51"/>
          <p:cNvSpPr txBox="1">
            <a:spLocks noChangeArrowheads="1"/>
          </p:cNvSpPr>
          <p:nvPr/>
        </p:nvSpPr>
        <p:spPr bwMode="auto">
          <a:xfrm>
            <a:off x="6156176" y="4371950"/>
            <a:ext cx="2465760" cy="493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  <a:spcBef>
                <a:spcPct val="20000"/>
              </a:spcBef>
            </a:pP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三条边互不相等</a:t>
            </a:r>
            <a:endParaRPr lang="en-US" altLang="zh-CN" sz="24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27" name="文本框 26"/>
          <p:cNvSpPr txBox="1">
            <a:spLocks noChangeArrowheads="1"/>
          </p:cNvSpPr>
          <p:nvPr/>
        </p:nvSpPr>
        <p:spPr bwMode="auto">
          <a:xfrm>
            <a:off x="35496" y="4371950"/>
            <a:ext cx="3238500" cy="5047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三条边都相等</a:t>
            </a:r>
            <a:endParaRPr lang="zh-CN" altLang="en-US" sz="2400" noProof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4.69136E-6 L -0.33021 0.417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510" y="20895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2.46914E-6 L -0.67031 0.27376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524" y="1367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1.97531E-6 L 0.32431 0.26821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215" y="13395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3.58025E-6 L 0.24375 0.18519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188" y="9259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4.81481E-6 L 0.06302 0.31821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42" y="15895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0.00062 L -0.16632 0.22469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316" y="1120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4.93827E-6 L 0.52188 0.45154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094" y="22562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3.58025E-6 L 0.12708 0.30216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54" y="15093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2.46914E-7 L 0.64358 0.28827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170" y="14414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3.58025E-6 L 0.18958 0.12006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479" y="59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矩形 2"/>
          <p:cNvSpPr>
            <a:spLocks noChangeArrowheads="1"/>
          </p:cNvSpPr>
          <p:nvPr/>
        </p:nvSpPr>
        <p:spPr bwMode="auto">
          <a:xfrm>
            <a:off x="1403350" y="339725"/>
            <a:ext cx="6697663" cy="62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三角形按边分可以分成哪几类？</a:t>
            </a:r>
          </a:p>
        </p:txBody>
      </p:sp>
      <p:sp>
        <p:nvSpPr>
          <p:cNvPr id="20483" name="矩形 3"/>
          <p:cNvSpPr>
            <a:spLocks noChangeArrowheads="1"/>
          </p:cNvSpPr>
          <p:nvPr/>
        </p:nvSpPr>
        <p:spPr bwMode="auto">
          <a:xfrm>
            <a:off x="2411413" y="966788"/>
            <a:ext cx="3455987" cy="62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（自学教材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P62 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</a:p>
        </p:txBody>
      </p:sp>
      <p:sp>
        <p:nvSpPr>
          <p:cNvPr id="5" name="等腰三角形 1"/>
          <p:cNvSpPr/>
          <p:nvPr/>
        </p:nvSpPr>
        <p:spPr>
          <a:xfrm>
            <a:off x="2124075" y="1995488"/>
            <a:ext cx="1579563" cy="1735137"/>
          </a:xfrm>
          <a:custGeom>
            <a:avLst/>
            <a:gdLst/>
            <a:ahLst/>
            <a:cxnLst>
              <a:cxn ang="0">
                <a:pos x="0" y="1735135"/>
              </a:cxn>
              <a:cxn ang="0">
                <a:pos x="787809" y="0"/>
              </a:cxn>
              <a:cxn ang="0">
                <a:pos x="1579563" y="1735135"/>
              </a:cxn>
              <a:cxn ang="0">
                <a:pos x="0" y="1735135"/>
              </a:cxn>
            </a:cxnLst>
            <a:rect l="0" t="0" r="0" b="0"/>
            <a:pathLst>
              <a:path w="1579563" h="1735138">
                <a:moveTo>
                  <a:pt x="0" y="1735138"/>
                </a:moveTo>
                <a:lnTo>
                  <a:pt x="787809" y="0"/>
                </a:lnTo>
                <a:lnTo>
                  <a:pt x="1579563" y="1735138"/>
                </a:lnTo>
                <a:lnTo>
                  <a:pt x="0" y="1735138"/>
                </a:lnTo>
                <a:close/>
              </a:path>
            </a:pathLst>
          </a:custGeom>
          <a:noFill/>
          <a:ln w="28575" cap="flat" cmpd="sng">
            <a:solidFill>
              <a:schemeClr val="tx1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endParaRPr lang="zh-CN" altLang="en-US" noProof="1"/>
          </a:p>
        </p:txBody>
      </p:sp>
      <p:sp>
        <p:nvSpPr>
          <p:cNvPr id="6" name="等腰三角形 17"/>
          <p:cNvSpPr/>
          <p:nvPr/>
        </p:nvSpPr>
        <p:spPr>
          <a:xfrm>
            <a:off x="5227638" y="2139950"/>
            <a:ext cx="1647825" cy="1374775"/>
          </a:xfrm>
          <a:prstGeom prst="triangle">
            <a:avLst>
              <a:gd name="adj" fmla="val 49435"/>
            </a:avLst>
          </a:prstGeom>
          <a:noFill/>
          <a:ln w="2857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 b="0">
                <a:solidFill>
                  <a:srgbClr val="1C1C1C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 b="0">
                <a:solidFill>
                  <a:srgbClr val="1C1C1C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 b="0">
                <a:solidFill>
                  <a:srgbClr val="1C1C1C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b="0">
                <a:solidFill>
                  <a:srgbClr val="1C1C1C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 b="0">
                <a:solidFill>
                  <a:srgbClr val="1C1C1C"/>
                </a:solidFill>
                <a:latin typeface="+mn-lt"/>
                <a:ea typeface="+mn-ea"/>
              </a:defRPr>
            </a:lvl5pPr>
          </a:lstStyle>
          <a:p>
            <a:pPr marL="0" indent="0" eaLnBrk="1" hangingPunct="1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  <a:defRPr/>
            </a:pPr>
            <a:endParaRPr lang="zh-CN" altLang="en-US" sz="2400" b="1" noProof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矩形 25"/>
          <p:cNvSpPr>
            <a:spLocks noChangeArrowheads="1"/>
          </p:cNvSpPr>
          <p:nvPr/>
        </p:nvSpPr>
        <p:spPr bwMode="auto">
          <a:xfrm>
            <a:off x="1619250" y="4146550"/>
            <a:ext cx="24320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/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等腰三角形</a:t>
            </a:r>
          </a:p>
        </p:txBody>
      </p:sp>
      <p:sp>
        <p:nvSpPr>
          <p:cNvPr id="8" name="矩形 29"/>
          <p:cNvSpPr>
            <a:spLocks noChangeArrowheads="1"/>
          </p:cNvSpPr>
          <p:nvPr/>
        </p:nvSpPr>
        <p:spPr bwMode="auto">
          <a:xfrm>
            <a:off x="4140200" y="3867150"/>
            <a:ext cx="40259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等边三角形</a:t>
            </a:r>
            <a:endParaRPr lang="en-US" altLang="zh-CN" sz="24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ctr">
              <a:lnSpc>
                <a:spcPct val="120000"/>
              </a:lnSpc>
            </a:pP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（也叫做正三角形）</a:t>
            </a:r>
          </a:p>
        </p:txBody>
      </p:sp>
      <p:sp>
        <p:nvSpPr>
          <p:cNvPr id="11" name="矩形 21"/>
          <p:cNvSpPr>
            <a:spLocks noChangeArrowheads="1"/>
          </p:cNvSpPr>
          <p:nvPr/>
        </p:nvSpPr>
        <p:spPr bwMode="auto">
          <a:xfrm>
            <a:off x="3319463" y="2603500"/>
            <a:ext cx="49371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400" b="1">
                <a:solidFill>
                  <a:srgbClr val="0A0FD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腰</a:t>
            </a:r>
          </a:p>
        </p:txBody>
      </p:sp>
      <p:sp>
        <p:nvSpPr>
          <p:cNvPr id="12" name="矩形 21"/>
          <p:cNvSpPr>
            <a:spLocks noChangeArrowheads="1"/>
          </p:cNvSpPr>
          <p:nvPr/>
        </p:nvSpPr>
        <p:spPr bwMode="auto">
          <a:xfrm>
            <a:off x="1908175" y="2624138"/>
            <a:ext cx="49371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400" b="1">
                <a:solidFill>
                  <a:srgbClr val="0A0FD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腰</a:t>
            </a:r>
          </a:p>
        </p:txBody>
      </p:sp>
      <p:sp>
        <p:nvSpPr>
          <p:cNvPr id="13" name="矩形 24"/>
          <p:cNvSpPr>
            <a:spLocks noChangeArrowheads="1"/>
          </p:cNvSpPr>
          <p:nvPr/>
        </p:nvSpPr>
        <p:spPr bwMode="auto">
          <a:xfrm>
            <a:off x="2609850" y="3671888"/>
            <a:ext cx="49371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400" b="1">
                <a:solidFill>
                  <a:srgbClr val="0A0FD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底</a:t>
            </a:r>
          </a:p>
        </p:txBody>
      </p:sp>
      <p:sp>
        <p:nvSpPr>
          <p:cNvPr id="14" name="矩形 13"/>
          <p:cNvSpPr>
            <a:spLocks noChangeArrowheads="1"/>
          </p:cNvSpPr>
          <p:nvPr/>
        </p:nvSpPr>
        <p:spPr bwMode="auto">
          <a:xfrm>
            <a:off x="2513013" y="2403475"/>
            <a:ext cx="7699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/>
            <a:r>
              <a:rPr lang="zh-CN" altLang="en-US" sz="2000" b="1">
                <a:solidFill>
                  <a:srgbClr val="0A0FD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顶角</a:t>
            </a:r>
          </a:p>
        </p:txBody>
      </p:sp>
      <p:sp>
        <p:nvSpPr>
          <p:cNvPr id="15" name="弧形 14"/>
          <p:cNvSpPr/>
          <p:nvPr/>
        </p:nvSpPr>
        <p:spPr>
          <a:xfrm rot="9120000">
            <a:off x="2633663" y="1754188"/>
            <a:ext cx="519112" cy="561975"/>
          </a:xfrm>
          <a:prstGeom prst="arc">
            <a:avLst>
              <a:gd name="adj1" fmla="val 16200000"/>
              <a:gd name="adj2" fmla="val 19198945"/>
            </a:avLst>
          </a:prstGeom>
          <a:noFill/>
          <a:ln w="19050">
            <a:solidFill>
              <a:srgbClr val="3399F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>
              <a:sym typeface="+mn-ea"/>
            </a:endParaRPr>
          </a:p>
        </p:txBody>
      </p:sp>
      <p:sp>
        <p:nvSpPr>
          <p:cNvPr id="16" name="弧形 15"/>
          <p:cNvSpPr/>
          <p:nvPr/>
        </p:nvSpPr>
        <p:spPr>
          <a:xfrm rot="1560000">
            <a:off x="1854200" y="3489325"/>
            <a:ext cx="519113" cy="561975"/>
          </a:xfrm>
          <a:prstGeom prst="arc">
            <a:avLst>
              <a:gd name="adj1" fmla="val 16200000"/>
              <a:gd name="adj2" fmla="val 19198945"/>
            </a:avLst>
          </a:prstGeom>
          <a:noFill/>
          <a:ln w="19050">
            <a:solidFill>
              <a:srgbClr val="3399F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17" name="矩形 16"/>
          <p:cNvSpPr>
            <a:spLocks noChangeArrowheads="1"/>
          </p:cNvSpPr>
          <p:nvPr/>
        </p:nvSpPr>
        <p:spPr bwMode="auto">
          <a:xfrm>
            <a:off x="2278063" y="3314700"/>
            <a:ext cx="70008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000" b="1">
                <a:solidFill>
                  <a:srgbClr val="0A0FD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底角</a:t>
            </a:r>
          </a:p>
        </p:txBody>
      </p:sp>
      <p:sp>
        <p:nvSpPr>
          <p:cNvPr id="18" name="弧形 17"/>
          <p:cNvSpPr/>
          <p:nvPr/>
        </p:nvSpPr>
        <p:spPr>
          <a:xfrm rot="16680000">
            <a:off x="3490119" y="3483769"/>
            <a:ext cx="519113" cy="561975"/>
          </a:xfrm>
          <a:prstGeom prst="arc">
            <a:avLst>
              <a:gd name="adj1" fmla="val 16200000"/>
              <a:gd name="adj2" fmla="val 19198945"/>
            </a:avLst>
          </a:prstGeom>
          <a:noFill/>
          <a:ln w="19050">
            <a:solidFill>
              <a:srgbClr val="3399F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19" name="矩形 18"/>
          <p:cNvSpPr>
            <a:spLocks noChangeArrowheads="1"/>
          </p:cNvSpPr>
          <p:nvPr/>
        </p:nvSpPr>
        <p:spPr bwMode="auto">
          <a:xfrm>
            <a:off x="2881313" y="3319463"/>
            <a:ext cx="70008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000" b="1">
                <a:solidFill>
                  <a:srgbClr val="0A0FD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底角</a:t>
            </a:r>
          </a:p>
        </p:txBody>
      </p:sp>
      <p:sp>
        <p:nvSpPr>
          <p:cNvPr id="20" name="矩形 21"/>
          <p:cNvSpPr>
            <a:spLocks noChangeArrowheads="1"/>
          </p:cNvSpPr>
          <p:nvPr/>
        </p:nvSpPr>
        <p:spPr bwMode="auto">
          <a:xfrm>
            <a:off x="5118100" y="2439988"/>
            <a:ext cx="49371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400" b="1">
                <a:solidFill>
                  <a:srgbClr val="0A0FD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边</a:t>
            </a:r>
          </a:p>
        </p:txBody>
      </p:sp>
      <p:sp>
        <p:nvSpPr>
          <p:cNvPr id="21" name="矩形 21"/>
          <p:cNvSpPr>
            <a:spLocks noChangeArrowheads="1"/>
          </p:cNvSpPr>
          <p:nvPr/>
        </p:nvSpPr>
        <p:spPr bwMode="auto">
          <a:xfrm>
            <a:off x="6567488" y="2439988"/>
            <a:ext cx="4953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400" b="1">
                <a:solidFill>
                  <a:srgbClr val="0A0FD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边</a:t>
            </a:r>
          </a:p>
        </p:txBody>
      </p:sp>
      <p:sp>
        <p:nvSpPr>
          <p:cNvPr id="22" name="矩形 21"/>
          <p:cNvSpPr>
            <a:spLocks noChangeArrowheads="1"/>
          </p:cNvSpPr>
          <p:nvPr/>
        </p:nvSpPr>
        <p:spPr bwMode="auto">
          <a:xfrm>
            <a:off x="5883275" y="3435350"/>
            <a:ext cx="4953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400" b="1">
                <a:solidFill>
                  <a:srgbClr val="0A0FD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边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7" grpId="0"/>
      <p:bldP spid="8" grpId="0"/>
      <p:bldP spid="11" grpId="0"/>
      <p:bldP spid="12" grpId="0"/>
      <p:bldP spid="13" grpId="0"/>
      <p:bldP spid="14" grpId="0"/>
      <p:bldP spid="17" grpId="0"/>
      <p:bldP spid="19" grpId="0"/>
      <p:bldP spid="20" grpId="0"/>
      <p:bldP spid="21" grpId="0"/>
      <p:bldP spid="2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1"/>
          <p:cNvSpPr txBox="1">
            <a:spLocks noChangeArrowheads="1"/>
          </p:cNvSpPr>
          <p:nvPr/>
        </p:nvSpPr>
        <p:spPr bwMode="auto">
          <a:xfrm>
            <a:off x="629562" y="693175"/>
            <a:ext cx="7884876" cy="10577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</a:rPr>
              <a:t>    分别量一量等腰三角形和等边三角形的各个角。你发现了什么？</a:t>
            </a:r>
          </a:p>
        </p:txBody>
      </p:sp>
      <p:cxnSp>
        <p:nvCxnSpPr>
          <p:cNvPr id="39" name="直接箭头连接符 38"/>
          <p:cNvCxnSpPr/>
          <p:nvPr/>
        </p:nvCxnSpPr>
        <p:spPr>
          <a:xfrm flipV="1">
            <a:off x="6273800" y="3148013"/>
            <a:ext cx="1008063" cy="169862"/>
          </a:xfrm>
          <a:prstGeom prst="straightConnector1">
            <a:avLst/>
          </a:prstGeom>
          <a:ln w="28575" cmpd="sng">
            <a:solidFill>
              <a:schemeClr val="accent5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文本框 16"/>
          <p:cNvSpPr txBox="1">
            <a:spLocks noChangeArrowheads="1"/>
          </p:cNvSpPr>
          <p:nvPr/>
        </p:nvSpPr>
        <p:spPr bwMode="auto">
          <a:xfrm>
            <a:off x="7188200" y="2643188"/>
            <a:ext cx="1776413" cy="1058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也是等腰三角形。</a:t>
            </a:r>
          </a:p>
        </p:txBody>
      </p:sp>
      <p:sp>
        <p:nvSpPr>
          <p:cNvPr id="48" name="等腰三角形 1"/>
          <p:cNvSpPr/>
          <p:nvPr/>
        </p:nvSpPr>
        <p:spPr>
          <a:xfrm>
            <a:off x="2124075" y="1995488"/>
            <a:ext cx="1579563" cy="1735137"/>
          </a:xfrm>
          <a:custGeom>
            <a:avLst/>
            <a:gdLst/>
            <a:ahLst/>
            <a:cxnLst>
              <a:cxn ang="0">
                <a:pos x="0" y="1735135"/>
              </a:cxn>
              <a:cxn ang="0">
                <a:pos x="787809" y="0"/>
              </a:cxn>
              <a:cxn ang="0">
                <a:pos x="1579563" y="1735135"/>
              </a:cxn>
              <a:cxn ang="0">
                <a:pos x="0" y="1735135"/>
              </a:cxn>
            </a:cxnLst>
            <a:rect l="0" t="0" r="0" b="0"/>
            <a:pathLst>
              <a:path w="1579563" h="1735138">
                <a:moveTo>
                  <a:pt x="0" y="1735138"/>
                </a:moveTo>
                <a:lnTo>
                  <a:pt x="787809" y="0"/>
                </a:lnTo>
                <a:lnTo>
                  <a:pt x="1579563" y="1735138"/>
                </a:lnTo>
                <a:lnTo>
                  <a:pt x="0" y="1735138"/>
                </a:lnTo>
                <a:close/>
              </a:path>
            </a:pathLst>
          </a:custGeom>
          <a:noFill/>
          <a:ln w="28575" cap="flat" cmpd="sng">
            <a:solidFill>
              <a:schemeClr val="tx1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endParaRPr lang="zh-CN" altLang="en-US" noProof="1"/>
          </a:p>
        </p:txBody>
      </p:sp>
      <p:sp>
        <p:nvSpPr>
          <p:cNvPr id="49" name="等腰三角形 17"/>
          <p:cNvSpPr/>
          <p:nvPr/>
        </p:nvSpPr>
        <p:spPr>
          <a:xfrm>
            <a:off x="5227638" y="2139950"/>
            <a:ext cx="1647825" cy="1374775"/>
          </a:xfrm>
          <a:prstGeom prst="triangle">
            <a:avLst>
              <a:gd name="adj" fmla="val 49435"/>
            </a:avLst>
          </a:prstGeom>
          <a:noFill/>
          <a:ln w="2857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 b="0">
                <a:solidFill>
                  <a:srgbClr val="1C1C1C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 b="0">
                <a:solidFill>
                  <a:srgbClr val="1C1C1C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 b="0">
                <a:solidFill>
                  <a:srgbClr val="1C1C1C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b="0">
                <a:solidFill>
                  <a:srgbClr val="1C1C1C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 b="0">
                <a:solidFill>
                  <a:srgbClr val="1C1C1C"/>
                </a:solidFill>
                <a:latin typeface="+mn-lt"/>
                <a:ea typeface="+mn-ea"/>
              </a:defRPr>
            </a:lvl5pPr>
          </a:lstStyle>
          <a:p>
            <a:pPr marL="0" indent="0" eaLnBrk="1" hangingPunct="1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  <a:defRPr/>
            </a:pPr>
            <a:endParaRPr lang="zh-CN" altLang="en-US" sz="2400" b="1" noProof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1513" name="矩形 25"/>
          <p:cNvSpPr>
            <a:spLocks noChangeArrowheads="1"/>
          </p:cNvSpPr>
          <p:nvPr/>
        </p:nvSpPr>
        <p:spPr bwMode="auto">
          <a:xfrm>
            <a:off x="1619250" y="4146550"/>
            <a:ext cx="24320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/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等腰三角形</a:t>
            </a:r>
          </a:p>
        </p:txBody>
      </p:sp>
      <p:sp>
        <p:nvSpPr>
          <p:cNvPr id="21514" name="矩形 29"/>
          <p:cNvSpPr>
            <a:spLocks noChangeArrowheads="1"/>
          </p:cNvSpPr>
          <p:nvPr/>
        </p:nvSpPr>
        <p:spPr bwMode="auto">
          <a:xfrm>
            <a:off x="4140200" y="3867150"/>
            <a:ext cx="40259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等边三角形</a:t>
            </a:r>
            <a:endParaRPr lang="en-US" altLang="zh-CN" sz="24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ctr">
              <a:lnSpc>
                <a:spcPct val="120000"/>
              </a:lnSpc>
            </a:pP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（也叫做正三角形）</a:t>
            </a:r>
          </a:p>
        </p:txBody>
      </p:sp>
      <p:sp>
        <p:nvSpPr>
          <p:cNvPr id="21515" name="矩形 21"/>
          <p:cNvSpPr>
            <a:spLocks noChangeArrowheads="1"/>
          </p:cNvSpPr>
          <p:nvPr/>
        </p:nvSpPr>
        <p:spPr bwMode="auto">
          <a:xfrm>
            <a:off x="3319463" y="2603500"/>
            <a:ext cx="49371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400" b="1">
                <a:solidFill>
                  <a:srgbClr val="0A0FD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腰</a:t>
            </a:r>
          </a:p>
        </p:txBody>
      </p:sp>
      <p:sp>
        <p:nvSpPr>
          <p:cNvPr id="21516" name="矩形 21"/>
          <p:cNvSpPr>
            <a:spLocks noChangeArrowheads="1"/>
          </p:cNvSpPr>
          <p:nvPr/>
        </p:nvSpPr>
        <p:spPr bwMode="auto">
          <a:xfrm>
            <a:off x="1908175" y="2624138"/>
            <a:ext cx="49371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400" b="1">
                <a:solidFill>
                  <a:srgbClr val="0A0FD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腰</a:t>
            </a:r>
          </a:p>
        </p:txBody>
      </p:sp>
      <p:sp>
        <p:nvSpPr>
          <p:cNvPr id="21517" name="矩形 24"/>
          <p:cNvSpPr>
            <a:spLocks noChangeArrowheads="1"/>
          </p:cNvSpPr>
          <p:nvPr/>
        </p:nvSpPr>
        <p:spPr bwMode="auto">
          <a:xfrm>
            <a:off x="2609850" y="3671888"/>
            <a:ext cx="49371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400" b="1">
                <a:solidFill>
                  <a:srgbClr val="0A0FD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底</a:t>
            </a:r>
          </a:p>
        </p:txBody>
      </p:sp>
      <p:sp>
        <p:nvSpPr>
          <p:cNvPr id="21518" name="矩形 54"/>
          <p:cNvSpPr>
            <a:spLocks noChangeArrowheads="1"/>
          </p:cNvSpPr>
          <p:nvPr/>
        </p:nvSpPr>
        <p:spPr bwMode="auto">
          <a:xfrm>
            <a:off x="2513013" y="2403475"/>
            <a:ext cx="7699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/>
            <a:r>
              <a:rPr lang="zh-CN" altLang="en-US" sz="2000" b="1">
                <a:solidFill>
                  <a:srgbClr val="0A0FD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顶角</a:t>
            </a:r>
          </a:p>
        </p:txBody>
      </p:sp>
      <p:sp>
        <p:nvSpPr>
          <p:cNvPr id="56" name="弧形 55"/>
          <p:cNvSpPr/>
          <p:nvPr/>
        </p:nvSpPr>
        <p:spPr>
          <a:xfrm rot="9120000">
            <a:off x="2633663" y="1754188"/>
            <a:ext cx="519112" cy="561975"/>
          </a:xfrm>
          <a:prstGeom prst="arc">
            <a:avLst>
              <a:gd name="adj1" fmla="val 16200000"/>
              <a:gd name="adj2" fmla="val 19198945"/>
            </a:avLst>
          </a:prstGeom>
          <a:noFill/>
          <a:ln w="19050">
            <a:solidFill>
              <a:srgbClr val="3399F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>
              <a:sym typeface="+mn-ea"/>
            </a:endParaRPr>
          </a:p>
        </p:txBody>
      </p:sp>
      <p:sp>
        <p:nvSpPr>
          <p:cNvPr id="57" name="弧形 56"/>
          <p:cNvSpPr/>
          <p:nvPr/>
        </p:nvSpPr>
        <p:spPr>
          <a:xfrm rot="1560000">
            <a:off x="1854200" y="3489325"/>
            <a:ext cx="519113" cy="561975"/>
          </a:xfrm>
          <a:prstGeom prst="arc">
            <a:avLst>
              <a:gd name="adj1" fmla="val 16200000"/>
              <a:gd name="adj2" fmla="val 19198945"/>
            </a:avLst>
          </a:prstGeom>
          <a:noFill/>
          <a:ln w="19050">
            <a:solidFill>
              <a:srgbClr val="3399F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21521" name="矩形 57"/>
          <p:cNvSpPr>
            <a:spLocks noChangeArrowheads="1"/>
          </p:cNvSpPr>
          <p:nvPr/>
        </p:nvSpPr>
        <p:spPr bwMode="auto">
          <a:xfrm>
            <a:off x="2278063" y="3314700"/>
            <a:ext cx="70008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000" b="1">
                <a:solidFill>
                  <a:srgbClr val="0A0FD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底角</a:t>
            </a:r>
          </a:p>
        </p:txBody>
      </p:sp>
      <p:sp>
        <p:nvSpPr>
          <p:cNvPr id="59" name="弧形 58"/>
          <p:cNvSpPr/>
          <p:nvPr/>
        </p:nvSpPr>
        <p:spPr>
          <a:xfrm rot="16680000">
            <a:off x="3490119" y="3483769"/>
            <a:ext cx="519113" cy="561975"/>
          </a:xfrm>
          <a:prstGeom prst="arc">
            <a:avLst>
              <a:gd name="adj1" fmla="val 16200000"/>
              <a:gd name="adj2" fmla="val 19198945"/>
            </a:avLst>
          </a:prstGeom>
          <a:noFill/>
          <a:ln w="19050">
            <a:solidFill>
              <a:srgbClr val="3399F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21523" name="矩形 59"/>
          <p:cNvSpPr>
            <a:spLocks noChangeArrowheads="1"/>
          </p:cNvSpPr>
          <p:nvPr/>
        </p:nvSpPr>
        <p:spPr bwMode="auto">
          <a:xfrm>
            <a:off x="2881313" y="3319463"/>
            <a:ext cx="70008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000" b="1">
                <a:solidFill>
                  <a:srgbClr val="0A0FD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底角</a:t>
            </a:r>
          </a:p>
        </p:txBody>
      </p:sp>
      <p:sp>
        <p:nvSpPr>
          <p:cNvPr id="21524" name="矩形 21"/>
          <p:cNvSpPr>
            <a:spLocks noChangeArrowheads="1"/>
          </p:cNvSpPr>
          <p:nvPr/>
        </p:nvSpPr>
        <p:spPr bwMode="auto">
          <a:xfrm>
            <a:off x="5118100" y="2439988"/>
            <a:ext cx="49371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400" b="1">
                <a:solidFill>
                  <a:srgbClr val="0A0FD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边</a:t>
            </a:r>
          </a:p>
        </p:txBody>
      </p:sp>
      <p:sp>
        <p:nvSpPr>
          <p:cNvPr id="21525" name="矩形 21"/>
          <p:cNvSpPr>
            <a:spLocks noChangeArrowheads="1"/>
          </p:cNvSpPr>
          <p:nvPr/>
        </p:nvSpPr>
        <p:spPr bwMode="auto">
          <a:xfrm>
            <a:off x="6567488" y="2439988"/>
            <a:ext cx="4953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400" b="1">
                <a:solidFill>
                  <a:srgbClr val="0A0FD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边</a:t>
            </a:r>
          </a:p>
        </p:txBody>
      </p:sp>
      <p:sp>
        <p:nvSpPr>
          <p:cNvPr id="21526" name="矩形 62"/>
          <p:cNvSpPr>
            <a:spLocks noChangeArrowheads="1"/>
          </p:cNvSpPr>
          <p:nvPr/>
        </p:nvSpPr>
        <p:spPr bwMode="auto">
          <a:xfrm>
            <a:off x="5883275" y="3435350"/>
            <a:ext cx="4953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400" b="1">
                <a:solidFill>
                  <a:srgbClr val="0A0FD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边</a:t>
            </a:r>
          </a:p>
        </p:txBody>
      </p:sp>
      <p:grpSp>
        <p:nvGrpSpPr>
          <p:cNvPr id="7" name="组合 6"/>
          <p:cNvGrpSpPr/>
          <p:nvPr/>
        </p:nvGrpSpPr>
        <p:grpSpPr bwMode="auto">
          <a:xfrm>
            <a:off x="1692275" y="123825"/>
            <a:ext cx="5616575" cy="1800225"/>
            <a:chOff x="885734" y="2442819"/>
            <a:chExt cx="5615794" cy="1799971"/>
          </a:xfrm>
        </p:grpSpPr>
        <p:sp>
          <p:nvSpPr>
            <p:cNvPr id="8" name="矩形: 圆角 7"/>
            <p:cNvSpPr/>
            <p:nvPr/>
          </p:nvSpPr>
          <p:spPr bwMode="auto">
            <a:xfrm>
              <a:off x="885734" y="2442819"/>
              <a:ext cx="5615794" cy="1799971"/>
            </a:xfrm>
            <a:prstGeom prst="roundRect">
              <a:avLst/>
            </a:prstGeom>
            <a:solidFill>
              <a:srgbClr val="F2AE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9" name="Text Box 17"/>
            <p:cNvSpPr>
              <a:spLocks noChangeArrowheads="1"/>
            </p:cNvSpPr>
            <p:nvPr/>
          </p:nvSpPr>
          <p:spPr bwMode="auto">
            <a:xfrm>
              <a:off x="1031982" y="2614589"/>
              <a:ext cx="5307730" cy="144234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19050">
              <a:solidFill>
                <a:srgbClr val="A6A6A6"/>
              </a:solidFill>
              <a:prstDash val="sysDash"/>
              <a:round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30000"/>
                </a:lnSpc>
              </a:pPr>
              <a:r>
                <a:rPr lang="zh-CN" altLang="en-US" sz="3200" b="1">
                  <a:latin typeface="Times New Roman" panose="02020603050405020304" pitchFamily="18" charset="0"/>
                  <a:ea typeface="楷体" panose="02010609060101010101" pitchFamily="49" charset="-122"/>
                </a:rPr>
                <a:t>等腰三角形两个底角相等，</a:t>
              </a:r>
            </a:p>
            <a:p>
              <a:pPr eaLnBrk="1" hangingPunct="1">
                <a:lnSpc>
                  <a:spcPct val="130000"/>
                </a:lnSpc>
              </a:pPr>
              <a:r>
                <a:rPr lang="zh-CN" altLang="en-US" sz="3200" b="1">
                  <a:latin typeface="Times New Roman" panose="02020603050405020304" pitchFamily="18" charset="0"/>
                  <a:ea typeface="楷体" panose="02010609060101010101" pitchFamily="49" charset="-122"/>
                </a:rPr>
                <a:t>等边三角形三个角都相等。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40" grpId="0"/>
      <p:bldP spid="4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 Box 18"/>
          <p:cNvSpPr txBox="1">
            <a:spLocks noChangeArrowheads="1"/>
          </p:cNvSpPr>
          <p:nvPr/>
        </p:nvSpPr>
        <p:spPr bwMode="auto">
          <a:xfrm>
            <a:off x="1331913" y="358775"/>
            <a:ext cx="37655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三角形按边分类：</a:t>
            </a:r>
          </a:p>
        </p:txBody>
      </p:sp>
      <p:sp>
        <p:nvSpPr>
          <p:cNvPr id="5" name="Oval 7"/>
          <p:cNvSpPr>
            <a:spLocks noChangeArrowheads="1"/>
          </p:cNvSpPr>
          <p:nvPr/>
        </p:nvSpPr>
        <p:spPr bwMode="auto">
          <a:xfrm>
            <a:off x="2051050" y="1058863"/>
            <a:ext cx="5473700" cy="3455987"/>
          </a:xfrm>
          <a:prstGeom prst="ellipse">
            <a:avLst/>
          </a:prstGeom>
          <a:solidFill>
            <a:srgbClr val="CCFFFF"/>
          </a:solidFill>
          <a:ln w="63500">
            <a:solidFill>
              <a:srgbClr val="3366FF"/>
            </a:solidFill>
            <a:rou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endParaRPr lang="zh-CN" altLang="en-US" sz="2400" b="1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6" name="Text Box 15"/>
          <p:cNvSpPr txBox="1">
            <a:spLocks noChangeArrowheads="1"/>
          </p:cNvSpPr>
          <p:nvPr/>
        </p:nvSpPr>
        <p:spPr bwMode="auto">
          <a:xfrm>
            <a:off x="4083050" y="1293813"/>
            <a:ext cx="1339850" cy="5238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zh-CN" altLang="en-US" sz="2800" b="1" dirty="0">
                <a:latin typeface="+mn-ea"/>
                <a:ea typeface="+mn-ea"/>
              </a:rPr>
              <a:t>三角形</a:t>
            </a:r>
          </a:p>
        </p:txBody>
      </p:sp>
      <p:sp>
        <p:nvSpPr>
          <p:cNvPr id="7" name="Oval 16"/>
          <p:cNvSpPr>
            <a:spLocks noChangeArrowheads="1"/>
          </p:cNvSpPr>
          <p:nvPr/>
        </p:nvSpPr>
        <p:spPr bwMode="auto">
          <a:xfrm>
            <a:off x="2916238" y="1893888"/>
            <a:ext cx="3744912" cy="2154237"/>
          </a:xfrm>
          <a:prstGeom prst="ellipse">
            <a:avLst/>
          </a:prstGeom>
          <a:solidFill>
            <a:srgbClr val="FFFF99"/>
          </a:solidFill>
          <a:ln w="38100">
            <a:solidFill>
              <a:srgbClr val="3366FF"/>
            </a:solidFill>
            <a:rou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endParaRPr lang="zh-CN" altLang="en-US" b="1">
              <a:latin typeface="+mn-ea"/>
              <a:ea typeface="+mn-ea"/>
            </a:endParaRPr>
          </a:p>
        </p:txBody>
      </p:sp>
      <p:sp>
        <p:nvSpPr>
          <p:cNvPr id="8" name="Text Box 17"/>
          <p:cNvSpPr txBox="1">
            <a:spLocks noChangeArrowheads="1"/>
          </p:cNvSpPr>
          <p:nvPr/>
        </p:nvSpPr>
        <p:spPr bwMode="auto">
          <a:xfrm>
            <a:off x="3875088" y="2201863"/>
            <a:ext cx="2016125" cy="52228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zh-CN" altLang="en-US" sz="2800" b="1" dirty="0">
                <a:latin typeface="+mn-ea"/>
                <a:ea typeface="+mn-ea"/>
              </a:rPr>
              <a:t>等腰三角形</a:t>
            </a:r>
          </a:p>
        </p:txBody>
      </p:sp>
      <p:sp>
        <p:nvSpPr>
          <p:cNvPr id="9" name="Oval 18"/>
          <p:cNvSpPr>
            <a:spLocks noChangeArrowheads="1"/>
          </p:cNvSpPr>
          <p:nvPr/>
        </p:nvSpPr>
        <p:spPr bwMode="auto">
          <a:xfrm>
            <a:off x="3609975" y="2830513"/>
            <a:ext cx="2355850" cy="865187"/>
          </a:xfrm>
          <a:prstGeom prst="ellipse">
            <a:avLst/>
          </a:prstGeom>
          <a:solidFill>
            <a:srgbClr val="FFCC99"/>
          </a:solidFill>
          <a:ln w="38100">
            <a:solidFill>
              <a:srgbClr val="3366FF"/>
            </a:solidFill>
            <a:rou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endParaRPr lang="zh-CN" altLang="en-US" b="1">
              <a:latin typeface="+mn-ea"/>
              <a:ea typeface="+mn-ea"/>
            </a:endParaRPr>
          </a:p>
        </p:txBody>
      </p:sp>
      <p:sp>
        <p:nvSpPr>
          <p:cNvPr id="10" name="Text Box 19"/>
          <p:cNvSpPr txBox="1">
            <a:spLocks noChangeArrowheads="1"/>
          </p:cNvSpPr>
          <p:nvPr/>
        </p:nvSpPr>
        <p:spPr bwMode="auto">
          <a:xfrm>
            <a:off x="3852863" y="3001963"/>
            <a:ext cx="2016125" cy="5238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zh-CN" altLang="en-US" sz="2800" b="1" dirty="0">
                <a:latin typeface="+mn-ea"/>
                <a:ea typeface="+mn-ea"/>
              </a:rPr>
              <a:t>等边三角形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 autoUpdateAnimBg="0"/>
      <p:bldP spid="6" grpId="0" autoUpdateAnimBg="0"/>
      <p:bldP spid="7" grpId="0" animBg="1" autoUpdateAnimBg="0"/>
      <p:bldP spid="8" grpId="0" autoUpdateAnimBg="0"/>
      <p:bldP spid="9" grpId="0" animBg="1" autoUpdateAnimBg="0"/>
      <p:bldP spid="10" grpId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对话气泡: 圆角矩形 6"/>
          <p:cNvSpPr/>
          <p:nvPr/>
        </p:nvSpPr>
        <p:spPr bwMode="auto">
          <a:xfrm>
            <a:off x="2402606" y="771550"/>
            <a:ext cx="5265738" cy="1263650"/>
          </a:xfrm>
          <a:prstGeom prst="wedgeRoundRectCallout">
            <a:avLst>
              <a:gd name="adj1" fmla="val -57657"/>
              <a:gd name="adj2" fmla="val 29653"/>
              <a:gd name="adj3" fmla="val 16667"/>
            </a:avLst>
          </a:prstGeom>
          <a:noFill/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zh-CN" altLang="en-US" sz="3200" b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找一找：哪里有这两种特殊的三角形？</a:t>
            </a:r>
            <a:endParaRPr lang="zh-CN" altLang="en-US" sz="3200" b="1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23555" name="图片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013" y="2518614"/>
            <a:ext cx="7083425" cy="14604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等腰三角形 8"/>
          <p:cNvSpPr/>
          <p:nvPr/>
        </p:nvSpPr>
        <p:spPr>
          <a:xfrm flipV="1">
            <a:off x="1238778" y="2931790"/>
            <a:ext cx="2207807" cy="715962"/>
          </a:xfrm>
          <a:prstGeom prst="triangle">
            <a:avLst/>
          </a:prstGeom>
          <a:noFill/>
          <a:ln w="28575">
            <a:solidFill>
              <a:srgbClr val="00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0" name="等腰三角形 9"/>
          <p:cNvSpPr/>
          <p:nvPr/>
        </p:nvSpPr>
        <p:spPr>
          <a:xfrm>
            <a:off x="3855827" y="2704645"/>
            <a:ext cx="2270014" cy="1151183"/>
          </a:xfrm>
          <a:prstGeom prst="triangle">
            <a:avLst/>
          </a:prstGeom>
          <a:noFill/>
          <a:ln w="28575">
            <a:solidFill>
              <a:srgbClr val="00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1" name="等腰三角形 10"/>
          <p:cNvSpPr/>
          <p:nvPr/>
        </p:nvSpPr>
        <p:spPr>
          <a:xfrm>
            <a:off x="6677879" y="2698439"/>
            <a:ext cx="1372678" cy="1163783"/>
          </a:xfrm>
          <a:prstGeom prst="triangle">
            <a:avLst/>
          </a:prstGeom>
          <a:noFill/>
          <a:ln w="28575">
            <a:solidFill>
              <a:srgbClr val="00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23559" name="图片 1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606" y="970687"/>
            <a:ext cx="1386872" cy="14098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图片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7625" y="771525"/>
            <a:ext cx="2009775" cy="142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79" name="图片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5888" y="871538"/>
            <a:ext cx="2243137" cy="1306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0" name="图片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8438" y="2865438"/>
            <a:ext cx="2535237" cy="173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1" name="图片 5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4300" y="2744788"/>
            <a:ext cx="2114550" cy="186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组合 61"/>
          <p:cNvGrpSpPr/>
          <p:nvPr/>
        </p:nvGrpSpPr>
        <p:grpSpPr bwMode="auto">
          <a:xfrm>
            <a:off x="1425575" y="954088"/>
            <a:ext cx="2203450" cy="1120775"/>
            <a:chOff x="403" y="3221"/>
            <a:chExt cx="3471" cy="1762"/>
          </a:xfrm>
        </p:grpSpPr>
        <p:cxnSp>
          <p:nvCxnSpPr>
            <p:cNvPr id="7" name="直接连接符 6"/>
            <p:cNvCxnSpPr/>
            <p:nvPr/>
          </p:nvCxnSpPr>
          <p:spPr>
            <a:xfrm>
              <a:off x="2133" y="3221"/>
              <a:ext cx="1741" cy="1762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4596" name="组合 18"/>
            <p:cNvGrpSpPr/>
            <p:nvPr/>
          </p:nvGrpSpPr>
          <p:grpSpPr bwMode="auto">
            <a:xfrm>
              <a:off x="403" y="3221"/>
              <a:ext cx="3471" cy="1762"/>
              <a:chOff x="3795" y="2945"/>
              <a:chExt cx="3471" cy="1761"/>
            </a:xfrm>
          </p:grpSpPr>
          <p:cxnSp>
            <p:nvCxnSpPr>
              <p:cNvPr id="9" name="直接连接符 8"/>
              <p:cNvCxnSpPr/>
              <p:nvPr/>
            </p:nvCxnSpPr>
            <p:spPr>
              <a:xfrm flipH="1">
                <a:off x="3810" y="2945"/>
                <a:ext cx="1756" cy="1761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直接连接符 9"/>
              <p:cNvCxnSpPr/>
              <p:nvPr/>
            </p:nvCxnSpPr>
            <p:spPr>
              <a:xfrm>
                <a:off x="3795" y="4706"/>
                <a:ext cx="3471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1" name="组合 19"/>
          <p:cNvGrpSpPr/>
          <p:nvPr/>
        </p:nvGrpSpPr>
        <p:grpSpPr bwMode="auto">
          <a:xfrm>
            <a:off x="1814513" y="3595688"/>
            <a:ext cx="1903412" cy="485775"/>
            <a:chOff x="2368" y="6124"/>
            <a:chExt cx="2998" cy="767"/>
          </a:xfrm>
        </p:grpSpPr>
        <p:cxnSp>
          <p:nvCxnSpPr>
            <p:cNvPr id="12" name="直接连接符 11"/>
            <p:cNvCxnSpPr/>
            <p:nvPr/>
          </p:nvCxnSpPr>
          <p:spPr>
            <a:xfrm>
              <a:off x="2376" y="6891"/>
              <a:ext cx="2990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 flipH="1">
              <a:off x="2368" y="6124"/>
              <a:ext cx="1415" cy="767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>
              <a:off x="3743" y="6124"/>
              <a:ext cx="1623" cy="767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组合 20"/>
          <p:cNvGrpSpPr/>
          <p:nvPr/>
        </p:nvGrpSpPr>
        <p:grpSpPr bwMode="auto">
          <a:xfrm>
            <a:off x="5356225" y="2913063"/>
            <a:ext cx="1809750" cy="1533525"/>
            <a:chOff x="7083" y="4874"/>
            <a:chExt cx="2850" cy="2417"/>
          </a:xfrm>
        </p:grpSpPr>
        <p:cxnSp>
          <p:nvCxnSpPr>
            <p:cNvPr id="16" name="直接连接符 15"/>
            <p:cNvCxnSpPr/>
            <p:nvPr/>
          </p:nvCxnSpPr>
          <p:spPr>
            <a:xfrm>
              <a:off x="7083" y="7291"/>
              <a:ext cx="2850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 flipH="1">
              <a:off x="7098" y="4874"/>
              <a:ext cx="1418" cy="2402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>
            <a:xfrm>
              <a:off x="8501" y="4884"/>
              <a:ext cx="1417" cy="2402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组合 21"/>
          <p:cNvGrpSpPr/>
          <p:nvPr/>
        </p:nvGrpSpPr>
        <p:grpSpPr bwMode="auto">
          <a:xfrm>
            <a:off x="5421313" y="957263"/>
            <a:ext cx="1444625" cy="1139825"/>
            <a:chOff x="10149" y="3221"/>
            <a:chExt cx="2275" cy="1794"/>
          </a:xfrm>
        </p:grpSpPr>
        <p:cxnSp>
          <p:nvCxnSpPr>
            <p:cNvPr id="20" name="直接连接符 19"/>
            <p:cNvCxnSpPr/>
            <p:nvPr/>
          </p:nvCxnSpPr>
          <p:spPr>
            <a:xfrm>
              <a:off x="10154" y="3221"/>
              <a:ext cx="1135" cy="1794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/>
          </p:nvCxnSpPr>
          <p:spPr>
            <a:xfrm flipH="1">
              <a:off x="11289" y="3221"/>
              <a:ext cx="1135" cy="1794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/>
          </p:nvCxnSpPr>
          <p:spPr>
            <a:xfrm>
              <a:off x="10149" y="3226"/>
              <a:ext cx="2267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图片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288" y="117475"/>
            <a:ext cx="6427788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3" name="文本框 3"/>
          <p:cNvSpPr txBox="1">
            <a:spLocks noChangeArrowheads="1"/>
          </p:cNvSpPr>
          <p:nvPr/>
        </p:nvSpPr>
        <p:spPr bwMode="auto">
          <a:xfrm>
            <a:off x="971550" y="1101725"/>
            <a:ext cx="6775450" cy="62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在下面的点子图上画三角形。</a:t>
            </a:r>
          </a:p>
        </p:txBody>
      </p:sp>
      <p:pic>
        <p:nvPicPr>
          <p:cNvPr id="25604" name="图片 2" descr="图片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58" t="33511"/>
          <a:stretch>
            <a:fillRect/>
          </a:stretch>
        </p:blipFill>
        <p:spPr bwMode="auto">
          <a:xfrm>
            <a:off x="468313" y="1782763"/>
            <a:ext cx="8213725" cy="245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直接连接符 6"/>
          <p:cNvCxnSpPr>
            <a:cxnSpLocks noChangeShapeType="1"/>
          </p:cNvCxnSpPr>
          <p:nvPr/>
        </p:nvCxnSpPr>
        <p:spPr bwMode="auto">
          <a:xfrm flipH="1">
            <a:off x="1857375" y="2368550"/>
            <a:ext cx="784225" cy="126365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" name="直接连接符 7"/>
          <p:cNvCxnSpPr>
            <a:cxnSpLocks noChangeShapeType="1"/>
          </p:cNvCxnSpPr>
          <p:nvPr/>
        </p:nvCxnSpPr>
        <p:spPr bwMode="auto">
          <a:xfrm>
            <a:off x="2640013" y="2338388"/>
            <a:ext cx="795337" cy="126365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" name="直接连接符 8"/>
          <p:cNvCxnSpPr>
            <a:cxnSpLocks noChangeShapeType="1"/>
          </p:cNvCxnSpPr>
          <p:nvPr/>
        </p:nvCxnSpPr>
        <p:spPr bwMode="auto">
          <a:xfrm flipH="1">
            <a:off x="1887538" y="3611563"/>
            <a:ext cx="1570037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" name="直接连接符 9"/>
          <p:cNvCxnSpPr>
            <a:cxnSpLocks noChangeShapeType="1"/>
          </p:cNvCxnSpPr>
          <p:nvPr/>
        </p:nvCxnSpPr>
        <p:spPr bwMode="auto">
          <a:xfrm>
            <a:off x="4213225" y="2338388"/>
            <a:ext cx="1587500" cy="1252537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" name="直接连接符 10"/>
          <p:cNvCxnSpPr>
            <a:cxnSpLocks noChangeShapeType="1"/>
          </p:cNvCxnSpPr>
          <p:nvPr/>
        </p:nvCxnSpPr>
        <p:spPr bwMode="auto">
          <a:xfrm flipV="1">
            <a:off x="4216400" y="2338388"/>
            <a:ext cx="0" cy="126365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" name="直接连接符 11"/>
          <p:cNvCxnSpPr>
            <a:cxnSpLocks noChangeShapeType="1"/>
          </p:cNvCxnSpPr>
          <p:nvPr/>
        </p:nvCxnSpPr>
        <p:spPr bwMode="auto">
          <a:xfrm flipH="1">
            <a:off x="4216400" y="3621088"/>
            <a:ext cx="1584325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" name="直接连接符 12"/>
          <p:cNvCxnSpPr>
            <a:cxnSpLocks noChangeShapeType="1"/>
          </p:cNvCxnSpPr>
          <p:nvPr/>
        </p:nvCxnSpPr>
        <p:spPr bwMode="auto">
          <a:xfrm>
            <a:off x="6578600" y="1958975"/>
            <a:ext cx="752475" cy="167322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4" name="直接连接符 13"/>
          <p:cNvCxnSpPr>
            <a:cxnSpLocks noChangeShapeType="1"/>
          </p:cNvCxnSpPr>
          <p:nvPr/>
        </p:nvCxnSpPr>
        <p:spPr bwMode="auto">
          <a:xfrm flipV="1">
            <a:off x="6573838" y="1974850"/>
            <a:ext cx="0" cy="1252538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5" name="直接连接符 14"/>
          <p:cNvCxnSpPr>
            <a:cxnSpLocks noChangeShapeType="1"/>
          </p:cNvCxnSpPr>
          <p:nvPr/>
        </p:nvCxnSpPr>
        <p:spPr bwMode="auto">
          <a:xfrm flipH="1" flipV="1">
            <a:off x="6550025" y="3217863"/>
            <a:ext cx="762000" cy="414337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5614" name="矩形 7"/>
          <p:cNvSpPr>
            <a:spLocks noChangeArrowheads="1"/>
          </p:cNvSpPr>
          <p:nvPr/>
        </p:nvSpPr>
        <p:spPr bwMode="auto">
          <a:xfrm>
            <a:off x="250825" y="195263"/>
            <a:ext cx="52800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三、巩固练习，强化认知</a:t>
            </a:r>
          </a:p>
        </p:txBody>
      </p:sp>
      <p:sp>
        <p:nvSpPr>
          <p:cNvPr id="2" name="文本框 7"/>
          <p:cNvSpPr txBox="1"/>
          <p:nvPr/>
        </p:nvSpPr>
        <p:spPr>
          <a:xfrm>
            <a:off x="6010910" y="841375"/>
            <a:ext cx="2875280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选自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</a:rPr>
              <a:t>教材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</a:rPr>
              <a:t>P62 </a:t>
            </a:r>
            <a:r>
              <a:rPr lang="zh-CN" dirty="0">
                <a:solidFill>
                  <a:srgbClr val="00B050"/>
                </a:solidFill>
                <a:latin typeface="+mn-ea"/>
                <a:ea typeface="+mn-ea"/>
              </a:rPr>
              <a:t>做一做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】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文本框 5"/>
          <p:cNvSpPr txBox="1">
            <a:spLocks noChangeArrowheads="1"/>
          </p:cNvSpPr>
          <p:nvPr/>
        </p:nvSpPr>
        <p:spPr bwMode="auto">
          <a:xfrm>
            <a:off x="900113" y="865609"/>
            <a:ext cx="7494587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）在钉子板上分别围出一个锐角三角形、直角三角形和钝角三角形。</a:t>
            </a:r>
          </a:p>
        </p:txBody>
      </p:sp>
      <p:pic>
        <p:nvPicPr>
          <p:cNvPr id="26627" name="图片 2" descr="图片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58" t="33511"/>
          <a:stretch>
            <a:fillRect/>
          </a:stretch>
        </p:blipFill>
        <p:spPr bwMode="auto">
          <a:xfrm>
            <a:off x="849313" y="2014959"/>
            <a:ext cx="7467600" cy="221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等腰三角形 3"/>
          <p:cNvSpPr/>
          <p:nvPr/>
        </p:nvSpPr>
        <p:spPr>
          <a:xfrm>
            <a:off x="1404938" y="2568997"/>
            <a:ext cx="1092200" cy="754062"/>
          </a:xfrm>
          <a:custGeom>
            <a:avLst/>
            <a:gdLst>
              <a:gd name="connsiteX0" fmla="*/ 0 w 1092200"/>
              <a:gd name="connsiteY0" fmla="*/ 768350 h 768350"/>
              <a:gd name="connsiteX1" fmla="*/ 546100 w 1092200"/>
              <a:gd name="connsiteY1" fmla="*/ 0 h 768350"/>
              <a:gd name="connsiteX2" fmla="*/ 1092200 w 1092200"/>
              <a:gd name="connsiteY2" fmla="*/ 768350 h 768350"/>
              <a:gd name="connsiteX3" fmla="*/ 0 w 1092200"/>
              <a:gd name="connsiteY3" fmla="*/ 768350 h 768350"/>
              <a:gd name="connsiteX0-1" fmla="*/ 0 w 1092200"/>
              <a:gd name="connsiteY0-2" fmla="*/ 774700 h 774700"/>
              <a:gd name="connsiteX1-3" fmla="*/ 361950 w 1092200"/>
              <a:gd name="connsiteY1-4" fmla="*/ 0 h 774700"/>
              <a:gd name="connsiteX2-5" fmla="*/ 1092200 w 1092200"/>
              <a:gd name="connsiteY2-6" fmla="*/ 774700 h 774700"/>
              <a:gd name="connsiteX3-7" fmla="*/ 0 w 1092200"/>
              <a:gd name="connsiteY3-8" fmla="*/ 774700 h 7747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1092200" h="774700">
                <a:moveTo>
                  <a:pt x="0" y="774700"/>
                </a:moveTo>
                <a:lnTo>
                  <a:pt x="361950" y="0"/>
                </a:lnTo>
                <a:lnTo>
                  <a:pt x="1092200" y="774700"/>
                </a:lnTo>
                <a:lnTo>
                  <a:pt x="0" y="774700"/>
                </a:lnTo>
                <a:close/>
              </a:path>
            </a:pathLst>
          </a:cu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2" name="直角三角形 31"/>
          <p:cNvSpPr/>
          <p:nvPr/>
        </p:nvSpPr>
        <p:spPr>
          <a:xfrm>
            <a:off x="2844800" y="2562647"/>
            <a:ext cx="719138" cy="1128712"/>
          </a:xfrm>
          <a:prstGeom prst="rtTriangl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3" name="等腰三角形 3"/>
          <p:cNvSpPr/>
          <p:nvPr/>
        </p:nvSpPr>
        <p:spPr>
          <a:xfrm>
            <a:off x="3906838" y="2575347"/>
            <a:ext cx="1822450" cy="747712"/>
          </a:xfrm>
          <a:custGeom>
            <a:avLst/>
            <a:gdLst>
              <a:gd name="connsiteX0" fmla="*/ 0 w 1092200"/>
              <a:gd name="connsiteY0" fmla="*/ 768350 h 768350"/>
              <a:gd name="connsiteX1" fmla="*/ 546100 w 1092200"/>
              <a:gd name="connsiteY1" fmla="*/ 0 h 768350"/>
              <a:gd name="connsiteX2" fmla="*/ 1092200 w 1092200"/>
              <a:gd name="connsiteY2" fmla="*/ 768350 h 768350"/>
              <a:gd name="connsiteX3" fmla="*/ 0 w 1092200"/>
              <a:gd name="connsiteY3" fmla="*/ 768350 h 768350"/>
              <a:gd name="connsiteX0-1" fmla="*/ 0 w 1092200"/>
              <a:gd name="connsiteY0-2" fmla="*/ 774700 h 774700"/>
              <a:gd name="connsiteX1-3" fmla="*/ 361950 w 1092200"/>
              <a:gd name="connsiteY1-4" fmla="*/ 0 h 774700"/>
              <a:gd name="connsiteX2-5" fmla="*/ 1092200 w 1092200"/>
              <a:gd name="connsiteY2-6" fmla="*/ 774700 h 774700"/>
              <a:gd name="connsiteX3-7" fmla="*/ 0 w 1092200"/>
              <a:gd name="connsiteY3-8" fmla="*/ 774700 h 774700"/>
              <a:gd name="connsiteX0-9" fmla="*/ 736600 w 1828800"/>
              <a:gd name="connsiteY0-10" fmla="*/ 787400 h 787400"/>
              <a:gd name="connsiteX1-11" fmla="*/ 0 w 1828800"/>
              <a:gd name="connsiteY1-12" fmla="*/ 0 h 787400"/>
              <a:gd name="connsiteX2-13" fmla="*/ 1828800 w 1828800"/>
              <a:gd name="connsiteY2-14" fmla="*/ 787400 h 787400"/>
              <a:gd name="connsiteX3-15" fmla="*/ 736600 w 1828800"/>
              <a:gd name="connsiteY3-16" fmla="*/ 787400 h 787400"/>
              <a:gd name="connsiteX0-17" fmla="*/ 730250 w 1822450"/>
              <a:gd name="connsiteY0-18" fmla="*/ 762000 h 762000"/>
              <a:gd name="connsiteX1-19" fmla="*/ 0 w 1822450"/>
              <a:gd name="connsiteY1-20" fmla="*/ 0 h 762000"/>
              <a:gd name="connsiteX2-21" fmla="*/ 1822450 w 1822450"/>
              <a:gd name="connsiteY2-22" fmla="*/ 762000 h 762000"/>
              <a:gd name="connsiteX3-23" fmla="*/ 730250 w 1822450"/>
              <a:gd name="connsiteY3-24" fmla="*/ 762000 h 762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1822450" h="762000">
                <a:moveTo>
                  <a:pt x="730250" y="762000"/>
                </a:moveTo>
                <a:lnTo>
                  <a:pt x="0" y="0"/>
                </a:lnTo>
                <a:lnTo>
                  <a:pt x="1822450" y="762000"/>
                </a:lnTo>
                <a:lnTo>
                  <a:pt x="730250" y="762000"/>
                </a:lnTo>
                <a:close/>
              </a:path>
            </a:pathLst>
          </a:cu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" name="文本框 7"/>
          <p:cNvSpPr txBox="1"/>
          <p:nvPr/>
        </p:nvSpPr>
        <p:spPr>
          <a:xfrm>
            <a:off x="4500562" y="483578"/>
            <a:ext cx="3765550" cy="368300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选自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</a:rPr>
              <a:t>教材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</a:rPr>
              <a:t>P63 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练习十五 第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3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题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】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矩形 1"/>
          <p:cNvSpPr>
            <a:spLocks noChangeArrowheads="1"/>
          </p:cNvSpPr>
          <p:nvPr/>
        </p:nvSpPr>
        <p:spPr bwMode="auto">
          <a:xfrm>
            <a:off x="971550" y="703263"/>
            <a:ext cx="6913563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）围出一个三角形，使它既是锐角三角形又是等腰三角形。</a:t>
            </a:r>
          </a:p>
        </p:txBody>
      </p:sp>
      <p:pic>
        <p:nvPicPr>
          <p:cNvPr id="27651" name="图片 2" descr="图片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58" t="33511"/>
          <a:stretch>
            <a:fillRect/>
          </a:stretch>
        </p:blipFill>
        <p:spPr bwMode="auto">
          <a:xfrm>
            <a:off x="849313" y="1943100"/>
            <a:ext cx="7467600" cy="221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等腰三角形 3"/>
          <p:cNvSpPr/>
          <p:nvPr/>
        </p:nvSpPr>
        <p:spPr>
          <a:xfrm>
            <a:off x="2838450" y="2119313"/>
            <a:ext cx="1428750" cy="1498600"/>
          </a:xfrm>
          <a:prstGeom prst="triangle">
            <a:avLst>
              <a:gd name="adj" fmla="val 49556"/>
            </a:avLst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4" name="文本框 7"/>
          <p:cNvSpPr txBox="1"/>
          <p:nvPr/>
        </p:nvSpPr>
        <p:spPr>
          <a:xfrm>
            <a:off x="4500562" y="483578"/>
            <a:ext cx="3765550" cy="368300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选自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</a:rPr>
              <a:t>教材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</a:rPr>
              <a:t>P63 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练习十五 第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3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题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】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矩形 1"/>
          <p:cNvSpPr>
            <a:spLocks noChangeArrowheads="1"/>
          </p:cNvSpPr>
          <p:nvPr/>
        </p:nvSpPr>
        <p:spPr bwMode="auto">
          <a:xfrm>
            <a:off x="1104900" y="456491"/>
            <a:ext cx="3960813" cy="56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连一连。</a:t>
            </a:r>
          </a:p>
        </p:txBody>
      </p:sp>
      <p:sp>
        <p:nvSpPr>
          <p:cNvPr id="4" name="椭圆 3"/>
          <p:cNvSpPr/>
          <p:nvPr/>
        </p:nvSpPr>
        <p:spPr>
          <a:xfrm>
            <a:off x="539552" y="1177779"/>
            <a:ext cx="2171676" cy="574855"/>
          </a:xfrm>
          <a:prstGeom prst="ellipse">
            <a:avLst/>
          </a:prstGeom>
          <a:solidFill>
            <a:srgbClr val="FFEC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锐角三角形</a:t>
            </a:r>
          </a:p>
        </p:txBody>
      </p:sp>
      <p:sp>
        <p:nvSpPr>
          <p:cNvPr id="6" name="椭圆 5"/>
          <p:cNvSpPr/>
          <p:nvPr/>
        </p:nvSpPr>
        <p:spPr>
          <a:xfrm>
            <a:off x="3486162" y="1177779"/>
            <a:ext cx="2171676" cy="574855"/>
          </a:xfrm>
          <a:prstGeom prst="ellipse">
            <a:avLst/>
          </a:prstGeom>
          <a:solidFill>
            <a:srgbClr val="FFEC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直角三角形</a:t>
            </a:r>
          </a:p>
        </p:txBody>
      </p:sp>
      <p:sp>
        <p:nvSpPr>
          <p:cNvPr id="7" name="椭圆 6"/>
          <p:cNvSpPr/>
          <p:nvPr/>
        </p:nvSpPr>
        <p:spPr>
          <a:xfrm>
            <a:off x="6432772" y="1177779"/>
            <a:ext cx="2171676" cy="574855"/>
          </a:xfrm>
          <a:prstGeom prst="ellipse">
            <a:avLst/>
          </a:prstGeom>
          <a:solidFill>
            <a:srgbClr val="FFEC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钝角三角形</a:t>
            </a:r>
          </a:p>
        </p:txBody>
      </p:sp>
      <p:sp>
        <p:nvSpPr>
          <p:cNvPr id="8" name="椭圆 7"/>
          <p:cNvSpPr/>
          <p:nvPr/>
        </p:nvSpPr>
        <p:spPr>
          <a:xfrm>
            <a:off x="1999468" y="4097915"/>
            <a:ext cx="2171676" cy="574855"/>
          </a:xfrm>
          <a:prstGeom prst="ellipse">
            <a:avLst/>
          </a:prstGeom>
          <a:solidFill>
            <a:srgbClr val="FFEC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等腰三角形</a:t>
            </a:r>
          </a:p>
        </p:txBody>
      </p:sp>
      <p:sp>
        <p:nvSpPr>
          <p:cNvPr id="9" name="椭圆 8"/>
          <p:cNvSpPr/>
          <p:nvPr/>
        </p:nvSpPr>
        <p:spPr>
          <a:xfrm>
            <a:off x="4972858" y="4097915"/>
            <a:ext cx="2171676" cy="574855"/>
          </a:xfrm>
          <a:prstGeom prst="ellipse">
            <a:avLst/>
          </a:prstGeom>
          <a:solidFill>
            <a:srgbClr val="FFEC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等边三角形</a:t>
            </a: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3148" y="1981527"/>
            <a:ext cx="5677705" cy="1887495"/>
          </a:xfrm>
          <a:prstGeom prst="rect">
            <a:avLst/>
          </a:prstGeom>
        </p:spPr>
      </p:pic>
      <p:cxnSp>
        <p:nvCxnSpPr>
          <p:cNvPr id="24" name="直接连接符 23"/>
          <p:cNvCxnSpPr/>
          <p:nvPr/>
        </p:nvCxnSpPr>
        <p:spPr>
          <a:xfrm flipH="1">
            <a:off x="2583340" y="1752634"/>
            <a:ext cx="1412596" cy="75397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>
            <a:off x="2359536" y="1713701"/>
            <a:ext cx="1285275" cy="87603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/>
        </p:nvCxnSpPr>
        <p:spPr>
          <a:xfrm>
            <a:off x="2583340" y="1630574"/>
            <a:ext cx="2525790" cy="812089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/>
        </p:nvCxnSpPr>
        <p:spPr>
          <a:xfrm flipV="1">
            <a:off x="3289638" y="2596129"/>
            <a:ext cx="1736365" cy="1485147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/>
          <p:cNvCxnSpPr/>
          <p:nvPr/>
        </p:nvCxnSpPr>
        <p:spPr>
          <a:xfrm flipH="1">
            <a:off x="6978909" y="1784039"/>
            <a:ext cx="419418" cy="739207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/>
          <p:cNvCxnSpPr/>
          <p:nvPr/>
        </p:nvCxnSpPr>
        <p:spPr>
          <a:xfrm flipH="1">
            <a:off x="2411760" y="1816011"/>
            <a:ext cx="4775552" cy="1563347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/>
          <p:cNvCxnSpPr/>
          <p:nvPr/>
        </p:nvCxnSpPr>
        <p:spPr>
          <a:xfrm>
            <a:off x="4405745" y="1777645"/>
            <a:ext cx="516057" cy="163368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38"/>
          <p:cNvCxnSpPr/>
          <p:nvPr/>
        </p:nvCxnSpPr>
        <p:spPr>
          <a:xfrm flipH="1">
            <a:off x="5927614" y="3523317"/>
            <a:ext cx="665018" cy="537131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连接符 42"/>
          <p:cNvCxnSpPr/>
          <p:nvPr/>
        </p:nvCxnSpPr>
        <p:spPr>
          <a:xfrm flipH="1" flipV="1">
            <a:off x="2493818" y="1694517"/>
            <a:ext cx="4169153" cy="175846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7"/>
          <p:cNvSpPr txBox="1"/>
          <p:nvPr/>
        </p:nvSpPr>
        <p:spPr>
          <a:xfrm>
            <a:off x="2837497" y="634708"/>
            <a:ext cx="3765550" cy="368300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选自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</a:rPr>
              <a:t>教材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</a:rPr>
              <a:t>P63 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练习十五 第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4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题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】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7276" y="968835"/>
            <a:ext cx="3751262" cy="2973221"/>
          </a:xfrm>
          <a:prstGeom prst="rect">
            <a:avLst/>
          </a:prstGeom>
        </p:spPr>
      </p:pic>
      <p:sp>
        <p:nvSpPr>
          <p:cNvPr id="29698" name="文本框 1"/>
          <p:cNvSpPr txBox="1">
            <a:spLocks noChangeArrowheads="1"/>
          </p:cNvSpPr>
          <p:nvPr/>
        </p:nvSpPr>
        <p:spPr bwMode="auto">
          <a:xfrm>
            <a:off x="1042988" y="288254"/>
            <a:ext cx="1897062" cy="560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4. 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猜一猜。</a:t>
            </a:r>
          </a:p>
        </p:txBody>
      </p:sp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1053306" y="4352131"/>
            <a:ext cx="703738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Calibri" panose="020F0502020204030204" pitchFamily="34" charset="0"/>
                <a:ea typeface="黑体" panose="02010609060101010101" pitchFamily="49" charset="-122"/>
              </a:rPr>
              <a:t>可能是锐角三角形，也可能是直角三角形。</a:t>
            </a:r>
          </a:p>
        </p:txBody>
      </p:sp>
      <p:sp>
        <p:nvSpPr>
          <p:cNvPr id="2" name="对话气泡: 圆角矩形 1"/>
          <p:cNvSpPr/>
          <p:nvPr/>
        </p:nvSpPr>
        <p:spPr>
          <a:xfrm>
            <a:off x="611560" y="906336"/>
            <a:ext cx="2664296" cy="1292510"/>
          </a:xfrm>
          <a:prstGeom prst="wedgeRoundRectCallout">
            <a:avLst>
              <a:gd name="adj1" fmla="val 68614"/>
              <a:gd name="adj2" fmla="val 2828"/>
              <a:gd name="adj3" fmla="val 16667"/>
            </a:avLst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zh-CN" altLang="en-US" sz="24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我拿的三角形没有钝角。它可能是什么三角形？</a:t>
            </a:r>
          </a:p>
        </p:txBody>
      </p:sp>
      <p:sp>
        <p:nvSpPr>
          <p:cNvPr id="6" name="对话气泡: 圆角矩形 5"/>
          <p:cNvSpPr/>
          <p:nvPr/>
        </p:nvSpPr>
        <p:spPr>
          <a:xfrm>
            <a:off x="6635378" y="535707"/>
            <a:ext cx="1897062" cy="1292510"/>
          </a:xfrm>
          <a:prstGeom prst="wedgeRoundRectCallout">
            <a:avLst>
              <a:gd name="adj1" fmla="val -74089"/>
              <a:gd name="adj2" fmla="val 24320"/>
              <a:gd name="adj3" fmla="val 16667"/>
            </a:avLst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zh-CN" altLang="en-US" sz="24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可能是锐角三角形，还可能</a:t>
            </a:r>
            <a:r>
              <a:rPr lang="en-US" altLang="zh-CN" sz="24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……</a:t>
            </a:r>
            <a:endParaRPr lang="zh-CN" altLang="en-US" sz="2400" b="1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3" name="文本框 1"/>
          <p:cNvSpPr txBox="1">
            <a:spLocks noChangeArrowheads="1"/>
          </p:cNvSpPr>
          <p:nvPr/>
        </p:nvSpPr>
        <p:spPr bwMode="auto">
          <a:xfrm>
            <a:off x="1042988" y="3792234"/>
            <a:ext cx="3096964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说一说为什么。</a:t>
            </a:r>
          </a:p>
        </p:txBody>
      </p:sp>
      <p:sp>
        <p:nvSpPr>
          <p:cNvPr id="14" name="文本框 7"/>
          <p:cNvSpPr txBox="1"/>
          <p:nvPr/>
        </p:nvSpPr>
        <p:spPr>
          <a:xfrm>
            <a:off x="2773362" y="434683"/>
            <a:ext cx="3765550" cy="368300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选自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</a:rPr>
              <a:t>教材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</a:rPr>
              <a:t>P64 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练习十五 第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8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题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】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矩形 1"/>
          <p:cNvSpPr>
            <a:spLocks noChangeArrowheads="1"/>
          </p:cNvSpPr>
          <p:nvPr/>
        </p:nvSpPr>
        <p:spPr bwMode="auto">
          <a:xfrm>
            <a:off x="1042988" y="842963"/>
            <a:ext cx="7058025" cy="1217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5.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用一张长方形纸剪一个等腰三角形。你能剪出一个等腰直角三角形吗？</a:t>
            </a:r>
          </a:p>
        </p:txBody>
      </p:sp>
      <p:sp>
        <p:nvSpPr>
          <p:cNvPr id="3" name="矩形 2"/>
          <p:cNvSpPr/>
          <p:nvPr/>
        </p:nvSpPr>
        <p:spPr>
          <a:xfrm>
            <a:off x="3128963" y="2492375"/>
            <a:ext cx="2219325" cy="11588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pSp>
        <p:nvGrpSpPr>
          <p:cNvPr id="4" name="组合 5"/>
          <p:cNvGrpSpPr/>
          <p:nvPr/>
        </p:nvGrpSpPr>
        <p:grpSpPr bwMode="auto">
          <a:xfrm>
            <a:off x="4189413" y="2492375"/>
            <a:ext cx="1158875" cy="1158875"/>
            <a:chOff x="4118290" y="2352311"/>
            <a:chExt cx="1158706" cy="1158707"/>
          </a:xfrm>
        </p:grpSpPr>
        <p:sp>
          <p:nvSpPr>
            <p:cNvPr id="5" name="直角三角形 4"/>
            <p:cNvSpPr/>
            <p:nvPr/>
          </p:nvSpPr>
          <p:spPr>
            <a:xfrm rot="16200000">
              <a:off x="4118289" y="2352312"/>
              <a:ext cx="1158707" cy="1158706"/>
            </a:xfrm>
            <a:prstGeom prst="rtTriangl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6" name="矩形 4"/>
            <p:cNvSpPr/>
            <p:nvPr/>
          </p:nvSpPr>
          <p:spPr>
            <a:xfrm>
              <a:off x="5150015" y="3377687"/>
              <a:ext cx="126981" cy="133331"/>
            </a:xfrm>
            <a:custGeom>
              <a:avLst/>
              <a:gdLst>
                <a:gd name="connsiteX0" fmla="*/ 0 w 127000"/>
                <a:gd name="connsiteY0" fmla="*/ 0 h 133350"/>
                <a:gd name="connsiteX1" fmla="*/ 127000 w 127000"/>
                <a:gd name="connsiteY1" fmla="*/ 0 h 133350"/>
                <a:gd name="connsiteX2" fmla="*/ 127000 w 127000"/>
                <a:gd name="connsiteY2" fmla="*/ 133350 h 133350"/>
                <a:gd name="connsiteX3" fmla="*/ 0 w 127000"/>
                <a:gd name="connsiteY3" fmla="*/ 133350 h 133350"/>
                <a:gd name="connsiteX4" fmla="*/ 0 w 127000"/>
                <a:gd name="connsiteY4" fmla="*/ 0 h 133350"/>
                <a:gd name="connsiteX0-1" fmla="*/ 127000 w 218440"/>
                <a:gd name="connsiteY0-2" fmla="*/ 133350 h 224790"/>
                <a:gd name="connsiteX1-3" fmla="*/ 0 w 218440"/>
                <a:gd name="connsiteY1-4" fmla="*/ 133350 h 224790"/>
                <a:gd name="connsiteX2-5" fmla="*/ 0 w 218440"/>
                <a:gd name="connsiteY2-6" fmla="*/ 0 h 224790"/>
                <a:gd name="connsiteX3-7" fmla="*/ 127000 w 218440"/>
                <a:gd name="connsiteY3-8" fmla="*/ 0 h 224790"/>
                <a:gd name="connsiteX4-9" fmla="*/ 218440 w 218440"/>
                <a:gd name="connsiteY4-10" fmla="*/ 224790 h 224790"/>
                <a:gd name="connsiteX0-11" fmla="*/ 127000 w 127000"/>
                <a:gd name="connsiteY0-12" fmla="*/ 133350 h 133350"/>
                <a:gd name="connsiteX1-13" fmla="*/ 0 w 127000"/>
                <a:gd name="connsiteY1-14" fmla="*/ 133350 h 133350"/>
                <a:gd name="connsiteX2-15" fmla="*/ 0 w 127000"/>
                <a:gd name="connsiteY2-16" fmla="*/ 0 h 133350"/>
                <a:gd name="connsiteX3-17" fmla="*/ 127000 w 127000"/>
                <a:gd name="connsiteY3-18" fmla="*/ 0 h 133350"/>
                <a:gd name="connsiteX0-19" fmla="*/ 0 w 127000"/>
                <a:gd name="connsiteY0-20" fmla="*/ 133350 h 133350"/>
                <a:gd name="connsiteX1-21" fmla="*/ 0 w 127000"/>
                <a:gd name="connsiteY1-22" fmla="*/ 0 h 133350"/>
                <a:gd name="connsiteX2-23" fmla="*/ 127000 w 127000"/>
                <a:gd name="connsiteY2-24" fmla="*/ 0 h 13335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7000" h="133350">
                  <a:moveTo>
                    <a:pt x="0" y="133350"/>
                  </a:moveTo>
                  <a:lnTo>
                    <a:pt x="0" y="0"/>
                  </a:lnTo>
                  <a:lnTo>
                    <a:pt x="127000" y="0"/>
                  </a:lnTo>
                </a:path>
              </a:pathLst>
            </a:cu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sp>
        <p:nvSpPr>
          <p:cNvPr id="14" name="文本框 7"/>
          <p:cNvSpPr txBox="1"/>
          <p:nvPr/>
        </p:nvSpPr>
        <p:spPr>
          <a:xfrm>
            <a:off x="4285297" y="483578"/>
            <a:ext cx="3765550" cy="368300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选自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</a:rPr>
              <a:t>教材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</a:rPr>
              <a:t>P64 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练习十五 第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9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题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】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746" name="组合 1"/>
          <p:cNvGrpSpPr/>
          <p:nvPr/>
        </p:nvGrpSpPr>
        <p:grpSpPr bwMode="auto">
          <a:xfrm>
            <a:off x="-14288" y="117475"/>
            <a:ext cx="4013201" cy="752475"/>
            <a:chOff x="-14288" y="117475"/>
            <a:chExt cx="4013477" cy="752475"/>
          </a:xfrm>
        </p:grpSpPr>
        <p:pic>
          <p:nvPicPr>
            <p:cNvPr id="31754" name="图片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9123"/>
            <a:stretch>
              <a:fillRect/>
            </a:stretch>
          </p:blipFill>
          <p:spPr bwMode="auto">
            <a:xfrm>
              <a:off x="-14288" y="117475"/>
              <a:ext cx="3270251" cy="752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755" name="图片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837"/>
            <a:stretch>
              <a:fillRect/>
            </a:stretch>
          </p:blipFill>
          <p:spPr bwMode="auto">
            <a:xfrm>
              <a:off x="2381745" y="117475"/>
              <a:ext cx="1617444" cy="752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1747" name="矩形 2"/>
          <p:cNvSpPr>
            <a:spLocks noChangeArrowheads="1"/>
          </p:cNvSpPr>
          <p:nvPr/>
        </p:nvSpPr>
        <p:spPr bwMode="auto">
          <a:xfrm>
            <a:off x="3348038" y="1346200"/>
            <a:ext cx="2347912" cy="569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三角形的分类</a:t>
            </a:r>
          </a:p>
        </p:txBody>
      </p:sp>
      <p:sp>
        <p:nvSpPr>
          <p:cNvPr id="40" name="矩形 39"/>
          <p:cNvSpPr>
            <a:spLocks noChangeArrowheads="1"/>
          </p:cNvSpPr>
          <p:nvPr/>
        </p:nvSpPr>
        <p:spPr bwMode="auto">
          <a:xfrm>
            <a:off x="971550" y="2678113"/>
            <a:ext cx="1871663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</a:pP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三角形（按角分）</a:t>
            </a:r>
          </a:p>
        </p:txBody>
      </p:sp>
      <p:sp>
        <p:nvSpPr>
          <p:cNvPr id="42" name="矩形 41"/>
          <p:cNvSpPr>
            <a:spLocks noChangeArrowheads="1"/>
          </p:cNvSpPr>
          <p:nvPr/>
        </p:nvSpPr>
        <p:spPr bwMode="auto">
          <a:xfrm>
            <a:off x="3276600" y="2211388"/>
            <a:ext cx="4319588" cy="560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钝角三角形：有一个钝角</a:t>
            </a:r>
          </a:p>
        </p:txBody>
      </p:sp>
      <p:sp>
        <p:nvSpPr>
          <p:cNvPr id="43" name="矩形 42"/>
          <p:cNvSpPr>
            <a:spLocks noChangeArrowheads="1"/>
          </p:cNvSpPr>
          <p:nvPr/>
        </p:nvSpPr>
        <p:spPr bwMode="auto">
          <a:xfrm>
            <a:off x="3255963" y="2936875"/>
            <a:ext cx="4321175" cy="56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直角三角形：有一个直角</a:t>
            </a:r>
          </a:p>
        </p:txBody>
      </p:sp>
      <p:sp>
        <p:nvSpPr>
          <p:cNvPr id="44" name="矩形 43"/>
          <p:cNvSpPr>
            <a:spLocks noChangeArrowheads="1"/>
          </p:cNvSpPr>
          <p:nvPr/>
        </p:nvSpPr>
        <p:spPr bwMode="auto">
          <a:xfrm>
            <a:off x="3255963" y="3660775"/>
            <a:ext cx="4321175" cy="56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锐角三角形：有三个锐角</a:t>
            </a:r>
          </a:p>
        </p:txBody>
      </p:sp>
      <p:sp>
        <p:nvSpPr>
          <p:cNvPr id="9" name="左大括号 8"/>
          <p:cNvSpPr/>
          <p:nvPr/>
        </p:nvSpPr>
        <p:spPr>
          <a:xfrm>
            <a:off x="2843213" y="2430463"/>
            <a:ext cx="433387" cy="1655762"/>
          </a:xfrm>
          <a:prstGeom prst="leftBrac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1753" name="矩形 7"/>
          <p:cNvSpPr>
            <a:spLocks noChangeArrowheads="1"/>
          </p:cNvSpPr>
          <p:nvPr/>
        </p:nvSpPr>
        <p:spPr bwMode="auto">
          <a:xfrm>
            <a:off x="239713" y="188913"/>
            <a:ext cx="2963862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四、课堂小结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2" grpId="0"/>
      <p:bldP spid="43" grpId="0"/>
      <p:bldP spid="44" grpId="0"/>
      <p:bldP spid="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矩形 1"/>
          <p:cNvSpPr>
            <a:spLocks noChangeArrowheads="1"/>
          </p:cNvSpPr>
          <p:nvPr/>
        </p:nvSpPr>
        <p:spPr bwMode="auto">
          <a:xfrm>
            <a:off x="971550" y="1885950"/>
            <a:ext cx="1871663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</a:pP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三角形（按边分）</a:t>
            </a:r>
          </a:p>
        </p:txBody>
      </p:sp>
      <p:sp>
        <p:nvSpPr>
          <p:cNvPr id="32771" name="矩形 2"/>
          <p:cNvSpPr>
            <a:spLocks noChangeArrowheads="1"/>
          </p:cNvSpPr>
          <p:nvPr/>
        </p:nvSpPr>
        <p:spPr bwMode="auto">
          <a:xfrm>
            <a:off x="3276600" y="1419225"/>
            <a:ext cx="5111750" cy="56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不等边三角形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: 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三条边互不相等</a:t>
            </a:r>
          </a:p>
        </p:txBody>
      </p:sp>
      <p:sp>
        <p:nvSpPr>
          <p:cNvPr id="32772" name="矩形 3"/>
          <p:cNvSpPr>
            <a:spLocks noChangeArrowheads="1"/>
          </p:cNvSpPr>
          <p:nvPr/>
        </p:nvSpPr>
        <p:spPr bwMode="auto">
          <a:xfrm>
            <a:off x="3255963" y="2144713"/>
            <a:ext cx="4411662" cy="560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等腰三角形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: 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两条边相等</a:t>
            </a:r>
          </a:p>
        </p:txBody>
      </p:sp>
      <p:sp>
        <p:nvSpPr>
          <p:cNvPr id="32773" name="矩形 4"/>
          <p:cNvSpPr>
            <a:spLocks noChangeArrowheads="1"/>
          </p:cNvSpPr>
          <p:nvPr/>
        </p:nvSpPr>
        <p:spPr bwMode="auto">
          <a:xfrm>
            <a:off x="3255963" y="2870200"/>
            <a:ext cx="4321175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等边三角形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: 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三条边都相等（特殊的等腰三角形）</a:t>
            </a:r>
          </a:p>
        </p:txBody>
      </p:sp>
      <p:sp>
        <p:nvSpPr>
          <p:cNvPr id="6" name="左大括号 5"/>
          <p:cNvSpPr/>
          <p:nvPr/>
        </p:nvSpPr>
        <p:spPr>
          <a:xfrm>
            <a:off x="2843213" y="1638300"/>
            <a:ext cx="433387" cy="1655763"/>
          </a:xfrm>
          <a:prstGeom prst="leftBrac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矩形 7"/>
          <p:cNvSpPr>
            <a:spLocks noChangeArrowheads="1"/>
          </p:cNvSpPr>
          <p:nvPr/>
        </p:nvSpPr>
        <p:spPr bwMode="auto">
          <a:xfrm>
            <a:off x="1042988" y="280988"/>
            <a:ext cx="2659062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600" b="1">
                <a:solidFill>
                  <a:srgbClr val="C93756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▶备选练习</a:t>
            </a:r>
          </a:p>
        </p:txBody>
      </p:sp>
      <p:sp>
        <p:nvSpPr>
          <p:cNvPr id="33795" name="矩形 3"/>
          <p:cNvSpPr>
            <a:spLocks noChangeArrowheads="1"/>
          </p:cNvSpPr>
          <p:nvPr/>
        </p:nvSpPr>
        <p:spPr bwMode="auto">
          <a:xfrm>
            <a:off x="684213" y="1087438"/>
            <a:ext cx="7777162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把下面三角形的序号填在相应的方框里。</a:t>
            </a:r>
          </a:p>
        </p:txBody>
      </p:sp>
      <p:pic>
        <p:nvPicPr>
          <p:cNvPr id="33796" name="图片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1806575"/>
            <a:ext cx="7556500" cy="99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7" name="矩形 5"/>
          <p:cNvSpPr>
            <a:spLocks noChangeArrowheads="1"/>
          </p:cNvSpPr>
          <p:nvPr/>
        </p:nvSpPr>
        <p:spPr bwMode="auto">
          <a:xfrm>
            <a:off x="733425" y="2887663"/>
            <a:ext cx="1223963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</a:pP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锐角</a:t>
            </a:r>
            <a:endParaRPr lang="en-US" altLang="zh-CN" sz="24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ctr" eaLnBrk="1" hangingPunct="1">
              <a:lnSpc>
                <a:spcPct val="120000"/>
              </a:lnSpc>
            </a:pP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三角形</a:t>
            </a:r>
          </a:p>
        </p:txBody>
      </p:sp>
      <p:sp>
        <p:nvSpPr>
          <p:cNvPr id="33798" name="矩形 6"/>
          <p:cNvSpPr>
            <a:spLocks noChangeArrowheads="1"/>
          </p:cNvSpPr>
          <p:nvPr/>
        </p:nvSpPr>
        <p:spPr bwMode="auto">
          <a:xfrm>
            <a:off x="2419350" y="2887663"/>
            <a:ext cx="1122363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</a:pP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直角</a:t>
            </a:r>
            <a:endParaRPr lang="en-US" altLang="zh-CN" sz="24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ctr" eaLnBrk="1" hangingPunct="1">
              <a:lnSpc>
                <a:spcPct val="120000"/>
              </a:lnSpc>
            </a:pP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三角形</a:t>
            </a:r>
          </a:p>
        </p:txBody>
      </p:sp>
      <p:sp>
        <p:nvSpPr>
          <p:cNvPr id="33799" name="矩形 7"/>
          <p:cNvSpPr>
            <a:spLocks noChangeArrowheads="1"/>
          </p:cNvSpPr>
          <p:nvPr/>
        </p:nvSpPr>
        <p:spPr bwMode="auto">
          <a:xfrm>
            <a:off x="4005263" y="2887663"/>
            <a:ext cx="1223962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</a:pP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钝角</a:t>
            </a:r>
            <a:endParaRPr lang="en-US" altLang="zh-CN" sz="24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ctr" eaLnBrk="1" hangingPunct="1">
              <a:lnSpc>
                <a:spcPct val="120000"/>
              </a:lnSpc>
            </a:pP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三角形</a:t>
            </a:r>
          </a:p>
        </p:txBody>
      </p:sp>
      <p:sp>
        <p:nvSpPr>
          <p:cNvPr id="33800" name="矩形 8"/>
          <p:cNvSpPr>
            <a:spLocks noChangeArrowheads="1"/>
          </p:cNvSpPr>
          <p:nvPr/>
        </p:nvSpPr>
        <p:spPr bwMode="auto">
          <a:xfrm>
            <a:off x="5692775" y="2887663"/>
            <a:ext cx="1223963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</a:pP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等腰</a:t>
            </a:r>
            <a:endParaRPr lang="en-US" altLang="zh-CN" sz="24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ctr" eaLnBrk="1" hangingPunct="1">
              <a:lnSpc>
                <a:spcPct val="120000"/>
              </a:lnSpc>
            </a:pP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三角形</a:t>
            </a:r>
          </a:p>
        </p:txBody>
      </p:sp>
      <p:sp>
        <p:nvSpPr>
          <p:cNvPr id="33801" name="矩形 9"/>
          <p:cNvSpPr>
            <a:spLocks noChangeArrowheads="1"/>
          </p:cNvSpPr>
          <p:nvPr/>
        </p:nvSpPr>
        <p:spPr bwMode="auto">
          <a:xfrm>
            <a:off x="7380288" y="2887663"/>
            <a:ext cx="1223962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</a:pP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等边</a:t>
            </a:r>
            <a:endParaRPr lang="en-US" altLang="zh-CN" sz="24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ctr" eaLnBrk="1" hangingPunct="1">
              <a:lnSpc>
                <a:spcPct val="120000"/>
              </a:lnSpc>
            </a:pP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三角形</a:t>
            </a:r>
          </a:p>
        </p:txBody>
      </p:sp>
      <p:sp>
        <p:nvSpPr>
          <p:cNvPr id="11" name="矩形 10"/>
          <p:cNvSpPr/>
          <p:nvPr/>
        </p:nvSpPr>
        <p:spPr>
          <a:xfrm>
            <a:off x="784225" y="3824288"/>
            <a:ext cx="1122363" cy="719137"/>
          </a:xfrm>
          <a:prstGeom prst="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2374900" y="3824288"/>
            <a:ext cx="1122363" cy="719137"/>
          </a:xfrm>
          <a:prstGeom prst="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4005263" y="3824288"/>
            <a:ext cx="1122362" cy="719137"/>
          </a:xfrm>
          <a:prstGeom prst="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5743575" y="3824288"/>
            <a:ext cx="1122363" cy="719137"/>
          </a:xfrm>
          <a:prstGeom prst="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7431088" y="3824288"/>
            <a:ext cx="1122362" cy="719137"/>
          </a:xfrm>
          <a:prstGeom prst="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6" name="矩形 15"/>
          <p:cNvSpPr>
            <a:spLocks noChangeArrowheads="1"/>
          </p:cNvSpPr>
          <p:nvPr/>
        </p:nvSpPr>
        <p:spPr bwMode="auto">
          <a:xfrm>
            <a:off x="769938" y="3944938"/>
            <a:ext cx="111283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4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②④⑥</a:t>
            </a:r>
          </a:p>
        </p:txBody>
      </p:sp>
      <p:sp>
        <p:nvSpPr>
          <p:cNvPr id="17" name="矩形 16"/>
          <p:cNvSpPr>
            <a:spLocks noChangeArrowheads="1"/>
          </p:cNvSpPr>
          <p:nvPr/>
        </p:nvSpPr>
        <p:spPr bwMode="auto">
          <a:xfrm>
            <a:off x="2387600" y="3944938"/>
            <a:ext cx="11128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4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①③⑧</a:t>
            </a:r>
          </a:p>
        </p:txBody>
      </p:sp>
      <p:sp>
        <p:nvSpPr>
          <p:cNvPr id="18" name="矩形 17"/>
          <p:cNvSpPr>
            <a:spLocks noChangeArrowheads="1"/>
          </p:cNvSpPr>
          <p:nvPr/>
        </p:nvSpPr>
        <p:spPr bwMode="auto">
          <a:xfrm>
            <a:off x="4179888" y="3952875"/>
            <a:ext cx="8032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4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⑤⑦</a:t>
            </a:r>
          </a:p>
        </p:txBody>
      </p:sp>
      <p:sp>
        <p:nvSpPr>
          <p:cNvPr id="19" name="矩形 18"/>
          <p:cNvSpPr>
            <a:spLocks noChangeArrowheads="1"/>
          </p:cNvSpPr>
          <p:nvPr/>
        </p:nvSpPr>
        <p:spPr bwMode="auto">
          <a:xfrm>
            <a:off x="5778500" y="3965575"/>
            <a:ext cx="11128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4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①④⑦</a:t>
            </a:r>
          </a:p>
        </p:txBody>
      </p:sp>
      <p:sp>
        <p:nvSpPr>
          <p:cNvPr id="20" name="矩形 19"/>
          <p:cNvSpPr>
            <a:spLocks noChangeArrowheads="1"/>
          </p:cNvSpPr>
          <p:nvPr/>
        </p:nvSpPr>
        <p:spPr bwMode="auto">
          <a:xfrm>
            <a:off x="7759700" y="3973513"/>
            <a:ext cx="49371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4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②</a:t>
            </a:r>
          </a:p>
        </p:txBody>
      </p:sp>
      <p:grpSp>
        <p:nvGrpSpPr>
          <p:cNvPr id="33812" name="组合 2"/>
          <p:cNvGrpSpPr/>
          <p:nvPr/>
        </p:nvGrpSpPr>
        <p:grpSpPr bwMode="auto">
          <a:xfrm>
            <a:off x="2687638" y="4835525"/>
            <a:ext cx="4284662" cy="307975"/>
            <a:chOff x="2382515" y="4832269"/>
            <a:chExt cx="4284591" cy="307578"/>
          </a:xfrm>
        </p:grpSpPr>
        <p:sp>
          <p:nvSpPr>
            <p:cNvPr id="22" name="圆角矩形 21"/>
            <p:cNvSpPr/>
            <p:nvPr/>
          </p:nvSpPr>
          <p:spPr>
            <a:xfrm>
              <a:off x="2382515" y="4832269"/>
              <a:ext cx="4284591" cy="305993"/>
            </a:xfrm>
            <a:prstGeom prst="roundRect">
              <a:avLst/>
            </a:prstGeom>
            <a:solidFill>
              <a:srgbClr val="F3683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3814" name="矩形 16"/>
            <p:cNvSpPr>
              <a:spLocks noChangeArrowheads="1"/>
            </p:cNvSpPr>
            <p:nvPr/>
          </p:nvSpPr>
          <p:spPr bwMode="auto">
            <a:xfrm>
              <a:off x="2567781" y="4832269"/>
              <a:ext cx="4045262" cy="3075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选自“状元成才路”系列丛书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《</a:t>
              </a:r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创优作业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100</a:t>
              </a:r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分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》</a:t>
              </a:r>
              <a:endParaRPr lang="zh-CN" altLang="en-US" sz="1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19" grpId="0"/>
      <p:bldP spid="2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图片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813" y="2233613"/>
            <a:ext cx="1985962" cy="1370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19" name="图片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375" y="2422525"/>
            <a:ext cx="1985963" cy="114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0" name="图片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788" y="2235200"/>
            <a:ext cx="1985962" cy="133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21" name="矩形 6"/>
          <p:cNvSpPr>
            <a:spLocks noChangeArrowheads="1"/>
          </p:cNvSpPr>
          <p:nvPr/>
        </p:nvSpPr>
        <p:spPr bwMode="auto">
          <a:xfrm>
            <a:off x="468313" y="3690938"/>
            <a:ext cx="27051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        ）三角形</a:t>
            </a:r>
            <a:endParaRPr lang="zh-CN" altLang="en-US" sz="2800"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4822" name="矩形 7"/>
          <p:cNvSpPr>
            <a:spLocks noChangeArrowheads="1"/>
          </p:cNvSpPr>
          <p:nvPr/>
        </p:nvSpPr>
        <p:spPr bwMode="auto">
          <a:xfrm>
            <a:off x="3173413" y="3690938"/>
            <a:ext cx="270668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        ）三角形</a:t>
            </a:r>
            <a:endParaRPr lang="zh-CN" altLang="en-US" sz="2800"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4823" name="矩形 8"/>
          <p:cNvSpPr>
            <a:spLocks noChangeArrowheads="1"/>
          </p:cNvSpPr>
          <p:nvPr/>
        </p:nvSpPr>
        <p:spPr bwMode="auto">
          <a:xfrm>
            <a:off x="5870575" y="3690938"/>
            <a:ext cx="270668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        ）三角形</a:t>
            </a:r>
            <a:endParaRPr lang="zh-CN" altLang="en-US" sz="2800"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714375" y="3673475"/>
            <a:ext cx="1122363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</a:pP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直角</a:t>
            </a:r>
            <a:endParaRPr lang="en-US" altLang="zh-CN" sz="2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3448050" y="3673475"/>
            <a:ext cx="1122363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</a:pP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钝角</a:t>
            </a:r>
            <a:endParaRPr lang="en-US" altLang="zh-CN" sz="2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5803900" y="4165600"/>
            <a:ext cx="3095625" cy="49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</a:pP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锐角（或直角、钝角）</a:t>
            </a:r>
            <a:endParaRPr lang="en-US" altLang="zh-CN" sz="2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34827" name="组合 2"/>
          <p:cNvGrpSpPr/>
          <p:nvPr/>
        </p:nvGrpSpPr>
        <p:grpSpPr bwMode="auto">
          <a:xfrm>
            <a:off x="2687638" y="4835525"/>
            <a:ext cx="4284662" cy="307975"/>
            <a:chOff x="2382515" y="4832269"/>
            <a:chExt cx="4284591" cy="307578"/>
          </a:xfrm>
        </p:grpSpPr>
        <p:sp>
          <p:nvSpPr>
            <p:cNvPr id="14" name="圆角矩形 13"/>
            <p:cNvSpPr/>
            <p:nvPr/>
          </p:nvSpPr>
          <p:spPr>
            <a:xfrm>
              <a:off x="2382515" y="4832269"/>
              <a:ext cx="4284591" cy="305993"/>
            </a:xfrm>
            <a:prstGeom prst="roundRect">
              <a:avLst/>
            </a:prstGeom>
            <a:solidFill>
              <a:srgbClr val="F3683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4830" name="矩形 16"/>
            <p:cNvSpPr>
              <a:spLocks noChangeArrowheads="1"/>
            </p:cNvSpPr>
            <p:nvPr/>
          </p:nvSpPr>
          <p:spPr bwMode="auto">
            <a:xfrm>
              <a:off x="2567781" y="4832269"/>
              <a:ext cx="4045262" cy="3075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选自“状元成才路”系列丛书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《</a:t>
              </a:r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创优作业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100</a:t>
              </a:r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分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》</a:t>
              </a:r>
              <a:endParaRPr lang="zh-CN" altLang="en-US" sz="1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sp>
        <p:nvSpPr>
          <p:cNvPr id="34828" name="矩形 2"/>
          <p:cNvSpPr>
            <a:spLocks noChangeArrowheads="1"/>
          </p:cNvSpPr>
          <p:nvPr/>
        </p:nvSpPr>
        <p:spPr bwMode="auto">
          <a:xfrm>
            <a:off x="682625" y="873125"/>
            <a:ext cx="7777163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猜一猜，被卡片挡住的三角形按角的大小分，是什么三角形？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603</Words>
  <Application>Microsoft Office PowerPoint</Application>
  <PresentationFormat>全屏显示(16:9)</PresentationFormat>
  <Paragraphs>130</Paragraphs>
  <Slides>25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6" baseType="lpstr">
      <vt:lpstr>等线</vt:lpstr>
      <vt:lpstr>等线 Light</vt:lpstr>
      <vt:lpstr>方正粗黑繁体</vt:lpstr>
      <vt:lpstr>黑体</vt:lpstr>
      <vt:lpstr>楷体</vt:lpstr>
      <vt:lpstr>宋体</vt:lpstr>
      <vt:lpstr>幼圆</vt:lpstr>
      <vt:lpstr>Arial</vt:lpstr>
      <vt:lpstr>Calibri</vt:lpstr>
      <vt:lpstr>Times New Roman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状元成才路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litao</cp:lastModifiedBy>
  <cp:revision>365</cp:revision>
  <dcterms:created xsi:type="dcterms:W3CDTF">2015-08-27T07:30:00Z</dcterms:created>
  <dcterms:modified xsi:type="dcterms:W3CDTF">2023-11-21T05:34:41Z</dcterms:modified>
  <cp:category>状元成才路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2052-11.8.2.11734</vt:lpwstr>
  </property>
  <property fmtid="{D5CDD505-2E9C-101B-9397-08002B2CF9AE}" pid="3" name="ICV">
    <vt:lpwstr>4D67EA14E0C147C898982BF8BEA9F504</vt:lpwstr>
  </property>
</Properties>
</file>