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63" r:id="rId2"/>
    <p:sldId id="399" r:id="rId3"/>
    <p:sldId id="421" r:id="rId4"/>
    <p:sldId id="461" r:id="rId5"/>
    <p:sldId id="462" r:id="rId6"/>
    <p:sldId id="463" r:id="rId7"/>
    <p:sldId id="464" r:id="rId8"/>
    <p:sldId id="465" r:id="rId9"/>
    <p:sldId id="466" r:id="rId10"/>
    <p:sldId id="438" r:id="rId11"/>
    <p:sldId id="467" r:id="rId12"/>
    <p:sldId id="468" r:id="rId13"/>
    <p:sldId id="469" r:id="rId14"/>
    <p:sldId id="470" r:id="rId15"/>
    <p:sldId id="471" r:id="rId16"/>
    <p:sldId id="472" r:id="rId17"/>
    <p:sldId id="420" r:id="rId18"/>
    <p:sldId id="473" r:id="rId19"/>
    <p:sldId id="474" r:id="rId20"/>
    <p:sldId id="475" r:id="rId21"/>
    <p:sldId id="476" r:id="rId22"/>
    <p:sldId id="477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3756"/>
    <a:srgbClr val="D58FB2"/>
    <a:srgbClr val="DFB0C1"/>
    <a:srgbClr val="EAFF56"/>
    <a:srgbClr val="A4E2C6"/>
    <a:srgbClr val="0A0FDC"/>
    <a:srgbClr val="FFB3A7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12" autoAdjust="0"/>
    <p:restoredTop sz="96209" autoAdjust="0"/>
  </p:normalViewPr>
  <p:slideViewPr>
    <p:cSldViewPr showGuides="1">
      <p:cViewPr varScale="1">
        <p:scale>
          <a:sx n="75" d="100"/>
          <a:sy n="75" d="100"/>
        </p:scale>
        <p:origin x="72" y="124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879B968-3568-4BF5-8607-A6A084B656FC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C4B5B1E-934D-454E-88A1-C8D8C08CADF4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B6B8EB2C-C2B4-40F1-8993-718FF970620C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7813" y="339725"/>
            <a:ext cx="6424612" cy="44640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979942" y="2211910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1515E737-AD56-4CE2-A620-5AE662CCA9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 t="2402" r="3600"/>
          <a:stretch>
            <a:fillRect/>
          </a:stretch>
        </p:blipFill>
        <p:spPr bwMode="auto">
          <a:xfrm>
            <a:off x="7938" y="0"/>
            <a:ext cx="91281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4156075"/>
            <a:ext cx="1058863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9802104B-3FD0-4279-B7C6-D613197A21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50" y="146050"/>
            <a:ext cx="8928100" cy="485140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979942" y="2211910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25" y="4156075"/>
            <a:ext cx="10604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8E1E1997-B70F-4CB9-9E10-745A924C3A2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375CBAD-3399-41AB-A0E3-45FFEA08A10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35696" y="2310275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三角形的内角和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5004048" y="3291830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8196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983" y="1435100"/>
            <a:ext cx="856722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7"/>
          <p:cNvSpPr>
            <a:spLocks noChangeArrowheads="1"/>
          </p:cNvSpPr>
          <p:nvPr/>
        </p:nvSpPr>
        <p:spPr bwMode="auto">
          <a:xfrm>
            <a:off x="1979613" y="15716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一、谈话激趣，设疑导入</a:t>
            </a:r>
          </a:p>
        </p:txBody>
      </p:sp>
      <p:sp>
        <p:nvSpPr>
          <p:cNvPr id="9" name="等腰三角形 8"/>
          <p:cNvSpPr/>
          <p:nvPr/>
        </p:nvSpPr>
        <p:spPr>
          <a:xfrm>
            <a:off x="2698750" y="1290638"/>
            <a:ext cx="3403600" cy="2144712"/>
          </a:xfrm>
          <a:prstGeom prst="triangle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6" name="弧形 15"/>
          <p:cNvSpPr/>
          <p:nvPr/>
        </p:nvSpPr>
        <p:spPr>
          <a:xfrm rot="9202842">
            <a:off x="4119563" y="930275"/>
            <a:ext cx="519112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ym typeface="+mn-ea"/>
            </a:endParaRPr>
          </a:p>
        </p:txBody>
      </p:sp>
      <p:sp>
        <p:nvSpPr>
          <p:cNvPr id="18" name="TextBox 67"/>
          <p:cNvSpPr txBox="1">
            <a:spLocks noChangeArrowheads="1"/>
          </p:cNvSpPr>
          <p:nvPr/>
        </p:nvSpPr>
        <p:spPr bwMode="auto">
          <a:xfrm>
            <a:off x="4221163" y="1536700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弧形 21"/>
          <p:cNvSpPr/>
          <p:nvPr/>
        </p:nvSpPr>
        <p:spPr>
          <a:xfrm rot="1774277">
            <a:off x="2470150" y="3195638"/>
            <a:ext cx="519113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ym typeface="+mn-ea"/>
            </a:endParaRPr>
          </a:p>
        </p:txBody>
      </p:sp>
      <p:sp>
        <p:nvSpPr>
          <p:cNvPr id="24" name="TextBox 68"/>
          <p:cNvSpPr txBox="1">
            <a:spLocks noChangeArrowheads="1"/>
          </p:cNvSpPr>
          <p:nvPr/>
        </p:nvSpPr>
        <p:spPr bwMode="auto">
          <a:xfrm>
            <a:off x="3025775" y="2940050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弧形 25"/>
          <p:cNvSpPr/>
          <p:nvPr/>
        </p:nvSpPr>
        <p:spPr>
          <a:xfrm rot="16200000">
            <a:off x="5831681" y="3140869"/>
            <a:ext cx="519113" cy="561975"/>
          </a:xfrm>
          <a:prstGeom prst="arc">
            <a:avLst>
              <a:gd name="adj1" fmla="val 16200000"/>
              <a:gd name="adj2" fmla="val 19198945"/>
            </a:avLst>
          </a:prstGeom>
          <a:noFill/>
          <a:ln w="19050">
            <a:solidFill>
              <a:srgbClr val="33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ym typeface="+mn-ea"/>
            </a:endParaRPr>
          </a:p>
        </p:txBody>
      </p:sp>
      <p:sp>
        <p:nvSpPr>
          <p:cNvPr id="27" name="TextBox 69"/>
          <p:cNvSpPr txBox="1">
            <a:spLocks noChangeArrowheads="1"/>
          </p:cNvSpPr>
          <p:nvPr/>
        </p:nvSpPr>
        <p:spPr bwMode="auto">
          <a:xfrm>
            <a:off x="5391150" y="2952750"/>
            <a:ext cx="363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68"/>
          <p:cNvSpPr>
            <a:spLocks noChangeArrowheads="1"/>
          </p:cNvSpPr>
          <p:nvPr/>
        </p:nvSpPr>
        <p:spPr bwMode="auto">
          <a:xfrm>
            <a:off x="2382838" y="3902075"/>
            <a:ext cx="3678237" cy="5857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∠1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＋∠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＋∠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＝？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  <p:bldP spid="18" grpId="0"/>
      <p:bldP spid="24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773238" y="3875088"/>
            <a:ext cx="122237" cy="1206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73238" y="2316163"/>
            <a:ext cx="122237" cy="12223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268" name="矩形 1"/>
          <p:cNvSpPr>
            <a:spLocks noChangeArrowheads="1"/>
          </p:cNvSpPr>
          <p:nvPr/>
        </p:nvSpPr>
        <p:spPr bwMode="auto">
          <a:xfrm>
            <a:off x="1895475" y="158750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二、合作交流，探究新知</a:t>
            </a:r>
          </a:p>
        </p:txBody>
      </p:sp>
      <p:sp>
        <p:nvSpPr>
          <p:cNvPr id="3" name="矩形 2"/>
          <p:cNvSpPr/>
          <p:nvPr/>
        </p:nvSpPr>
        <p:spPr>
          <a:xfrm>
            <a:off x="1770063" y="1079500"/>
            <a:ext cx="1368425" cy="136683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70063" y="2643188"/>
            <a:ext cx="2305050" cy="13684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1770063" y="1079500"/>
            <a:ext cx="1368425" cy="136683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770063" y="2643188"/>
            <a:ext cx="2292350" cy="13462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 bwMode="auto">
          <a:xfrm>
            <a:off x="5370513" y="987425"/>
            <a:ext cx="1374775" cy="1368425"/>
            <a:chOff x="4932040" y="1256389"/>
            <a:chExt cx="1375194" cy="1368152"/>
          </a:xfrm>
        </p:grpSpPr>
        <p:sp>
          <p:nvSpPr>
            <p:cNvPr id="16" name="矩形 15"/>
            <p:cNvSpPr/>
            <p:nvPr/>
          </p:nvSpPr>
          <p:spPr>
            <a:xfrm>
              <a:off x="4932040" y="2491218"/>
              <a:ext cx="122274" cy="12062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>
              <a:off x="4932040" y="1256389"/>
              <a:ext cx="1375194" cy="1368152"/>
            </a:xfrm>
            <a:prstGeom prst="rt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5362575" y="2643188"/>
            <a:ext cx="2305050" cy="1368425"/>
            <a:chOff x="4923935" y="3172409"/>
            <a:chExt cx="2305588" cy="1368152"/>
          </a:xfrm>
        </p:grpSpPr>
        <p:sp>
          <p:nvSpPr>
            <p:cNvPr id="17" name="矩形 16"/>
            <p:cNvSpPr/>
            <p:nvPr/>
          </p:nvSpPr>
          <p:spPr>
            <a:xfrm>
              <a:off x="4923935" y="4405650"/>
              <a:ext cx="122267" cy="12062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直角三角形 14"/>
            <p:cNvSpPr/>
            <p:nvPr/>
          </p:nvSpPr>
          <p:spPr>
            <a:xfrm>
              <a:off x="4931875" y="3172409"/>
              <a:ext cx="2297648" cy="1368152"/>
            </a:xfrm>
            <a:prstGeom prst="rt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1" name="箭头: 右 10"/>
          <p:cNvSpPr/>
          <p:nvPr/>
        </p:nvSpPr>
        <p:spPr>
          <a:xfrm>
            <a:off x="4400550" y="1643063"/>
            <a:ext cx="576263" cy="342900"/>
          </a:xfrm>
          <a:prstGeom prst="rightArrow">
            <a:avLst/>
          </a:prstGeom>
          <a:solidFill>
            <a:srgbClr val="EAFF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箭头: 右 18"/>
          <p:cNvSpPr/>
          <p:nvPr/>
        </p:nvSpPr>
        <p:spPr>
          <a:xfrm>
            <a:off x="4400550" y="3108325"/>
            <a:ext cx="576263" cy="344488"/>
          </a:xfrm>
          <a:prstGeom prst="rightArrow">
            <a:avLst/>
          </a:prstGeom>
          <a:solidFill>
            <a:srgbClr val="EAFF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内容占位符 2"/>
          <p:cNvSpPr txBox="1"/>
          <p:nvPr/>
        </p:nvSpPr>
        <p:spPr>
          <a:xfrm>
            <a:off x="1258888" y="4156075"/>
            <a:ext cx="6632575" cy="6540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直角</a:t>
            </a:r>
            <a:r>
              <a:rPr lang="zh-CN" altLang="en-US" sz="3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三角形的内角和是</a:t>
            </a:r>
            <a:r>
              <a:rPr lang="en-US" altLang="zh-CN" sz="3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°</a:t>
            </a:r>
          </a:p>
        </p:txBody>
      </p:sp>
      <p:sp>
        <p:nvSpPr>
          <p:cNvPr id="2" name="内容占位符 2"/>
          <p:cNvSpPr txBox="1"/>
          <p:nvPr/>
        </p:nvSpPr>
        <p:spPr>
          <a:xfrm>
            <a:off x="4427984" y="2427734"/>
            <a:ext cx="4039543" cy="6540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°×4=360°</a:t>
            </a:r>
          </a:p>
        </p:txBody>
      </p:sp>
      <p:sp>
        <p:nvSpPr>
          <p:cNvPr id="4" name="内容占位符 2"/>
          <p:cNvSpPr txBox="1"/>
          <p:nvPr/>
        </p:nvSpPr>
        <p:spPr>
          <a:xfrm>
            <a:off x="2483768" y="4155926"/>
            <a:ext cx="4039543" cy="6540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C1C1C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C1C1C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C1C1C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360°÷2=180°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2" grpId="0"/>
      <p:bldP spid="2" grpId="0"/>
      <p:bldP spid="2" grpId="1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1"/>
          <p:cNvSpPr>
            <a:spLocks noChangeArrowheads="1"/>
          </p:cNvSpPr>
          <p:nvPr/>
        </p:nvSpPr>
        <p:spPr bwMode="auto">
          <a:xfrm>
            <a:off x="1042988" y="346075"/>
            <a:ext cx="5976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32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探究任意三角形的内角和</a:t>
            </a:r>
            <a:endParaRPr lang="zh-CN" altLang="en-US" sz="3200" b="1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对话气泡: 圆角矩形 1"/>
          <p:cNvSpPr/>
          <p:nvPr/>
        </p:nvSpPr>
        <p:spPr bwMode="auto">
          <a:xfrm>
            <a:off x="2339752" y="1707654"/>
            <a:ext cx="4968552" cy="1061124"/>
          </a:xfrm>
          <a:prstGeom prst="wedgeRoundRectCallout">
            <a:avLst>
              <a:gd name="adj1" fmla="val -55704"/>
              <a:gd name="adj2" fmla="val 4401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是不是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任意</a:t>
            </a:r>
            <a:r>
              <a:rPr lang="zh-CN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三角形的内角和都是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°</a:t>
            </a:r>
            <a:r>
              <a:rPr lang="zh-CN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呢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76" y="2355726"/>
            <a:ext cx="1672876" cy="202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3"/>
          <p:cNvSpPr txBox="1">
            <a:spLocks noChangeArrowheads="1"/>
          </p:cNvSpPr>
          <p:nvPr/>
        </p:nvSpPr>
        <p:spPr bwMode="auto">
          <a:xfrm>
            <a:off x="517426" y="557486"/>
            <a:ext cx="2038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小组合作</a:t>
            </a:r>
          </a:p>
        </p:txBody>
      </p:sp>
      <p:sp>
        <p:nvSpPr>
          <p:cNvPr id="13315" name="矩形 2"/>
          <p:cNvSpPr>
            <a:spLocks noChangeArrowheads="1"/>
          </p:cNvSpPr>
          <p:nvPr/>
        </p:nvSpPr>
        <p:spPr bwMode="auto">
          <a:xfrm>
            <a:off x="1007269" y="1784350"/>
            <a:ext cx="7129462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请同学们小组合作，选一种喜欢的三角形，充分利用你们的学具进行验证，比一比，哪个组的方法多而且又富有新意。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1116013" y="412750"/>
            <a:ext cx="1871662" cy="646113"/>
          </a:xfrm>
          <a:prstGeom prst="roundRect">
            <a:avLst/>
          </a:prstGeom>
          <a:solidFill>
            <a:srgbClr val="EAFF5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测量法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187450" y="1193536"/>
            <a:ext cx="76327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量角器测量出三角形的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个内角的度数，求出内角和。</a:t>
            </a:r>
          </a:p>
        </p:txBody>
      </p:sp>
      <p:sp>
        <p:nvSpPr>
          <p:cNvPr id="7" name="直角三角形 6"/>
          <p:cNvSpPr/>
          <p:nvPr/>
        </p:nvSpPr>
        <p:spPr>
          <a:xfrm>
            <a:off x="1365250" y="2516188"/>
            <a:ext cx="1303338" cy="2216150"/>
          </a:xfrm>
          <a:prstGeom prst="rt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直角三角形 5"/>
          <p:cNvSpPr/>
          <p:nvPr/>
        </p:nvSpPr>
        <p:spPr>
          <a:xfrm rot="4181190" flipH="1" flipV="1">
            <a:off x="3013870" y="2901156"/>
            <a:ext cx="2074862" cy="1717675"/>
          </a:xfrm>
          <a:custGeom>
            <a:avLst/>
            <a:gdLst>
              <a:gd name="connsiteX0" fmla="*/ 0 w 1303362"/>
              <a:gd name="connsiteY0" fmla="*/ 2216908 h 2216908"/>
              <a:gd name="connsiteX1" fmla="*/ 0 w 1303362"/>
              <a:gd name="connsiteY1" fmla="*/ 0 h 2216908"/>
              <a:gd name="connsiteX2" fmla="*/ 1303362 w 1303362"/>
              <a:gd name="connsiteY2" fmla="*/ 2216908 h 2216908"/>
              <a:gd name="connsiteX3" fmla="*/ 0 w 1303362"/>
              <a:gd name="connsiteY3" fmla="*/ 2216908 h 2216908"/>
              <a:gd name="connsiteX0-1" fmla="*/ 0 w 1303362"/>
              <a:gd name="connsiteY0-2" fmla="*/ 1292790 h 1292790"/>
              <a:gd name="connsiteX1-3" fmla="*/ 555436 w 1303362"/>
              <a:gd name="connsiteY1-4" fmla="*/ 0 h 1292790"/>
              <a:gd name="connsiteX2-5" fmla="*/ 1303362 w 1303362"/>
              <a:gd name="connsiteY2-6" fmla="*/ 1292790 h 1292790"/>
              <a:gd name="connsiteX3-7" fmla="*/ 0 w 1303362"/>
              <a:gd name="connsiteY3-8" fmla="*/ 1292790 h 1292790"/>
              <a:gd name="connsiteX0-9" fmla="*/ 0 w 1196737"/>
              <a:gd name="connsiteY0-10" fmla="*/ 1292790 h 1293133"/>
              <a:gd name="connsiteX1-11" fmla="*/ 555436 w 1196737"/>
              <a:gd name="connsiteY1-12" fmla="*/ 0 h 1293133"/>
              <a:gd name="connsiteX2-13" fmla="*/ 1196737 w 1196737"/>
              <a:gd name="connsiteY2-14" fmla="*/ 1293133 h 1293133"/>
              <a:gd name="connsiteX3-15" fmla="*/ 0 w 1196737"/>
              <a:gd name="connsiteY3-16" fmla="*/ 1292790 h 1293133"/>
              <a:gd name="connsiteX0-17" fmla="*/ 0 w 1213931"/>
              <a:gd name="connsiteY0-18" fmla="*/ 1292790 h 1295335"/>
              <a:gd name="connsiteX1-19" fmla="*/ 555436 w 1213931"/>
              <a:gd name="connsiteY1-20" fmla="*/ 0 h 1295335"/>
              <a:gd name="connsiteX2-21" fmla="*/ 1213931 w 1213931"/>
              <a:gd name="connsiteY2-22" fmla="*/ 1295335 h 1295335"/>
              <a:gd name="connsiteX3-23" fmla="*/ 0 w 1213931"/>
              <a:gd name="connsiteY3-24" fmla="*/ 1292790 h 1295335"/>
              <a:gd name="connsiteX0-25" fmla="*/ 0 w 1213931"/>
              <a:gd name="connsiteY0-26" fmla="*/ 1407090 h 1409635"/>
              <a:gd name="connsiteX1-27" fmla="*/ 498286 w 1213931"/>
              <a:gd name="connsiteY1-28" fmla="*/ 0 h 1409635"/>
              <a:gd name="connsiteX2-29" fmla="*/ 1213931 w 1213931"/>
              <a:gd name="connsiteY2-30" fmla="*/ 1409635 h 1409635"/>
              <a:gd name="connsiteX3-31" fmla="*/ 0 w 1213931"/>
              <a:gd name="connsiteY3-32" fmla="*/ 1407090 h 1409635"/>
              <a:gd name="connsiteX0-33" fmla="*/ 0 w 1198264"/>
              <a:gd name="connsiteY0-34" fmla="*/ 1364379 h 1409635"/>
              <a:gd name="connsiteX1-35" fmla="*/ 482619 w 1198264"/>
              <a:gd name="connsiteY1-36" fmla="*/ 0 h 1409635"/>
              <a:gd name="connsiteX2-37" fmla="*/ 1198264 w 1198264"/>
              <a:gd name="connsiteY2-38" fmla="*/ 1409635 h 1409635"/>
              <a:gd name="connsiteX3-39" fmla="*/ 0 w 1198264"/>
              <a:gd name="connsiteY3-40" fmla="*/ 1364379 h 1409635"/>
              <a:gd name="connsiteX0-41" fmla="*/ 0 w 1379979"/>
              <a:gd name="connsiteY0-42" fmla="*/ 1364379 h 1384737"/>
              <a:gd name="connsiteX1-43" fmla="*/ 482619 w 1379979"/>
              <a:gd name="connsiteY1-44" fmla="*/ 0 h 1384737"/>
              <a:gd name="connsiteX2-45" fmla="*/ 1379979 w 1379979"/>
              <a:gd name="connsiteY2-46" fmla="*/ 1384737 h 1384737"/>
              <a:gd name="connsiteX3-47" fmla="*/ 0 w 1379979"/>
              <a:gd name="connsiteY3-48" fmla="*/ 1364379 h 1384737"/>
              <a:gd name="connsiteX0-49" fmla="*/ 0 w 1389543"/>
              <a:gd name="connsiteY0-50" fmla="*/ 1380977 h 1384737"/>
              <a:gd name="connsiteX1-51" fmla="*/ 492183 w 1389543"/>
              <a:gd name="connsiteY1-52" fmla="*/ 0 h 1384737"/>
              <a:gd name="connsiteX2-53" fmla="*/ 1389543 w 1389543"/>
              <a:gd name="connsiteY2-54" fmla="*/ 1384737 h 1384737"/>
              <a:gd name="connsiteX3-55" fmla="*/ 0 w 1389543"/>
              <a:gd name="connsiteY3-56" fmla="*/ 1380977 h 1384737"/>
              <a:gd name="connsiteX0-57" fmla="*/ 0 w 1389543"/>
              <a:gd name="connsiteY0-58" fmla="*/ 1493017 h 1496777"/>
              <a:gd name="connsiteX1-59" fmla="*/ 415672 w 1389543"/>
              <a:gd name="connsiteY1-60" fmla="*/ 0 h 1496777"/>
              <a:gd name="connsiteX2-61" fmla="*/ 1389543 w 1389543"/>
              <a:gd name="connsiteY2-62" fmla="*/ 1496777 h 1496777"/>
              <a:gd name="connsiteX3-63" fmla="*/ 0 w 1389543"/>
              <a:gd name="connsiteY3-64" fmla="*/ 1493017 h 14967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89543" h="1496777">
                <a:moveTo>
                  <a:pt x="0" y="1493017"/>
                </a:moveTo>
                <a:lnTo>
                  <a:pt x="415672" y="0"/>
                </a:lnTo>
                <a:lnTo>
                  <a:pt x="1389543" y="1496777"/>
                </a:lnTo>
                <a:lnTo>
                  <a:pt x="0" y="1493017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直角三角形 5"/>
          <p:cNvSpPr/>
          <p:nvPr/>
        </p:nvSpPr>
        <p:spPr>
          <a:xfrm rot="5052571" flipH="1" flipV="1">
            <a:off x="6555581" y="2291557"/>
            <a:ext cx="1133475" cy="2840038"/>
          </a:xfrm>
          <a:custGeom>
            <a:avLst/>
            <a:gdLst>
              <a:gd name="connsiteX0" fmla="*/ 0 w 1303362"/>
              <a:gd name="connsiteY0" fmla="*/ 2216908 h 2216908"/>
              <a:gd name="connsiteX1" fmla="*/ 0 w 1303362"/>
              <a:gd name="connsiteY1" fmla="*/ 0 h 2216908"/>
              <a:gd name="connsiteX2" fmla="*/ 1303362 w 1303362"/>
              <a:gd name="connsiteY2" fmla="*/ 2216908 h 2216908"/>
              <a:gd name="connsiteX3" fmla="*/ 0 w 1303362"/>
              <a:gd name="connsiteY3" fmla="*/ 2216908 h 2216908"/>
              <a:gd name="connsiteX0-1" fmla="*/ 0 w 1303362"/>
              <a:gd name="connsiteY0-2" fmla="*/ 1292790 h 1292790"/>
              <a:gd name="connsiteX1-3" fmla="*/ 555436 w 1303362"/>
              <a:gd name="connsiteY1-4" fmla="*/ 0 h 1292790"/>
              <a:gd name="connsiteX2-5" fmla="*/ 1303362 w 1303362"/>
              <a:gd name="connsiteY2-6" fmla="*/ 1292790 h 1292790"/>
              <a:gd name="connsiteX3-7" fmla="*/ 0 w 1303362"/>
              <a:gd name="connsiteY3-8" fmla="*/ 1292790 h 1292790"/>
              <a:gd name="connsiteX0-9" fmla="*/ 0 w 1196737"/>
              <a:gd name="connsiteY0-10" fmla="*/ 1292790 h 1293133"/>
              <a:gd name="connsiteX1-11" fmla="*/ 555436 w 1196737"/>
              <a:gd name="connsiteY1-12" fmla="*/ 0 h 1293133"/>
              <a:gd name="connsiteX2-13" fmla="*/ 1196737 w 1196737"/>
              <a:gd name="connsiteY2-14" fmla="*/ 1293133 h 1293133"/>
              <a:gd name="connsiteX3-15" fmla="*/ 0 w 1196737"/>
              <a:gd name="connsiteY3-16" fmla="*/ 1292790 h 1293133"/>
              <a:gd name="connsiteX0-17" fmla="*/ 0 w 1213931"/>
              <a:gd name="connsiteY0-18" fmla="*/ 1292790 h 1295335"/>
              <a:gd name="connsiteX1-19" fmla="*/ 555436 w 1213931"/>
              <a:gd name="connsiteY1-20" fmla="*/ 0 h 1295335"/>
              <a:gd name="connsiteX2-21" fmla="*/ 1213931 w 1213931"/>
              <a:gd name="connsiteY2-22" fmla="*/ 1295335 h 1295335"/>
              <a:gd name="connsiteX3-23" fmla="*/ 0 w 1213931"/>
              <a:gd name="connsiteY3-24" fmla="*/ 1292790 h 1295335"/>
              <a:gd name="connsiteX0-25" fmla="*/ 0 w 1213931"/>
              <a:gd name="connsiteY0-26" fmla="*/ 1407090 h 1409635"/>
              <a:gd name="connsiteX1-27" fmla="*/ 498286 w 1213931"/>
              <a:gd name="connsiteY1-28" fmla="*/ 0 h 1409635"/>
              <a:gd name="connsiteX2-29" fmla="*/ 1213931 w 1213931"/>
              <a:gd name="connsiteY2-30" fmla="*/ 1409635 h 1409635"/>
              <a:gd name="connsiteX3-31" fmla="*/ 0 w 1213931"/>
              <a:gd name="connsiteY3-32" fmla="*/ 1407090 h 1409635"/>
              <a:gd name="connsiteX0-33" fmla="*/ 0 w 1198264"/>
              <a:gd name="connsiteY0-34" fmla="*/ 1364379 h 1409635"/>
              <a:gd name="connsiteX1-35" fmla="*/ 482619 w 1198264"/>
              <a:gd name="connsiteY1-36" fmla="*/ 0 h 1409635"/>
              <a:gd name="connsiteX2-37" fmla="*/ 1198264 w 1198264"/>
              <a:gd name="connsiteY2-38" fmla="*/ 1409635 h 1409635"/>
              <a:gd name="connsiteX3-39" fmla="*/ 0 w 1198264"/>
              <a:gd name="connsiteY3-40" fmla="*/ 1364379 h 1409635"/>
              <a:gd name="connsiteX0-41" fmla="*/ 0 w 1379979"/>
              <a:gd name="connsiteY0-42" fmla="*/ 1364379 h 1384737"/>
              <a:gd name="connsiteX1-43" fmla="*/ 482619 w 1379979"/>
              <a:gd name="connsiteY1-44" fmla="*/ 0 h 1384737"/>
              <a:gd name="connsiteX2-45" fmla="*/ 1379979 w 1379979"/>
              <a:gd name="connsiteY2-46" fmla="*/ 1384737 h 1384737"/>
              <a:gd name="connsiteX3-47" fmla="*/ 0 w 1379979"/>
              <a:gd name="connsiteY3-48" fmla="*/ 1364379 h 1384737"/>
              <a:gd name="connsiteX0-49" fmla="*/ 0 w 1389543"/>
              <a:gd name="connsiteY0-50" fmla="*/ 1380977 h 1384737"/>
              <a:gd name="connsiteX1-51" fmla="*/ 492183 w 1389543"/>
              <a:gd name="connsiteY1-52" fmla="*/ 0 h 1384737"/>
              <a:gd name="connsiteX2-53" fmla="*/ 1389543 w 1389543"/>
              <a:gd name="connsiteY2-54" fmla="*/ 1384737 h 1384737"/>
              <a:gd name="connsiteX3-55" fmla="*/ 0 w 1389543"/>
              <a:gd name="connsiteY3-56" fmla="*/ 1380977 h 1384737"/>
              <a:gd name="connsiteX0-57" fmla="*/ 0 w 1389543"/>
              <a:gd name="connsiteY0-58" fmla="*/ 1493017 h 1496777"/>
              <a:gd name="connsiteX1-59" fmla="*/ 415672 w 1389543"/>
              <a:gd name="connsiteY1-60" fmla="*/ 0 h 1496777"/>
              <a:gd name="connsiteX2-61" fmla="*/ 1389543 w 1389543"/>
              <a:gd name="connsiteY2-62" fmla="*/ 1496777 h 1496777"/>
              <a:gd name="connsiteX3-63" fmla="*/ 0 w 1389543"/>
              <a:gd name="connsiteY3-64" fmla="*/ 1493017 h 1496777"/>
              <a:gd name="connsiteX0-65" fmla="*/ 0 w 1676308"/>
              <a:gd name="connsiteY0-66" fmla="*/ 1493017 h 1493017"/>
              <a:gd name="connsiteX1-67" fmla="*/ 415672 w 1676308"/>
              <a:gd name="connsiteY1-68" fmla="*/ 0 h 1493017"/>
              <a:gd name="connsiteX2-69" fmla="*/ 1676309 w 1676308"/>
              <a:gd name="connsiteY2-70" fmla="*/ 656394 h 1493017"/>
              <a:gd name="connsiteX3-71" fmla="*/ 0 w 1676308"/>
              <a:gd name="connsiteY3-72" fmla="*/ 1493017 h 14930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76308" h="1493017">
                <a:moveTo>
                  <a:pt x="0" y="1493017"/>
                </a:moveTo>
                <a:lnTo>
                  <a:pt x="415672" y="0"/>
                </a:lnTo>
                <a:lnTo>
                  <a:pt x="1676309" y="656394"/>
                </a:lnTo>
                <a:lnTo>
                  <a:pt x="0" y="1493017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7450" y="412750"/>
            <a:ext cx="1574800" cy="64611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剪拼法</a:t>
            </a:r>
          </a:p>
        </p:txBody>
      </p:sp>
      <p:sp>
        <p:nvSpPr>
          <p:cNvPr id="3" name="直角三角形 5"/>
          <p:cNvSpPr/>
          <p:nvPr/>
        </p:nvSpPr>
        <p:spPr>
          <a:xfrm rot="4181190" flipH="1" flipV="1">
            <a:off x="617538" y="1830388"/>
            <a:ext cx="2503487" cy="2071687"/>
          </a:xfrm>
          <a:custGeom>
            <a:avLst/>
            <a:gdLst>
              <a:gd name="connsiteX0" fmla="*/ 0 w 1303362"/>
              <a:gd name="connsiteY0" fmla="*/ 2216908 h 2216908"/>
              <a:gd name="connsiteX1" fmla="*/ 0 w 1303362"/>
              <a:gd name="connsiteY1" fmla="*/ 0 h 2216908"/>
              <a:gd name="connsiteX2" fmla="*/ 1303362 w 1303362"/>
              <a:gd name="connsiteY2" fmla="*/ 2216908 h 2216908"/>
              <a:gd name="connsiteX3" fmla="*/ 0 w 1303362"/>
              <a:gd name="connsiteY3" fmla="*/ 2216908 h 2216908"/>
              <a:gd name="connsiteX0-1" fmla="*/ 0 w 1303362"/>
              <a:gd name="connsiteY0-2" fmla="*/ 1292790 h 1292790"/>
              <a:gd name="connsiteX1-3" fmla="*/ 555436 w 1303362"/>
              <a:gd name="connsiteY1-4" fmla="*/ 0 h 1292790"/>
              <a:gd name="connsiteX2-5" fmla="*/ 1303362 w 1303362"/>
              <a:gd name="connsiteY2-6" fmla="*/ 1292790 h 1292790"/>
              <a:gd name="connsiteX3-7" fmla="*/ 0 w 1303362"/>
              <a:gd name="connsiteY3-8" fmla="*/ 1292790 h 1292790"/>
              <a:gd name="connsiteX0-9" fmla="*/ 0 w 1196737"/>
              <a:gd name="connsiteY0-10" fmla="*/ 1292790 h 1293133"/>
              <a:gd name="connsiteX1-11" fmla="*/ 555436 w 1196737"/>
              <a:gd name="connsiteY1-12" fmla="*/ 0 h 1293133"/>
              <a:gd name="connsiteX2-13" fmla="*/ 1196737 w 1196737"/>
              <a:gd name="connsiteY2-14" fmla="*/ 1293133 h 1293133"/>
              <a:gd name="connsiteX3-15" fmla="*/ 0 w 1196737"/>
              <a:gd name="connsiteY3-16" fmla="*/ 1292790 h 1293133"/>
              <a:gd name="connsiteX0-17" fmla="*/ 0 w 1213931"/>
              <a:gd name="connsiteY0-18" fmla="*/ 1292790 h 1295335"/>
              <a:gd name="connsiteX1-19" fmla="*/ 555436 w 1213931"/>
              <a:gd name="connsiteY1-20" fmla="*/ 0 h 1295335"/>
              <a:gd name="connsiteX2-21" fmla="*/ 1213931 w 1213931"/>
              <a:gd name="connsiteY2-22" fmla="*/ 1295335 h 1295335"/>
              <a:gd name="connsiteX3-23" fmla="*/ 0 w 1213931"/>
              <a:gd name="connsiteY3-24" fmla="*/ 1292790 h 1295335"/>
              <a:gd name="connsiteX0-25" fmla="*/ 0 w 1213931"/>
              <a:gd name="connsiteY0-26" fmla="*/ 1407090 h 1409635"/>
              <a:gd name="connsiteX1-27" fmla="*/ 498286 w 1213931"/>
              <a:gd name="connsiteY1-28" fmla="*/ 0 h 1409635"/>
              <a:gd name="connsiteX2-29" fmla="*/ 1213931 w 1213931"/>
              <a:gd name="connsiteY2-30" fmla="*/ 1409635 h 1409635"/>
              <a:gd name="connsiteX3-31" fmla="*/ 0 w 1213931"/>
              <a:gd name="connsiteY3-32" fmla="*/ 1407090 h 1409635"/>
              <a:gd name="connsiteX0-33" fmla="*/ 0 w 1198264"/>
              <a:gd name="connsiteY0-34" fmla="*/ 1364379 h 1409635"/>
              <a:gd name="connsiteX1-35" fmla="*/ 482619 w 1198264"/>
              <a:gd name="connsiteY1-36" fmla="*/ 0 h 1409635"/>
              <a:gd name="connsiteX2-37" fmla="*/ 1198264 w 1198264"/>
              <a:gd name="connsiteY2-38" fmla="*/ 1409635 h 1409635"/>
              <a:gd name="connsiteX3-39" fmla="*/ 0 w 1198264"/>
              <a:gd name="connsiteY3-40" fmla="*/ 1364379 h 1409635"/>
              <a:gd name="connsiteX0-41" fmla="*/ 0 w 1379979"/>
              <a:gd name="connsiteY0-42" fmla="*/ 1364379 h 1384737"/>
              <a:gd name="connsiteX1-43" fmla="*/ 482619 w 1379979"/>
              <a:gd name="connsiteY1-44" fmla="*/ 0 h 1384737"/>
              <a:gd name="connsiteX2-45" fmla="*/ 1379979 w 1379979"/>
              <a:gd name="connsiteY2-46" fmla="*/ 1384737 h 1384737"/>
              <a:gd name="connsiteX3-47" fmla="*/ 0 w 1379979"/>
              <a:gd name="connsiteY3-48" fmla="*/ 1364379 h 1384737"/>
              <a:gd name="connsiteX0-49" fmla="*/ 0 w 1389543"/>
              <a:gd name="connsiteY0-50" fmla="*/ 1380977 h 1384737"/>
              <a:gd name="connsiteX1-51" fmla="*/ 492183 w 1389543"/>
              <a:gd name="connsiteY1-52" fmla="*/ 0 h 1384737"/>
              <a:gd name="connsiteX2-53" fmla="*/ 1389543 w 1389543"/>
              <a:gd name="connsiteY2-54" fmla="*/ 1384737 h 1384737"/>
              <a:gd name="connsiteX3-55" fmla="*/ 0 w 1389543"/>
              <a:gd name="connsiteY3-56" fmla="*/ 1380977 h 1384737"/>
              <a:gd name="connsiteX0-57" fmla="*/ 0 w 1389543"/>
              <a:gd name="connsiteY0-58" fmla="*/ 1493017 h 1496777"/>
              <a:gd name="connsiteX1-59" fmla="*/ 415672 w 1389543"/>
              <a:gd name="connsiteY1-60" fmla="*/ 0 h 1496777"/>
              <a:gd name="connsiteX2-61" fmla="*/ 1389543 w 1389543"/>
              <a:gd name="connsiteY2-62" fmla="*/ 1496777 h 1496777"/>
              <a:gd name="connsiteX3-63" fmla="*/ 0 w 1389543"/>
              <a:gd name="connsiteY3-64" fmla="*/ 1493017 h 14967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89543" h="1496777">
                <a:moveTo>
                  <a:pt x="0" y="1493017"/>
                </a:moveTo>
                <a:lnTo>
                  <a:pt x="415672" y="0"/>
                </a:lnTo>
                <a:lnTo>
                  <a:pt x="1389543" y="1496777"/>
                </a:lnTo>
                <a:lnTo>
                  <a:pt x="0" y="1493017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 bwMode="auto">
          <a:xfrm>
            <a:off x="1909763" y="1058863"/>
            <a:ext cx="819150" cy="1155700"/>
            <a:chOff x="3065040" y="984881"/>
            <a:chExt cx="819819" cy="1154821"/>
          </a:xfrm>
        </p:grpSpPr>
        <p:grpSp>
          <p:nvGrpSpPr>
            <p:cNvPr id="15393" name="组合 23"/>
            <p:cNvGrpSpPr/>
            <p:nvPr/>
          </p:nvGrpSpPr>
          <p:grpSpPr bwMode="auto">
            <a:xfrm>
              <a:off x="3303475" y="984881"/>
              <a:ext cx="519113" cy="1053221"/>
              <a:chOff x="2138462" y="1086481"/>
              <a:chExt cx="519113" cy="1053221"/>
            </a:xfrm>
          </p:grpSpPr>
          <p:sp>
            <p:nvSpPr>
              <p:cNvPr id="11" name="弧形 10"/>
              <p:cNvSpPr/>
              <p:nvPr/>
            </p:nvSpPr>
            <p:spPr>
              <a:xfrm rot="9522763">
                <a:off x="2138347" y="1086481"/>
                <a:ext cx="519536" cy="561547"/>
              </a:xfrm>
              <a:prstGeom prst="arc">
                <a:avLst>
                  <a:gd name="adj1" fmla="val 16193273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5396" name="矩形 11"/>
              <p:cNvSpPr>
                <a:spLocks noChangeArrowheads="1"/>
              </p:cNvSpPr>
              <p:nvPr/>
            </p:nvSpPr>
            <p:spPr bwMode="auto">
              <a:xfrm>
                <a:off x="2195736" y="1678037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8" name="任意多边形: 形状 27"/>
            <p:cNvSpPr/>
            <p:nvPr/>
          </p:nvSpPr>
          <p:spPr>
            <a:xfrm>
              <a:off x="3065040" y="1252964"/>
              <a:ext cx="819819" cy="886738"/>
            </a:xfrm>
            <a:custGeom>
              <a:avLst/>
              <a:gdLst>
                <a:gd name="connsiteX0" fmla="*/ 0 w 833120"/>
                <a:gd name="connsiteY0" fmla="*/ 887307 h 887307"/>
                <a:gd name="connsiteX1" fmla="*/ 833120 w 833120"/>
                <a:gd name="connsiteY1" fmla="*/ 880533 h 887307"/>
                <a:gd name="connsiteX2" fmla="*/ 501226 w 833120"/>
                <a:gd name="connsiteY2" fmla="*/ 0 h 887307"/>
                <a:gd name="connsiteX3" fmla="*/ 0 w 833120"/>
                <a:gd name="connsiteY3" fmla="*/ 887307 h 88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20" h="887307">
                  <a:moveTo>
                    <a:pt x="0" y="887307"/>
                  </a:moveTo>
                  <a:lnTo>
                    <a:pt x="833120" y="880533"/>
                  </a:lnTo>
                  <a:lnTo>
                    <a:pt x="501226" y="0"/>
                  </a:lnTo>
                  <a:lnTo>
                    <a:pt x="0" y="88730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grpSp>
        <p:nvGrpSpPr>
          <p:cNvPr id="35" name="组合 34"/>
          <p:cNvGrpSpPr/>
          <p:nvPr/>
        </p:nvGrpSpPr>
        <p:grpSpPr bwMode="auto">
          <a:xfrm>
            <a:off x="2398713" y="2743200"/>
            <a:ext cx="1193800" cy="1217613"/>
            <a:chOff x="3488990" y="2743200"/>
            <a:chExt cx="1193460" cy="1216859"/>
          </a:xfrm>
        </p:grpSpPr>
        <p:grpSp>
          <p:nvGrpSpPr>
            <p:cNvPr id="15389" name="组合 25"/>
            <p:cNvGrpSpPr/>
            <p:nvPr/>
          </p:nvGrpSpPr>
          <p:grpSpPr bwMode="auto">
            <a:xfrm>
              <a:off x="3854628" y="3214223"/>
              <a:ext cx="827822" cy="745836"/>
              <a:chOff x="2784441" y="3214223"/>
              <a:chExt cx="827822" cy="745836"/>
            </a:xfrm>
          </p:grpSpPr>
          <p:sp>
            <p:nvSpPr>
              <p:cNvPr id="15" name="弧形 14"/>
              <p:cNvSpPr/>
              <p:nvPr/>
            </p:nvSpPr>
            <p:spPr>
              <a:xfrm rot="16740562">
                <a:off x="3071960" y="3419756"/>
                <a:ext cx="518792" cy="561815"/>
              </a:xfrm>
              <a:prstGeom prst="arc">
                <a:avLst>
                  <a:gd name="adj1" fmla="val 16193273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5392" name="矩形 15"/>
              <p:cNvSpPr>
                <a:spLocks noChangeArrowheads="1"/>
              </p:cNvSpPr>
              <p:nvPr/>
            </p:nvSpPr>
            <p:spPr bwMode="auto">
              <a:xfrm>
                <a:off x="2784441" y="3214223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9" name="任意多边形: 形状 28"/>
            <p:cNvSpPr/>
            <p:nvPr/>
          </p:nvSpPr>
          <p:spPr>
            <a:xfrm>
              <a:off x="3488990" y="2743200"/>
              <a:ext cx="866528" cy="948737"/>
            </a:xfrm>
            <a:custGeom>
              <a:avLst/>
              <a:gdLst>
                <a:gd name="connsiteX0" fmla="*/ 0 w 866986"/>
                <a:gd name="connsiteY0" fmla="*/ 948267 h 948267"/>
                <a:gd name="connsiteX1" fmla="*/ 528320 w 866986"/>
                <a:gd name="connsiteY1" fmla="*/ 0 h 948267"/>
                <a:gd name="connsiteX2" fmla="*/ 866986 w 866986"/>
                <a:gd name="connsiteY2" fmla="*/ 927947 h 948267"/>
                <a:gd name="connsiteX3" fmla="*/ 0 w 866986"/>
                <a:gd name="connsiteY3" fmla="*/ 948267 h 94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986" h="948267">
                  <a:moveTo>
                    <a:pt x="0" y="948267"/>
                  </a:moveTo>
                  <a:lnTo>
                    <a:pt x="528320" y="0"/>
                  </a:lnTo>
                  <a:lnTo>
                    <a:pt x="866986" y="927947"/>
                  </a:lnTo>
                  <a:lnTo>
                    <a:pt x="0" y="94826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 bwMode="auto">
          <a:xfrm>
            <a:off x="774700" y="2916238"/>
            <a:ext cx="1100138" cy="1084262"/>
            <a:chOff x="778494" y="2914187"/>
            <a:chExt cx="1099868" cy="1083294"/>
          </a:xfrm>
        </p:grpSpPr>
        <p:sp>
          <p:nvSpPr>
            <p:cNvPr id="27" name="任意多边形: 形状 26"/>
            <p:cNvSpPr/>
            <p:nvPr/>
          </p:nvSpPr>
          <p:spPr>
            <a:xfrm>
              <a:off x="1078458" y="2914187"/>
              <a:ext cx="799904" cy="778766"/>
            </a:xfrm>
            <a:custGeom>
              <a:avLst/>
              <a:gdLst>
                <a:gd name="connsiteX0" fmla="*/ 0 w 799253"/>
                <a:gd name="connsiteY0" fmla="*/ 772160 h 778933"/>
                <a:gd name="connsiteX1" fmla="*/ 799253 w 799253"/>
                <a:gd name="connsiteY1" fmla="*/ 778933 h 778933"/>
                <a:gd name="connsiteX2" fmla="*/ 440267 w 799253"/>
                <a:gd name="connsiteY2" fmla="*/ 0 h 778933"/>
                <a:gd name="connsiteX3" fmla="*/ 0 w 799253"/>
                <a:gd name="connsiteY3" fmla="*/ 772160 h 77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9253" h="778933">
                  <a:moveTo>
                    <a:pt x="0" y="772160"/>
                  </a:moveTo>
                  <a:lnTo>
                    <a:pt x="799253" y="778933"/>
                  </a:lnTo>
                  <a:lnTo>
                    <a:pt x="440267" y="0"/>
                  </a:lnTo>
                  <a:lnTo>
                    <a:pt x="0" y="77216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5386" name="组合 29"/>
            <p:cNvGrpSpPr/>
            <p:nvPr/>
          </p:nvGrpSpPr>
          <p:grpSpPr bwMode="auto">
            <a:xfrm>
              <a:off x="778494" y="3251477"/>
              <a:ext cx="803568" cy="746004"/>
              <a:chOff x="781881" y="3248090"/>
              <a:chExt cx="803568" cy="746004"/>
            </a:xfrm>
          </p:grpSpPr>
          <p:sp>
            <p:nvSpPr>
              <p:cNvPr id="31" name="弧形 30"/>
              <p:cNvSpPr/>
              <p:nvPr/>
            </p:nvSpPr>
            <p:spPr>
              <a:xfrm rot="2141292">
                <a:off x="781881" y="3432621"/>
                <a:ext cx="518986" cy="561473"/>
              </a:xfrm>
              <a:prstGeom prst="arc">
                <a:avLst>
                  <a:gd name="adj1" fmla="val 16193273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5388" name="矩形 31"/>
              <p:cNvSpPr>
                <a:spLocks noChangeArrowheads="1"/>
              </p:cNvSpPr>
              <p:nvPr/>
            </p:nvSpPr>
            <p:spPr bwMode="auto">
              <a:xfrm>
                <a:off x="1246895" y="3248090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 bwMode="auto">
          <a:xfrm>
            <a:off x="777875" y="2917825"/>
            <a:ext cx="1100138" cy="1082675"/>
            <a:chOff x="778494" y="2914187"/>
            <a:chExt cx="1099868" cy="1083294"/>
          </a:xfrm>
        </p:grpSpPr>
        <p:sp>
          <p:nvSpPr>
            <p:cNvPr id="37" name="任意多边形: 形状 36"/>
            <p:cNvSpPr/>
            <p:nvPr/>
          </p:nvSpPr>
          <p:spPr>
            <a:xfrm>
              <a:off x="1078458" y="2914187"/>
              <a:ext cx="799904" cy="778320"/>
            </a:xfrm>
            <a:custGeom>
              <a:avLst/>
              <a:gdLst>
                <a:gd name="connsiteX0" fmla="*/ 0 w 799253"/>
                <a:gd name="connsiteY0" fmla="*/ 772160 h 778933"/>
                <a:gd name="connsiteX1" fmla="*/ 799253 w 799253"/>
                <a:gd name="connsiteY1" fmla="*/ 778933 h 778933"/>
                <a:gd name="connsiteX2" fmla="*/ 440267 w 799253"/>
                <a:gd name="connsiteY2" fmla="*/ 0 h 778933"/>
                <a:gd name="connsiteX3" fmla="*/ 0 w 799253"/>
                <a:gd name="connsiteY3" fmla="*/ 772160 h 77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9253" h="778933">
                  <a:moveTo>
                    <a:pt x="0" y="772160"/>
                  </a:moveTo>
                  <a:lnTo>
                    <a:pt x="799253" y="778933"/>
                  </a:lnTo>
                  <a:lnTo>
                    <a:pt x="440267" y="0"/>
                  </a:lnTo>
                  <a:lnTo>
                    <a:pt x="0" y="77216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5382" name="组合 37"/>
            <p:cNvGrpSpPr/>
            <p:nvPr/>
          </p:nvGrpSpPr>
          <p:grpSpPr bwMode="auto">
            <a:xfrm>
              <a:off x="778494" y="3251477"/>
              <a:ext cx="803568" cy="746004"/>
              <a:chOff x="781881" y="3248090"/>
              <a:chExt cx="803568" cy="746004"/>
            </a:xfrm>
          </p:grpSpPr>
          <p:sp>
            <p:nvSpPr>
              <p:cNvPr id="39" name="弧形 38"/>
              <p:cNvSpPr/>
              <p:nvPr/>
            </p:nvSpPr>
            <p:spPr>
              <a:xfrm rot="2141292">
                <a:off x="781881" y="3431798"/>
                <a:ext cx="518986" cy="562296"/>
              </a:xfrm>
              <a:prstGeom prst="arc">
                <a:avLst>
                  <a:gd name="adj1" fmla="val 16193273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5384" name="矩形 39"/>
              <p:cNvSpPr>
                <a:spLocks noChangeArrowheads="1"/>
              </p:cNvSpPr>
              <p:nvPr/>
            </p:nvSpPr>
            <p:spPr bwMode="auto">
              <a:xfrm>
                <a:off x="1246895" y="3248090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 bwMode="auto">
          <a:xfrm>
            <a:off x="2397125" y="2744788"/>
            <a:ext cx="1193800" cy="1217612"/>
            <a:chOff x="3488990" y="2743200"/>
            <a:chExt cx="1193460" cy="1216859"/>
          </a:xfrm>
        </p:grpSpPr>
        <p:grpSp>
          <p:nvGrpSpPr>
            <p:cNvPr id="15377" name="组合 41"/>
            <p:cNvGrpSpPr/>
            <p:nvPr/>
          </p:nvGrpSpPr>
          <p:grpSpPr bwMode="auto">
            <a:xfrm>
              <a:off x="3854628" y="3214223"/>
              <a:ext cx="827822" cy="745836"/>
              <a:chOff x="2784441" y="3214223"/>
              <a:chExt cx="827822" cy="745836"/>
            </a:xfrm>
          </p:grpSpPr>
          <p:sp>
            <p:nvSpPr>
              <p:cNvPr id="44" name="弧形 43"/>
              <p:cNvSpPr/>
              <p:nvPr/>
            </p:nvSpPr>
            <p:spPr>
              <a:xfrm rot="16740562">
                <a:off x="3071961" y="3419756"/>
                <a:ext cx="518791" cy="561815"/>
              </a:xfrm>
              <a:prstGeom prst="arc">
                <a:avLst>
                  <a:gd name="adj1" fmla="val 16193273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5380" name="矩形 44"/>
              <p:cNvSpPr>
                <a:spLocks noChangeArrowheads="1"/>
              </p:cNvSpPr>
              <p:nvPr/>
            </p:nvSpPr>
            <p:spPr bwMode="auto">
              <a:xfrm>
                <a:off x="2784441" y="3214223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3" name="任意多边形: 形状 42"/>
            <p:cNvSpPr/>
            <p:nvPr/>
          </p:nvSpPr>
          <p:spPr>
            <a:xfrm>
              <a:off x="3488990" y="2743200"/>
              <a:ext cx="866528" cy="948738"/>
            </a:xfrm>
            <a:custGeom>
              <a:avLst/>
              <a:gdLst>
                <a:gd name="connsiteX0" fmla="*/ 0 w 866986"/>
                <a:gd name="connsiteY0" fmla="*/ 948267 h 948267"/>
                <a:gd name="connsiteX1" fmla="*/ 528320 w 866986"/>
                <a:gd name="connsiteY1" fmla="*/ 0 h 948267"/>
                <a:gd name="connsiteX2" fmla="*/ 866986 w 866986"/>
                <a:gd name="connsiteY2" fmla="*/ 927947 h 948267"/>
                <a:gd name="connsiteX3" fmla="*/ 0 w 866986"/>
                <a:gd name="connsiteY3" fmla="*/ 948267 h 94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986" h="948267">
                  <a:moveTo>
                    <a:pt x="0" y="948267"/>
                  </a:moveTo>
                  <a:lnTo>
                    <a:pt x="528320" y="0"/>
                  </a:lnTo>
                  <a:lnTo>
                    <a:pt x="866986" y="927947"/>
                  </a:lnTo>
                  <a:lnTo>
                    <a:pt x="0" y="94826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1908175" y="1065213"/>
            <a:ext cx="820738" cy="1155700"/>
            <a:chOff x="3065040" y="984881"/>
            <a:chExt cx="819819" cy="1154821"/>
          </a:xfrm>
        </p:grpSpPr>
        <p:grpSp>
          <p:nvGrpSpPr>
            <p:cNvPr id="15373" name="组合 51"/>
            <p:cNvGrpSpPr/>
            <p:nvPr/>
          </p:nvGrpSpPr>
          <p:grpSpPr bwMode="auto">
            <a:xfrm>
              <a:off x="3303475" y="984881"/>
              <a:ext cx="519113" cy="1053221"/>
              <a:chOff x="2138462" y="1086481"/>
              <a:chExt cx="519113" cy="1053221"/>
            </a:xfrm>
          </p:grpSpPr>
          <p:sp>
            <p:nvSpPr>
              <p:cNvPr id="54" name="弧形 53"/>
              <p:cNvSpPr/>
              <p:nvPr/>
            </p:nvSpPr>
            <p:spPr>
              <a:xfrm rot="9522763">
                <a:off x="2137886" y="1086481"/>
                <a:ext cx="520117" cy="561547"/>
              </a:xfrm>
              <a:prstGeom prst="arc">
                <a:avLst>
                  <a:gd name="adj1" fmla="val 16193273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5376" name="矩形 54"/>
              <p:cNvSpPr>
                <a:spLocks noChangeArrowheads="1"/>
              </p:cNvSpPr>
              <p:nvPr/>
            </p:nvSpPr>
            <p:spPr bwMode="auto">
              <a:xfrm>
                <a:off x="2195736" y="1678037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3" name="任意多边形: 形状 52"/>
            <p:cNvSpPr/>
            <p:nvPr/>
          </p:nvSpPr>
          <p:spPr>
            <a:xfrm>
              <a:off x="3065040" y="1252964"/>
              <a:ext cx="819819" cy="886738"/>
            </a:xfrm>
            <a:custGeom>
              <a:avLst/>
              <a:gdLst>
                <a:gd name="connsiteX0" fmla="*/ 0 w 833120"/>
                <a:gd name="connsiteY0" fmla="*/ 887307 h 887307"/>
                <a:gd name="connsiteX1" fmla="*/ 833120 w 833120"/>
                <a:gd name="connsiteY1" fmla="*/ 880533 h 887307"/>
                <a:gd name="connsiteX2" fmla="*/ 501226 w 833120"/>
                <a:gd name="connsiteY2" fmla="*/ 0 h 887307"/>
                <a:gd name="connsiteX3" fmla="*/ 0 w 833120"/>
                <a:gd name="connsiteY3" fmla="*/ 887307 h 88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3120" h="887307">
                  <a:moveTo>
                    <a:pt x="0" y="887307"/>
                  </a:moveTo>
                  <a:lnTo>
                    <a:pt x="833120" y="880533"/>
                  </a:lnTo>
                  <a:lnTo>
                    <a:pt x="501226" y="0"/>
                  </a:lnTo>
                  <a:lnTo>
                    <a:pt x="0" y="88730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71" name="对话气泡: 圆角矩形 70"/>
          <p:cNvSpPr/>
          <p:nvPr/>
        </p:nvSpPr>
        <p:spPr bwMode="auto">
          <a:xfrm>
            <a:off x="5076056" y="847594"/>
            <a:ext cx="3419475" cy="738219"/>
          </a:xfrm>
          <a:prstGeom prst="wedgeRoundRectCallout">
            <a:avLst>
              <a:gd name="adj1" fmla="val -60052"/>
              <a:gd name="adj2" fmla="val -5615"/>
              <a:gd name="adj3" fmla="val 16667"/>
            </a:avLst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拼成了一个平角。</a:t>
            </a:r>
          </a:p>
        </p:txBody>
      </p:sp>
      <p:pic>
        <p:nvPicPr>
          <p:cNvPr id="73" name="图片 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979" y="701749"/>
            <a:ext cx="1641380" cy="1988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文本框 1"/>
          <p:cNvSpPr txBox="1">
            <a:spLocks noChangeArrowheads="1"/>
          </p:cNvSpPr>
          <p:nvPr/>
        </p:nvSpPr>
        <p:spPr bwMode="auto">
          <a:xfrm>
            <a:off x="1835150" y="4127500"/>
            <a:ext cx="61214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那直角三角形和钝角三角形呢？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8.64198E-7 L 0.54375 -0.0058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87" y="-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85185E-6 L 0.3059 -0.0027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95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0.4191 0.278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55" y="1392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116013" y="485775"/>
            <a:ext cx="1574800" cy="646113"/>
          </a:xfrm>
          <a:prstGeom prst="rect">
            <a:avLst/>
          </a:prstGeom>
          <a:solidFill>
            <a:srgbClr val="FFB3A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折一折</a:t>
            </a:r>
          </a:p>
        </p:txBody>
      </p:sp>
      <p:sp>
        <p:nvSpPr>
          <p:cNvPr id="34" name="等腰三角形 5"/>
          <p:cNvSpPr/>
          <p:nvPr/>
        </p:nvSpPr>
        <p:spPr>
          <a:xfrm>
            <a:off x="1898650" y="1614488"/>
            <a:ext cx="3290888" cy="2293937"/>
          </a:xfrm>
          <a:custGeom>
            <a:avLst/>
            <a:gdLst>
              <a:gd name="connsiteX0" fmla="*/ 0 w 2668138"/>
              <a:gd name="connsiteY0" fmla="*/ 2470245 h 2470245"/>
              <a:gd name="connsiteX1" fmla="*/ 1334069 w 2668138"/>
              <a:gd name="connsiteY1" fmla="*/ 0 h 2470245"/>
              <a:gd name="connsiteX2" fmla="*/ 2668138 w 2668138"/>
              <a:gd name="connsiteY2" fmla="*/ 2470245 h 2470245"/>
              <a:gd name="connsiteX3" fmla="*/ 0 w 2668138"/>
              <a:gd name="connsiteY3" fmla="*/ 2470245 h 2470245"/>
              <a:gd name="connsiteX0-1" fmla="*/ 0 w 2668138"/>
              <a:gd name="connsiteY0-2" fmla="*/ 1958454 h 1958454"/>
              <a:gd name="connsiteX1-3" fmla="*/ 1593377 w 2668138"/>
              <a:gd name="connsiteY1-4" fmla="*/ 0 h 1958454"/>
              <a:gd name="connsiteX2-5" fmla="*/ 2668138 w 2668138"/>
              <a:gd name="connsiteY2-6" fmla="*/ 1958454 h 1958454"/>
              <a:gd name="connsiteX3-7" fmla="*/ 0 w 2668138"/>
              <a:gd name="connsiteY3-8" fmla="*/ 1958454 h 19584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68138" h="1958454">
                <a:moveTo>
                  <a:pt x="0" y="1958454"/>
                </a:moveTo>
                <a:lnTo>
                  <a:pt x="1593377" y="0"/>
                </a:lnTo>
                <a:lnTo>
                  <a:pt x="2668138" y="1958454"/>
                </a:lnTo>
                <a:lnTo>
                  <a:pt x="0" y="1958454"/>
                </a:lnTo>
                <a:close/>
              </a:path>
            </a:pathLst>
          </a:custGeom>
          <a:solidFill>
            <a:srgbClr val="FFFFCC"/>
          </a:solidFill>
          <a:ln w="28575">
            <a:solidFill>
              <a:srgbClr val="0A0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35" name="组合 37"/>
          <p:cNvGrpSpPr/>
          <p:nvPr/>
        </p:nvGrpSpPr>
        <p:grpSpPr bwMode="auto">
          <a:xfrm>
            <a:off x="2886075" y="1484313"/>
            <a:ext cx="1628775" cy="1274762"/>
            <a:chOff x="3638551" y="1422046"/>
            <a:chExt cx="1628774" cy="1273529"/>
          </a:xfrm>
        </p:grpSpPr>
        <p:sp>
          <p:nvSpPr>
            <p:cNvPr id="36" name="等腰三角形 5"/>
            <p:cNvSpPr/>
            <p:nvPr/>
          </p:nvSpPr>
          <p:spPr>
            <a:xfrm>
              <a:off x="3638551" y="1552095"/>
              <a:ext cx="1628774" cy="114348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8138" h="1958454">
                  <a:moveTo>
                    <a:pt x="0" y="1958454"/>
                  </a:moveTo>
                  <a:lnTo>
                    <a:pt x="1593377" y="0"/>
                  </a:lnTo>
                  <a:lnTo>
                    <a:pt x="2668138" y="1958454"/>
                  </a:lnTo>
                  <a:lnTo>
                    <a:pt x="0" y="1958454"/>
                  </a:lnTo>
                  <a:close/>
                </a:path>
              </a:pathLst>
            </a:custGeom>
            <a:solidFill>
              <a:srgbClr val="EAFF56"/>
            </a:solidFill>
            <a:ln w="28575">
              <a:solidFill>
                <a:srgbClr val="0A0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6409" name="组合 33"/>
            <p:cNvGrpSpPr/>
            <p:nvPr/>
          </p:nvGrpSpPr>
          <p:grpSpPr bwMode="auto">
            <a:xfrm>
              <a:off x="4358631" y="1422046"/>
              <a:ext cx="418158" cy="774010"/>
              <a:chOff x="917749" y="3069802"/>
              <a:chExt cx="418158" cy="774010"/>
            </a:xfrm>
          </p:grpSpPr>
          <p:sp>
            <p:nvSpPr>
              <p:cNvPr id="38" name="弧形 37"/>
              <p:cNvSpPr/>
              <p:nvPr/>
            </p:nvSpPr>
            <p:spPr>
              <a:xfrm rot="7954434">
                <a:off x="931288" y="3066433"/>
                <a:ext cx="401249" cy="407988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A0F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411" name="文本框 38"/>
              <p:cNvSpPr txBox="1">
                <a:spLocks noChangeArrowheads="1"/>
              </p:cNvSpPr>
              <p:nvPr/>
            </p:nvSpPr>
            <p:spPr bwMode="auto">
              <a:xfrm>
                <a:off x="917749" y="3444089"/>
                <a:ext cx="312906" cy="399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5" name="组合 37"/>
          <p:cNvGrpSpPr/>
          <p:nvPr/>
        </p:nvGrpSpPr>
        <p:grpSpPr bwMode="auto">
          <a:xfrm flipV="1">
            <a:off x="2886075" y="2759075"/>
            <a:ext cx="1628775" cy="1274763"/>
            <a:chOff x="3638551" y="1422046"/>
            <a:chExt cx="1628774" cy="1273529"/>
          </a:xfrm>
        </p:grpSpPr>
        <p:sp>
          <p:nvSpPr>
            <p:cNvPr id="46" name="等腰三角形 5"/>
            <p:cNvSpPr/>
            <p:nvPr/>
          </p:nvSpPr>
          <p:spPr>
            <a:xfrm>
              <a:off x="3638551" y="1552095"/>
              <a:ext cx="1628774" cy="114348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68138" h="1958454">
                  <a:moveTo>
                    <a:pt x="0" y="1958454"/>
                  </a:moveTo>
                  <a:lnTo>
                    <a:pt x="1593377" y="0"/>
                  </a:lnTo>
                  <a:lnTo>
                    <a:pt x="2668138" y="1958454"/>
                  </a:lnTo>
                  <a:lnTo>
                    <a:pt x="0" y="1958454"/>
                  </a:lnTo>
                  <a:close/>
                </a:path>
              </a:pathLst>
            </a:custGeom>
            <a:solidFill>
              <a:srgbClr val="EAFF56"/>
            </a:solidFill>
            <a:ln w="28575">
              <a:solidFill>
                <a:srgbClr val="0A0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6405" name="组合 33"/>
            <p:cNvGrpSpPr/>
            <p:nvPr/>
          </p:nvGrpSpPr>
          <p:grpSpPr bwMode="auto">
            <a:xfrm>
              <a:off x="4358631" y="1422046"/>
              <a:ext cx="418158" cy="774010"/>
              <a:chOff x="917749" y="3069802"/>
              <a:chExt cx="418158" cy="774010"/>
            </a:xfrm>
          </p:grpSpPr>
          <p:sp>
            <p:nvSpPr>
              <p:cNvPr id="48" name="弧形 47"/>
              <p:cNvSpPr/>
              <p:nvPr/>
            </p:nvSpPr>
            <p:spPr>
              <a:xfrm rot="7954434">
                <a:off x="931288" y="3066433"/>
                <a:ext cx="401249" cy="407988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A0F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16407" name="文本框 48"/>
              <p:cNvSpPr txBox="1">
                <a:spLocks noChangeArrowheads="1"/>
              </p:cNvSpPr>
              <p:nvPr/>
            </p:nvSpPr>
            <p:spPr bwMode="auto">
              <a:xfrm>
                <a:off x="917749" y="3444089"/>
                <a:ext cx="312906" cy="3997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0" name="组合 42"/>
          <p:cNvGrpSpPr/>
          <p:nvPr/>
        </p:nvGrpSpPr>
        <p:grpSpPr bwMode="auto">
          <a:xfrm>
            <a:off x="1844675" y="2770188"/>
            <a:ext cx="1031875" cy="1311275"/>
            <a:chOff x="2591279" y="2705100"/>
            <a:chExt cx="1031736" cy="1311908"/>
          </a:xfrm>
        </p:grpSpPr>
        <p:sp>
          <p:nvSpPr>
            <p:cNvPr id="51" name="等腰三角形 5"/>
            <p:cNvSpPr/>
            <p:nvPr/>
          </p:nvSpPr>
          <p:spPr>
            <a:xfrm>
              <a:off x="2650009" y="2705100"/>
              <a:ext cx="973006" cy="1143552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0 w 1731949"/>
                <a:gd name="connsiteY0-10" fmla="*/ 1958454 h 1958454"/>
                <a:gd name="connsiteX1-11" fmla="*/ 1593377 w 1731949"/>
                <a:gd name="connsiteY1-12" fmla="*/ 0 h 1958454"/>
                <a:gd name="connsiteX2-13" fmla="*/ 1731949 w 1731949"/>
                <a:gd name="connsiteY2-14" fmla="*/ 1958454 h 1958454"/>
                <a:gd name="connsiteX3-15" fmla="*/ 0 w 1731949"/>
                <a:gd name="connsiteY3-16" fmla="*/ 1958454 h 1958454"/>
                <a:gd name="connsiteX0-17" fmla="*/ 0 w 1593377"/>
                <a:gd name="connsiteY0-18" fmla="*/ 1958454 h 1962534"/>
                <a:gd name="connsiteX1-19" fmla="*/ 1593377 w 1593377"/>
                <a:gd name="connsiteY1-20" fmla="*/ 0 h 1962534"/>
                <a:gd name="connsiteX2-21" fmla="*/ 1560314 w 1593377"/>
                <a:gd name="connsiteY2-22" fmla="*/ 1962534 h 1962534"/>
                <a:gd name="connsiteX3-23" fmla="*/ 0 w 1593377"/>
                <a:gd name="connsiteY3-24" fmla="*/ 1958454 h 1962534"/>
                <a:gd name="connsiteX0-25" fmla="*/ 0 w 1593377"/>
                <a:gd name="connsiteY0-26" fmla="*/ 1958454 h 1958454"/>
                <a:gd name="connsiteX1-27" fmla="*/ 1593377 w 1593377"/>
                <a:gd name="connsiteY1-28" fmla="*/ 0 h 1958454"/>
                <a:gd name="connsiteX2-29" fmla="*/ 1579818 w 1593377"/>
                <a:gd name="connsiteY2-30" fmla="*/ 1958454 h 1958454"/>
                <a:gd name="connsiteX3-31" fmla="*/ 0 w 1593377"/>
                <a:gd name="connsiteY3-32" fmla="*/ 1958454 h 1958454"/>
                <a:gd name="connsiteX0-33" fmla="*/ 0 w 1593377"/>
                <a:gd name="connsiteY0-34" fmla="*/ 1958454 h 1962534"/>
                <a:gd name="connsiteX1-35" fmla="*/ 1593377 w 1593377"/>
                <a:gd name="connsiteY1-36" fmla="*/ 0 h 1962534"/>
                <a:gd name="connsiteX2-37" fmla="*/ 1587621 w 1593377"/>
                <a:gd name="connsiteY2-38" fmla="*/ 1962534 h 1962534"/>
                <a:gd name="connsiteX3-39" fmla="*/ 0 w 1593377"/>
                <a:gd name="connsiteY3-40" fmla="*/ 1958454 h 1962534"/>
                <a:gd name="connsiteX0-41" fmla="*/ 0 w 1593377"/>
                <a:gd name="connsiteY0-42" fmla="*/ 1958454 h 1958454"/>
                <a:gd name="connsiteX1-43" fmla="*/ 1593377 w 1593377"/>
                <a:gd name="connsiteY1-44" fmla="*/ 0 h 1958454"/>
                <a:gd name="connsiteX2-45" fmla="*/ 1591521 w 1593377"/>
                <a:gd name="connsiteY2-46" fmla="*/ 1958454 h 1958454"/>
                <a:gd name="connsiteX3-47" fmla="*/ 0 w 1593377"/>
                <a:gd name="connsiteY3-4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93377" h="1958454">
                  <a:moveTo>
                    <a:pt x="0" y="1958454"/>
                  </a:moveTo>
                  <a:lnTo>
                    <a:pt x="1593377" y="0"/>
                  </a:lnTo>
                  <a:cubicBezTo>
                    <a:pt x="1588857" y="652818"/>
                    <a:pt x="1596041" y="1305636"/>
                    <a:pt x="1591521" y="1958454"/>
                  </a:cubicBezTo>
                  <a:lnTo>
                    <a:pt x="0" y="195845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rgbClr val="0A0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6401" name="组合 39"/>
            <p:cNvGrpSpPr/>
            <p:nvPr/>
          </p:nvGrpSpPr>
          <p:grpSpPr bwMode="auto">
            <a:xfrm>
              <a:off x="2591279" y="3440666"/>
              <a:ext cx="663655" cy="576342"/>
              <a:chOff x="924602" y="3512106"/>
              <a:chExt cx="663655" cy="576342"/>
            </a:xfrm>
          </p:grpSpPr>
          <p:sp>
            <p:nvSpPr>
              <p:cNvPr id="53" name="弧形 52"/>
              <p:cNvSpPr/>
              <p:nvPr/>
            </p:nvSpPr>
            <p:spPr>
              <a:xfrm rot="648494">
                <a:off x="924602" y="3681852"/>
                <a:ext cx="401584" cy="406596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A0F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403" name="文本框 53"/>
              <p:cNvSpPr txBox="1">
                <a:spLocks noChangeArrowheads="1"/>
              </p:cNvSpPr>
              <p:nvPr/>
            </p:nvSpPr>
            <p:spPr bwMode="auto">
              <a:xfrm>
                <a:off x="1275393" y="3512106"/>
                <a:ext cx="312864" cy="400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5" name="组合 42"/>
          <p:cNvGrpSpPr/>
          <p:nvPr/>
        </p:nvGrpSpPr>
        <p:grpSpPr bwMode="auto">
          <a:xfrm flipH="1">
            <a:off x="2886075" y="2768600"/>
            <a:ext cx="1031875" cy="1311275"/>
            <a:chOff x="2591279" y="2705100"/>
            <a:chExt cx="1031736" cy="1311908"/>
          </a:xfrm>
        </p:grpSpPr>
        <p:sp>
          <p:nvSpPr>
            <p:cNvPr id="56" name="等腰三角形 5"/>
            <p:cNvSpPr/>
            <p:nvPr/>
          </p:nvSpPr>
          <p:spPr>
            <a:xfrm>
              <a:off x="2650008" y="2705100"/>
              <a:ext cx="973007" cy="1143552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0 w 1731949"/>
                <a:gd name="connsiteY0-10" fmla="*/ 1958454 h 1958454"/>
                <a:gd name="connsiteX1-11" fmla="*/ 1593377 w 1731949"/>
                <a:gd name="connsiteY1-12" fmla="*/ 0 h 1958454"/>
                <a:gd name="connsiteX2-13" fmla="*/ 1731949 w 1731949"/>
                <a:gd name="connsiteY2-14" fmla="*/ 1958454 h 1958454"/>
                <a:gd name="connsiteX3-15" fmla="*/ 0 w 1731949"/>
                <a:gd name="connsiteY3-16" fmla="*/ 1958454 h 1958454"/>
                <a:gd name="connsiteX0-17" fmla="*/ 0 w 1593377"/>
                <a:gd name="connsiteY0-18" fmla="*/ 1958454 h 1962534"/>
                <a:gd name="connsiteX1-19" fmla="*/ 1593377 w 1593377"/>
                <a:gd name="connsiteY1-20" fmla="*/ 0 h 1962534"/>
                <a:gd name="connsiteX2-21" fmla="*/ 1560314 w 1593377"/>
                <a:gd name="connsiteY2-22" fmla="*/ 1962534 h 1962534"/>
                <a:gd name="connsiteX3-23" fmla="*/ 0 w 1593377"/>
                <a:gd name="connsiteY3-24" fmla="*/ 1958454 h 1962534"/>
                <a:gd name="connsiteX0-25" fmla="*/ 0 w 1593377"/>
                <a:gd name="connsiteY0-26" fmla="*/ 1958454 h 1958454"/>
                <a:gd name="connsiteX1-27" fmla="*/ 1593377 w 1593377"/>
                <a:gd name="connsiteY1-28" fmla="*/ 0 h 1958454"/>
                <a:gd name="connsiteX2-29" fmla="*/ 1579818 w 1593377"/>
                <a:gd name="connsiteY2-30" fmla="*/ 1958454 h 1958454"/>
                <a:gd name="connsiteX3-31" fmla="*/ 0 w 1593377"/>
                <a:gd name="connsiteY3-32" fmla="*/ 1958454 h 1958454"/>
                <a:gd name="connsiteX0-33" fmla="*/ 0 w 1593377"/>
                <a:gd name="connsiteY0-34" fmla="*/ 1958454 h 1962534"/>
                <a:gd name="connsiteX1-35" fmla="*/ 1593377 w 1593377"/>
                <a:gd name="connsiteY1-36" fmla="*/ 0 h 1962534"/>
                <a:gd name="connsiteX2-37" fmla="*/ 1587621 w 1593377"/>
                <a:gd name="connsiteY2-38" fmla="*/ 1962534 h 1962534"/>
                <a:gd name="connsiteX3-39" fmla="*/ 0 w 1593377"/>
                <a:gd name="connsiteY3-40" fmla="*/ 1958454 h 1962534"/>
                <a:gd name="connsiteX0-41" fmla="*/ 0 w 1593377"/>
                <a:gd name="connsiteY0-42" fmla="*/ 1958454 h 1958454"/>
                <a:gd name="connsiteX1-43" fmla="*/ 1593377 w 1593377"/>
                <a:gd name="connsiteY1-44" fmla="*/ 0 h 1958454"/>
                <a:gd name="connsiteX2-45" fmla="*/ 1591521 w 1593377"/>
                <a:gd name="connsiteY2-46" fmla="*/ 1958454 h 1958454"/>
                <a:gd name="connsiteX3-47" fmla="*/ 0 w 1593377"/>
                <a:gd name="connsiteY3-48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593377" h="1958454">
                  <a:moveTo>
                    <a:pt x="0" y="1958454"/>
                  </a:moveTo>
                  <a:lnTo>
                    <a:pt x="1593377" y="0"/>
                  </a:lnTo>
                  <a:cubicBezTo>
                    <a:pt x="1588857" y="652818"/>
                    <a:pt x="1596041" y="1305636"/>
                    <a:pt x="1591521" y="1958454"/>
                  </a:cubicBezTo>
                  <a:lnTo>
                    <a:pt x="0" y="195845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rgbClr val="0A0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16397" name="组合 39"/>
            <p:cNvGrpSpPr/>
            <p:nvPr/>
          </p:nvGrpSpPr>
          <p:grpSpPr bwMode="auto">
            <a:xfrm>
              <a:off x="2591279" y="3440666"/>
              <a:ext cx="663655" cy="576342"/>
              <a:chOff x="924602" y="3512106"/>
              <a:chExt cx="663655" cy="576342"/>
            </a:xfrm>
          </p:grpSpPr>
          <p:sp>
            <p:nvSpPr>
              <p:cNvPr id="58" name="弧形 57"/>
              <p:cNvSpPr/>
              <p:nvPr/>
            </p:nvSpPr>
            <p:spPr>
              <a:xfrm rot="648494">
                <a:off x="924602" y="3681852"/>
                <a:ext cx="401583" cy="406596"/>
              </a:xfrm>
              <a:prstGeom prst="arc">
                <a:avLst>
                  <a:gd name="adj1" fmla="val 16364588"/>
                  <a:gd name="adj2" fmla="val 34817"/>
                </a:avLst>
              </a:prstGeom>
              <a:ln w="19050">
                <a:solidFill>
                  <a:srgbClr val="0A0F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399" name="文本框 58"/>
              <p:cNvSpPr txBox="1">
                <a:spLocks noChangeArrowheads="1"/>
              </p:cNvSpPr>
              <p:nvPr/>
            </p:nvSpPr>
            <p:spPr bwMode="auto">
              <a:xfrm>
                <a:off x="1275393" y="3512106"/>
                <a:ext cx="312864" cy="400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zh-CN" altLang="en-US" sz="2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0" name="组合 46"/>
          <p:cNvGrpSpPr/>
          <p:nvPr/>
        </p:nvGrpSpPr>
        <p:grpSpPr>
          <a:xfrm>
            <a:off x="4523418" y="2762784"/>
            <a:ext cx="744737" cy="1316872"/>
            <a:chOff x="5280840" y="2703830"/>
            <a:chExt cx="744737" cy="1316872"/>
          </a:xfrm>
          <a:noFill/>
        </p:grpSpPr>
        <p:sp>
          <p:nvSpPr>
            <p:cNvPr id="61" name="等腰三角形 5"/>
            <p:cNvSpPr/>
            <p:nvPr/>
          </p:nvSpPr>
          <p:spPr>
            <a:xfrm>
              <a:off x="5280840" y="2703830"/>
              <a:ext cx="656092" cy="114300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13749 w 1074762"/>
                <a:gd name="connsiteY0-10" fmla="*/ 1958454 h 1958454"/>
                <a:gd name="connsiteX1-11" fmla="*/ 1 w 1074762"/>
                <a:gd name="connsiteY1-12" fmla="*/ 0 h 1958454"/>
                <a:gd name="connsiteX2-13" fmla="*/ 1074762 w 1074762"/>
                <a:gd name="connsiteY2-14" fmla="*/ 1958454 h 1958454"/>
                <a:gd name="connsiteX3-15" fmla="*/ 13749 w 1074762"/>
                <a:gd name="connsiteY3-16" fmla="*/ 1958454 h 1958454"/>
                <a:gd name="connsiteX0-17" fmla="*/ 5944 w 1074760"/>
                <a:gd name="connsiteY0-18" fmla="*/ 1958454 h 1958454"/>
                <a:gd name="connsiteX1-19" fmla="*/ -1 w 1074760"/>
                <a:gd name="connsiteY1-20" fmla="*/ 0 h 1958454"/>
                <a:gd name="connsiteX2-21" fmla="*/ 1074760 w 1074760"/>
                <a:gd name="connsiteY2-22" fmla="*/ 1958454 h 1958454"/>
                <a:gd name="connsiteX3-23" fmla="*/ 5944 w 1074760"/>
                <a:gd name="connsiteY3-24" fmla="*/ 1958454 h 1958454"/>
                <a:gd name="connsiteX0-25" fmla="*/ 2046 w 1074762"/>
                <a:gd name="connsiteY0-26" fmla="*/ 1958454 h 1958454"/>
                <a:gd name="connsiteX1-27" fmla="*/ 1 w 1074762"/>
                <a:gd name="connsiteY1-28" fmla="*/ 0 h 1958454"/>
                <a:gd name="connsiteX2-29" fmla="*/ 1074762 w 1074762"/>
                <a:gd name="connsiteY2-30" fmla="*/ 1958454 h 1958454"/>
                <a:gd name="connsiteX3-31" fmla="*/ 2046 w 1074762"/>
                <a:gd name="connsiteY3-32" fmla="*/ 1958454 h 1958454"/>
                <a:gd name="connsiteX0-33" fmla="*/ 5944 w 1074760"/>
                <a:gd name="connsiteY0-34" fmla="*/ 1958454 h 1958454"/>
                <a:gd name="connsiteX1-35" fmla="*/ -1 w 1074760"/>
                <a:gd name="connsiteY1-36" fmla="*/ 0 h 1958454"/>
                <a:gd name="connsiteX2-37" fmla="*/ 1074760 w 1074760"/>
                <a:gd name="connsiteY2-38" fmla="*/ 1958454 h 1958454"/>
                <a:gd name="connsiteX3-39" fmla="*/ 5944 w 1074760"/>
                <a:gd name="connsiteY3-40" fmla="*/ 1958454 h 1958454"/>
                <a:gd name="connsiteX0-41" fmla="*/ 2046 w 1074762"/>
                <a:gd name="connsiteY0-42" fmla="*/ 1958454 h 1958454"/>
                <a:gd name="connsiteX1-43" fmla="*/ 1 w 1074762"/>
                <a:gd name="connsiteY1-44" fmla="*/ 0 h 1958454"/>
                <a:gd name="connsiteX2-45" fmla="*/ 1074762 w 1074762"/>
                <a:gd name="connsiteY2-46" fmla="*/ 1958454 h 1958454"/>
                <a:gd name="connsiteX3-47" fmla="*/ 2046 w 1074762"/>
                <a:gd name="connsiteY3-48" fmla="*/ 1958454 h 1958454"/>
                <a:gd name="connsiteX0-49" fmla="*/ 885 w 1081403"/>
                <a:gd name="connsiteY0-50" fmla="*/ 1954374 h 1958454"/>
                <a:gd name="connsiteX1-51" fmla="*/ 6642 w 1081403"/>
                <a:gd name="connsiteY1-52" fmla="*/ 0 h 1958454"/>
                <a:gd name="connsiteX2-53" fmla="*/ 1081403 w 1081403"/>
                <a:gd name="connsiteY2-54" fmla="*/ 1958454 h 1958454"/>
                <a:gd name="connsiteX3-55" fmla="*/ 885 w 1081403"/>
                <a:gd name="connsiteY3-56" fmla="*/ 1954374 h 1958454"/>
                <a:gd name="connsiteX0-57" fmla="*/ 1140 w 1077758"/>
                <a:gd name="connsiteY0-58" fmla="*/ 1954374 h 1958454"/>
                <a:gd name="connsiteX1-59" fmla="*/ 2997 w 1077758"/>
                <a:gd name="connsiteY1-60" fmla="*/ 0 h 1958454"/>
                <a:gd name="connsiteX2-61" fmla="*/ 1077758 w 1077758"/>
                <a:gd name="connsiteY2-62" fmla="*/ 1958454 h 1958454"/>
                <a:gd name="connsiteX3-63" fmla="*/ 1140 w 1077758"/>
                <a:gd name="connsiteY3-64" fmla="*/ 1954374 h 1958454"/>
                <a:gd name="connsiteX0-65" fmla="*/ 2043 w 1074760"/>
                <a:gd name="connsiteY0-66" fmla="*/ 1954374 h 1958454"/>
                <a:gd name="connsiteX1-67" fmla="*/ -1 w 1074760"/>
                <a:gd name="connsiteY1-68" fmla="*/ 0 h 1958454"/>
                <a:gd name="connsiteX2-69" fmla="*/ 1074760 w 1074760"/>
                <a:gd name="connsiteY2-70" fmla="*/ 1958454 h 1958454"/>
                <a:gd name="connsiteX3-71" fmla="*/ 2043 w 1074760"/>
                <a:gd name="connsiteY3-72" fmla="*/ 1954374 h 1958454"/>
                <a:gd name="connsiteX0-73" fmla="*/ 2045 w 1074762"/>
                <a:gd name="connsiteY0-74" fmla="*/ 1958454 h 1958454"/>
                <a:gd name="connsiteX1-75" fmla="*/ 1 w 1074762"/>
                <a:gd name="connsiteY1-76" fmla="*/ 0 h 1958454"/>
                <a:gd name="connsiteX2-77" fmla="*/ 1074762 w 1074762"/>
                <a:gd name="connsiteY2-78" fmla="*/ 1958454 h 1958454"/>
                <a:gd name="connsiteX3-79" fmla="*/ 2045 w 1074762"/>
                <a:gd name="connsiteY3-80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74762" h="1958454">
                  <a:moveTo>
                    <a:pt x="2045" y="1958454"/>
                  </a:moveTo>
                  <a:cubicBezTo>
                    <a:pt x="-2538" y="1305636"/>
                    <a:pt x="4584" y="652818"/>
                    <a:pt x="1" y="0"/>
                  </a:cubicBezTo>
                  <a:lnTo>
                    <a:pt x="1074762" y="1958454"/>
                  </a:lnTo>
                  <a:lnTo>
                    <a:pt x="2045" y="1958454"/>
                  </a:lnTo>
                  <a:close/>
                </a:path>
              </a:pathLst>
            </a:custGeom>
            <a:solidFill>
              <a:srgbClr val="FFCCFF"/>
            </a:solidFill>
            <a:ln w="28575">
              <a:solidFill>
                <a:srgbClr val="0A0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62" name="组合 43"/>
            <p:cNvGrpSpPr/>
            <p:nvPr/>
          </p:nvGrpSpPr>
          <p:grpSpPr>
            <a:xfrm>
              <a:off x="5385268" y="3414367"/>
              <a:ext cx="640309" cy="606335"/>
              <a:chOff x="1105048" y="3397095"/>
              <a:chExt cx="640309" cy="606335"/>
            </a:xfrm>
            <a:grpFill/>
          </p:grpSpPr>
          <p:sp>
            <p:nvSpPr>
              <p:cNvPr id="63" name="弧形 62"/>
              <p:cNvSpPr/>
              <p:nvPr/>
            </p:nvSpPr>
            <p:spPr>
              <a:xfrm rot="15764737">
                <a:off x="1340861" y="3598934"/>
                <a:ext cx="401364" cy="407628"/>
              </a:xfrm>
              <a:prstGeom prst="arc">
                <a:avLst>
                  <a:gd name="adj1" fmla="val 16364588"/>
                  <a:gd name="adj2" fmla="val 34817"/>
                </a:avLst>
              </a:prstGeom>
              <a:grpFill/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105048" y="3397095"/>
                <a:ext cx="312906" cy="40011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5" name="组合 46"/>
          <p:cNvGrpSpPr/>
          <p:nvPr/>
        </p:nvGrpSpPr>
        <p:grpSpPr>
          <a:xfrm flipH="1">
            <a:off x="3778998" y="2767046"/>
            <a:ext cx="744737" cy="1316872"/>
            <a:chOff x="5280840" y="2703830"/>
            <a:chExt cx="744737" cy="1316872"/>
          </a:xfrm>
          <a:noFill/>
        </p:grpSpPr>
        <p:sp>
          <p:nvSpPr>
            <p:cNvPr id="66" name="等腰三角形 5"/>
            <p:cNvSpPr/>
            <p:nvPr/>
          </p:nvSpPr>
          <p:spPr>
            <a:xfrm>
              <a:off x="5280840" y="2703830"/>
              <a:ext cx="656092" cy="1143000"/>
            </a:xfrm>
            <a:custGeom>
              <a:avLst/>
              <a:gdLst>
                <a:gd name="connsiteX0" fmla="*/ 0 w 2668138"/>
                <a:gd name="connsiteY0" fmla="*/ 2470245 h 2470245"/>
                <a:gd name="connsiteX1" fmla="*/ 1334069 w 2668138"/>
                <a:gd name="connsiteY1" fmla="*/ 0 h 2470245"/>
                <a:gd name="connsiteX2" fmla="*/ 2668138 w 2668138"/>
                <a:gd name="connsiteY2" fmla="*/ 2470245 h 2470245"/>
                <a:gd name="connsiteX3" fmla="*/ 0 w 2668138"/>
                <a:gd name="connsiteY3" fmla="*/ 2470245 h 2470245"/>
                <a:gd name="connsiteX0-1" fmla="*/ 0 w 2668138"/>
                <a:gd name="connsiteY0-2" fmla="*/ 1958454 h 1958454"/>
                <a:gd name="connsiteX1-3" fmla="*/ 1593377 w 2668138"/>
                <a:gd name="connsiteY1-4" fmla="*/ 0 h 1958454"/>
                <a:gd name="connsiteX2-5" fmla="*/ 2668138 w 2668138"/>
                <a:gd name="connsiteY2-6" fmla="*/ 1958454 h 1958454"/>
                <a:gd name="connsiteX3-7" fmla="*/ 0 w 2668138"/>
                <a:gd name="connsiteY3-8" fmla="*/ 1958454 h 1958454"/>
                <a:gd name="connsiteX0-9" fmla="*/ 13749 w 1074762"/>
                <a:gd name="connsiteY0-10" fmla="*/ 1958454 h 1958454"/>
                <a:gd name="connsiteX1-11" fmla="*/ 1 w 1074762"/>
                <a:gd name="connsiteY1-12" fmla="*/ 0 h 1958454"/>
                <a:gd name="connsiteX2-13" fmla="*/ 1074762 w 1074762"/>
                <a:gd name="connsiteY2-14" fmla="*/ 1958454 h 1958454"/>
                <a:gd name="connsiteX3-15" fmla="*/ 13749 w 1074762"/>
                <a:gd name="connsiteY3-16" fmla="*/ 1958454 h 1958454"/>
                <a:gd name="connsiteX0-17" fmla="*/ 5944 w 1074760"/>
                <a:gd name="connsiteY0-18" fmla="*/ 1958454 h 1958454"/>
                <a:gd name="connsiteX1-19" fmla="*/ -1 w 1074760"/>
                <a:gd name="connsiteY1-20" fmla="*/ 0 h 1958454"/>
                <a:gd name="connsiteX2-21" fmla="*/ 1074760 w 1074760"/>
                <a:gd name="connsiteY2-22" fmla="*/ 1958454 h 1958454"/>
                <a:gd name="connsiteX3-23" fmla="*/ 5944 w 1074760"/>
                <a:gd name="connsiteY3-24" fmla="*/ 1958454 h 1958454"/>
                <a:gd name="connsiteX0-25" fmla="*/ 2046 w 1074762"/>
                <a:gd name="connsiteY0-26" fmla="*/ 1958454 h 1958454"/>
                <a:gd name="connsiteX1-27" fmla="*/ 1 w 1074762"/>
                <a:gd name="connsiteY1-28" fmla="*/ 0 h 1958454"/>
                <a:gd name="connsiteX2-29" fmla="*/ 1074762 w 1074762"/>
                <a:gd name="connsiteY2-30" fmla="*/ 1958454 h 1958454"/>
                <a:gd name="connsiteX3-31" fmla="*/ 2046 w 1074762"/>
                <a:gd name="connsiteY3-32" fmla="*/ 1958454 h 1958454"/>
                <a:gd name="connsiteX0-33" fmla="*/ 5944 w 1074760"/>
                <a:gd name="connsiteY0-34" fmla="*/ 1958454 h 1958454"/>
                <a:gd name="connsiteX1-35" fmla="*/ -1 w 1074760"/>
                <a:gd name="connsiteY1-36" fmla="*/ 0 h 1958454"/>
                <a:gd name="connsiteX2-37" fmla="*/ 1074760 w 1074760"/>
                <a:gd name="connsiteY2-38" fmla="*/ 1958454 h 1958454"/>
                <a:gd name="connsiteX3-39" fmla="*/ 5944 w 1074760"/>
                <a:gd name="connsiteY3-40" fmla="*/ 1958454 h 1958454"/>
                <a:gd name="connsiteX0-41" fmla="*/ 2046 w 1074762"/>
                <a:gd name="connsiteY0-42" fmla="*/ 1958454 h 1958454"/>
                <a:gd name="connsiteX1-43" fmla="*/ 1 w 1074762"/>
                <a:gd name="connsiteY1-44" fmla="*/ 0 h 1958454"/>
                <a:gd name="connsiteX2-45" fmla="*/ 1074762 w 1074762"/>
                <a:gd name="connsiteY2-46" fmla="*/ 1958454 h 1958454"/>
                <a:gd name="connsiteX3-47" fmla="*/ 2046 w 1074762"/>
                <a:gd name="connsiteY3-48" fmla="*/ 1958454 h 1958454"/>
                <a:gd name="connsiteX0-49" fmla="*/ 885 w 1081403"/>
                <a:gd name="connsiteY0-50" fmla="*/ 1954374 h 1958454"/>
                <a:gd name="connsiteX1-51" fmla="*/ 6642 w 1081403"/>
                <a:gd name="connsiteY1-52" fmla="*/ 0 h 1958454"/>
                <a:gd name="connsiteX2-53" fmla="*/ 1081403 w 1081403"/>
                <a:gd name="connsiteY2-54" fmla="*/ 1958454 h 1958454"/>
                <a:gd name="connsiteX3-55" fmla="*/ 885 w 1081403"/>
                <a:gd name="connsiteY3-56" fmla="*/ 1954374 h 1958454"/>
                <a:gd name="connsiteX0-57" fmla="*/ 1140 w 1077758"/>
                <a:gd name="connsiteY0-58" fmla="*/ 1954374 h 1958454"/>
                <a:gd name="connsiteX1-59" fmla="*/ 2997 w 1077758"/>
                <a:gd name="connsiteY1-60" fmla="*/ 0 h 1958454"/>
                <a:gd name="connsiteX2-61" fmla="*/ 1077758 w 1077758"/>
                <a:gd name="connsiteY2-62" fmla="*/ 1958454 h 1958454"/>
                <a:gd name="connsiteX3-63" fmla="*/ 1140 w 1077758"/>
                <a:gd name="connsiteY3-64" fmla="*/ 1954374 h 1958454"/>
                <a:gd name="connsiteX0-65" fmla="*/ 2043 w 1074760"/>
                <a:gd name="connsiteY0-66" fmla="*/ 1954374 h 1958454"/>
                <a:gd name="connsiteX1-67" fmla="*/ -1 w 1074760"/>
                <a:gd name="connsiteY1-68" fmla="*/ 0 h 1958454"/>
                <a:gd name="connsiteX2-69" fmla="*/ 1074760 w 1074760"/>
                <a:gd name="connsiteY2-70" fmla="*/ 1958454 h 1958454"/>
                <a:gd name="connsiteX3-71" fmla="*/ 2043 w 1074760"/>
                <a:gd name="connsiteY3-72" fmla="*/ 1954374 h 1958454"/>
                <a:gd name="connsiteX0-73" fmla="*/ 2045 w 1074762"/>
                <a:gd name="connsiteY0-74" fmla="*/ 1958454 h 1958454"/>
                <a:gd name="connsiteX1-75" fmla="*/ 1 w 1074762"/>
                <a:gd name="connsiteY1-76" fmla="*/ 0 h 1958454"/>
                <a:gd name="connsiteX2-77" fmla="*/ 1074762 w 1074762"/>
                <a:gd name="connsiteY2-78" fmla="*/ 1958454 h 1958454"/>
                <a:gd name="connsiteX3-79" fmla="*/ 2045 w 1074762"/>
                <a:gd name="connsiteY3-80" fmla="*/ 1958454 h 195845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74762" h="1958454">
                  <a:moveTo>
                    <a:pt x="2045" y="1958454"/>
                  </a:moveTo>
                  <a:cubicBezTo>
                    <a:pt x="-2538" y="1305636"/>
                    <a:pt x="4584" y="652818"/>
                    <a:pt x="1" y="0"/>
                  </a:cubicBezTo>
                  <a:lnTo>
                    <a:pt x="1074762" y="1958454"/>
                  </a:lnTo>
                  <a:lnTo>
                    <a:pt x="2045" y="1958454"/>
                  </a:lnTo>
                  <a:close/>
                </a:path>
              </a:pathLst>
            </a:custGeom>
            <a:solidFill>
              <a:srgbClr val="FFCCFF"/>
            </a:solidFill>
            <a:ln w="28575">
              <a:solidFill>
                <a:srgbClr val="0A0F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67" name="组合 43"/>
            <p:cNvGrpSpPr/>
            <p:nvPr/>
          </p:nvGrpSpPr>
          <p:grpSpPr>
            <a:xfrm>
              <a:off x="5385268" y="3414367"/>
              <a:ext cx="640309" cy="606335"/>
              <a:chOff x="1105048" y="3397095"/>
              <a:chExt cx="640309" cy="606335"/>
            </a:xfrm>
            <a:grpFill/>
          </p:grpSpPr>
          <p:sp>
            <p:nvSpPr>
              <p:cNvPr id="68" name="弧形 67"/>
              <p:cNvSpPr/>
              <p:nvPr/>
            </p:nvSpPr>
            <p:spPr>
              <a:xfrm rot="15764737">
                <a:off x="1340861" y="3598934"/>
                <a:ext cx="401364" cy="407628"/>
              </a:xfrm>
              <a:prstGeom prst="arc">
                <a:avLst>
                  <a:gd name="adj1" fmla="val 16364588"/>
                  <a:gd name="adj2" fmla="val 34817"/>
                </a:avLst>
              </a:prstGeom>
              <a:grpFill/>
              <a:ln w="19050">
                <a:solidFill>
                  <a:srgbClr val="0066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105048" y="3397095"/>
                <a:ext cx="312906" cy="40011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zh-CN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70" name="对话气泡: 圆角矩形 69"/>
          <p:cNvSpPr/>
          <p:nvPr/>
        </p:nvSpPr>
        <p:spPr bwMode="auto">
          <a:xfrm>
            <a:off x="5037599" y="1496945"/>
            <a:ext cx="3290887" cy="729063"/>
          </a:xfrm>
          <a:prstGeom prst="wedgeRoundRectCallout">
            <a:avLst>
              <a:gd name="adj1" fmla="val 31035"/>
              <a:gd name="adj2" fmla="val 104856"/>
              <a:gd name="adj3" fmla="val 16667"/>
            </a:avLst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折成了一个平角。</a:t>
            </a:r>
          </a:p>
        </p:txBody>
      </p:sp>
      <p:pic>
        <p:nvPicPr>
          <p:cNvPr id="72" name="图片 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4288" y="2413068"/>
            <a:ext cx="1365078" cy="185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916238" y="3292475"/>
            <a:ext cx="142875" cy="1428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116013" y="485775"/>
            <a:ext cx="1574800" cy="646113"/>
          </a:xfrm>
          <a:prstGeom prst="rect">
            <a:avLst/>
          </a:prstGeom>
          <a:solidFill>
            <a:srgbClr val="A4E2C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转化法</a:t>
            </a:r>
          </a:p>
        </p:txBody>
      </p:sp>
      <p:sp>
        <p:nvSpPr>
          <p:cNvPr id="3" name="等腰三角形 2"/>
          <p:cNvSpPr/>
          <p:nvPr/>
        </p:nvSpPr>
        <p:spPr>
          <a:xfrm>
            <a:off x="900113" y="1563688"/>
            <a:ext cx="2735262" cy="1871662"/>
          </a:xfrm>
          <a:prstGeom prst="triangle">
            <a:avLst>
              <a:gd name="adj" fmla="val 73919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2916238" y="1563688"/>
            <a:ext cx="0" cy="1871662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 bwMode="auto">
          <a:xfrm>
            <a:off x="698500" y="3006725"/>
            <a:ext cx="866775" cy="674688"/>
            <a:chOff x="698900" y="3006689"/>
            <a:chExt cx="867014" cy="674160"/>
          </a:xfrm>
        </p:grpSpPr>
        <p:sp>
          <p:nvSpPr>
            <p:cNvPr id="17449" name="矩形 6"/>
            <p:cNvSpPr>
              <a:spLocks noChangeArrowheads="1"/>
            </p:cNvSpPr>
            <p:nvPr/>
          </p:nvSpPr>
          <p:spPr bwMode="auto">
            <a:xfrm>
              <a:off x="1227360" y="3006689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2616165">
              <a:off x="698900" y="3119314"/>
              <a:ext cx="519256" cy="561535"/>
            </a:xfrm>
            <a:prstGeom prst="arc">
              <a:avLst>
                <a:gd name="adj1" fmla="val 16200000"/>
                <a:gd name="adj2" fmla="val 19198945"/>
              </a:avLst>
            </a:prstGeom>
            <a:noFill/>
            <a:ln w="19050">
              <a:solidFill>
                <a:srgbClr val="3399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2536825" y="1323975"/>
            <a:ext cx="638175" cy="966788"/>
            <a:chOff x="2537416" y="1323918"/>
            <a:chExt cx="637608" cy="966055"/>
          </a:xfrm>
        </p:grpSpPr>
        <p:sp>
          <p:nvSpPr>
            <p:cNvPr id="9" name="弧形 8"/>
            <p:cNvSpPr/>
            <p:nvPr/>
          </p:nvSpPr>
          <p:spPr>
            <a:xfrm rot="10800000">
              <a:off x="2656373" y="1323918"/>
              <a:ext cx="518651" cy="561549"/>
            </a:xfrm>
            <a:prstGeom prst="arc">
              <a:avLst>
                <a:gd name="adj1" fmla="val 16200000"/>
                <a:gd name="adj2" fmla="val 19198945"/>
              </a:avLst>
            </a:prstGeom>
            <a:noFill/>
            <a:ln w="19050">
              <a:solidFill>
                <a:srgbClr val="3399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>
                <a:sym typeface="+mn-ea"/>
              </a:endParaRPr>
            </a:p>
          </p:txBody>
        </p:sp>
        <p:sp>
          <p:nvSpPr>
            <p:cNvPr id="17448" name="矩形 10"/>
            <p:cNvSpPr>
              <a:spLocks noChangeArrowheads="1"/>
            </p:cNvSpPr>
            <p:nvPr/>
          </p:nvSpPr>
          <p:spPr bwMode="auto">
            <a:xfrm>
              <a:off x="2537416" y="182830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3127375" y="2930525"/>
            <a:ext cx="844550" cy="781050"/>
            <a:chOff x="3128066" y="2929771"/>
            <a:chExt cx="843213" cy="781886"/>
          </a:xfrm>
        </p:grpSpPr>
        <p:sp>
          <p:nvSpPr>
            <p:cNvPr id="12" name="弧形 11"/>
            <p:cNvSpPr/>
            <p:nvPr/>
          </p:nvSpPr>
          <p:spPr>
            <a:xfrm rot="16614862">
              <a:off x="3430110" y="3170488"/>
              <a:ext cx="519668" cy="562670"/>
            </a:xfrm>
            <a:prstGeom prst="arc">
              <a:avLst>
                <a:gd name="adj1" fmla="val 16200000"/>
                <a:gd name="adj2" fmla="val 19198945"/>
              </a:avLst>
            </a:prstGeom>
            <a:noFill/>
            <a:ln w="19050">
              <a:solidFill>
                <a:srgbClr val="3399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>
                <a:sym typeface="+mn-ea"/>
              </a:endParaRPr>
            </a:p>
          </p:txBody>
        </p:sp>
        <p:sp>
          <p:nvSpPr>
            <p:cNvPr id="17446" name="矩形 12"/>
            <p:cNvSpPr>
              <a:spLocks noChangeArrowheads="1"/>
            </p:cNvSpPr>
            <p:nvPr/>
          </p:nvSpPr>
          <p:spPr bwMode="auto">
            <a:xfrm>
              <a:off x="3128066" y="292977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2727325" y="1657350"/>
            <a:ext cx="519113" cy="958850"/>
            <a:chOff x="2727919" y="1656893"/>
            <a:chExt cx="519113" cy="959021"/>
          </a:xfrm>
        </p:grpSpPr>
        <p:sp>
          <p:nvSpPr>
            <p:cNvPr id="14" name="弧形 13"/>
            <p:cNvSpPr/>
            <p:nvPr/>
          </p:nvSpPr>
          <p:spPr>
            <a:xfrm rot="8626546">
              <a:off x="2727919" y="1656893"/>
              <a:ext cx="519113" cy="562075"/>
            </a:xfrm>
            <a:prstGeom prst="arc">
              <a:avLst>
                <a:gd name="adj1" fmla="val 16200000"/>
                <a:gd name="adj2" fmla="val 19198945"/>
              </a:avLst>
            </a:prstGeom>
            <a:noFill/>
            <a:ln w="19050">
              <a:solidFill>
                <a:srgbClr val="3399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>
                <a:sym typeface="+mn-ea"/>
              </a:endParaRPr>
            </a:p>
          </p:txBody>
        </p:sp>
        <p:sp>
          <p:nvSpPr>
            <p:cNvPr id="17444" name="矩形 14"/>
            <p:cNvSpPr>
              <a:spLocks noChangeArrowheads="1"/>
            </p:cNvSpPr>
            <p:nvPr/>
          </p:nvSpPr>
          <p:spPr bwMode="auto">
            <a:xfrm>
              <a:off x="2903850" y="2154249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24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4624388" y="1309688"/>
            <a:ext cx="2425700" cy="2371725"/>
            <a:chOff x="4427984" y="1309471"/>
            <a:chExt cx="2426028" cy="2371378"/>
          </a:xfrm>
        </p:grpSpPr>
        <p:sp>
          <p:nvSpPr>
            <p:cNvPr id="22" name="矩形 21"/>
            <p:cNvSpPr/>
            <p:nvPr/>
          </p:nvSpPr>
          <p:spPr>
            <a:xfrm>
              <a:off x="6455495" y="3291968"/>
              <a:ext cx="144483" cy="14444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4597869" y="1565021"/>
              <a:ext cx="2024337" cy="1869801"/>
            </a:xfrm>
            <a:custGeom>
              <a:avLst/>
              <a:gdLst>
                <a:gd name="connsiteX0" fmla="*/ 2025227 w 2025227"/>
                <a:gd name="connsiteY0" fmla="*/ 0 h 1869440"/>
                <a:gd name="connsiteX1" fmla="*/ 0 w 2025227"/>
                <a:gd name="connsiteY1" fmla="*/ 1869440 h 1869440"/>
                <a:gd name="connsiteX2" fmla="*/ 2018453 w 2025227"/>
                <a:gd name="connsiteY2" fmla="*/ 1869440 h 186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5227" h="1869440">
                  <a:moveTo>
                    <a:pt x="2025227" y="0"/>
                  </a:moveTo>
                  <a:lnTo>
                    <a:pt x="0" y="1869440"/>
                  </a:lnTo>
                  <a:lnTo>
                    <a:pt x="2018453" y="1869440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601565" y="1565021"/>
              <a:ext cx="0" cy="1872976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37" name="组合 22"/>
            <p:cNvGrpSpPr/>
            <p:nvPr/>
          </p:nvGrpSpPr>
          <p:grpSpPr bwMode="auto">
            <a:xfrm>
              <a:off x="4427984" y="3006689"/>
              <a:ext cx="867014" cy="674160"/>
              <a:chOff x="698900" y="3006689"/>
              <a:chExt cx="867014" cy="674160"/>
            </a:xfrm>
          </p:grpSpPr>
          <p:sp>
            <p:nvSpPr>
              <p:cNvPr id="17441" name="矩形 23"/>
              <p:cNvSpPr>
                <a:spLocks noChangeArrowheads="1"/>
              </p:cNvSpPr>
              <p:nvPr/>
            </p:nvSpPr>
            <p:spPr bwMode="auto">
              <a:xfrm>
                <a:off x="1227360" y="3006689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弧形 24"/>
              <p:cNvSpPr/>
              <p:nvPr/>
            </p:nvSpPr>
            <p:spPr>
              <a:xfrm rot="2616165">
                <a:off x="698900" y="3118957"/>
                <a:ext cx="519182" cy="561892"/>
              </a:xfrm>
              <a:prstGeom prst="arc">
                <a:avLst>
                  <a:gd name="adj1" fmla="val 16200000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</p:grpSp>
        <p:grpSp>
          <p:nvGrpSpPr>
            <p:cNvPr id="17438" name="组合 25"/>
            <p:cNvGrpSpPr/>
            <p:nvPr/>
          </p:nvGrpSpPr>
          <p:grpSpPr bwMode="auto">
            <a:xfrm>
              <a:off x="6216404" y="1309471"/>
              <a:ext cx="637608" cy="966055"/>
              <a:chOff x="2537416" y="1323918"/>
              <a:chExt cx="637608" cy="966055"/>
            </a:xfrm>
          </p:grpSpPr>
          <p:sp>
            <p:nvSpPr>
              <p:cNvPr id="27" name="弧形 26"/>
              <p:cNvSpPr/>
              <p:nvPr/>
            </p:nvSpPr>
            <p:spPr>
              <a:xfrm rot="10800000">
                <a:off x="2655841" y="1323918"/>
                <a:ext cx="519183" cy="561893"/>
              </a:xfrm>
              <a:prstGeom prst="arc">
                <a:avLst>
                  <a:gd name="adj1" fmla="val 16200000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7440" name="矩形 27"/>
              <p:cNvSpPr>
                <a:spLocks noChangeArrowheads="1"/>
              </p:cNvSpPr>
              <p:nvPr/>
            </p:nvSpPr>
            <p:spPr bwMode="auto">
              <a:xfrm>
                <a:off x="2537416" y="1828308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 bwMode="auto">
          <a:xfrm>
            <a:off x="6927850" y="1549400"/>
            <a:ext cx="1244600" cy="2173288"/>
            <a:chOff x="7192763" y="1570411"/>
            <a:chExt cx="1244502" cy="2173186"/>
          </a:xfrm>
        </p:grpSpPr>
        <p:sp>
          <p:nvSpPr>
            <p:cNvPr id="31" name="矩形 30"/>
            <p:cNvSpPr/>
            <p:nvPr/>
          </p:nvSpPr>
          <p:spPr>
            <a:xfrm>
              <a:off x="7380073" y="3311817"/>
              <a:ext cx="144452" cy="14445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7380073" y="1586285"/>
              <a:ext cx="725431" cy="1876337"/>
            </a:xfrm>
            <a:custGeom>
              <a:avLst/>
              <a:gdLst>
                <a:gd name="connsiteX0" fmla="*/ 0 w 724746"/>
                <a:gd name="connsiteY0" fmla="*/ 0 h 1876213"/>
                <a:gd name="connsiteX1" fmla="*/ 724746 w 724746"/>
                <a:gd name="connsiteY1" fmla="*/ 1876213 h 1876213"/>
                <a:gd name="connsiteX2" fmla="*/ 0 w 724746"/>
                <a:gd name="connsiteY2" fmla="*/ 1876213 h 18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4746" h="1876213">
                  <a:moveTo>
                    <a:pt x="0" y="0"/>
                  </a:moveTo>
                  <a:lnTo>
                    <a:pt x="724746" y="1876213"/>
                  </a:lnTo>
                  <a:lnTo>
                    <a:pt x="0" y="1876213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7380073" y="1570411"/>
              <a:ext cx="0" cy="1871575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28" name="组合 31"/>
            <p:cNvGrpSpPr/>
            <p:nvPr/>
          </p:nvGrpSpPr>
          <p:grpSpPr bwMode="auto">
            <a:xfrm>
              <a:off x="7594052" y="2961711"/>
              <a:ext cx="843213" cy="781886"/>
              <a:chOff x="3128066" y="2929771"/>
              <a:chExt cx="843213" cy="781886"/>
            </a:xfrm>
          </p:grpSpPr>
          <p:sp>
            <p:nvSpPr>
              <p:cNvPr id="33" name="弧形 32"/>
              <p:cNvSpPr/>
              <p:nvPr/>
            </p:nvSpPr>
            <p:spPr>
              <a:xfrm rot="16614862">
                <a:off x="3430769" y="3171147"/>
                <a:ext cx="519088" cy="561931"/>
              </a:xfrm>
              <a:prstGeom prst="arc">
                <a:avLst>
                  <a:gd name="adj1" fmla="val 16200000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7433" name="矩形 33"/>
              <p:cNvSpPr>
                <a:spLocks noChangeArrowheads="1"/>
              </p:cNvSpPr>
              <p:nvPr/>
            </p:nvSpPr>
            <p:spPr bwMode="auto">
              <a:xfrm>
                <a:off x="3128066" y="2929771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429" name="组合 34"/>
            <p:cNvGrpSpPr/>
            <p:nvPr/>
          </p:nvGrpSpPr>
          <p:grpSpPr bwMode="auto">
            <a:xfrm>
              <a:off x="7192763" y="1756535"/>
              <a:ext cx="519113" cy="959021"/>
              <a:chOff x="2727919" y="1656893"/>
              <a:chExt cx="519113" cy="959021"/>
            </a:xfrm>
          </p:grpSpPr>
          <p:sp>
            <p:nvSpPr>
              <p:cNvPr id="36" name="弧形 35"/>
              <p:cNvSpPr/>
              <p:nvPr/>
            </p:nvSpPr>
            <p:spPr>
              <a:xfrm rot="8626546">
                <a:off x="2727919" y="1656498"/>
                <a:ext cx="519072" cy="561949"/>
              </a:xfrm>
              <a:prstGeom prst="arc">
                <a:avLst>
                  <a:gd name="adj1" fmla="val 16200000"/>
                  <a:gd name="adj2" fmla="val 19198945"/>
                </a:avLst>
              </a:prstGeom>
              <a:noFill/>
              <a:ln w="19050">
                <a:solidFill>
                  <a:srgbClr val="3399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>
                  <a:sym typeface="+mn-ea"/>
                </a:endParaRPr>
              </a:p>
            </p:txBody>
          </p:sp>
          <p:sp>
            <p:nvSpPr>
              <p:cNvPr id="17431" name="矩形 36"/>
              <p:cNvSpPr>
                <a:spLocks noChangeArrowheads="1"/>
              </p:cNvSpPr>
              <p:nvPr/>
            </p:nvSpPr>
            <p:spPr bwMode="auto">
              <a:xfrm>
                <a:off x="2903850" y="2154249"/>
                <a:ext cx="33855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24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40" name="箭头: 右 39"/>
          <p:cNvSpPr/>
          <p:nvPr/>
        </p:nvSpPr>
        <p:spPr>
          <a:xfrm>
            <a:off x="4090988" y="2463800"/>
            <a:ext cx="552450" cy="298450"/>
          </a:xfrm>
          <a:prstGeom prst="rightArrow">
            <a:avLst/>
          </a:prstGeom>
          <a:solidFill>
            <a:srgbClr val="EAFF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内容占位符 2"/>
          <p:cNvSpPr txBox="1"/>
          <p:nvPr/>
        </p:nvSpPr>
        <p:spPr bwMode="auto">
          <a:xfrm>
            <a:off x="2555875" y="4013200"/>
            <a:ext cx="5876925" cy="7064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50000"/>
              <a:buFont typeface="Wingdings 2" panose="05020102010507070707" pitchFamily="18" charset="2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任意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三角形的内角和是</a:t>
            </a:r>
            <a:r>
              <a:rPr lang="en-US" altLang="zh-CN" sz="3200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°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33"/>
          <p:cNvGrpSpPr/>
          <p:nvPr/>
        </p:nvGrpSpPr>
        <p:grpSpPr bwMode="auto">
          <a:xfrm>
            <a:off x="1200150" y="4003675"/>
            <a:ext cx="1217613" cy="654050"/>
            <a:chOff x="166" y="5742"/>
            <a:chExt cx="1918" cy="1034"/>
          </a:xfrm>
        </p:grpSpPr>
        <p:sp>
          <p:nvSpPr>
            <p:cNvPr id="17423" name="矩形 26"/>
            <p:cNvSpPr>
              <a:spLocks noChangeArrowheads="1"/>
            </p:cNvSpPr>
            <p:nvPr/>
          </p:nvSpPr>
          <p:spPr bwMode="auto">
            <a:xfrm rot="300000">
              <a:off x="166" y="5742"/>
              <a:ext cx="954" cy="954"/>
            </a:xfrm>
            <a:prstGeom prst="rect">
              <a:avLst/>
            </a:prstGeom>
            <a:solidFill>
              <a:srgbClr val="FB6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</a:t>
              </a:r>
            </a:p>
          </p:txBody>
        </p:sp>
        <p:sp>
          <p:nvSpPr>
            <p:cNvPr id="17424" name="矩形 27"/>
            <p:cNvSpPr>
              <a:spLocks noChangeArrowheads="1"/>
            </p:cNvSpPr>
            <p:nvPr/>
          </p:nvSpPr>
          <p:spPr bwMode="auto">
            <a:xfrm rot="-180000">
              <a:off x="1130" y="5822"/>
              <a:ext cx="954" cy="954"/>
            </a:xfrm>
            <a:prstGeom prst="rect">
              <a:avLst/>
            </a:prstGeom>
            <a:solidFill>
              <a:srgbClr val="FECC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zh-CN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0" grpId="0" animBg="1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8"/>
          <p:cNvGrpSpPr/>
          <p:nvPr/>
        </p:nvGrpSpPr>
        <p:grpSpPr bwMode="auto">
          <a:xfrm>
            <a:off x="2124075" y="1671638"/>
            <a:ext cx="4895850" cy="1800225"/>
            <a:chOff x="885735" y="2442819"/>
            <a:chExt cx="4895863" cy="1799971"/>
          </a:xfrm>
        </p:grpSpPr>
        <p:sp>
          <p:nvSpPr>
            <p:cNvPr id="10" name="矩形: 圆角 7"/>
            <p:cNvSpPr/>
            <p:nvPr/>
          </p:nvSpPr>
          <p:spPr bwMode="auto">
            <a:xfrm>
              <a:off x="885735" y="2442819"/>
              <a:ext cx="4895863" cy="1799971"/>
            </a:xfrm>
            <a:prstGeom prst="roundRect">
              <a:avLst/>
            </a:prstGeom>
            <a:solidFill>
              <a:srgbClr val="F2AE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436" name="Text Box 17"/>
            <p:cNvSpPr>
              <a:spLocks noChangeArrowheads="1"/>
            </p:cNvSpPr>
            <p:nvPr/>
          </p:nvSpPr>
          <p:spPr bwMode="auto">
            <a:xfrm>
              <a:off x="1065842" y="2621361"/>
              <a:ext cx="4533621" cy="144234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A6A6A6"/>
              </a:solidFill>
              <a:prstDash val="sysDash"/>
              <a:rou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阅读教科书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P65 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例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6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，理清思路，大胆质疑。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>
            <a:spLocks noChangeArrowheads="1"/>
          </p:cNvSpPr>
          <p:nvPr/>
        </p:nvSpPr>
        <p:spPr bwMode="auto">
          <a:xfrm>
            <a:off x="576263" y="1058863"/>
            <a:ext cx="79914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在右图中，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∠1=140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°，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∠3=25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°。求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∠2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的度数。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 r="820"/>
          <a:stretch>
            <a:fillRect/>
          </a:stretch>
        </p:blipFill>
        <p:spPr bwMode="auto">
          <a:xfrm>
            <a:off x="4679066" y="2360613"/>
            <a:ext cx="4104456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135063" y="2360613"/>
            <a:ext cx="350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3=180°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136650" y="2928938"/>
            <a:ext cx="3414713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2=180°-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=180°-140°-25°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=15°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2" name="矩形 7"/>
          <p:cNvSpPr>
            <a:spLocks noChangeArrowheads="1"/>
          </p:cNvSpPr>
          <p:nvPr/>
        </p:nvSpPr>
        <p:spPr bwMode="auto">
          <a:xfrm>
            <a:off x="1908175" y="123825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三、巩固运用，解决问题</a:t>
            </a:r>
          </a:p>
        </p:txBody>
      </p:sp>
      <p:sp>
        <p:nvSpPr>
          <p:cNvPr id="14" name="文本框 7"/>
          <p:cNvSpPr txBox="1"/>
          <p:nvPr/>
        </p:nvSpPr>
        <p:spPr>
          <a:xfrm>
            <a:off x="6008370" y="843915"/>
            <a:ext cx="27628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P65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0" b="4530"/>
          <a:stretch>
            <a:fillRect/>
          </a:stretch>
        </p:blipFill>
        <p:spPr bwMode="auto">
          <a:xfrm>
            <a:off x="541338" y="1911350"/>
            <a:ext cx="797242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39750" y="3521075"/>
            <a:ext cx="2270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180°-65°-37°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=78°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59832" y="3521075"/>
            <a:ext cx="2270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180°-90°-30°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579914" y="3521075"/>
            <a:ext cx="23606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180°-20°-25°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=135° 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6" name="文本框 1"/>
          <p:cNvSpPr txBox="1">
            <a:spLocks noChangeArrowheads="1"/>
          </p:cNvSpPr>
          <p:nvPr/>
        </p:nvSpPr>
        <p:spPr bwMode="auto">
          <a:xfrm>
            <a:off x="576263" y="981075"/>
            <a:ext cx="6399212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算出下面各个未知角的度数。</a:t>
            </a:r>
          </a:p>
        </p:txBody>
      </p:sp>
      <p:sp>
        <p:nvSpPr>
          <p:cNvPr id="2" name="文本框 7"/>
          <p:cNvSpPr txBox="1"/>
          <p:nvPr/>
        </p:nvSpPr>
        <p:spPr>
          <a:xfrm>
            <a:off x="2573972" y="57184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P67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练习十六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31018" r="15393" b="-1593"/>
          <a:stretch>
            <a:fillRect/>
          </a:stretch>
        </p:blipFill>
        <p:spPr bwMode="auto">
          <a:xfrm>
            <a:off x="1908175" y="2427288"/>
            <a:ext cx="56165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427538" y="4173538"/>
            <a:ext cx="123031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8" name="矩形 1"/>
          <p:cNvSpPr>
            <a:spLocks noChangeArrowheads="1"/>
          </p:cNvSpPr>
          <p:nvPr/>
        </p:nvSpPr>
        <p:spPr bwMode="auto">
          <a:xfrm>
            <a:off x="630238" y="1138238"/>
            <a:ext cx="79375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把下面这个三角形沿虚线剪成两个小三角形，每个小三角形的内角和是多少度？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矩形 1"/>
          <p:cNvSpPr>
            <a:spLocks noChangeArrowheads="1"/>
          </p:cNvSpPr>
          <p:nvPr/>
        </p:nvSpPr>
        <p:spPr bwMode="auto">
          <a:xfrm>
            <a:off x="521903" y="470730"/>
            <a:ext cx="8100194" cy="314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求出下列三角形各个角的度数。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）一个等边三角形。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）一个等腰三角形，顶角是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）一个直角三角形，其中一个锐角是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763688" y="1518199"/>
            <a:ext cx="3240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每个角都是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5576" y="2567074"/>
            <a:ext cx="8136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顶角是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96°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，两个底角都是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(180°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－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96°)÷2=42°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5576" y="3615949"/>
            <a:ext cx="74168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一个锐角是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，另一个锐角是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40°=50°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，还有一个角是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文本框 7"/>
          <p:cNvSpPr txBox="1"/>
          <p:nvPr/>
        </p:nvSpPr>
        <p:spPr>
          <a:xfrm>
            <a:off x="4787582" y="105952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P67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练习十六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55576" y="3247553"/>
            <a:ext cx="49291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70°×2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=40°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55576" y="3931766"/>
            <a:ext cx="4817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答：风筝的顶角是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40°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7" name="矩形 2"/>
          <p:cNvSpPr>
            <a:spLocks noChangeArrowheads="1"/>
          </p:cNvSpPr>
          <p:nvPr/>
        </p:nvSpPr>
        <p:spPr bwMode="auto">
          <a:xfrm>
            <a:off x="611560" y="627534"/>
            <a:ext cx="5003849" cy="240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爸爸给小红买了一个等腰三角形的风筝。风筝的一个底角是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，风筝的顶角是多少度？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58504"/>
            <a:ext cx="2894777" cy="3513079"/>
          </a:xfrm>
          <a:prstGeom prst="rect">
            <a:avLst/>
          </a:prstGeom>
        </p:spPr>
      </p:pic>
      <p:sp>
        <p:nvSpPr>
          <p:cNvPr id="2" name="文本框 7"/>
          <p:cNvSpPr txBox="1"/>
          <p:nvPr/>
        </p:nvSpPr>
        <p:spPr>
          <a:xfrm>
            <a:off x="799147" y="30450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P67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练习十六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/>
          <p:cNvSpPr/>
          <p:nvPr/>
        </p:nvSpPr>
        <p:spPr>
          <a:xfrm>
            <a:off x="1186557" y="1138948"/>
            <a:ext cx="4824834" cy="1100138"/>
          </a:xfrm>
          <a:prstGeom prst="wedgeRoundRectCallout">
            <a:avLst>
              <a:gd name="adj1" fmla="val 57316"/>
              <a:gd name="adj2" fmla="val 5260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在三角形中，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一个角是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直角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，另外两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个角可能各是多少度？</a:t>
            </a:r>
          </a:p>
        </p:txBody>
      </p:sp>
      <p:sp>
        <p:nvSpPr>
          <p:cNvPr id="3" name="对话气泡: 圆角矩形 2"/>
          <p:cNvSpPr/>
          <p:nvPr/>
        </p:nvSpPr>
        <p:spPr>
          <a:xfrm>
            <a:off x="1186557" y="2847098"/>
            <a:ext cx="4752826" cy="1541052"/>
          </a:xfrm>
          <a:prstGeom prst="wedgeRoundRectCallout">
            <a:avLst>
              <a:gd name="adj1" fmla="val 56441"/>
              <a:gd name="adj2" fmla="val 17145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三角形的两条边分别是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3cm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4cm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，另一条边可能是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多少厘米（取整厘米数）？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94967" y="2285806"/>
            <a:ext cx="153439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60°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4967" y="4388150"/>
            <a:ext cx="82266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5cm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582" name="矩形 6"/>
          <p:cNvSpPr>
            <a:spLocks noChangeArrowheads="1"/>
          </p:cNvSpPr>
          <p:nvPr/>
        </p:nvSpPr>
        <p:spPr bwMode="auto">
          <a:xfrm>
            <a:off x="251520" y="1200861"/>
            <a:ext cx="11509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24583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819" y="859047"/>
            <a:ext cx="1353930" cy="184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矩形 9"/>
          <p:cNvSpPr>
            <a:spLocks noChangeArrowheads="1"/>
          </p:cNvSpPr>
          <p:nvPr/>
        </p:nvSpPr>
        <p:spPr bwMode="auto">
          <a:xfrm>
            <a:off x="251520" y="3101098"/>
            <a:ext cx="1150937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24585" name="图片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340" y="2967073"/>
            <a:ext cx="1240980" cy="16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6" name="矩形 5"/>
          <p:cNvSpPr>
            <a:spLocks noChangeArrowheads="1"/>
          </p:cNvSpPr>
          <p:nvPr/>
        </p:nvSpPr>
        <p:spPr bwMode="auto">
          <a:xfrm>
            <a:off x="576263" y="413461"/>
            <a:ext cx="50403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猜一猜。</a:t>
            </a:r>
          </a:p>
        </p:txBody>
      </p:sp>
      <p:pic>
        <p:nvPicPr>
          <p:cNvPr id="6" name="图片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7402" y="2996164"/>
            <a:ext cx="1365078" cy="1653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598" y="902472"/>
            <a:ext cx="1009204" cy="1802765"/>
          </a:xfrm>
          <a:prstGeom prst="rect">
            <a:avLst/>
          </a:prstGeom>
        </p:spPr>
      </p:pic>
      <p:sp>
        <p:nvSpPr>
          <p:cNvPr id="7" name="文本框 7"/>
          <p:cNvSpPr txBox="1"/>
          <p:nvPr/>
        </p:nvSpPr>
        <p:spPr>
          <a:xfrm>
            <a:off x="2484437" y="55533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P68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练习十六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835150" y="1419225"/>
            <a:ext cx="54752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任意三角形的内角和是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" name="直角三角形 9"/>
          <p:cNvSpPr/>
          <p:nvPr/>
        </p:nvSpPr>
        <p:spPr>
          <a:xfrm>
            <a:off x="1258888" y="2311400"/>
            <a:ext cx="1303337" cy="2216150"/>
          </a:xfrm>
          <a:prstGeom prst="rt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直角三角形 5"/>
          <p:cNvSpPr/>
          <p:nvPr/>
        </p:nvSpPr>
        <p:spPr>
          <a:xfrm rot="4181190" flipH="1" flipV="1">
            <a:off x="2909094" y="2696369"/>
            <a:ext cx="2074863" cy="1717675"/>
          </a:xfrm>
          <a:custGeom>
            <a:avLst/>
            <a:gdLst>
              <a:gd name="connsiteX0" fmla="*/ 0 w 1303362"/>
              <a:gd name="connsiteY0" fmla="*/ 2216908 h 2216908"/>
              <a:gd name="connsiteX1" fmla="*/ 0 w 1303362"/>
              <a:gd name="connsiteY1" fmla="*/ 0 h 2216908"/>
              <a:gd name="connsiteX2" fmla="*/ 1303362 w 1303362"/>
              <a:gd name="connsiteY2" fmla="*/ 2216908 h 2216908"/>
              <a:gd name="connsiteX3" fmla="*/ 0 w 1303362"/>
              <a:gd name="connsiteY3" fmla="*/ 2216908 h 2216908"/>
              <a:gd name="connsiteX0-1" fmla="*/ 0 w 1303362"/>
              <a:gd name="connsiteY0-2" fmla="*/ 1292790 h 1292790"/>
              <a:gd name="connsiteX1-3" fmla="*/ 555436 w 1303362"/>
              <a:gd name="connsiteY1-4" fmla="*/ 0 h 1292790"/>
              <a:gd name="connsiteX2-5" fmla="*/ 1303362 w 1303362"/>
              <a:gd name="connsiteY2-6" fmla="*/ 1292790 h 1292790"/>
              <a:gd name="connsiteX3-7" fmla="*/ 0 w 1303362"/>
              <a:gd name="connsiteY3-8" fmla="*/ 1292790 h 1292790"/>
              <a:gd name="connsiteX0-9" fmla="*/ 0 w 1196737"/>
              <a:gd name="connsiteY0-10" fmla="*/ 1292790 h 1293133"/>
              <a:gd name="connsiteX1-11" fmla="*/ 555436 w 1196737"/>
              <a:gd name="connsiteY1-12" fmla="*/ 0 h 1293133"/>
              <a:gd name="connsiteX2-13" fmla="*/ 1196737 w 1196737"/>
              <a:gd name="connsiteY2-14" fmla="*/ 1293133 h 1293133"/>
              <a:gd name="connsiteX3-15" fmla="*/ 0 w 1196737"/>
              <a:gd name="connsiteY3-16" fmla="*/ 1292790 h 1293133"/>
              <a:gd name="connsiteX0-17" fmla="*/ 0 w 1213931"/>
              <a:gd name="connsiteY0-18" fmla="*/ 1292790 h 1295335"/>
              <a:gd name="connsiteX1-19" fmla="*/ 555436 w 1213931"/>
              <a:gd name="connsiteY1-20" fmla="*/ 0 h 1295335"/>
              <a:gd name="connsiteX2-21" fmla="*/ 1213931 w 1213931"/>
              <a:gd name="connsiteY2-22" fmla="*/ 1295335 h 1295335"/>
              <a:gd name="connsiteX3-23" fmla="*/ 0 w 1213931"/>
              <a:gd name="connsiteY3-24" fmla="*/ 1292790 h 1295335"/>
              <a:gd name="connsiteX0-25" fmla="*/ 0 w 1213931"/>
              <a:gd name="connsiteY0-26" fmla="*/ 1407090 h 1409635"/>
              <a:gd name="connsiteX1-27" fmla="*/ 498286 w 1213931"/>
              <a:gd name="connsiteY1-28" fmla="*/ 0 h 1409635"/>
              <a:gd name="connsiteX2-29" fmla="*/ 1213931 w 1213931"/>
              <a:gd name="connsiteY2-30" fmla="*/ 1409635 h 1409635"/>
              <a:gd name="connsiteX3-31" fmla="*/ 0 w 1213931"/>
              <a:gd name="connsiteY3-32" fmla="*/ 1407090 h 1409635"/>
              <a:gd name="connsiteX0-33" fmla="*/ 0 w 1198264"/>
              <a:gd name="connsiteY0-34" fmla="*/ 1364379 h 1409635"/>
              <a:gd name="connsiteX1-35" fmla="*/ 482619 w 1198264"/>
              <a:gd name="connsiteY1-36" fmla="*/ 0 h 1409635"/>
              <a:gd name="connsiteX2-37" fmla="*/ 1198264 w 1198264"/>
              <a:gd name="connsiteY2-38" fmla="*/ 1409635 h 1409635"/>
              <a:gd name="connsiteX3-39" fmla="*/ 0 w 1198264"/>
              <a:gd name="connsiteY3-40" fmla="*/ 1364379 h 1409635"/>
              <a:gd name="connsiteX0-41" fmla="*/ 0 w 1379979"/>
              <a:gd name="connsiteY0-42" fmla="*/ 1364379 h 1384737"/>
              <a:gd name="connsiteX1-43" fmla="*/ 482619 w 1379979"/>
              <a:gd name="connsiteY1-44" fmla="*/ 0 h 1384737"/>
              <a:gd name="connsiteX2-45" fmla="*/ 1379979 w 1379979"/>
              <a:gd name="connsiteY2-46" fmla="*/ 1384737 h 1384737"/>
              <a:gd name="connsiteX3-47" fmla="*/ 0 w 1379979"/>
              <a:gd name="connsiteY3-48" fmla="*/ 1364379 h 1384737"/>
              <a:gd name="connsiteX0-49" fmla="*/ 0 w 1389543"/>
              <a:gd name="connsiteY0-50" fmla="*/ 1380977 h 1384737"/>
              <a:gd name="connsiteX1-51" fmla="*/ 492183 w 1389543"/>
              <a:gd name="connsiteY1-52" fmla="*/ 0 h 1384737"/>
              <a:gd name="connsiteX2-53" fmla="*/ 1389543 w 1389543"/>
              <a:gd name="connsiteY2-54" fmla="*/ 1384737 h 1384737"/>
              <a:gd name="connsiteX3-55" fmla="*/ 0 w 1389543"/>
              <a:gd name="connsiteY3-56" fmla="*/ 1380977 h 1384737"/>
              <a:gd name="connsiteX0-57" fmla="*/ 0 w 1389543"/>
              <a:gd name="connsiteY0-58" fmla="*/ 1493017 h 1496777"/>
              <a:gd name="connsiteX1-59" fmla="*/ 415672 w 1389543"/>
              <a:gd name="connsiteY1-60" fmla="*/ 0 h 1496777"/>
              <a:gd name="connsiteX2-61" fmla="*/ 1389543 w 1389543"/>
              <a:gd name="connsiteY2-62" fmla="*/ 1496777 h 1496777"/>
              <a:gd name="connsiteX3-63" fmla="*/ 0 w 1389543"/>
              <a:gd name="connsiteY3-64" fmla="*/ 1493017 h 14967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89543" h="1496777">
                <a:moveTo>
                  <a:pt x="0" y="1493017"/>
                </a:moveTo>
                <a:lnTo>
                  <a:pt x="415672" y="0"/>
                </a:lnTo>
                <a:lnTo>
                  <a:pt x="1389543" y="1496777"/>
                </a:lnTo>
                <a:lnTo>
                  <a:pt x="0" y="1493017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直角三角形 5"/>
          <p:cNvSpPr/>
          <p:nvPr/>
        </p:nvSpPr>
        <p:spPr>
          <a:xfrm rot="5052571" flipH="1" flipV="1">
            <a:off x="6449219" y="2086769"/>
            <a:ext cx="1133475" cy="2840037"/>
          </a:xfrm>
          <a:custGeom>
            <a:avLst/>
            <a:gdLst>
              <a:gd name="connsiteX0" fmla="*/ 0 w 1303362"/>
              <a:gd name="connsiteY0" fmla="*/ 2216908 h 2216908"/>
              <a:gd name="connsiteX1" fmla="*/ 0 w 1303362"/>
              <a:gd name="connsiteY1" fmla="*/ 0 h 2216908"/>
              <a:gd name="connsiteX2" fmla="*/ 1303362 w 1303362"/>
              <a:gd name="connsiteY2" fmla="*/ 2216908 h 2216908"/>
              <a:gd name="connsiteX3" fmla="*/ 0 w 1303362"/>
              <a:gd name="connsiteY3" fmla="*/ 2216908 h 2216908"/>
              <a:gd name="connsiteX0-1" fmla="*/ 0 w 1303362"/>
              <a:gd name="connsiteY0-2" fmla="*/ 1292790 h 1292790"/>
              <a:gd name="connsiteX1-3" fmla="*/ 555436 w 1303362"/>
              <a:gd name="connsiteY1-4" fmla="*/ 0 h 1292790"/>
              <a:gd name="connsiteX2-5" fmla="*/ 1303362 w 1303362"/>
              <a:gd name="connsiteY2-6" fmla="*/ 1292790 h 1292790"/>
              <a:gd name="connsiteX3-7" fmla="*/ 0 w 1303362"/>
              <a:gd name="connsiteY3-8" fmla="*/ 1292790 h 1292790"/>
              <a:gd name="connsiteX0-9" fmla="*/ 0 w 1196737"/>
              <a:gd name="connsiteY0-10" fmla="*/ 1292790 h 1293133"/>
              <a:gd name="connsiteX1-11" fmla="*/ 555436 w 1196737"/>
              <a:gd name="connsiteY1-12" fmla="*/ 0 h 1293133"/>
              <a:gd name="connsiteX2-13" fmla="*/ 1196737 w 1196737"/>
              <a:gd name="connsiteY2-14" fmla="*/ 1293133 h 1293133"/>
              <a:gd name="connsiteX3-15" fmla="*/ 0 w 1196737"/>
              <a:gd name="connsiteY3-16" fmla="*/ 1292790 h 1293133"/>
              <a:gd name="connsiteX0-17" fmla="*/ 0 w 1213931"/>
              <a:gd name="connsiteY0-18" fmla="*/ 1292790 h 1295335"/>
              <a:gd name="connsiteX1-19" fmla="*/ 555436 w 1213931"/>
              <a:gd name="connsiteY1-20" fmla="*/ 0 h 1295335"/>
              <a:gd name="connsiteX2-21" fmla="*/ 1213931 w 1213931"/>
              <a:gd name="connsiteY2-22" fmla="*/ 1295335 h 1295335"/>
              <a:gd name="connsiteX3-23" fmla="*/ 0 w 1213931"/>
              <a:gd name="connsiteY3-24" fmla="*/ 1292790 h 1295335"/>
              <a:gd name="connsiteX0-25" fmla="*/ 0 w 1213931"/>
              <a:gd name="connsiteY0-26" fmla="*/ 1407090 h 1409635"/>
              <a:gd name="connsiteX1-27" fmla="*/ 498286 w 1213931"/>
              <a:gd name="connsiteY1-28" fmla="*/ 0 h 1409635"/>
              <a:gd name="connsiteX2-29" fmla="*/ 1213931 w 1213931"/>
              <a:gd name="connsiteY2-30" fmla="*/ 1409635 h 1409635"/>
              <a:gd name="connsiteX3-31" fmla="*/ 0 w 1213931"/>
              <a:gd name="connsiteY3-32" fmla="*/ 1407090 h 1409635"/>
              <a:gd name="connsiteX0-33" fmla="*/ 0 w 1198264"/>
              <a:gd name="connsiteY0-34" fmla="*/ 1364379 h 1409635"/>
              <a:gd name="connsiteX1-35" fmla="*/ 482619 w 1198264"/>
              <a:gd name="connsiteY1-36" fmla="*/ 0 h 1409635"/>
              <a:gd name="connsiteX2-37" fmla="*/ 1198264 w 1198264"/>
              <a:gd name="connsiteY2-38" fmla="*/ 1409635 h 1409635"/>
              <a:gd name="connsiteX3-39" fmla="*/ 0 w 1198264"/>
              <a:gd name="connsiteY3-40" fmla="*/ 1364379 h 1409635"/>
              <a:gd name="connsiteX0-41" fmla="*/ 0 w 1379979"/>
              <a:gd name="connsiteY0-42" fmla="*/ 1364379 h 1384737"/>
              <a:gd name="connsiteX1-43" fmla="*/ 482619 w 1379979"/>
              <a:gd name="connsiteY1-44" fmla="*/ 0 h 1384737"/>
              <a:gd name="connsiteX2-45" fmla="*/ 1379979 w 1379979"/>
              <a:gd name="connsiteY2-46" fmla="*/ 1384737 h 1384737"/>
              <a:gd name="connsiteX3-47" fmla="*/ 0 w 1379979"/>
              <a:gd name="connsiteY3-48" fmla="*/ 1364379 h 1384737"/>
              <a:gd name="connsiteX0-49" fmla="*/ 0 w 1389543"/>
              <a:gd name="connsiteY0-50" fmla="*/ 1380977 h 1384737"/>
              <a:gd name="connsiteX1-51" fmla="*/ 492183 w 1389543"/>
              <a:gd name="connsiteY1-52" fmla="*/ 0 h 1384737"/>
              <a:gd name="connsiteX2-53" fmla="*/ 1389543 w 1389543"/>
              <a:gd name="connsiteY2-54" fmla="*/ 1384737 h 1384737"/>
              <a:gd name="connsiteX3-55" fmla="*/ 0 w 1389543"/>
              <a:gd name="connsiteY3-56" fmla="*/ 1380977 h 1384737"/>
              <a:gd name="connsiteX0-57" fmla="*/ 0 w 1389543"/>
              <a:gd name="connsiteY0-58" fmla="*/ 1493017 h 1496777"/>
              <a:gd name="connsiteX1-59" fmla="*/ 415672 w 1389543"/>
              <a:gd name="connsiteY1-60" fmla="*/ 0 h 1496777"/>
              <a:gd name="connsiteX2-61" fmla="*/ 1389543 w 1389543"/>
              <a:gd name="connsiteY2-62" fmla="*/ 1496777 h 1496777"/>
              <a:gd name="connsiteX3-63" fmla="*/ 0 w 1389543"/>
              <a:gd name="connsiteY3-64" fmla="*/ 1493017 h 1496777"/>
              <a:gd name="connsiteX0-65" fmla="*/ 0 w 1676308"/>
              <a:gd name="connsiteY0-66" fmla="*/ 1493017 h 1493017"/>
              <a:gd name="connsiteX1-67" fmla="*/ 415672 w 1676308"/>
              <a:gd name="connsiteY1-68" fmla="*/ 0 h 1493017"/>
              <a:gd name="connsiteX2-69" fmla="*/ 1676309 w 1676308"/>
              <a:gd name="connsiteY2-70" fmla="*/ 656394 h 1493017"/>
              <a:gd name="connsiteX3-71" fmla="*/ 0 w 1676308"/>
              <a:gd name="connsiteY3-72" fmla="*/ 1493017 h 14930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76308" h="1493017">
                <a:moveTo>
                  <a:pt x="0" y="1493017"/>
                </a:moveTo>
                <a:lnTo>
                  <a:pt x="415672" y="0"/>
                </a:lnTo>
                <a:lnTo>
                  <a:pt x="1676309" y="656394"/>
                </a:lnTo>
                <a:lnTo>
                  <a:pt x="0" y="1493017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606" name="矩形 7"/>
          <p:cNvSpPr>
            <a:spLocks noChangeArrowheads="1"/>
          </p:cNvSpPr>
          <p:nvPr/>
        </p:nvSpPr>
        <p:spPr bwMode="auto">
          <a:xfrm>
            <a:off x="1979613" y="196850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四、课堂小结，深化认识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3"/>
          <p:cNvSpPr>
            <a:spLocks noChangeArrowheads="1"/>
          </p:cNvSpPr>
          <p:nvPr/>
        </p:nvSpPr>
        <p:spPr bwMode="auto">
          <a:xfrm>
            <a:off x="755650" y="1336675"/>
            <a:ext cx="7632700" cy="262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）三角形的内角和是（          ）。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）一个三角形中，一个角是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，另一个角是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，第三个角是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 按边分，这是一个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    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三角形。</a:t>
            </a:r>
          </a:p>
        </p:txBody>
      </p:sp>
      <p:sp>
        <p:nvSpPr>
          <p:cNvPr id="26627" name="矩形 7"/>
          <p:cNvSpPr>
            <a:spLocks noChangeArrowheads="1"/>
          </p:cNvSpPr>
          <p:nvPr/>
        </p:nvSpPr>
        <p:spPr bwMode="auto">
          <a:xfrm>
            <a:off x="1042988" y="325438"/>
            <a:ext cx="2659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29188" y="1843088"/>
            <a:ext cx="1212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230688" y="2922588"/>
            <a:ext cx="5953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889125" y="3429000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等腰</a:t>
            </a:r>
          </a:p>
        </p:txBody>
      </p:sp>
      <p:grpSp>
        <p:nvGrpSpPr>
          <p:cNvPr id="26631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10" name="圆角矩形 9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C93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63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2"/>
          <p:cNvSpPr>
            <a:spLocks noChangeArrowheads="1"/>
          </p:cNvSpPr>
          <p:nvPr/>
        </p:nvSpPr>
        <p:spPr bwMode="auto">
          <a:xfrm>
            <a:off x="755650" y="915988"/>
            <a:ext cx="7632700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）直角三角形的两个锐角的和是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，等边三角形的三个内角都是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）等腰三角形的一个底角是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，那么它的顶角是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2019·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湖北武汉）一个三角形，如果它的两个内角的度数之和等于另一个内角的度数，那么这个三角形一定是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    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567488" y="955675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311775" y="1485900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093913" y="2500313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652963" y="400843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直角</a:t>
            </a:r>
          </a:p>
        </p:txBody>
      </p:sp>
      <p:grpSp>
        <p:nvGrpSpPr>
          <p:cNvPr id="27655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10" name="圆角矩形 9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C93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5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1116013" y="769938"/>
            <a:ext cx="597693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求下面各三角形中未知角的度数。</a:t>
            </a:r>
          </a:p>
        </p:txBody>
      </p:sp>
      <p:pic>
        <p:nvPicPr>
          <p:cNvPr id="2867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988" y="1492250"/>
            <a:ext cx="274637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1563688"/>
            <a:ext cx="2257425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矩形 4"/>
          <p:cNvSpPr>
            <a:spLocks noChangeArrowheads="1"/>
          </p:cNvSpPr>
          <p:nvPr/>
        </p:nvSpPr>
        <p:spPr bwMode="auto">
          <a:xfrm>
            <a:off x="1116013" y="2139950"/>
            <a:ext cx="12239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8678" name="矩形 5"/>
          <p:cNvSpPr>
            <a:spLocks noChangeArrowheads="1"/>
          </p:cNvSpPr>
          <p:nvPr/>
        </p:nvSpPr>
        <p:spPr bwMode="auto">
          <a:xfrm>
            <a:off x="5059363" y="2139950"/>
            <a:ext cx="12239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268538" y="3463925"/>
            <a:ext cx="5834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180°-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45°+60°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=75°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268538" y="4065588"/>
            <a:ext cx="57610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180°-40°-105°=35°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681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12" name="圆角矩形 11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C93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750888"/>
            <a:ext cx="2019300" cy="157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13" y="700088"/>
            <a:ext cx="1890712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矩形 3"/>
          <p:cNvSpPr>
            <a:spLocks noChangeArrowheads="1"/>
          </p:cNvSpPr>
          <p:nvPr/>
        </p:nvSpPr>
        <p:spPr bwMode="auto">
          <a:xfrm>
            <a:off x="4819650" y="1539875"/>
            <a:ext cx="12239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9701" name="矩形 4"/>
          <p:cNvSpPr>
            <a:spLocks noChangeArrowheads="1"/>
          </p:cNvSpPr>
          <p:nvPr/>
        </p:nvSpPr>
        <p:spPr bwMode="auto">
          <a:xfrm>
            <a:off x="787400" y="1539875"/>
            <a:ext cx="12239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73200" y="267176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180°-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90°+52°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=38°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468438" y="3403600"/>
            <a:ext cx="5759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180°-60°=120°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336800" y="4137025"/>
            <a:ext cx="48021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180°-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120°+40°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705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13" name="圆角矩形 12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C93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655763" y="3003550"/>
            <a:ext cx="58324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=180°-25°-40°=115°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723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C93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2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0724" name="矩形 1"/>
          <p:cNvSpPr>
            <a:spLocks noChangeArrowheads="1"/>
          </p:cNvSpPr>
          <p:nvPr/>
        </p:nvSpPr>
        <p:spPr bwMode="auto">
          <a:xfrm>
            <a:off x="898525" y="1522413"/>
            <a:ext cx="7561263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在三角形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ABC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中，如果∠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，那么∠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是多少度？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836</Words>
  <Application>Microsoft Office PowerPoint</Application>
  <PresentationFormat>全屏显示(16:9)</PresentationFormat>
  <Paragraphs>120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等线</vt:lpstr>
      <vt:lpstr>等线 Light</vt:lpstr>
      <vt:lpstr>黑体</vt:lpstr>
      <vt:lpstr>楷体</vt:lpstr>
      <vt:lpstr>楷体_GB2312</vt:lpstr>
      <vt:lpstr>宋体</vt:lpstr>
      <vt:lpstr>微软雅黑</vt:lpstr>
      <vt:lpstr>幼圆</vt:lpstr>
      <vt:lpstr>Arial</vt:lpstr>
      <vt:lpstr>Times New Roman</vt:lpstr>
      <vt:lpstr>Wingdings 2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373</cp:revision>
  <dcterms:created xsi:type="dcterms:W3CDTF">2015-08-27T07:30:00Z</dcterms:created>
  <dcterms:modified xsi:type="dcterms:W3CDTF">2023-11-22T03:57:25Z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4AD2BA84473242B499849BA1CE80B4E1</vt:lpwstr>
  </property>
</Properties>
</file>