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399" r:id="rId3"/>
    <p:sldId id="421" r:id="rId4"/>
    <p:sldId id="473" r:id="rId5"/>
    <p:sldId id="474" r:id="rId6"/>
    <p:sldId id="475" r:id="rId7"/>
    <p:sldId id="486" r:id="rId8"/>
    <p:sldId id="477" r:id="rId9"/>
    <p:sldId id="478" r:id="rId10"/>
    <p:sldId id="479" r:id="rId11"/>
    <p:sldId id="480" r:id="rId12"/>
    <p:sldId id="481" r:id="rId13"/>
    <p:sldId id="482" r:id="rId14"/>
    <p:sldId id="468" r:id="rId15"/>
    <p:sldId id="483" r:id="rId16"/>
    <p:sldId id="484" r:id="rId17"/>
    <p:sldId id="485" r:id="rId18"/>
    <p:sldId id="420" r:id="rId19"/>
    <p:sldId id="487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1">
          <p15:clr>
            <a:srgbClr val="A4A3A4"/>
          </p15:clr>
        </p15:guide>
        <p15:guide id="2" orient="horz" pos="690">
          <p15:clr>
            <a:srgbClr val="A4A3A4"/>
          </p15:clr>
        </p15:guide>
        <p15:guide id="3" orient="horz" pos="2937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EE"/>
    <a:srgbClr val="C93756"/>
    <a:srgbClr val="0A0FDC"/>
    <a:srgbClr val="EAFF56"/>
    <a:srgbClr val="FA8C35"/>
    <a:srgbClr val="FFFFFF"/>
    <a:srgbClr val="A4E2C6"/>
    <a:srgbClr val="FFB3A7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176" y="444"/>
      </p:cViewPr>
      <p:guideLst>
        <p:guide orient="horz" pos="1631"/>
        <p:guide orient="horz" pos="690"/>
        <p:guide orient="horz" pos="2937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374944A-7948-436B-9396-ADB5F18EFE47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A8A7523-A8E5-466E-AA69-15C3B882274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A939A4E0-FEFD-40DF-85E4-335918A8DEB6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47813" y="339725"/>
            <a:ext cx="6424612" cy="44640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7DC07C81-FB75-4E8E-A293-FBB2A0E719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" t="2402" r="3600"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4156075"/>
            <a:ext cx="1058863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7662CD3D-F81F-4848-BC4D-D320308DF90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950" y="146050"/>
            <a:ext cx="8928100" cy="48514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5" y="4156075"/>
            <a:ext cx="106045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DF2DBA3A-BF02-4F92-8832-01DF1E362A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0A7635A-89CC-4A09-A888-14B150BFD4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15592" y="2224988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多边形的内角和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5003800" y="3292475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058" y="1276350"/>
            <a:ext cx="856722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7"/>
          <p:cNvSpPr>
            <a:spLocks noChangeArrowheads="1"/>
          </p:cNvSpPr>
          <p:nvPr/>
        </p:nvSpPr>
        <p:spPr bwMode="auto">
          <a:xfrm>
            <a:off x="1878013" y="196850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一、提问激趣，导入新课</a:t>
            </a:r>
          </a:p>
        </p:txBody>
      </p:sp>
      <p:sp>
        <p:nvSpPr>
          <p:cNvPr id="10243" name="矩形 2"/>
          <p:cNvSpPr>
            <a:spLocks noChangeArrowheads="1"/>
          </p:cNvSpPr>
          <p:nvPr/>
        </p:nvSpPr>
        <p:spPr bwMode="auto">
          <a:xfrm>
            <a:off x="974725" y="1058863"/>
            <a:ext cx="71977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_GB2312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观察这些图形，它们分别是什么图形？有什么共同特点？哪里是它们的内角？</a:t>
            </a:r>
            <a:endParaRPr lang="zh-CN" altLang="en-US" sz="28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5734050" y="2244725"/>
            <a:ext cx="1587500" cy="825500"/>
          </a:xfrm>
          <a:prstGeom prst="parallelogram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1266825" y="2233613"/>
            <a:ext cx="1238250" cy="825500"/>
          </a:xfrm>
          <a:prstGeom prst="parallelogram">
            <a:avLst>
              <a:gd name="adj" fmla="val 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2911475" y="2244725"/>
            <a:ext cx="838200" cy="825500"/>
          </a:xfrm>
          <a:prstGeom prst="parallelogram">
            <a:avLst>
              <a:gd name="adj" fmla="val 0"/>
            </a:avLst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梯形 18"/>
          <p:cNvSpPr/>
          <p:nvPr/>
        </p:nvSpPr>
        <p:spPr>
          <a:xfrm>
            <a:off x="4064000" y="2254250"/>
            <a:ext cx="1219200" cy="825500"/>
          </a:xfrm>
          <a:prstGeom prst="trapezoid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文本框 10"/>
          <p:cNvSpPr txBox="1">
            <a:spLocks noChangeArrowheads="1"/>
          </p:cNvSpPr>
          <p:nvPr/>
        </p:nvSpPr>
        <p:spPr bwMode="auto">
          <a:xfrm>
            <a:off x="1092200" y="3189288"/>
            <a:ext cx="1420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sp>
        <p:nvSpPr>
          <p:cNvPr id="21" name="文本框 11"/>
          <p:cNvSpPr txBox="1">
            <a:spLocks noChangeArrowheads="1"/>
          </p:cNvSpPr>
          <p:nvPr/>
        </p:nvSpPr>
        <p:spPr bwMode="auto">
          <a:xfrm>
            <a:off x="2620963" y="3189288"/>
            <a:ext cx="1419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sp>
        <p:nvSpPr>
          <p:cNvPr id="23" name="文本框 12"/>
          <p:cNvSpPr txBox="1">
            <a:spLocks noChangeArrowheads="1"/>
          </p:cNvSpPr>
          <p:nvPr/>
        </p:nvSpPr>
        <p:spPr bwMode="auto">
          <a:xfrm>
            <a:off x="5405438" y="3187700"/>
            <a:ext cx="22447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sp>
        <p:nvSpPr>
          <p:cNvPr id="25" name="文本框 13"/>
          <p:cNvSpPr txBox="1">
            <a:spLocks noChangeArrowheads="1"/>
          </p:cNvSpPr>
          <p:nvPr/>
        </p:nvSpPr>
        <p:spPr bwMode="auto">
          <a:xfrm>
            <a:off x="4168775" y="318928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梯形</a:t>
            </a:r>
          </a:p>
        </p:txBody>
      </p:sp>
      <p:sp>
        <p:nvSpPr>
          <p:cNvPr id="29" name="AutoShape 27"/>
          <p:cNvSpPr>
            <a:spLocks noChangeArrowheads="1"/>
          </p:cNvSpPr>
          <p:nvPr/>
        </p:nvSpPr>
        <p:spPr bwMode="auto">
          <a:xfrm>
            <a:off x="1691680" y="4011910"/>
            <a:ext cx="5522913" cy="584200"/>
          </a:xfrm>
          <a:prstGeom prst="wedgeRoundRectCallout">
            <a:avLst>
              <a:gd name="adj1" fmla="val 58694"/>
              <a:gd name="adj2" fmla="val 1299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这些四边形的内角和是多少呢？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45169" y="3851275"/>
            <a:ext cx="113058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20" grpId="0"/>
      <p:bldP spid="21" grpId="0"/>
      <p:bldP spid="23" grpId="0"/>
      <p:bldP spid="25" grpId="0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51" y="933450"/>
            <a:ext cx="638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11"/>
          <p:cNvSpPr txBox="1">
            <a:spLocks noChangeArrowheads="1"/>
          </p:cNvSpPr>
          <p:nvPr/>
        </p:nvSpPr>
        <p:spPr bwMode="auto">
          <a:xfrm>
            <a:off x="1395326" y="915988"/>
            <a:ext cx="53403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四边形的内角和是多少度？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24670" y="2556501"/>
            <a:ext cx="43043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我们学过哪些四边形？</a:t>
            </a:r>
            <a:endParaRPr lang="zh-CN" altLang="en-US" sz="3200">
              <a:latin typeface="Calibri" panose="020F0502020204030204" pitchFamily="34" charset="0"/>
              <a:ea typeface="黑体" panose="02010609060101010101" pitchFamily="49" charset="-122"/>
            </a:endParaRPr>
          </a:p>
        </p:txBody>
      </p:sp>
      <p:grpSp>
        <p:nvGrpSpPr>
          <p:cNvPr id="24" name="组合 16"/>
          <p:cNvGrpSpPr/>
          <p:nvPr/>
        </p:nvGrpSpPr>
        <p:grpSpPr bwMode="auto">
          <a:xfrm>
            <a:off x="627063" y="3298825"/>
            <a:ext cx="1419225" cy="1470025"/>
            <a:chOff x="1164689" y="3328769"/>
            <a:chExt cx="1420582" cy="1469858"/>
          </a:xfrm>
        </p:grpSpPr>
        <p:sp>
          <p:nvSpPr>
            <p:cNvPr id="25" name="平行四边形 24"/>
            <p:cNvSpPr/>
            <p:nvPr/>
          </p:nvSpPr>
          <p:spPr>
            <a:xfrm>
              <a:off x="1226660" y="3328769"/>
              <a:ext cx="1237845" cy="825406"/>
            </a:xfrm>
            <a:prstGeom prst="parallelogram">
              <a:avLst>
                <a:gd name="adj" fmla="val 0"/>
              </a:avLst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287" name="文本框 12"/>
            <p:cNvSpPr txBox="1">
              <a:spLocks noChangeArrowheads="1"/>
            </p:cNvSpPr>
            <p:nvPr/>
          </p:nvSpPr>
          <p:spPr bwMode="auto">
            <a:xfrm>
              <a:off x="1164689" y="4213852"/>
              <a:ext cx="1420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长方形</a:t>
              </a:r>
            </a:p>
          </p:txBody>
        </p:sp>
      </p:grpSp>
      <p:grpSp>
        <p:nvGrpSpPr>
          <p:cNvPr id="27" name="组合 17"/>
          <p:cNvGrpSpPr/>
          <p:nvPr/>
        </p:nvGrpSpPr>
        <p:grpSpPr bwMode="auto">
          <a:xfrm>
            <a:off x="1946275" y="3298825"/>
            <a:ext cx="1420813" cy="1470025"/>
            <a:chOff x="2764142" y="3328769"/>
            <a:chExt cx="1420582" cy="1469858"/>
          </a:xfrm>
        </p:grpSpPr>
        <p:sp>
          <p:nvSpPr>
            <p:cNvPr id="28" name="平行四边形 27"/>
            <p:cNvSpPr/>
            <p:nvPr/>
          </p:nvSpPr>
          <p:spPr>
            <a:xfrm>
              <a:off x="3024450" y="3328769"/>
              <a:ext cx="838064" cy="825406"/>
            </a:xfrm>
            <a:prstGeom prst="parallelogram">
              <a:avLst>
                <a:gd name="adj" fmla="val 0"/>
              </a:avLst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285" name="文本框 13"/>
            <p:cNvSpPr txBox="1">
              <a:spLocks noChangeArrowheads="1"/>
            </p:cNvSpPr>
            <p:nvPr/>
          </p:nvSpPr>
          <p:spPr bwMode="auto">
            <a:xfrm>
              <a:off x="2764142" y="4213852"/>
              <a:ext cx="1420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正方形</a:t>
              </a:r>
            </a:p>
          </p:txBody>
        </p:sp>
      </p:grpSp>
      <p:grpSp>
        <p:nvGrpSpPr>
          <p:cNvPr id="30" name="组合 2"/>
          <p:cNvGrpSpPr/>
          <p:nvPr/>
        </p:nvGrpSpPr>
        <p:grpSpPr bwMode="auto">
          <a:xfrm>
            <a:off x="4257675" y="3292475"/>
            <a:ext cx="2244725" cy="1470025"/>
            <a:chOff x="5097462" y="3316289"/>
            <a:chExt cx="2244725" cy="1469313"/>
          </a:xfrm>
        </p:grpSpPr>
        <p:sp>
          <p:nvSpPr>
            <p:cNvPr id="31" name="平行四边形 30"/>
            <p:cNvSpPr/>
            <p:nvPr/>
          </p:nvSpPr>
          <p:spPr bwMode="auto">
            <a:xfrm>
              <a:off x="5527675" y="3316289"/>
              <a:ext cx="1335087" cy="825100"/>
            </a:xfrm>
            <a:prstGeom prst="parallelogram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283" name="文本框 14"/>
            <p:cNvSpPr txBox="1">
              <a:spLocks noChangeArrowheads="1"/>
            </p:cNvSpPr>
            <p:nvPr/>
          </p:nvSpPr>
          <p:spPr bwMode="auto">
            <a:xfrm>
              <a:off x="5097462" y="4201177"/>
              <a:ext cx="2244725" cy="58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平行四边形</a:t>
              </a:r>
            </a:p>
          </p:txBody>
        </p:sp>
      </p:grpSp>
      <p:grpSp>
        <p:nvGrpSpPr>
          <p:cNvPr id="33" name="组合 1"/>
          <p:cNvGrpSpPr/>
          <p:nvPr/>
        </p:nvGrpSpPr>
        <p:grpSpPr bwMode="auto">
          <a:xfrm>
            <a:off x="3311525" y="3292475"/>
            <a:ext cx="1009650" cy="1470025"/>
            <a:chOff x="3893072" y="3322639"/>
            <a:chExt cx="1008610" cy="1470024"/>
          </a:xfrm>
        </p:grpSpPr>
        <p:sp>
          <p:nvSpPr>
            <p:cNvPr id="34" name="梯形 33"/>
            <p:cNvSpPr/>
            <p:nvPr/>
          </p:nvSpPr>
          <p:spPr bwMode="auto">
            <a:xfrm>
              <a:off x="3893072" y="3322639"/>
              <a:ext cx="1008610" cy="825499"/>
            </a:xfrm>
            <a:prstGeom prst="trapezoid">
              <a:avLst>
                <a:gd name="adj" fmla="val 40385"/>
              </a:avLst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281" name="文本框 15"/>
            <p:cNvSpPr txBox="1">
              <a:spLocks noChangeArrowheads="1"/>
            </p:cNvSpPr>
            <p:nvPr/>
          </p:nvSpPr>
          <p:spPr bwMode="auto">
            <a:xfrm>
              <a:off x="3893072" y="4207527"/>
              <a:ext cx="1008609" cy="585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梯形</a:t>
              </a:r>
            </a:p>
          </p:txBody>
        </p:sp>
      </p:grpSp>
      <p:grpSp>
        <p:nvGrpSpPr>
          <p:cNvPr id="36" name="组合 4"/>
          <p:cNvGrpSpPr/>
          <p:nvPr/>
        </p:nvGrpSpPr>
        <p:grpSpPr bwMode="auto">
          <a:xfrm>
            <a:off x="6430963" y="3292475"/>
            <a:ext cx="2244725" cy="1476375"/>
            <a:chOff x="6713538" y="3316289"/>
            <a:chExt cx="2244525" cy="1476374"/>
          </a:xfrm>
        </p:grpSpPr>
        <p:sp>
          <p:nvSpPr>
            <p:cNvPr id="37" name="矩形 11"/>
            <p:cNvSpPr/>
            <p:nvPr/>
          </p:nvSpPr>
          <p:spPr>
            <a:xfrm>
              <a:off x="7016723" y="3316289"/>
              <a:ext cx="1452434" cy="911224"/>
            </a:xfrm>
            <a:custGeom>
              <a:avLst/>
              <a:gdLst>
                <a:gd name="connsiteX0" fmla="*/ 0 w 1924050"/>
                <a:gd name="connsiteY0" fmla="*/ 0 h 1230313"/>
                <a:gd name="connsiteX1" fmla="*/ 1924050 w 1924050"/>
                <a:gd name="connsiteY1" fmla="*/ 0 h 1230313"/>
                <a:gd name="connsiteX2" fmla="*/ 1924050 w 1924050"/>
                <a:gd name="connsiteY2" fmla="*/ 1230313 h 1230313"/>
                <a:gd name="connsiteX3" fmla="*/ 0 w 1924050"/>
                <a:gd name="connsiteY3" fmla="*/ 1230313 h 1230313"/>
                <a:gd name="connsiteX4" fmla="*/ 0 w 1924050"/>
                <a:gd name="connsiteY4" fmla="*/ 0 h 1230313"/>
                <a:gd name="connsiteX0-1" fmla="*/ 0 w 1924050"/>
                <a:gd name="connsiteY0-2" fmla="*/ 0 h 1230313"/>
                <a:gd name="connsiteX1-3" fmla="*/ 1924050 w 1924050"/>
                <a:gd name="connsiteY1-4" fmla="*/ 0 h 1230313"/>
                <a:gd name="connsiteX2-5" fmla="*/ 1924050 w 1924050"/>
                <a:gd name="connsiteY2-6" fmla="*/ 1230313 h 1230313"/>
                <a:gd name="connsiteX3-7" fmla="*/ 335047 w 1924050"/>
                <a:gd name="connsiteY3-8" fmla="*/ 999968 h 1230313"/>
                <a:gd name="connsiteX4-9" fmla="*/ 0 w 1924050"/>
                <a:gd name="connsiteY4-10" fmla="*/ 0 h 1230313"/>
                <a:gd name="connsiteX0-11" fmla="*/ 0 w 1924050"/>
                <a:gd name="connsiteY0-12" fmla="*/ 0 h 1146551"/>
                <a:gd name="connsiteX1-13" fmla="*/ 1924050 w 1924050"/>
                <a:gd name="connsiteY1-14" fmla="*/ 0 h 1146551"/>
                <a:gd name="connsiteX2-15" fmla="*/ 1226035 w 1924050"/>
                <a:gd name="connsiteY2-16" fmla="*/ 1146551 h 1146551"/>
                <a:gd name="connsiteX3-17" fmla="*/ 335047 w 1924050"/>
                <a:gd name="connsiteY3-18" fmla="*/ 999968 h 1146551"/>
                <a:gd name="connsiteX4-19" fmla="*/ 0 w 1924050"/>
                <a:gd name="connsiteY4-20" fmla="*/ 0 h 1146551"/>
                <a:gd name="connsiteX0-21" fmla="*/ 0 w 1924050"/>
                <a:gd name="connsiteY0-22" fmla="*/ 0 h 1146551"/>
                <a:gd name="connsiteX1-23" fmla="*/ 1924050 w 1924050"/>
                <a:gd name="connsiteY1-24" fmla="*/ 0 h 1146551"/>
                <a:gd name="connsiteX2-25" fmla="*/ 1226035 w 1924050"/>
                <a:gd name="connsiteY2-26" fmla="*/ 1146551 h 1146551"/>
                <a:gd name="connsiteX3-27" fmla="*/ 376351 w 1924050"/>
                <a:gd name="connsiteY3-28" fmla="*/ 999968 h 1146551"/>
                <a:gd name="connsiteX4-29" fmla="*/ 0 w 1924050"/>
                <a:gd name="connsiteY4-30" fmla="*/ 0 h 11465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24050" h="1146551">
                  <a:moveTo>
                    <a:pt x="0" y="0"/>
                  </a:moveTo>
                  <a:lnTo>
                    <a:pt x="1924050" y="0"/>
                  </a:lnTo>
                  <a:lnTo>
                    <a:pt x="1226035" y="1146551"/>
                  </a:lnTo>
                  <a:lnTo>
                    <a:pt x="376351" y="9999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279" name="文本框 14"/>
            <p:cNvSpPr txBox="1">
              <a:spLocks noChangeArrowheads="1"/>
            </p:cNvSpPr>
            <p:nvPr/>
          </p:nvSpPr>
          <p:spPr bwMode="auto">
            <a:xfrm>
              <a:off x="6713538" y="4207888"/>
              <a:ext cx="22445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普通四边形</a:t>
              </a:r>
            </a:p>
          </p:txBody>
        </p:sp>
      </p:grpSp>
      <p:sp>
        <p:nvSpPr>
          <p:cNvPr id="39" name="AutoShape 27"/>
          <p:cNvSpPr>
            <a:spLocks noChangeArrowheads="1"/>
          </p:cNvSpPr>
          <p:nvPr/>
        </p:nvSpPr>
        <p:spPr bwMode="auto">
          <a:xfrm>
            <a:off x="4844016" y="1640933"/>
            <a:ext cx="3675063" cy="1063406"/>
          </a:xfrm>
          <a:prstGeom prst="wedgeRoundRectCallout">
            <a:avLst>
              <a:gd name="adj1" fmla="val -32789"/>
              <a:gd name="adj2" fmla="val 937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这些图形的内角和是不是一样的呢？</a:t>
            </a:r>
          </a:p>
        </p:txBody>
      </p:sp>
      <p:sp>
        <p:nvSpPr>
          <p:cNvPr id="11277" name="矩形 7"/>
          <p:cNvSpPr>
            <a:spLocks noChangeArrowheads="1"/>
          </p:cNvSpPr>
          <p:nvPr/>
        </p:nvSpPr>
        <p:spPr bwMode="auto">
          <a:xfrm>
            <a:off x="365125" y="212725"/>
            <a:ext cx="6777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二、合作交流，探索四边形的内角和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0" y="1946255"/>
            <a:ext cx="2407901" cy="544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utoUpdateAnimBg="0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00" y="1417483"/>
            <a:ext cx="1672876" cy="2026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9"/>
          <p:cNvGrpSpPr/>
          <p:nvPr/>
        </p:nvGrpSpPr>
        <p:grpSpPr bwMode="auto">
          <a:xfrm>
            <a:off x="1443038" y="3584575"/>
            <a:ext cx="1990725" cy="989013"/>
            <a:chOff x="1034" y="5617"/>
            <a:chExt cx="3135" cy="1559"/>
          </a:xfrm>
        </p:grpSpPr>
        <p:sp>
          <p:nvSpPr>
            <p:cNvPr id="4" name="矩形 3"/>
            <p:cNvSpPr/>
            <p:nvPr/>
          </p:nvSpPr>
          <p:spPr>
            <a:xfrm>
              <a:off x="1034" y="5617"/>
              <a:ext cx="3135" cy="1559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5" name="矩形 4"/>
            <p:cNvSpPr/>
            <p:nvPr/>
          </p:nvSpPr>
          <p:spPr>
            <a:xfrm>
              <a:off x="1034" y="6973"/>
              <a:ext cx="202" cy="203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6" name="矩形 5"/>
            <p:cNvSpPr/>
            <p:nvPr/>
          </p:nvSpPr>
          <p:spPr>
            <a:xfrm>
              <a:off x="1034" y="5617"/>
              <a:ext cx="202" cy="200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3966" y="5617"/>
              <a:ext cx="203" cy="200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8" name="矩形 7"/>
            <p:cNvSpPr/>
            <p:nvPr/>
          </p:nvSpPr>
          <p:spPr>
            <a:xfrm>
              <a:off x="3966" y="6973"/>
              <a:ext cx="203" cy="203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9" name="组合 20"/>
          <p:cNvGrpSpPr/>
          <p:nvPr/>
        </p:nvGrpSpPr>
        <p:grpSpPr bwMode="auto">
          <a:xfrm>
            <a:off x="3851275" y="3579813"/>
            <a:ext cx="989013" cy="990600"/>
            <a:chOff x="5145" y="5593"/>
            <a:chExt cx="1559" cy="1560"/>
          </a:xfrm>
        </p:grpSpPr>
        <p:sp>
          <p:nvSpPr>
            <p:cNvPr id="10" name="矩形 9"/>
            <p:cNvSpPr/>
            <p:nvPr/>
          </p:nvSpPr>
          <p:spPr>
            <a:xfrm>
              <a:off x="5145" y="5593"/>
              <a:ext cx="1559" cy="1557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1" name="矩形 10"/>
            <p:cNvSpPr/>
            <p:nvPr/>
          </p:nvSpPr>
          <p:spPr>
            <a:xfrm>
              <a:off x="5145" y="5593"/>
              <a:ext cx="203" cy="200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2" name="矩形 11"/>
            <p:cNvSpPr/>
            <p:nvPr/>
          </p:nvSpPr>
          <p:spPr>
            <a:xfrm>
              <a:off x="6501" y="5593"/>
              <a:ext cx="203" cy="200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5" y="6950"/>
              <a:ext cx="203" cy="200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" name="矩形 13"/>
            <p:cNvSpPr/>
            <p:nvPr/>
          </p:nvSpPr>
          <p:spPr>
            <a:xfrm>
              <a:off x="6501" y="6950"/>
              <a:ext cx="203" cy="203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2459038" y="1544638"/>
            <a:ext cx="6000750" cy="1504950"/>
          </a:xfrm>
          <a:prstGeom prst="wedgeRoundRectCallout">
            <a:avLst>
              <a:gd name="adj1" fmla="val -57963"/>
              <a:gd name="adj2" fmla="val -954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长方形和正方形的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个角都是直角，它们的内角和是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360°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5240338" y="3781425"/>
            <a:ext cx="3003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×4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=360°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19" y="683063"/>
            <a:ext cx="2648691" cy="594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7"/>
          <p:cNvSpPr>
            <a:spLocks noChangeArrowheads="1"/>
          </p:cNvSpPr>
          <p:nvPr/>
        </p:nvSpPr>
        <p:spPr bwMode="auto">
          <a:xfrm>
            <a:off x="1187624" y="1492250"/>
            <a:ext cx="5141913" cy="2000250"/>
          </a:xfrm>
          <a:prstGeom prst="wedgeRoundRectCallout">
            <a:avLst>
              <a:gd name="adj1" fmla="val 62065"/>
              <a:gd name="adj2" fmla="val 17565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探究平行四边形、梯形或不规则四边形的内角和是多少度？</a:t>
            </a:r>
          </a:p>
        </p:txBody>
      </p:sp>
      <p:pic>
        <p:nvPicPr>
          <p:cNvPr id="13315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8264" y="1962150"/>
            <a:ext cx="1505364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452563" y="1035050"/>
            <a:ext cx="66516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先测量出四边形每个角的度数，然后计算四个角的和是多少度</a:t>
            </a:r>
            <a:r>
              <a:rPr lang="zh-CN" altLang="en-US" sz="2800" b="1">
                <a:latin typeface="黑体" panose="02010609060101010101" pitchFamily="49" charset="-122"/>
              </a:rPr>
              <a:t>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4339" name="组合 8"/>
          <p:cNvGrpSpPr/>
          <p:nvPr/>
        </p:nvGrpSpPr>
        <p:grpSpPr bwMode="auto">
          <a:xfrm>
            <a:off x="1116013" y="339725"/>
            <a:ext cx="2236787" cy="720725"/>
            <a:chOff x="703953" y="1802710"/>
            <a:chExt cx="2236284" cy="719963"/>
          </a:xfrm>
        </p:grpSpPr>
        <p:grpSp>
          <p:nvGrpSpPr>
            <p:cNvPr id="14369" name="组合 6"/>
            <p:cNvGrpSpPr/>
            <p:nvPr/>
          </p:nvGrpSpPr>
          <p:grpSpPr bwMode="auto">
            <a:xfrm>
              <a:off x="703953" y="1802710"/>
              <a:ext cx="674688" cy="684212"/>
              <a:chOff x="1921583" y="3490738"/>
              <a:chExt cx="674779" cy="684422"/>
            </a:xfrm>
          </p:grpSpPr>
          <p:sp>
            <p:nvSpPr>
              <p:cNvPr id="10" name="MH_SubTitle_4"/>
              <p:cNvSpPr/>
              <p:nvPr>
                <p:custDataLst>
                  <p:tags r:id="rId1"/>
                </p:custDataLst>
              </p:nvPr>
            </p:nvSpPr>
            <p:spPr bwMode="auto">
              <a:xfrm>
                <a:off x="1921583" y="3577985"/>
                <a:ext cx="674626" cy="596452"/>
              </a:xfrm>
              <a:custGeom>
                <a:avLst/>
                <a:gdLst>
                  <a:gd name="T0" fmla="*/ 488 w 600"/>
                  <a:gd name="T1" fmla="*/ 11 h 570"/>
                  <a:gd name="T2" fmla="*/ 483 w 600"/>
                  <a:gd name="T3" fmla="*/ 170 h 570"/>
                  <a:gd name="T4" fmla="*/ 585 w 600"/>
                  <a:gd name="T5" fmla="*/ 316 h 570"/>
                  <a:gd name="T6" fmla="*/ 600 w 600"/>
                  <a:gd name="T7" fmla="*/ 335 h 570"/>
                  <a:gd name="T8" fmla="*/ 594 w 600"/>
                  <a:gd name="T9" fmla="*/ 356 h 570"/>
                  <a:gd name="T10" fmla="*/ 592 w 600"/>
                  <a:gd name="T11" fmla="*/ 360 h 570"/>
                  <a:gd name="T12" fmla="*/ 589 w 600"/>
                  <a:gd name="T13" fmla="*/ 365 h 570"/>
                  <a:gd name="T14" fmla="*/ 586 w 600"/>
                  <a:gd name="T15" fmla="*/ 369 h 570"/>
                  <a:gd name="T16" fmla="*/ 582 w 600"/>
                  <a:gd name="T17" fmla="*/ 372 h 570"/>
                  <a:gd name="T18" fmla="*/ 578 w 600"/>
                  <a:gd name="T19" fmla="*/ 375 h 570"/>
                  <a:gd name="T20" fmla="*/ 573 w 600"/>
                  <a:gd name="T21" fmla="*/ 378 h 570"/>
                  <a:gd name="T22" fmla="*/ 566 w 600"/>
                  <a:gd name="T23" fmla="*/ 380 h 570"/>
                  <a:gd name="T24" fmla="*/ 398 w 600"/>
                  <a:gd name="T25" fmla="*/ 437 h 570"/>
                  <a:gd name="T26" fmla="*/ 298 w 600"/>
                  <a:gd name="T27" fmla="*/ 570 h 570"/>
                  <a:gd name="T28" fmla="*/ 198 w 600"/>
                  <a:gd name="T29" fmla="*/ 437 h 570"/>
                  <a:gd name="T30" fmla="*/ 30 w 600"/>
                  <a:gd name="T31" fmla="*/ 380 h 570"/>
                  <a:gd name="T32" fmla="*/ 24 w 600"/>
                  <a:gd name="T33" fmla="*/ 378 h 570"/>
                  <a:gd name="T34" fmla="*/ 20 w 600"/>
                  <a:gd name="T35" fmla="*/ 376 h 570"/>
                  <a:gd name="T36" fmla="*/ 16 w 600"/>
                  <a:gd name="T37" fmla="*/ 374 h 570"/>
                  <a:gd name="T38" fmla="*/ 11 w 600"/>
                  <a:gd name="T39" fmla="*/ 370 h 570"/>
                  <a:gd name="T40" fmla="*/ 8 w 600"/>
                  <a:gd name="T41" fmla="*/ 366 h 570"/>
                  <a:gd name="T42" fmla="*/ 5 w 600"/>
                  <a:gd name="T43" fmla="*/ 362 h 570"/>
                  <a:gd name="T44" fmla="*/ 3 w 600"/>
                  <a:gd name="T45" fmla="*/ 358 h 570"/>
                  <a:gd name="T46" fmla="*/ 1 w 600"/>
                  <a:gd name="T47" fmla="*/ 352 h 570"/>
                  <a:gd name="T48" fmla="*/ 0 w 600"/>
                  <a:gd name="T49" fmla="*/ 347 h 570"/>
                  <a:gd name="T50" fmla="*/ 0 w 600"/>
                  <a:gd name="T51" fmla="*/ 342 h 570"/>
                  <a:gd name="T52" fmla="*/ 1 w 600"/>
                  <a:gd name="T53" fmla="*/ 337 h 570"/>
                  <a:gd name="T54" fmla="*/ 2 w 600"/>
                  <a:gd name="T55" fmla="*/ 332 h 570"/>
                  <a:gd name="T56" fmla="*/ 6 w 600"/>
                  <a:gd name="T57" fmla="*/ 322 h 570"/>
                  <a:gd name="T58" fmla="*/ 11 w 600"/>
                  <a:gd name="T59" fmla="*/ 316 h 570"/>
                  <a:gd name="T60" fmla="*/ 113 w 600"/>
                  <a:gd name="T61" fmla="*/ 170 h 570"/>
                  <a:gd name="T62" fmla="*/ 109 w 600"/>
                  <a:gd name="T63" fmla="*/ 11 h 570"/>
                  <a:gd name="T64" fmla="*/ 135 w 600"/>
                  <a:gd name="T65" fmla="*/ 0 h 570"/>
                  <a:gd name="T66" fmla="*/ 213 w 600"/>
                  <a:gd name="T67" fmla="*/ 30 h 570"/>
                  <a:gd name="T68" fmla="*/ 298 w 600"/>
                  <a:gd name="T69" fmla="*/ 61 h 570"/>
                  <a:gd name="T70" fmla="*/ 383 w 600"/>
                  <a:gd name="T71" fmla="*/ 30 h 570"/>
                  <a:gd name="T72" fmla="*/ 461 w 600"/>
                  <a:gd name="T73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00" h="570">
                    <a:moveTo>
                      <a:pt x="461" y="0"/>
                    </a:moveTo>
                    <a:cubicBezTo>
                      <a:pt x="472" y="0"/>
                      <a:pt x="481" y="4"/>
                      <a:pt x="488" y="11"/>
                    </a:cubicBezTo>
                    <a:cubicBezTo>
                      <a:pt x="493" y="16"/>
                      <a:pt x="498" y="26"/>
                      <a:pt x="497" y="42"/>
                    </a:cubicBezTo>
                    <a:cubicBezTo>
                      <a:pt x="493" y="85"/>
                      <a:pt x="488" y="128"/>
                      <a:pt x="483" y="170"/>
                    </a:cubicBezTo>
                    <a:cubicBezTo>
                      <a:pt x="481" y="183"/>
                      <a:pt x="489" y="207"/>
                      <a:pt x="499" y="217"/>
                    </a:cubicBezTo>
                    <a:cubicBezTo>
                      <a:pt x="528" y="248"/>
                      <a:pt x="556" y="280"/>
                      <a:pt x="585" y="316"/>
                    </a:cubicBezTo>
                    <a:cubicBezTo>
                      <a:pt x="589" y="321"/>
                      <a:pt x="592" y="327"/>
                      <a:pt x="594" y="333"/>
                    </a:cubicBezTo>
                    <a:cubicBezTo>
                      <a:pt x="600" y="335"/>
                      <a:pt x="600" y="335"/>
                      <a:pt x="600" y="335"/>
                    </a:cubicBezTo>
                    <a:cubicBezTo>
                      <a:pt x="595" y="354"/>
                      <a:pt x="595" y="354"/>
                      <a:pt x="595" y="354"/>
                    </a:cubicBezTo>
                    <a:cubicBezTo>
                      <a:pt x="595" y="354"/>
                      <a:pt x="594" y="355"/>
                      <a:pt x="594" y="356"/>
                    </a:cubicBezTo>
                    <a:cubicBezTo>
                      <a:pt x="594" y="356"/>
                      <a:pt x="594" y="357"/>
                      <a:pt x="593" y="358"/>
                    </a:cubicBezTo>
                    <a:cubicBezTo>
                      <a:pt x="593" y="359"/>
                      <a:pt x="593" y="360"/>
                      <a:pt x="592" y="360"/>
                    </a:cubicBezTo>
                    <a:cubicBezTo>
                      <a:pt x="592" y="361"/>
                      <a:pt x="591" y="362"/>
                      <a:pt x="591" y="363"/>
                    </a:cubicBezTo>
                    <a:cubicBezTo>
                      <a:pt x="590" y="364"/>
                      <a:pt x="590" y="364"/>
                      <a:pt x="589" y="365"/>
                    </a:cubicBezTo>
                    <a:cubicBezTo>
                      <a:pt x="589" y="366"/>
                      <a:pt x="588" y="367"/>
                      <a:pt x="588" y="367"/>
                    </a:cubicBezTo>
                    <a:cubicBezTo>
                      <a:pt x="587" y="368"/>
                      <a:pt x="587" y="368"/>
                      <a:pt x="586" y="369"/>
                    </a:cubicBezTo>
                    <a:cubicBezTo>
                      <a:pt x="585" y="370"/>
                      <a:pt x="585" y="370"/>
                      <a:pt x="584" y="371"/>
                    </a:cubicBezTo>
                    <a:cubicBezTo>
                      <a:pt x="583" y="372"/>
                      <a:pt x="583" y="372"/>
                      <a:pt x="582" y="372"/>
                    </a:cubicBezTo>
                    <a:cubicBezTo>
                      <a:pt x="581" y="373"/>
                      <a:pt x="581" y="374"/>
                      <a:pt x="580" y="374"/>
                    </a:cubicBezTo>
                    <a:cubicBezTo>
                      <a:pt x="579" y="375"/>
                      <a:pt x="578" y="375"/>
                      <a:pt x="578" y="375"/>
                    </a:cubicBezTo>
                    <a:cubicBezTo>
                      <a:pt x="577" y="376"/>
                      <a:pt x="576" y="376"/>
                      <a:pt x="575" y="377"/>
                    </a:cubicBezTo>
                    <a:cubicBezTo>
                      <a:pt x="575" y="377"/>
                      <a:pt x="574" y="377"/>
                      <a:pt x="573" y="378"/>
                    </a:cubicBezTo>
                    <a:cubicBezTo>
                      <a:pt x="572" y="378"/>
                      <a:pt x="572" y="378"/>
                      <a:pt x="571" y="379"/>
                    </a:cubicBezTo>
                    <a:cubicBezTo>
                      <a:pt x="569" y="379"/>
                      <a:pt x="568" y="380"/>
                      <a:pt x="566" y="380"/>
                    </a:cubicBezTo>
                    <a:cubicBezTo>
                      <a:pt x="531" y="389"/>
                      <a:pt x="488" y="398"/>
                      <a:pt x="439" y="407"/>
                    </a:cubicBezTo>
                    <a:cubicBezTo>
                      <a:pt x="425" y="410"/>
                      <a:pt x="405" y="424"/>
                      <a:pt x="398" y="437"/>
                    </a:cubicBezTo>
                    <a:cubicBezTo>
                      <a:pt x="375" y="480"/>
                      <a:pt x="352" y="519"/>
                      <a:pt x="332" y="550"/>
                    </a:cubicBezTo>
                    <a:cubicBezTo>
                      <a:pt x="323" y="563"/>
                      <a:pt x="311" y="570"/>
                      <a:pt x="298" y="570"/>
                    </a:cubicBezTo>
                    <a:cubicBezTo>
                      <a:pt x="285" y="570"/>
                      <a:pt x="273" y="563"/>
                      <a:pt x="265" y="550"/>
                    </a:cubicBezTo>
                    <a:cubicBezTo>
                      <a:pt x="244" y="519"/>
                      <a:pt x="221" y="480"/>
                      <a:pt x="198" y="437"/>
                    </a:cubicBezTo>
                    <a:cubicBezTo>
                      <a:pt x="191" y="424"/>
                      <a:pt x="171" y="410"/>
                      <a:pt x="157" y="407"/>
                    </a:cubicBezTo>
                    <a:cubicBezTo>
                      <a:pt x="108" y="398"/>
                      <a:pt x="65" y="389"/>
                      <a:pt x="30" y="380"/>
                    </a:cubicBezTo>
                    <a:cubicBezTo>
                      <a:pt x="29" y="380"/>
                      <a:pt x="27" y="379"/>
                      <a:pt x="26" y="379"/>
                    </a:cubicBezTo>
                    <a:cubicBezTo>
                      <a:pt x="25" y="379"/>
                      <a:pt x="25" y="379"/>
                      <a:pt x="24" y="378"/>
                    </a:cubicBezTo>
                    <a:cubicBezTo>
                      <a:pt x="23" y="378"/>
                      <a:pt x="22" y="378"/>
                      <a:pt x="21" y="377"/>
                    </a:cubicBezTo>
                    <a:cubicBezTo>
                      <a:pt x="21" y="377"/>
                      <a:pt x="20" y="377"/>
                      <a:pt x="20" y="376"/>
                    </a:cubicBezTo>
                    <a:cubicBezTo>
                      <a:pt x="19" y="376"/>
                      <a:pt x="18" y="375"/>
                      <a:pt x="17" y="375"/>
                    </a:cubicBezTo>
                    <a:cubicBezTo>
                      <a:pt x="17" y="374"/>
                      <a:pt x="16" y="374"/>
                      <a:pt x="16" y="374"/>
                    </a:cubicBezTo>
                    <a:cubicBezTo>
                      <a:pt x="15" y="373"/>
                      <a:pt x="13" y="372"/>
                      <a:pt x="12" y="371"/>
                    </a:cubicBezTo>
                    <a:cubicBezTo>
                      <a:pt x="12" y="371"/>
                      <a:pt x="11" y="370"/>
                      <a:pt x="11" y="370"/>
                    </a:cubicBezTo>
                    <a:cubicBezTo>
                      <a:pt x="10" y="369"/>
                      <a:pt x="10" y="369"/>
                      <a:pt x="9" y="368"/>
                    </a:cubicBezTo>
                    <a:cubicBezTo>
                      <a:pt x="8" y="367"/>
                      <a:pt x="8" y="367"/>
                      <a:pt x="8" y="366"/>
                    </a:cubicBezTo>
                    <a:cubicBezTo>
                      <a:pt x="7" y="365"/>
                      <a:pt x="6" y="365"/>
                      <a:pt x="6" y="364"/>
                    </a:cubicBezTo>
                    <a:cubicBezTo>
                      <a:pt x="5" y="363"/>
                      <a:pt x="5" y="363"/>
                      <a:pt x="5" y="362"/>
                    </a:cubicBezTo>
                    <a:cubicBezTo>
                      <a:pt x="4" y="361"/>
                      <a:pt x="4" y="360"/>
                      <a:pt x="3" y="359"/>
                    </a:cubicBezTo>
                    <a:cubicBezTo>
                      <a:pt x="3" y="359"/>
                      <a:pt x="3" y="358"/>
                      <a:pt x="3" y="358"/>
                    </a:cubicBezTo>
                    <a:cubicBezTo>
                      <a:pt x="2" y="356"/>
                      <a:pt x="2" y="355"/>
                      <a:pt x="1" y="353"/>
                    </a:cubicBezTo>
                    <a:cubicBezTo>
                      <a:pt x="1" y="353"/>
                      <a:pt x="1" y="352"/>
                      <a:pt x="1" y="352"/>
                    </a:cubicBezTo>
                    <a:cubicBezTo>
                      <a:pt x="1" y="351"/>
                      <a:pt x="1" y="350"/>
                      <a:pt x="0" y="349"/>
                    </a:cubicBezTo>
                    <a:cubicBezTo>
                      <a:pt x="0" y="348"/>
                      <a:pt x="0" y="348"/>
                      <a:pt x="0" y="347"/>
                    </a:cubicBezTo>
                    <a:cubicBezTo>
                      <a:pt x="0" y="346"/>
                      <a:pt x="0" y="345"/>
                      <a:pt x="0" y="344"/>
                    </a:cubicBezTo>
                    <a:cubicBezTo>
                      <a:pt x="0" y="343"/>
                      <a:pt x="0" y="343"/>
                      <a:pt x="0" y="342"/>
                    </a:cubicBezTo>
                    <a:cubicBezTo>
                      <a:pt x="0" y="341"/>
                      <a:pt x="0" y="339"/>
                      <a:pt x="1" y="338"/>
                    </a:cubicBezTo>
                    <a:cubicBezTo>
                      <a:pt x="1" y="338"/>
                      <a:pt x="1" y="337"/>
                      <a:pt x="1" y="337"/>
                    </a:cubicBezTo>
                    <a:cubicBezTo>
                      <a:pt x="1" y="336"/>
                      <a:pt x="1" y="335"/>
                      <a:pt x="2" y="333"/>
                    </a:cubicBezTo>
                    <a:cubicBezTo>
                      <a:pt x="2" y="333"/>
                      <a:pt x="2" y="332"/>
                      <a:pt x="2" y="332"/>
                    </a:cubicBezTo>
                    <a:cubicBezTo>
                      <a:pt x="2" y="331"/>
                      <a:pt x="3" y="331"/>
                      <a:pt x="3" y="330"/>
                    </a:cubicBezTo>
                    <a:cubicBezTo>
                      <a:pt x="6" y="322"/>
                      <a:pt x="6" y="322"/>
                      <a:pt x="6" y="322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9" y="319"/>
                      <a:pt x="10" y="318"/>
                      <a:pt x="11" y="316"/>
                    </a:cubicBezTo>
                    <a:cubicBezTo>
                      <a:pt x="40" y="280"/>
                      <a:pt x="68" y="248"/>
                      <a:pt x="97" y="217"/>
                    </a:cubicBezTo>
                    <a:cubicBezTo>
                      <a:pt x="107" y="207"/>
                      <a:pt x="115" y="183"/>
                      <a:pt x="113" y="170"/>
                    </a:cubicBezTo>
                    <a:cubicBezTo>
                      <a:pt x="108" y="127"/>
                      <a:pt x="103" y="85"/>
                      <a:pt x="99" y="42"/>
                    </a:cubicBezTo>
                    <a:cubicBezTo>
                      <a:pt x="98" y="26"/>
                      <a:pt x="103" y="16"/>
                      <a:pt x="109" y="11"/>
                    </a:cubicBezTo>
                    <a:cubicBezTo>
                      <a:pt x="115" y="4"/>
                      <a:pt x="124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2" y="0"/>
                      <a:pt x="149" y="1"/>
                      <a:pt x="156" y="5"/>
                    </a:cubicBezTo>
                    <a:cubicBezTo>
                      <a:pt x="175" y="13"/>
                      <a:pt x="193" y="22"/>
                      <a:pt x="213" y="30"/>
                    </a:cubicBezTo>
                    <a:cubicBezTo>
                      <a:pt x="233" y="39"/>
                      <a:pt x="253" y="47"/>
                      <a:pt x="273" y="57"/>
                    </a:cubicBezTo>
                    <a:cubicBezTo>
                      <a:pt x="279" y="60"/>
                      <a:pt x="288" y="61"/>
                      <a:pt x="298" y="61"/>
                    </a:cubicBezTo>
                    <a:cubicBezTo>
                      <a:pt x="308" y="61"/>
                      <a:pt x="317" y="60"/>
                      <a:pt x="323" y="57"/>
                    </a:cubicBezTo>
                    <a:cubicBezTo>
                      <a:pt x="344" y="47"/>
                      <a:pt x="363" y="39"/>
                      <a:pt x="383" y="30"/>
                    </a:cubicBezTo>
                    <a:cubicBezTo>
                      <a:pt x="403" y="21"/>
                      <a:pt x="421" y="13"/>
                      <a:pt x="440" y="5"/>
                    </a:cubicBezTo>
                    <a:cubicBezTo>
                      <a:pt x="447" y="1"/>
                      <a:pt x="454" y="0"/>
                      <a:pt x="461" y="0"/>
                    </a:cubicBezTo>
                    <a:close/>
                  </a:path>
                </a:pathLst>
              </a:custGeom>
              <a:solidFill>
                <a:srgbClr val="00AAB5"/>
              </a:solidFill>
              <a:ln w="57150">
                <a:noFill/>
              </a:ln>
              <a:effectLst>
                <a:outerShdw blurRad="215900" dist="76200" dir="2700000" sx="101000" sy="101000" algn="tl" rotWithShape="0">
                  <a:prstClr val="black">
                    <a:alpha val="27000"/>
                  </a:prstClr>
                </a:outerShdw>
              </a:effectLst>
            </p:spPr>
            <p:txBody>
              <a:bodyPr lIns="81000" tIns="216000" anchor="ctr" anchorCtr="1">
                <a:normAutofit fontScale="92500" lnSpcReduction="20000"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4372" name="文本框 10"/>
              <p:cNvSpPr txBox="1">
                <a:spLocks noChangeArrowheads="1"/>
              </p:cNvSpPr>
              <p:nvPr/>
            </p:nvSpPr>
            <p:spPr bwMode="auto">
              <a:xfrm>
                <a:off x="2058111" y="3490738"/>
                <a:ext cx="388946" cy="632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zh-CN" altLang="en-US" sz="32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370" name="文本框 7"/>
            <p:cNvSpPr txBox="1">
              <a:spLocks noChangeArrowheads="1"/>
            </p:cNvSpPr>
            <p:nvPr/>
          </p:nvSpPr>
          <p:spPr bwMode="auto">
            <a:xfrm>
              <a:off x="1365941" y="1876343"/>
              <a:ext cx="1574296" cy="64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测量法</a:t>
              </a:r>
            </a:p>
          </p:txBody>
        </p:sp>
      </p:grpSp>
      <p:sp>
        <p:nvSpPr>
          <p:cNvPr id="14340" name="文本框 35"/>
          <p:cNvSpPr txBox="1">
            <a:spLocks noChangeArrowheads="1"/>
          </p:cNvSpPr>
          <p:nvPr/>
        </p:nvSpPr>
        <p:spPr bwMode="auto">
          <a:xfrm rot="1463887">
            <a:off x="6076950" y="2157413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1" name="文本框 38"/>
          <p:cNvSpPr txBox="1">
            <a:spLocks noChangeArrowheads="1"/>
          </p:cNvSpPr>
          <p:nvPr/>
        </p:nvSpPr>
        <p:spPr bwMode="auto">
          <a:xfrm rot="1463887">
            <a:off x="3556000" y="3541713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2" name="文本框 39"/>
          <p:cNvSpPr txBox="1">
            <a:spLocks noChangeArrowheads="1"/>
          </p:cNvSpPr>
          <p:nvPr/>
        </p:nvSpPr>
        <p:spPr bwMode="auto">
          <a:xfrm rot="1463887">
            <a:off x="5500688" y="3541713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3" name="文本框 45"/>
          <p:cNvSpPr txBox="1">
            <a:spLocks noChangeArrowheads="1"/>
          </p:cNvSpPr>
          <p:nvPr/>
        </p:nvSpPr>
        <p:spPr bwMode="auto">
          <a:xfrm rot="1463887">
            <a:off x="2744788" y="3541713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4" name="文本框 47"/>
          <p:cNvSpPr txBox="1">
            <a:spLocks noChangeArrowheads="1"/>
          </p:cNvSpPr>
          <p:nvPr/>
        </p:nvSpPr>
        <p:spPr bwMode="auto">
          <a:xfrm rot="1463887">
            <a:off x="5321300" y="2236788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5" name="文本框 48"/>
          <p:cNvSpPr txBox="1">
            <a:spLocks noChangeArrowheads="1"/>
          </p:cNvSpPr>
          <p:nvPr/>
        </p:nvSpPr>
        <p:spPr bwMode="auto">
          <a:xfrm rot="1463887">
            <a:off x="4745038" y="3622675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6" name="文本框 61"/>
          <p:cNvSpPr txBox="1">
            <a:spLocks noChangeArrowheads="1"/>
          </p:cNvSpPr>
          <p:nvPr/>
        </p:nvSpPr>
        <p:spPr bwMode="auto">
          <a:xfrm rot="1463887">
            <a:off x="2417763" y="3117850"/>
            <a:ext cx="6334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7" name="文本框 62"/>
          <p:cNvSpPr txBox="1">
            <a:spLocks noChangeArrowheads="1"/>
          </p:cNvSpPr>
          <p:nvPr/>
        </p:nvSpPr>
        <p:spPr bwMode="auto">
          <a:xfrm rot="1463887">
            <a:off x="4073525" y="3117850"/>
            <a:ext cx="633413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8" name="文本框 63"/>
          <p:cNvSpPr txBox="1">
            <a:spLocks noChangeArrowheads="1"/>
          </p:cNvSpPr>
          <p:nvPr/>
        </p:nvSpPr>
        <p:spPr bwMode="auto">
          <a:xfrm rot="1463887">
            <a:off x="6018213" y="3117850"/>
            <a:ext cx="6334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49" name="文本框 69"/>
          <p:cNvSpPr txBox="1">
            <a:spLocks noChangeArrowheads="1"/>
          </p:cNvSpPr>
          <p:nvPr/>
        </p:nvSpPr>
        <p:spPr bwMode="auto">
          <a:xfrm rot="1463887">
            <a:off x="3262313" y="3117850"/>
            <a:ext cx="633412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4350" name="文本框 72"/>
          <p:cNvSpPr txBox="1">
            <a:spLocks noChangeArrowheads="1"/>
          </p:cNvSpPr>
          <p:nvPr/>
        </p:nvSpPr>
        <p:spPr bwMode="auto">
          <a:xfrm rot="1463887">
            <a:off x="5262563" y="3198813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FFF2C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状元成才路</a:t>
            </a:r>
          </a:p>
        </p:txBody>
      </p:sp>
      <p:pic>
        <p:nvPicPr>
          <p:cNvPr id="62" name="图片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5" y="2192338"/>
            <a:ext cx="271621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图片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3" y="2192338"/>
            <a:ext cx="271621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图片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3144">
            <a:off x="2635250" y="2085975"/>
            <a:ext cx="2716213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图片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3144">
            <a:off x="3627438" y="2266950"/>
            <a:ext cx="2716212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" name="组合 14"/>
          <p:cNvGrpSpPr/>
          <p:nvPr/>
        </p:nvGrpSpPr>
        <p:grpSpPr bwMode="auto">
          <a:xfrm>
            <a:off x="3348038" y="2273300"/>
            <a:ext cx="1111250" cy="584200"/>
            <a:chOff x="3327427" y="2380556"/>
            <a:chExt cx="1111460" cy="584873"/>
          </a:xfrm>
        </p:grpSpPr>
        <p:sp>
          <p:nvSpPr>
            <p:cNvPr id="67" name="弧形 66"/>
            <p:cNvSpPr/>
            <p:nvPr/>
          </p:nvSpPr>
          <p:spPr>
            <a:xfrm rot="4504957">
              <a:off x="3320935" y="2387048"/>
              <a:ext cx="292437" cy="279453"/>
            </a:xfrm>
            <a:prstGeom prst="arc">
              <a:avLst/>
            </a:prstGeom>
            <a:ln w="19050">
              <a:solidFill>
                <a:srgbClr val="FF66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527490" y="2442540"/>
              <a:ext cx="911397" cy="52288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70°</a:t>
              </a:r>
              <a:endParaRPr lang="zh-CN" alt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69" name="组合 16"/>
          <p:cNvGrpSpPr/>
          <p:nvPr/>
        </p:nvGrpSpPr>
        <p:grpSpPr bwMode="auto">
          <a:xfrm>
            <a:off x="4929188" y="2278063"/>
            <a:ext cx="911225" cy="604837"/>
            <a:chOff x="2846521" y="2333426"/>
            <a:chExt cx="910827" cy="603615"/>
          </a:xfrm>
        </p:grpSpPr>
        <p:sp>
          <p:nvSpPr>
            <p:cNvPr id="70" name="弧形 69"/>
            <p:cNvSpPr/>
            <p:nvPr/>
          </p:nvSpPr>
          <p:spPr>
            <a:xfrm rot="11645214">
              <a:off x="3435226" y="2333426"/>
              <a:ext cx="291972" cy="280419"/>
            </a:xfrm>
            <a:prstGeom prst="arc">
              <a:avLst/>
            </a:prstGeom>
            <a:ln w="19050">
              <a:solidFill>
                <a:srgbClr val="FF66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2846521" y="2414224"/>
              <a:ext cx="910827" cy="52281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60°</a:t>
              </a:r>
              <a:endParaRPr lang="zh-CN" alt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72" name="矩形 11"/>
          <p:cNvSpPr/>
          <p:nvPr/>
        </p:nvSpPr>
        <p:spPr>
          <a:xfrm>
            <a:off x="3448050" y="2381250"/>
            <a:ext cx="2274888" cy="1412875"/>
          </a:xfrm>
          <a:custGeom>
            <a:avLst/>
            <a:gdLst>
              <a:gd name="connsiteX0" fmla="*/ 0 w 1924050"/>
              <a:gd name="connsiteY0" fmla="*/ 0 h 1230313"/>
              <a:gd name="connsiteX1" fmla="*/ 1924050 w 1924050"/>
              <a:gd name="connsiteY1" fmla="*/ 0 h 1230313"/>
              <a:gd name="connsiteX2" fmla="*/ 1924050 w 1924050"/>
              <a:gd name="connsiteY2" fmla="*/ 1230313 h 1230313"/>
              <a:gd name="connsiteX3" fmla="*/ 0 w 1924050"/>
              <a:gd name="connsiteY3" fmla="*/ 1230313 h 1230313"/>
              <a:gd name="connsiteX4" fmla="*/ 0 w 1924050"/>
              <a:gd name="connsiteY4" fmla="*/ 0 h 1230313"/>
              <a:gd name="connsiteX0-1" fmla="*/ 0 w 1924050"/>
              <a:gd name="connsiteY0-2" fmla="*/ 0 h 1230313"/>
              <a:gd name="connsiteX1-3" fmla="*/ 1924050 w 1924050"/>
              <a:gd name="connsiteY1-4" fmla="*/ 0 h 1230313"/>
              <a:gd name="connsiteX2-5" fmla="*/ 1924050 w 1924050"/>
              <a:gd name="connsiteY2-6" fmla="*/ 1230313 h 1230313"/>
              <a:gd name="connsiteX3-7" fmla="*/ 335047 w 1924050"/>
              <a:gd name="connsiteY3-8" fmla="*/ 999968 h 1230313"/>
              <a:gd name="connsiteX4-9" fmla="*/ 0 w 1924050"/>
              <a:gd name="connsiteY4-10" fmla="*/ 0 h 1230313"/>
              <a:gd name="connsiteX0-11" fmla="*/ 0 w 1924050"/>
              <a:gd name="connsiteY0-12" fmla="*/ 0 h 1146551"/>
              <a:gd name="connsiteX1-13" fmla="*/ 1924050 w 1924050"/>
              <a:gd name="connsiteY1-14" fmla="*/ 0 h 1146551"/>
              <a:gd name="connsiteX2-15" fmla="*/ 1226035 w 1924050"/>
              <a:gd name="connsiteY2-16" fmla="*/ 1146551 h 1146551"/>
              <a:gd name="connsiteX3-17" fmla="*/ 335047 w 1924050"/>
              <a:gd name="connsiteY3-18" fmla="*/ 999968 h 1146551"/>
              <a:gd name="connsiteX4-19" fmla="*/ 0 w 1924050"/>
              <a:gd name="connsiteY4-20" fmla="*/ 0 h 1146551"/>
              <a:gd name="connsiteX0-21" fmla="*/ 0 w 1924050"/>
              <a:gd name="connsiteY0-22" fmla="*/ 0 h 1146551"/>
              <a:gd name="connsiteX1-23" fmla="*/ 1924050 w 1924050"/>
              <a:gd name="connsiteY1-24" fmla="*/ 0 h 1146551"/>
              <a:gd name="connsiteX2-25" fmla="*/ 1226035 w 1924050"/>
              <a:gd name="connsiteY2-26" fmla="*/ 1146551 h 1146551"/>
              <a:gd name="connsiteX3-27" fmla="*/ 376351 w 1924050"/>
              <a:gd name="connsiteY3-28" fmla="*/ 999968 h 1146551"/>
              <a:gd name="connsiteX4-29" fmla="*/ 0 w 1924050"/>
              <a:gd name="connsiteY4-30" fmla="*/ 0 h 1146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924050" h="1146551">
                <a:moveTo>
                  <a:pt x="0" y="0"/>
                </a:moveTo>
                <a:lnTo>
                  <a:pt x="1924050" y="0"/>
                </a:lnTo>
                <a:lnTo>
                  <a:pt x="1226035" y="1146551"/>
                </a:lnTo>
                <a:lnTo>
                  <a:pt x="376351" y="999968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73" name="组合 20"/>
          <p:cNvGrpSpPr/>
          <p:nvPr/>
        </p:nvGrpSpPr>
        <p:grpSpPr bwMode="auto">
          <a:xfrm>
            <a:off x="3744913" y="3024188"/>
            <a:ext cx="1084262" cy="728662"/>
            <a:chOff x="2697469" y="2270427"/>
            <a:chExt cx="1083951" cy="728838"/>
          </a:xfrm>
        </p:grpSpPr>
        <p:sp>
          <p:nvSpPr>
            <p:cNvPr id="74" name="弧形 73"/>
            <p:cNvSpPr/>
            <p:nvPr/>
          </p:nvSpPr>
          <p:spPr>
            <a:xfrm rot="586982">
              <a:off x="2711752" y="2719798"/>
              <a:ext cx="292016" cy="279467"/>
            </a:xfrm>
            <a:prstGeom prst="arc">
              <a:avLst>
                <a:gd name="adj1" fmla="val 14537529"/>
                <a:gd name="adj2" fmla="val 0"/>
              </a:avLst>
            </a:prstGeom>
            <a:ln w="19050">
              <a:solidFill>
                <a:srgbClr val="FF66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2697469" y="2270427"/>
              <a:ext cx="1083951" cy="5240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120°</a:t>
              </a:r>
              <a:endParaRPr lang="zh-CN" alt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76" name="组合 24"/>
          <p:cNvGrpSpPr/>
          <p:nvPr/>
        </p:nvGrpSpPr>
        <p:grpSpPr bwMode="auto">
          <a:xfrm>
            <a:off x="4410075" y="3198813"/>
            <a:ext cx="1084263" cy="725487"/>
            <a:chOff x="2468648" y="2293310"/>
            <a:chExt cx="1083951" cy="726455"/>
          </a:xfrm>
        </p:grpSpPr>
        <p:sp>
          <p:nvSpPr>
            <p:cNvPr id="77" name="弧形 76"/>
            <p:cNvSpPr/>
            <p:nvPr/>
          </p:nvSpPr>
          <p:spPr>
            <a:xfrm rot="18376770">
              <a:off x="2797723" y="2733067"/>
              <a:ext cx="292490" cy="280906"/>
            </a:xfrm>
            <a:prstGeom prst="arc">
              <a:avLst>
                <a:gd name="adj1" fmla="val 14537529"/>
                <a:gd name="adj2" fmla="val 0"/>
              </a:avLst>
            </a:prstGeom>
            <a:ln w="19050">
              <a:solidFill>
                <a:srgbClr val="FF66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2468648" y="2293310"/>
              <a:ext cx="1083951" cy="5229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n-lt"/>
                </a:rPr>
                <a:t>110°</a:t>
              </a:r>
              <a:endParaRPr lang="zh-CN" altLang="en-US" sz="28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81" name="文本框 80"/>
          <p:cNvSpPr txBox="1">
            <a:spLocks noChangeArrowheads="1"/>
          </p:cNvSpPr>
          <p:nvPr/>
        </p:nvSpPr>
        <p:spPr bwMode="auto">
          <a:xfrm>
            <a:off x="2344738" y="4181475"/>
            <a:ext cx="45434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70°+60°+120°+110°=360°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1"/>
          <p:cNvSpPr/>
          <p:nvPr/>
        </p:nvSpPr>
        <p:spPr>
          <a:xfrm>
            <a:off x="1366838" y="1435100"/>
            <a:ext cx="2276475" cy="1412875"/>
          </a:xfrm>
          <a:custGeom>
            <a:avLst/>
            <a:gdLst>
              <a:gd name="connsiteX0" fmla="*/ 0 w 1924050"/>
              <a:gd name="connsiteY0" fmla="*/ 0 h 1230313"/>
              <a:gd name="connsiteX1" fmla="*/ 1924050 w 1924050"/>
              <a:gd name="connsiteY1" fmla="*/ 0 h 1230313"/>
              <a:gd name="connsiteX2" fmla="*/ 1924050 w 1924050"/>
              <a:gd name="connsiteY2" fmla="*/ 1230313 h 1230313"/>
              <a:gd name="connsiteX3" fmla="*/ 0 w 1924050"/>
              <a:gd name="connsiteY3" fmla="*/ 1230313 h 1230313"/>
              <a:gd name="connsiteX4" fmla="*/ 0 w 1924050"/>
              <a:gd name="connsiteY4" fmla="*/ 0 h 1230313"/>
              <a:gd name="connsiteX0-1" fmla="*/ 0 w 1924050"/>
              <a:gd name="connsiteY0-2" fmla="*/ 0 h 1230313"/>
              <a:gd name="connsiteX1-3" fmla="*/ 1924050 w 1924050"/>
              <a:gd name="connsiteY1-4" fmla="*/ 0 h 1230313"/>
              <a:gd name="connsiteX2-5" fmla="*/ 1924050 w 1924050"/>
              <a:gd name="connsiteY2-6" fmla="*/ 1230313 h 1230313"/>
              <a:gd name="connsiteX3-7" fmla="*/ 335047 w 1924050"/>
              <a:gd name="connsiteY3-8" fmla="*/ 999968 h 1230313"/>
              <a:gd name="connsiteX4-9" fmla="*/ 0 w 1924050"/>
              <a:gd name="connsiteY4-10" fmla="*/ 0 h 1230313"/>
              <a:gd name="connsiteX0-11" fmla="*/ 0 w 1924050"/>
              <a:gd name="connsiteY0-12" fmla="*/ 0 h 1146551"/>
              <a:gd name="connsiteX1-13" fmla="*/ 1924050 w 1924050"/>
              <a:gd name="connsiteY1-14" fmla="*/ 0 h 1146551"/>
              <a:gd name="connsiteX2-15" fmla="*/ 1226035 w 1924050"/>
              <a:gd name="connsiteY2-16" fmla="*/ 1146551 h 1146551"/>
              <a:gd name="connsiteX3-17" fmla="*/ 335047 w 1924050"/>
              <a:gd name="connsiteY3-18" fmla="*/ 999968 h 1146551"/>
              <a:gd name="connsiteX4-19" fmla="*/ 0 w 1924050"/>
              <a:gd name="connsiteY4-20" fmla="*/ 0 h 1146551"/>
              <a:gd name="connsiteX0-21" fmla="*/ 0 w 1924050"/>
              <a:gd name="connsiteY0-22" fmla="*/ 0 h 1146551"/>
              <a:gd name="connsiteX1-23" fmla="*/ 1924050 w 1924050"/>
              <a:gd name="connsiteY1-24" fmla="*/ 0 h 1146551"/>
              <a:gd name="connsiteX2-25" fmla="*/ 1226035 w 1924050"/>
              <a:gd name="connsiteY2-26" fmla="*/ 1146551 h 1146551"/>
              <a:gd name="connsiteX3-27" fmla="*/ 376351 w 1924050"/>
              <a:gd name="connsiteY3-28" fmla="*/ 999968 h 1146551"/>
              <a:gd name="connsiteX4-29" fmla="*/ 0 w 1924050"/>
              <a:gd name="connsiteY4-30" fmla="*/ 0 h 1146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924050" h="1146551">
                <a:moveTo>
                  <a:pt x="0" y="0"/>
                </a:moveTo>
                <a:lnTo>
                  <a:pt x="1924050" y="0"/>
                </a:lnTo>
                <a:lnTo>
                  <a:pt x="1226035" y="1146551"/>
                </a:lnTo>
                <a:lnTo>
                  <a:pt x="376351" y="999968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9" name="组合 14"/>
          <p:cNvGrpSpPr/>
          <p:nvPr/>
        </p:nvGrpSpPr>
        <p:grpSpPr bwMode="auto">
          <a:xfrm>
            <a:off x="1252538" y="1333500"/>
            <a:ext cx="790575" cy="606425"/>
            <a:chOff x="3327427" y="2380556"/>
            <a:chExt cx="790863" cy="606949"/>
          </a:xfrm>
        </p:grpSpPr>
        <p:grpSp>
          <p:nvGrpSpPr>
            <p:cNvPr id="15398" name="组合 7"/>
            <p:cNvGrpSpPr/>
            <p:nvPr/>
          </p:nvGrpSpPr>
          <p:grpSpPr bwMode="auto">
            <a:xfrm>
              <a:off x="3327427" y="2380556"/>
              <a:ext cx="502242" cy="461763"/>
              <a:chOff x="3327427" y="2380556"/>
              <a:chExt cx="502242" cy="461763"/>
            </a:xfrm>
          </p:grpSpPr>
          <p:sp>
            <p:nvSpPr>
              <p:cNvPr id="12" name="弧形 11"/>
              <p:cNvSpPr/>
              <p:nvPr/>
            </p:nvSpPr>
            <p:spPr>
              <a:xfrm rot="4504957">
                <a:off x="3321002" y="2386981"/>
                <a:ext cx="292353" cy="279502"/>
              </a:xfrm>
              <a:prstGeom prst="arc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0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3516408" y="2442523"/>
                <a:ext cx="312852" cy="4003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+mn-lt"/>
                  </a:rPr>
                  <a:t>1</a:t>
                </a:r>
                <a:endParaRPr lang="zh-CN" altLang="en-US" sz="20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  <p:sp>
          <p:nvSpPr>
            <p:cNvPr id="11" name="矩形 11"/>
            <p:cNvSpPr/>
            <p:nvPr/>
          </p:nvSpPr>
          <p:spPr>
            <a:xfrm>
              <a:off x="3438592" y="2485422"/>
              <a:ext cx="679698" cy="502083"/>
            </a:xfrm>
            <a:custGeom>
              <a:avLst/>
              <a:gdLst>
                <a:gd name="connsiteX0" fmla="*/ 0 w 1924050"/>
                <a:gd name="connsiteY0" fmla="*/ 0 h 1230313"/>
                <a:gd name="connsiteX1" fmla="*/ 1924050 w 1924050"/>
                <a:gd name="connsiteY1" fmla="*/ 0 h 1230313"/>
                <a:gd name="connsiteX2" fmla="*/ 1924050 w 1924050"/>
                <a:gd name="connsiteY2" fmla="*/ 1230313 h 1230313"/>
                <a:gd name="connsiteX3" fmla="*/ 0 w 1924050"/>
                <a:gd name="connsiteY3" fmla="*/ 1230313 h 1230313"/>
                <a:gd name="connsiteX4" fmla="*/ 0 w 1924050"/>
                <a:gd name="connsiteY4" fmla="*/ 0 h 1230313"/>
                <a:gd name="connsiteX0-1" fmla="*/ 0 w 1924050"/>
                <a:gd name="connsiteY0-2" fmla="*/ 0 h 1230313"/>
                <a:gd name="connsiteX1-3" fmla="*/ 1924050 w 1924050"/>
                <a:gd name="connsiteY1-4" fmla="*/ 0 h 1230313"/>
                <a:gd name="connsiteX2-5" fmla="*/ 1924050 w 1924050"/>
                <a:gd name="connsiteY2-6" fmla="*/ 1230313 h 1230313"/>
                <a:gd name="connsiteX3-7" fmla="*/ 335047 w 1924050"/>
                <a:gd name="connsiteY3-8" fmla="*/ 999968 h 1230313"/>
                <a:gd name="connsiteX4-9" fmla="*/ 0 w 1924050"/>
                <a:gd name="connsiteY4-10" fmla="*/ 0 h 1230313"/>
                <a:gd name="connsiteX0-11" fmla="*/ 0 w 1924050"/>
                <a:gd name="connsiteY0-12" fmla="*/ 0 h 1146551"/>
                <a:gd name="connsiteX1-13" fmla="*/ 1924050 w 1924050"/>
                <a:gd name="connsiteY1-14" fmla="*/ 0 h 1146551"/>
                <a:gd name="connsiteX2-15" fmla="*/ 1226035 w 1924050"/>
                <a:gd name="connsiteY2-16" fmla="*/ 1146551 h 1146551"/>
                <a:gd name="connsiteX3-17" fmla="*/ 335047 w 1924050"/>
                <a:gd name="connsiteY3-18" fmla="*/ 999968 h 1146551"/>
                <a:gd name="connsiteX4-19" fmla="*/ 0 w 1924050"/>
                <a:gd name="connsiteY4-20" fmla="*/ 0 h 1146551"/>
                <a:gd name="connsiteX0-21" fmla="*/ 0 w 1924050"/>
                <a:gd name="connsiteY0-22" fmla="*/ 0 h 1146551"/>
                <a:gd name="connsiteX1-23" fmla="*/ 1924050 w 1924050"/>
                <a:gd name="connsiteY1-24" fmla="*/ 0 h 1146551"/>
                <a:gd name="connsiteX2-25" fmla="*/ 1226035 w 1924050"/>
                <a:gd name="connsiteY2-26" fmla="*/ 1146551 h 1146551"/>
                <a:gd name="connsiteX3-27" fmla="*/ 376351 w 1924050"/>
                <a:gd name="connsiteY3-28" fmla="*/ 999968 h 1146551"/>
                <a:gd name="connsiteX4-29" fmla="*/ 0 w 1924050"/>
                <a:gd name="connsiteY4-30" fmla="*/ 0 h 1146551"/>
                <a:gd name="connsiteX0-31" fmla="*/ 0 w 1924050"/>
                <a:gd name="connsiteY0-32" fmla="*/ 0 h 1146551"/>
                <a:gd name="connsiteX1-33" fmla="*/ 1924050 w 1924050"/>
                <a:gd name="connsiteY1-34" fmla="*/ 0 h 1146551"/>
                <a:gd name="connsiteX2-35" fmla="*/ 1226035 w 1924050"/>
                <a:gd name="connsiteY2-36" fmla="*/ 1146551 h 1146551"/>
                <a:gd name="connsiteX3-37" fmla="*/ 376351 w 1924050"/>
                <a:gd name="connsiteY3-38" fmla="*/ 999968 h 1146551"/>
                <a:gd name="connsiteX4-39" fmla="*/ 190365 w 1924050"/>
                <a:gd name="connsiteY4-40" fmla="*/ 508564 h 1146551"/>
                <a:gd name="connsiteX5" fmla="*/ 0 w 1924050"/>
                <a:gd name="connsiteY5" fmla="*/ 0 h 1146551"/>
                <a:gd name="connsiteX0-41" fmla="*/ 0 w 1924050"/>
                <a:gd name="connsiteY0-42" fmla="*/ 6796 h 1153347"/>
                <a:gd name="connsiteX1-43" fmla="*/ 420487 w 1924050"/>
                <a:gd name="connsiteY1-44" fmla="*/ 0 h 1153347"/>
                <a:gd name="connsiteX2-45" fmla="*/ 1924050 w 1924050"/>
                <a:gd name="connsiteY2-46" fmla="*/ 6796 h 1153347"/>
                <a:gd name="connsiteX3-47" fmla="*/ 1226035 w 1924050"/>
                <a:gd name="connsiteY3-48" fmla="*/ 1153347 h 1153347"/>
                <a:gd name="connsiteX4-49" fmla="*/ 376351 w 1924050"/>
                <a:gd name="connsiteY4-50" fmla="*/ 1006764 h 1153347"/>
                <a:gd name="connsiteX5-51" fmla="*/ 190365 w 1924050"/>
                <a:gd name="connsiteY5-52" fmla="*/ 515360 h 1153347"/>
                <a:gd name="connsiteX6" fmla="*/ 0 w 1924050"/>
                <a:gd name="connsiteY6" fmla="*/ 6796 h 1153347"/>
                <a:gd name="connsiteX0-53" fmla="*/ 0 w 1924050"/>
                <a:gd name="connsiteY0-54" fmla="*/ 6796 h 1153347"/>
                <a:gd name="connsiteX1-55" fmla="*/ 420487 w 1924050"/>
                <a:gd name="connsiteY1-56" fmla="*/ 0 h 1153347"/>
                <a:gd name="connsiteX2-57" fmla="*/ 1924050 w 1924050"/>
                <a:gd name="connsiteY2-58" fmla="*/ 6796 h 1153347"/>
                <a:gd name="connsiteX3-59" fmla="*/ 1226035 w 1924050"/>
                <a:gd name="connsiteY3-60" fmla="*/ 1153347 h 1153347"/>
                <a:gd name="connsiteX4-61" fmla="*/ 376351 w 1924050"/>
                <a:gd name="connsiteY4-62" fmla="*/ 1006764 h 1153347"/>
                <a:gd name="connsiteX5-63" fmla="*/ 190365 w 1924050"/>
                <a:gd name="connsiteY5-64" fmla="*/ 515360 h 1153347"/>
                <a:gd name="connsiteX6-65" fmla="*/ 154961 w 1924050"/>
                <a:gd name="connsiteY6-66" fmla="*/ 413421 h 1153347"/>
                <a:gd name="connsiteX7" fmla="*/ 0 w 1924050"/>
                <a:gd name="connsiteY7" fmla="*/ 6796 h 1153347"/>
                <a:gd name="connsiteX0-67" fmla="*/ 0 w 1924050"/>
                <a:gd name="connsiteY0-68" fmla="*/ 0 h 1146551"/>
                <a:gd name="connsiteX1-69" fmla="*/ 1924050 w 1924050"/>
                <a:gd name="connsiteY1-70" fmla="*/ 0 h 1146551"/>
                <a:gd name="connsiteX2-71" fmla="*/ 1226035 w 1924050"/>
                <a:gd name="connsiteY2-72" fmla="*/ 1146551 h 1146551"/>
                <a:gd name="connsiteX3-73" fmla="*/ 376351 w 1924050"/>
                <a:gd name="connsiteY3-74" fmla="*/ 999968 h 1146551"/>
                <a:gd name="connsiteX4-75" fmla="*/ 190365 w 1924050"/>
                <a:gd name="connsiteY4-76" fmla="*/ 508564 h 1146551"/>
                <a:gd name="connsiteX5-77" fmla="*/ 154961 w 1924050"/>
                <a:gd name="connsiteY5-78" fmla="*/ 406625 h 1146551"/>
                <a:gd name="connsiteX6-79" fmla="*/ 0 w 1924050"/>
                <a:gd name="connsiteY6-80" fmla="*/ 0 h 1146551"/>
                <a:gd name="connsiteX0-81" fmla="*/ 0 w 1924050"/>
                <a:gd name="connsiteY0-82" fmla="*/ 1133 h 1147684"/>
                <a:gd name="connsiteX1-83" fmla="*/ 573902 w 1924050"/>
                <a:gd name="connsiteY1-84" fmla="*/ 0 h 1147684"/>
                <a:gd name="connsiteX2-85" fmla="*/ 1924050 w 1924050"/>
                <a:gd name="connsiteY2-86" fmla="*/ 1133 h 1147684"/>
                <a:gd name="connsiteX3-87" fmla="*/ 1226035 w 1924050"/>
                <a:gd name="connsiteY3-88" fmla="*/ 1147684 h 1147684"/>
                <a:gd name="connsiteX4-89" fmla="*/ 376351 w 1924050"/>
                <a:gd name="connsiteY4-90" fmla="*/ 1001101 h 1147684"/>
                <a:gd name="connsiteX5-91" fmla="*/ 190365 w 1924050"/>
                <a:gd name="connsiteY5-92" fmla="*/ 509697 h 1147684"/>
                <a:gd name="connsiteX6-93" fmla="*/ 154961 w 1924050"/>
                <a:gd name="connsiteY6-94" fmla="*/ 407758 h 1147684"/>
                <a:gd name="connsiteX7-95" fmla="*/ 0 w 1924050"/>
                <a:gd name="connsiteY7-96" fmla="*/ 1133 h 1147684"/>
                <a:gd name="connsiteX0-97" fmla="*/ 0 w 1924050"/>
                <a:gd name="connsiteY0-98" fmla="*/ 1133 h 1001101"/>
                <a:gd name="connsiteX1-99" fmla="*/ 573902 w 1924050"/>
                <a:gd name="connsiteY1-100" fmla="*/ 0 h 1001101"/>
                <a:gd name="connsiteX2-101" fmla="*/ 1924050 w 1924050"/>
                <a:gd name="connsiteY2-102" fmla="*/ 1133 h 1001101"/>
                <a:gd name="connsiteX3-103" fmla="*/ 376351 w 1924050"/>
                <a:gd name="connsiteY3-104" fmla="*/ 1001101 h 1001101"/>
                <a:gd name="connsiteX4-105" fmla="*/ 190365 w 1924050"/>
                <a:gd name="connsiteY4-106" fmla="*/ 509697 h 1001101"/>
                <a:gd name="connsiteX5-107" fmla="*/ 154961 w 1924050"/>
                <a:gd name="connsiteY5-108" fmla="*/ 407758 h 1001101"/>
                <a:gd name="connsiteX6-109" fmla="*/ 0 w 1924050"/>
                <a:gd name="connsiteY6-110" fmla="*/ 1133 h 1001101"/>
                <a:gd name="connsiteX0-111" fmla="*/ 0 w 1924050"/>
                <a:gd name="connsiteY0-112" fmla="*/ 1133 h 509697"/>
                <a:gd name="connsiteX1-113" fmla="*/ 573902 w 1924050"/>
                <a:gd name="connsiteY1-114" fmla="*/ 0 h 509697"/>
                <a:gd name="connsiteX2-115" fmla="*/ 1924050 w 1924050"/>
                <a:gd name="connsiteY2-116" fmla="*/ 1133 h 509697"/>
                <a:gd name="connsiteX3-117" fmla="*/ 190365 w 1924050"/>
                <a:gd name="connsiteY3-118" fmla="*/ 509697 h 509697"/>
                <a:gd name="connsiteX4-119" fmla="*/ 154961 w 1924050"/>
                <a:gd name="connsiteY4-120" fmla="*/ 407758 h 509697"/>
                <a:gd name="connsiteX5-121" fmla="*/ 0 w 1924050"/>
                <a:gd name="connsiteY5-122" fmla="*/ 1133 h 509697"/>
                <a:gd name="connsiteX0-123" fmla="*/ 0 w 1924050"/>
                <a:gd name="connsiteY0-124" fmla="*/ 1133 h 407758"/>
                <a:gd name="connsiteX1-125" fmla="*/ 573902 w 1924050"/>
                <a:gd name="connsiteY1-126" fmla="*/ 0 h 407758"/>
                <a:gd name="connsiteX2-127" fmla="*/ 1924050 w 1924050"/>
                <a:gd name="connsiteY2-128" fmla="*/ 1133 h 407758"/>
                <a:gd name="connsiteX3-129" fmla="*/ 154961 w 1924050"/>
                <a:gd name="connsiteY3-130" fmla="*/ 407758 h 407758"/>
                <a:gd name="connsiteX4-131" fmla="*/ 0 w 1924050"/>
                <a:gd name="connsiteY4-132" fmla="*/ 1133 h 407758"/>
                <a:gd name="connsiteX0-133" fmla="*/ 0 w 573902"/>
                <a:gd name="connsiteY0-134" fmla="*/ 1133 h 407758"/>
                <a:gd name="connsiteX1-135" fmla="*/ 573902 w 573902"/>
                <a:gd name="connsiteY1-136" fmla="*/ 0 h 407758"/>
                <a:gd name="connsiteX2-137" fmla="*/ 154961 w 573902"/>
                <a:gd name="connsiteY2-138" fmla="*/ 407758 h 407758"/>
                <a:gd name="connsiteX3-139" fmla="*/ 0 w 573902"/>
                <a:gd name="connsiteY3-140" fmla="*/ 1133 h 4077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573902" h="407758">
                  <a:moveTo>
                    <a:pt x="0" y="1133"/>
                  </a:moveTo>
                  <a:lnTo>
                    <a:pt x="573902" y="0"/>
                  </a:lnTo>
                  <a:lnTo>
                    <a:pt x="154961" y="407758"/>
                  </a:lnTo>
                  <a:lnTo>
                    <a:pt x="0" y="1133"/>
                  </a:lnTo>
                  <a:close/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/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1252538" y="1333500"/>
            <a:ext cx="503237" cy="461963"/>
            <a:chOff x="3327427" y="2380556"/>
            <a:chExt cx="502242" cy="461763"/>
          </a:xfrm>
        </p:grpSpPr>
        <p:sp>
          <p:nvSpPr>
            <p:cNvPr id="15" name="弧形 14"/>
            <p:cNvSpPr/>
            <p:nvPr/>
          </p:nvSpPr>
          <p:spPr>
            <a:xfrm rot="4504957">
              <a:off x="3321656" y="2386327"/>
              <a:ext cx="291974" cy="280431"/>
            </a:xfrm>
            <a:prstGeom prst="arc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517550" y="2442442"/>
              <a:ext cx="312119" cy="3998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>
                  <a:solidFill>
                    <a:srgbClr val="FF0000"/>
                  </a:solidFill>
                  <a:latin typeface="+mn-lt"/>
                </a:rPr>
                <a:t>1</a:t>
              </a:r>
              <a:endParaRPr lang="zh-CN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7" name="组合 22"/>
          <p:cNvGrpSpPr/>
          <p:nvPr/>
        </p:nvGrpSpPr>
        <p:grpSpPr bwMode="auto">
          <a:xfrm>
            <a:off x="1570038" y="1992313"/>
            <a:ext cx="747712" cy="822325"/>
            <a:chOff x="3769282" y="2959585"/>
            <a:chExt cx="746877" cy="822822"/>
          </a:xfrm>
        </p:grpSpPr>
        <p:sp>
          <p:nvSpPr>
            <p:cNvPr id="18" name="矩形 11"/>
            <p:cNvSpPr/>
            <p:nvPr/>
          </p:nvSpPr>
          <p:spPr>
            <a:xfrm>
              <a:off x="3769282" y="2959585"/>
              <a:ext cx="746877" cy="767225"/>
            </a:xfrm>
            <a:custGeom>
              <a:avLst/>
              <a:gdLst>
                <a:gd name="connsiteX0" fmla="*/ 0 w 1924050"/>
                <a:gd name="connsiteY0" fmla="*/ 0 h 1230313"/>
                <a:gd name="connsiteX1" fmla="*/ 1924050 w 1924050"/>
                <a:gd name="connsiteY1" fmla="*/ 0 h 1230313"/>
                <a:gd name="connsiteX2" fmla="*/ 1924050 w 1924050"/>
                <a:gd name="connsiteY2" fmla="*/ 1230313 h 1230313"/>
                <a:gd name="connsiteX3" fmla="*/ 0 w 1924050"/>
                <a:gd name="connsiteY3" fmla="*/ 1230313 h 1230313"/>
                <a:gd name="connsiteX4" fmla="*/ 0 w 1924050"/>
                <a:gd name="connsiteY4" fmla="*/ 0 h 1230313"/>
                <a:gd name="connsiteX0-1" fmla="*/ 0 w 1924050"/>
                <a:gd name="connsiteY0-2" fmla="*/ 0 h 1230313"/>
                <a:gd name="connsiteX1-3" fmla="*/ 1924050 w 1924050"/>
                <a:gd name="connsiteY1-4" fmla="*/ 0 h 1230313"/>
                <a:gd name="connsiteX2-5" fmla="*/ 1924050 w 1924050"/>
                <a:gd name="connsiteY2-6" fmla="*/ 1230313 h 1230313"/>
                <a:gd name="connsiteX3-7" fmla="*/ 335047 w 1924050"/>
                <a:gd name="connsiteY3-8" fmla="*/ 999968 h 1230313"/>
                <a:gd name="connsiteX4-9" fmla="*/ 0 w 1924050"/>
                <a:gd name="connsiteY4-10" fmla="*/ 0 h 1230313"/>
                <a:gd name="connsiteX0-11" fmla="*/ 0 w 1924050"/>
                <a:gd name="connsiteY0-12" fmla="*/ 0 h 1146551"/>
                <a:gd name="connsiteX1-13" fmla="*/ 1924050 w 1924050"/>
                <a:gd name="connsiteY1-14" fmla="*/ 0 h 1146551"/>
                <a:gd name="connsiteX2-15" fmla="*/ 1226035 w 1924050"/>
                <a:gd name="connsiteY2-16" fmla="*/ 1146551 h 1146551"/>
                <a:gd name="connsiteX3-17" fmla="*/ 335047 w 1924050"/>
                <a:gd name="connsiteY3-18" fmla="*/ 999968 h 1146551"/>
                <a:gd name="connsiteX4-19" fmla="*/ 0 w 1924050"/>
                <a:gd name="connsiteY4-20" fmla="*/ 0 h 1146551"/>
                <a:gd name="connsiteX0-21" fmla="*/ 0 w 1924050"/>
                <a:gd name="connsiteY0-22" fmla="*/ 0 h 1146551"/>
                <a:gd name="connsiteX1-23" fmla="*/ 1924050 w 1924050"/>
                <a:gd name="connsiteY1-24" fmla="*/ 0 h 1146551"/>
                <a:gd name="connsiteX2-25" fmla="*/ 1226035 w 1924050"/>
                <a:gd name="connsiteY2-26" fmla="*/ 1146551 h 1146551"/>
                <a:gd name="connsiteX3-27" fmla="*/ 376351 w 1924050"/>
                <a:gd name="connsiteY3-28" fmla="*/ 999968 h 1146551"/>
                <a:gd name="connsiteX4-29" fmla="*/ 0 w 1924050"/>
                <a:gd name="connsiteY4-30" fmla="*/ 0 h 1146551"/>
                <a:gd name="connsiteX0-31" fmla="*/ 0 w 1924050"/>
                <a:gd name="connsiteY0-32" fmla="*/ 0 h 1146551"/>
                <a:gd name="connsiteX1-33" fmla="*/ 1924050 w 1924050"/>
                <a:gd name="connsiteY1-34" fmla="*/ 0 h 1146551"/>
                <a:gd name="connsiteX2-35" fmla="*/ 1226035 w 1924050"/>
                <a:gd name="connsiteY2-36" fmla="*/ 1146551 h 1146551"/>
                <a:gd name="connsiteX3-37" fmla="*/ 802939 w 1924050"/>
                <a:gd name="connsiteY3-38" fmla="*/ 1074820 h 1146551"/>
                <a:gd name="connsiteX4-39" fmla="*/ 376351 w 1924050"/>
                <a:gd name="connsiteY4-40" fmla="*/ 999968 h 1146551"/>
                <a:gd name="connsiteX5" fmla="*/ 0 w 1924050"/>
                <a:gd name="connsiteY5" fmla="*/ 0 h 1146551"/>
                <a:gd name="connsiteX0-41" fmla="*/ 0 w 1924050"/>
                <a:gd name="connsiteY0-42" fmla="*/ 0 h 1146551"/>
                <a:gd name="connsiteX1-43" fmla="*/ 1924050 w 1924050"/>
                <a:gd name="connsiteY1-44" fmla="*/ 0 h 1146551"/>
                <a:gd name="connsiteX2-45" fmla="*/ 1226035 w 1924050"/>
                <a:gd name="connsiteY2-46" fmla="*/ 1146551 h 1146551"/>
                <a:gd name="connsiteX3-47" fmla="*/ 802939 w 1924050"/>
                <a:gd name="connsiteY3-48" fmla="*/ 1074820 h 1146551"/>
                <a:gd name="connsiteX4-49" fmla="*/ 376351 w 1924050"/>
                <a:gd name="connsiteY4-50" fmla="*/ 999968 h 1146551"/>
                <a:gd name="connsiteX5-51" fmla="*/ 171577 w 1924050"/>
                <a:gd name="connsiteY5-52" fmla="*/ 451857 h 1146551"/>
                <a:gd name="connsiteX6" fmla="*/ 0 w 1924050"/>
                <a:gd name="connsiteY6" fmla="*/ 0 h 1146551"/>
                <a:gd name="connsiteX0-53" fmla="*/ 0 w 1226035"/>
                <a:gd name="connsiteY0-54" fmla="*/ 0 h 1146551"/>
                <a:gd name="connsiteX1-55" fmla="*/ 1226035 w 1226035"/>
                <a:gd name="connsiteY1-56" fmla="*/ 1146551 h 1146551"/>
                <a:gd name="connsiteX2-57" fmla="*/ 802939 w 1226035"/>
                <a:gd name="connsiteY2-58" fmla="*/ 1074820 h 1146551"/>
                <a:gd name="connsiteX3-59" fmla="*/ 376351 w 1226035"/>
                <a:gd name="connsiteY3-60" fmla="*/ 999968 h 1146551"/>
                <a:gd name="connsiteX4-61" fmla="*/ 171577 w 1226035"/>
                <a:gd name="connsiteY4-62" fmla="*/ 451857 h 1146551"/>
                <a:gd name="connsiteX5-63" fmla="*/ 0 w 1226035"/>
                <a:gd name="connsiteY5-64" fmla="*/ 0 h 1146551"/>
                <a:gd name="connsiteX0-65" fmla="*/ 0 w 1054458"/>
                <a:gd name="connsiteY0-66" fmla="*/ 0 h 694694"/>
                <a:gd name="connsiteX1-67" fmla="*/ 1054458 w 1054458"/>
                <a:gd name="connsiteY1-68" fmla="*/ 694694 h 694694"/>
                <a:gd name="connsiteX2-69" fmla="*/ 631362 w 1054458"/>
                <a:gd name="connsiteY2-70" fmla="*/ 622963 h 694694"/>
                <a:gd name="connsiteX3-71" fmla="*/ 204774 w 1054458"/>
                <a:gd name="connsiteY3-72" fmla="*/ 548111 h 694694"/>
                <a:gd name="connsiteX4-73" fmla="*/ 0 w 1054458"/>
                <a:gd name="connsiteY4-74" fmla="*/ 0 h 694694"/>
                <a:gd name="connsiteX0-75" fmla="*/ 0 w 631362"/>
                <a:gd name="connsiteY0-76" fmla="*/ 0 h 622963"/>
                <a:gd name="connsiteX1-77" fmla="*/ 631362 w 631362"/>
                <a:gd name="connsiteY1-78" fmla="*/ 622963 h 622963"/>
                <a:gd name="connsiteX2-79" fmla="*/ 204774 w 631362"/>
                <a:gd name="connsiteY2-80" fmla="*/ 548111 h 622963"/>
                <a:gd name="connsiteX3-81" fmla="*/ 0 w 631362"/>
                <a:gd name="connsiteY3-82" fmla="*/ 0 h 62296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31362" h="622963">
                  <a:moveTo>
                    <a:pt x="0" y="0"/>
                  </a:moveTo>
                  <a:lnTo>
                    <a:pt x="631362" y="622963"/>
                  </a:lnTo>
                  <a:lnTo>
                    <a:pt x="204774" y="54811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5393" name="组合 16"/>
            <p:cNvGrpSpPr/>
            <p:nvPr/>
          </p:nvGrpSpPr>
          <p:grpSpPr bwMode="auto">
            <a:xfrm>
              <a:off x="3864782" y="3227354"/>
              <a:ext cx="462655" cy="555053"/>
              <a:chOff x="3041396" y="2376971"/>
              <a:chExt cx="462655" cy="555053"/>
            </a:xfrm>
          </p:grpSpPr>
          <p:sp>
            <p:nvSpPr>
              <p:cNvPr id="20" name="弧形 19"/>
              <p:cNvSpPr/>
              <p:nvPr/>
            </p:nvSpPr>
            <p:spPr>
              <a:xfrm rot="365626">
                <a:off x="3041039" y="2652455"/>
                <a:ext cx="291774" cy="279569"/>
              </a:xfrm>
              <a:prstGeom prst="arc">
                <a:avLst>
                  <a:gd name="adj1" fmla="val 14844817"/>
                  <a:gd name="adj2" fmla="val 0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00" dirty="0"/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3191683" y="2377651"/>
                <a:ext cx="312389" cy="4002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+mn-lt"/>
                  </a:rPr>
                  <a:t>2</a:t>
                </a:r>
                <a:endParaRPr lang="zh-CN" altLang="en-US" sz="20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grpSp>
        <p:nvGrpSpPr>
          <p:cNvPr id="22" name="组合 23"/>
          <p:cNvGrpSpPr/>
          <p:nvPr/>
        </p:nvGrpSpPr>
        <p:grpSpPr bwMode="auto">
          <a:xfrm>
            <a:off x="1665288" y="2259013"/>
            <a:ext cx="463550" cy="555625"/>
            <a:chOff x="3041396" y="2376971"/>
            <a:chExt cx="462655" cy="555053"/>
          </a:xfrm>
        </p:grpSpPr>
        <p:sp>
          <p:nvSpPr>
            <p:cNvPr id="23" name="弧形 22"/>
            <p:cNvSpPr/>
            <p:nvPr/>
          </p:nvSpPr>
          <p:spPr>
            <a:xfrm rot="365626">
              <a:off x="3041396" y="2652912"/>
              <a:ext cx="291536" cy="279112"/>
            </a:xfrm>
            <a:prstGeom prst="arc">
              <a:avLst>
                <a:gd name="adj1" fmla="val 14844817"/>
                <a:gd name="adj2" fmla="val 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191917" y="2376971"/>
              <a:ext cx="312134" cy="3996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>
                  <a:solidFill>
                    <a:srgbClr val="FF0000"/>
                  </a:solidFill>
                  <a:latin typeface="+mn-lt"/>
                </a:rPr>
                <a:t>2</a:t>
              </a:r>
              <a:endParaRPr lang="zh-CN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25" name="组合 38"/>
          <p:cNvGrpSpPr/>
          <p:nvPr/>
        </p:nvGrpSpPr>
        <p:grpSpPr bwMode="auto">
          <a:xfrm>
            <a:off x="2903538" y="1343025"/>
            <a:ext cx="841375" cy="638175"/>
            <a:chOff x="5816600" y="2492737"/>
            <a:chExt cx="841763" cy="637812"/>
          </a:xfrm>
        </p:grpSpPr>
        <p:sp>
          <p:nvSpPr>
            <p:cNvPr id="26" name="矩形 11"/>
            <p:cNvSpPr/>
            <p:nvPr/>
          </p:nvSpPr>
          <p:spPr>
            <a:xfrm>
              <a:off x="5816600" y="2584760"/>
              <a:ext cx="743293" cy="545789"/>
            </a:xfrm>
            <a:custGeom>
              <a:avLst/>
              <a:gdLst>
                <a:gd name="connsiteX0" fmla="*/ 0 w 1924050"/>
                <a:gd name="connsiteY0" fmla="*/ 0 h 1230313"/>
                <a:gd name="connsiteX1" fmla="*/ 1924050 w 1924050"/>
                <a:gd name="connsiteY1" fmla="*/ 0 h 1230313"/>
                <a:gd name="connsiteX2" fmla="*/ 1924050 w 1924050"/>
                <a:gd name="connsiteY2" fmla="*/ 1230313 h 1230313"/>
                <a:gd name="connsiteX3" fmla="*/ 0 w 1924050"/>
                <a:gd name="connsiteY3" fmla="*/ 1230313 h 1230313"/>
                <a:gd name="connsiteX4" fmla="*/ 0 w 1924050"/>
                <a:gd name="connsiteY4" fmla="*/ 0 h 1230313"/>
                <a:gd name="connsiteX0-1" fmla="*/ 0 w 1924050"/>
                <a:gd name="connsiteY0-2" fmla="*/ 0 h 1230313"/>
                <a:gd name="connsiteX1-3" fmla="*/ 1924050 w 1924050"/>
                <a:gd name="connsiteY1-4" fmla="*/ 0 h 1230313"/>
                <a:gd name="connsiteX2-5" fmla="*/ 1924050 w 1924050"/>
                <a:gd name="connsiteY2-6" fmla="*/ 1230313 h 1230313"/>
                <a:gd name="connsiteX3-7" fmla="*/ 335047 w 1924050"/>
                <a:gd name="connsiteY3-8" fmla="*/ 999968 h 1230313"/>
                <a:gd name="connsiteX4-9" fmla="*/ 0 w 1924050"/>
                <a:gd name="connsiteY4-10" fmla="*/ 0 h 1230313"/>
                <a:gd name="connsiteX0-11" fmla="*/ 0 w 1924050"/>
                <a:gd name="connsiteY0-12" fmla="*/ 0 h 1146551"/>
                <a:gd name="connsiteX1-13" fmla="*/ 1924050 w 1924050"/>
                <a:gd name="connsiteY1-14" fmla="*/ 0 h 1146551"/>
                <a:gd name="connsiteX2-15" fmla="*/ 1226035 w 1924050"/>
                <a:gd name="connsiteY2-16" fmla="*/ 1146551 h 1146551"/>
                <a:gd name="connsiteX3-17" fmla="*/ 335047 w 1924050"/>
                <a:gd name="connsiteY3-18" fmla="*/ 999968 h 1146551"/>
                <a:gd name="connsiteX4-19" fmla="*/ 0 w 1924050"/>
                <a:gd name="connsiteY4-20" fmla="*/ 0 h 1146551"/>
                <a:gd name="connsiteX0-21" fmla="*/ 0 w 1924050"/>
                <a:gd name="connsiteY0-22" fmla="*/ 0 h 1146551"/>
                <a:gd name="connsiteX1-23" fmla="*/ 1924050 w 1924050"/>
                <a:gd name="connsiteY1-24" fmla="*/ 0 h 1146551"/>
                <a:gd name="connsiteX2-25" fmla="*/ 1226035 w 1924050"/>
                <a:gd name="connsiteY2-26" fmla="*/ 1146551 h 1146551"/>
                <a:gd name="connsiteX3-27" fmla="*/ 376351 w 1924050"/>
                <a:gd name="connsiteY3-28" fmla="*/ 999968 h 1146551"/>
                <a:gd name="connsiteX4-29" fmla="*/ 0 w 1924050"/>
                <a:gd name="connsiteY4-30" fmla="*/ 0 h 1146551"/>
                <a:gd name="connsiteX0-31" fmla="*/ 0 w 1924050"/>
                <a:gd name="connsiteY0-32" fmla="*/ 1484 h 1148035"/>
                <a:gd name="connsiteX1-33" fmla="*/ 1295067 w 1924050"/>
                <a:gd name="connsiteY1-34" fmla="*/ 0 h 1148035"/>
                <a:gd name="connsiteX2-35" fmla="*/ 1924050 w 1924050"/>
                <a:gd name="connsiteY2-36" fmla="*/ 1484 h 1148035"/>
                <a:gd name="connsiteX3-37" fmla="*/ 1226035 w 1924050"/>
                <a:gd name="connsiteY3-38" fmla="*/ 1148035 h 1148035"/>
                <a:gd name="connsiteX4-39" fmla="*/ 376351 w 1924050"/>
                <a:gd name="connsiteY4-40" fmla="*/ 1001452 h 1148035"/>
                <a:gd name="connsiteX5" fmla="*/ 0 w 1924050"/>
                <a:gd name="connsiteY5" fmla="*/ 1484 h 1148035"/>
                <a:gd name="connsiteX0-41" fmla="*/ 0 w 1924050"/>
                <a:gd name="connsiteY0-42" fmla="*/ 1484 h 1148035"/>
                <a:gd name="connsiteX1-43" fmla="*/ 1295067 w 1924050"/>
                <a:gd name="connsiteY1-44" fmla="*/ 0 h 1148035"/>
                <a:gd name="connsiteX2-45" fmla="*/ 1924050 w 1924050"/>
                <a:gd name="connsiteY2-46" fmla="*/ 1484 h 1148035"/>
                <a:gd name="connsiteX3-47" fmla="*/ 1649348 w 1924050"/>
                <a:gd name="connsiteY3-48" fmla="*/ 443075 h 1148035"/>
                <a:gd name="connsiteX4-49" fmla="*/ 1226035 w 1924050"/>
                <a:gd name="connsiteY4-50" fmla="*/ 1148035 h 1148035"/>
                <a:gd name="connsiteX5-51" fmla="*/ 376351 w 1924050"/>
                <a:gd name="connsiteY5-52" fmla="*/ 1001452 h 1148035"/>
                <a:gd name="connsiteX6" fmla="*/ 0 w 1924050"/>
                <a:gd name="connsiteY6" fmla="*/ 1484 h 1148035"/>
                <a:gd name="connsiteX0-53" fmla="*/ 0 w 1924050"/>
                <a:gd name="connsiteY0-54" fmla="*/ 1484 h 1001452"/>
                <a:gd name="connsiteX1-55" fmla="*/ 1295067 w 1924050"/>
                <a:gd name="connsiteY1-56" fmla="*/ 0 h 1001452"/>
                <a:gd name="connsiteX2-57" fmla="*/ 1924050 w 1924050"/>
                <a:gd name="connsiteY2-58" fmla="*/ 1484 h 1001452"/>
                <a:gd name="connsiteX3-59" fmla="*/ 1649348 w 1924050"/>
                <a:gd name="connsiteY3-60" fmla="*/ 443075 h 1001452"/>
                <a:gd name="connsiteX4-61" fmla="*/ 376351 w 1924050"/>
                <a:gd name="connsiteY4-62" fmla="*/ 1001452 h 1001452"/>
                <a:gd name="connsiteX5-63" fmla="*/ 0 w 1924050"/>
                <a:gd name="connsiteY5-64" fmla="*/ 1484 h 1001452"/>
                <a:gd name="connsiteX0-65" fmla="*/ 0 w 1924050"/>
                <a:gd name="connsiteY0-66" fmla="*/ 1484 h 443075"/>
                <a:gd name="connsiteX1-67" fmla="*/ 1295067 w 1924050"/>
                <a:gd name="connsiteY1-68" fmla="*/ 0 h 443075"/>
                <a:gd name="connsiteX2-69" fmla="*/ 1924050 w 1924050"/>
                <a:gd name="connsiteY2-70" fmla="*/ 1484 h 443075"/>
                <a:gd name="connsiteX3-71" fmla="*/ 1649348 w 1924050"/>
                <a:gd name="connsiteY3-72" fmla="*/ 443075 h 443075"/>
                <a:gd name="connsiteX4-73" fmla="*/ 0 w 1924050"/>
                <a:gd name="connsiteY4-74" fmla="*/ 1484 h 443075"/>
                <a:gd name="connsiteX0-75" fmla="*/ 354281 w 628983"/>
                <a:gd name="connsiteY0-76" fmla="*/ 443075 h 443075"/>
                <a:gd name="connsiteX1-77" fmla="*/ 0 w 628983"/>
                <a:gd name="connsiteY1-78" fmla="*/ 0 h 443075"/>
                <a:gd name="connsiteX2-79" fmla="*/ 628983 w 628983"/>
                <a:gd name="connsiteY2-80" fmla="*/ 1484 h 443075"/>
                <a:gd name="connsiteX3-81" fmla="*/ 354281 w 628983"/>
                <a:gd name="connsiteY3-82" fmla="*/ 443075 h 4430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28983" h="443075">
                  <a:moveTo>
                    <a:pt x="354281" y="443075"/>
                  </a:moveTo>
                  <a:lnTo>
                    <a:pt x="0" y="0"/>
                  </a:lnTo>
                  <a:lnTo>
                    <a:pt x="628983" y="1484"/>
                  </a:lnTo>
                  <a:lnTo>
                    <a:pt x="354281" y="443075"/>
                  </a:lnTo>
                  <a:close/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5387" name="组合 28"/>
            <p:cNvGrpSpPr/>
            <p:nvPr/>
          </p:nvGrpSpPr>
          <p:grpSpPr bwMode="auto">
            <a:xfrm>
              <a:off x="6099113" y="2492737"/>
              <a:ext cx="559250" cy="447085"/>
              <a:chOff x="3320424" y="2404617"/>
              <a:chExt cx="559250" cy="447085"/>
            </a:xfrm>
          </p:grpSpPr>
          <p:sp>
            <p:nvSpPr>
              <p:cNvPr id="28" name="弧形 27"/>
              <p:cNvSpPr/>
              <p:nvPr/>
            </p:nvSpPr>
            <p:spPr>
              <a:xfrm rot="11619555">
                <a:off x="3587439" y="2404617"/>
                <a:ext cx="292235" cy="279241"/>
              </a:xfrm>
              <a:prstGeom prst="arc">
                <a:avLst>
                  <a:gd name="adj1" fmla="val 16796129"/>
                  <a:gd name="adj2" fmla="val 0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00" dirty="0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320616" y="2452215"/>
                <a:ext cx="312881" cy="39982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+mn-lt"/>
                  </a:rPr>
                  <a:t>4</a:t>
                </a:r>
                <a:endParaRPr lang="zh-CN" altLang="en-US" sz="20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grpSp>
        <p:nvGrpSpPr>
          <p:cNvPr id="30" name="组合 31"/>
          <p:cNvGrpSpPr/>
          <p:nvPr/>
        </p:nvGrpSpPr>
        <p:grpSpPr bwMode="auto">
          <a:xfrm>
            <a:off x="2332038" y="2322513"/>
            <a:ext cx="793750" cy="668337"/>
            <a:chOff x="4337050" y="3771901"/>
            <a:chExt cx="793750" cy="669398"/>
          </a:xfrm>
        </p:grpSpPr>
        <p:sp>
          <p:nvSpPr>
            <p:cNvPr id="31" name="矩形 11"/>
            <p:cNvSpPr/>
            <p:nvPr/>
          </p:nvSpPr>
          <p:spPr>
            <a:xfrm>
              <a:off x="4337050" y="3771901"/>
              <a:ext cx="793750" cy="527887"/>
            </a:xfrm>
            <a:custGeom>
              <a:avLst/>
              <a:gdLst>
                <a:gd name="connsiteX0" fmla="*/ 0 w 1924050"/>
                <a:gd name="connsiteY0" fmla="*/ 0 h 1230313"/>
                <a:gd name="connsiteX1" fmla="*/ 1924050 w 1924050"/>
                <a:gd name="connsiteY1" fmla="*/ 0 h 1230313"/>
                <a:gd name="connsiteX2" fmla="*/ 1924050 w 1924050"/>
                <a:gd name="connsiteY2" fmla="*/ 1230313 h 1230313"/>
                <a:gd name="connsiteX3" fmla="*/ 0 w 1924050"/>
                <a:gd name="connsiteY3" fmla="*/ 1230313 h 1230313"/>
                <a:gd name="connsiteX4" fmla="*/ 0 w 1924050"/>
                <a:gd name="connsiteY4" fmla="*/ 0 h 1230313"/>
                <a:gd name="connsiteX0-1" fmla="*/ 0 w 1924050"/>
                <a:gd name="connsiteY0-2" fmla="*/ 0 h 1230313"/>
                <a:gd name="connsiteX1-3" fmla="*/ 1924050 w 1924050"/>
                <a:gd name="connsiteY1-4" fmla="*/ 0 h 1230313"/>
                <a:gd name="connsiteX2-5" fmla="*/ 1924050 w 1924050"/>
                <a:gd name="connsiteY2-6" fmla="*/ 1230313 h 1230313"/>
                <a:gd name="connsiteX3-7" fmla="*/ 335047 w 1924050"/>
                <a:gd name="connsiteY3-8" fmla="*/ 999968 h 1230313"/>
                <a:gd name="connsiteX4-9" fmla="*/ 0 w 1924050"/>
                <a:gd name="connsiteY4-10" fmla="*/ 0 h 1230313"/>
                <a:gd name="connsiteX0-11" fmla="*/ 0 w 1924050"/>
                <a:gd name="connsiteY0-12" fmla="*/ 0 h 1146551"/>
                <a:gd name="connsiteX1-13" fmla="*/ 1924050 w 1924050"/>
                <a:gd name="connsiteY1-14" fmla="*/ 0 h 1146551"/>
                <a:gd name="connsiteX2-15" fmla="*/ 1226035 w 1924050"/>
                <a:gd name="connsiteY2-16" fmla="*/ 1146551 h 1146551"/>
                <a:gd name="connsiteX3-17" fmla="*/ 335047 w 1924050"/>
                <a:gd name="connsiteY3-18" fmla="*/ 999968 h 1146551"/>
                <a:gd name="connsiteX4-19" fmla="*/ 0 w 1924050"/>
                <a:gd name="connsiteY4-20" fmla="*/ 0 h 1146551"/>
                <a:gd name="connsiteX0-21" fmla="*/ 0 w 1924050"/>
                <a:gd name="connsiteY0-22" fmla="*/ 0 h 1146551"/>
                <a:gd name="connsiteX1-23" fmla="*/ 1924050 w 1924050"/>
                <a:gd name="connsiteY1-24" fmla="*/ 0 h 1146551"/>
                <a:gd name="connsiteX2-25" fmla="*/ 1226035 w 1924050"/>
                <a:gd name="connsiteY2-26" fmla="*/ 1146551 h 1146551"/>
                <a:gd name="connsiteX3-27" fmla="*/ 376351 w 1924050"/>
                <a:gd name="connsiteY3-28" fmla="*/ 999968 h 1146551"/>
                <a:gd name="connsiteX4-29" fmla="*/ 0 w 1924050"/>
                <a:gd name="connsiteY4-30" fmla="*/ 0 h 1146551"/>
                <a:gd name="connsiteX0-31" fmla="*/ 0 w 1924050"/>
                <a:gd name="connsiteY0-32" fmla="*/ 0 h 1146551"/>
                <a:gd name="connsiteX1-33" fmla="*/ 1924050 w 1924050"/>
                <a:gd name="connsiteY1-34" fmla="*/ 0 h 1146551"/>
                <a:gd name="connsiteX2-35" fmla="*/ 1226035 w 1924050"/>
                <a:gd name="connsiteY2-36" fmla="*/ 1146551 h 1146551"/>
                <a:gd name="connsiteX3-37" fmla="*/ 817155 w 1924050"/>
                <a:gd name="connsiteY3-38" fmla="*/ 1073202 h 1146551"/>
                <a:gd name="connsiteX4-39" fmla="*/ 376351 w 1924050"/>
                <a:gd name="connsiteY4-40" fmla="*/ 999968 h 1146551"/>
                <a:gd name="connsiteX5" fmla="*/ 0 w 1924050"/>
                <a:gd name="connsiteY5" fmla="*/ 0 h 1146551"/>
                <a:gd name="connsiteX0-41" fmla="*/ 0 w 1924050"/>
                <a:gd name="connsiteY0-42" fmla="*/ 0 h 1146551"/>
                <a:gd name="connsiteX1-43" fmla="*/ 1924050 w 1924050"/>
                <a:gd name="connsiteY1-44" fmla="*/ 0 h 1146551"/>
                <a:gd name="connsiteX2-45" fmla="*/ 1488141 w 1924050"/>
                <a:gd name="connsiteY2-46" fmla="*/ 717712 h 1146551"/>
                <a:gd name="connsiteX3-47" fmla="*/ 1226035 w 1924050"/>
                <a:gd name="connsiteY3-48" fmla="*/ 1146551 h 1146551"/>
                <a:gd name="connsiteX4-49" fmla="*/ 817155 w 1924050"/>
                <a:gd name="connsiteY4-50" fmla="*/ 1073202 h 1146551"/>
                <a:gd name="connsiteX5-51" fmla="*/ 376351 w 1924050"/>
                <a:gd name="connsiteY5-52" fmla="*/ 999968 h 1146551"/>
                <a:gd name="connsiteX6" fmla="*/ 0 w 1924050"/>
                <a:gd name="connsiteY6" fmla="*/ 0 h 1146551"/>
                <a:gd name="connsiteX0-53" fmla="*/ 0 w 1488141"/>
                <a:gd name="connsiteY0-54" fmla="*/ 0 h 1146551"/>
                <a:gd name="connsiteX1-55" fmla="*/ 1488141 w 1488141"/>
                <a:gd name="connsiteY1-56" fmla="*/ 717712 h 1146551"/>
                <a:gd name="connsiteX2-57" fmla="*/ 1226035 w 1488141"/>
                <a:gd name="connsiteY2-58" fmla="*/ 1146551 h 1146551"/>
                <a:gd name="connsiteX3-59" fmla="*/ 817155 w 1488141"/>
                <a:gd name="connsiteY3-60" fmla="*/ 1073202 h 1146551"/>
                <a:gd name="connsiteX4-61" fmla="*/ 376351 w 1488141"/>
                <a:gd name="connsiteY4-62" fmla="*/ 999968 h 1146551"/>
                <a:gd name="connsiteX5-63" fmla="*/ 0 w 1488141"/>
                <a:gd name="connsiteY5-64" fmla="*/ 0 h 1146551"/>
                <a:gd name="connsiteX0-65" fmla="*/ 0 w 1111790"/>
                <a:gd name="connsiteY0-66" fmla="*/ 282256 h 428839"/>
                <a:gd name="connsiteX1-67" fmla="*/ 1111790 w 1111790"/>
                <a:gd name="connsiteY1-68" fmla="*/ 0 h 428839"/>
                <a:gd name="connsiteX2-69" fmla="*/ 849684 w 1111790"/>
                <a:gd name="connsiteY2-70" fmla="*/ 428839 h 428839"/>
                <a:gd name="connsiteX3-71" fmla="*/ 440804 w 1111790"/>
                <a:gd name="connsiteY3-72" fmla="*/ 355490 h 428839"/>
                <a:gd name="connsiteX4-73" fmla="*/ 0 w 1111790"/>
                <a:gd name="connsiteY4-74" fmla="*/ 282256 h 428839"/>
                <a:gd name="connsiteX0-75" fmla="*/ 0 w 670986"/>
                <a:gd name="connsiteY0-76" fmla="*/ 355490 h 428839"/>
                <a:gd name="connsiteX1-77" fmla="*/ 670986 w 670986"/>
                <a:gd name="connsiteY1-78" fmla="*/ 0 h 428839"/>
                <a:gd name="connsiteX2-79" fmla="*/ 408880 w 670986"/>
                <a:gd name="connsiteY2-80" fmla="*/ 428839 h 428839"/>
                <a:gd name="connsiteX3-81" fmla="*/ 0 w 670986"/>
                <a:gd name="connsiteY3-82" fmla="*/ 355490 h 4288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70986" h="428839">
                  <a:moveTo>
                    <a:pt x="0" y="355490"/>
                  </a:moveTo>
                  <a:lnTo>
                    <a:pt x="670986" y="0"/>
                  </a:lnTo>
                  <a:lnTo>
                    <a:pt x="408880" y="428839"/>
                  </a:lnTo>
                  <a:lnTo>
                    <a:pt x="0" y="355490"/>
                  </a:lnTo>
                  <a:close/>
                </a:path>
              </a:pathLst>
            </a:cu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5383" name="组合 19"/>
            <p:cNvGrpSpPr/>
            <p:nvPr/>
          </p:nvGrpSpPr>
          <p:grpSpPr bwMode="auto">
            <a:xfrm>
              <a:off x="4562018" y="3861567"/>
              <a:ext cx="371186" cy="579732"/>
              <a:chOff x="3026027" y="2523603"/>
              <a:chExt cx="371186" cy="579732"/>
            </a:xfrm>
          </p:grpSpPr>
          <p:sp>
            <p:nvSpPr>
              <p:cNvPr id="33" name="弧形 32"/>
              <p:cNvSpPr/>
              <p:nvPr/>
            </p:nvSpPr>
            <p:spPr>
              <a:xfrm rot="18412357">
                <a:off x="3111977" y="2817353"/>
                <a:ext cx="292564" cy="279400"/>
              </a:xfrm>
              <a:prstGeom prst="arc">
                <a:avLst>
                  <a:gd name="adj1" fmla="val 14844817"/>
                  <a:gd name="adj2" fmla="val 0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400" dirty="0"/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026484" y="2522978"/>
                <a:ext cx="312737" cy="40068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solidFill>
                      <a:srgbClr val="FF0000"/>
                    </a:solidFill>
                    <a:latin typeface="+mn-lt"/>
                  </a:rPr>
                  <a:t>3</a:t>
                </a:r>
                <a:endParaRPr lang="zh-CN" altLang="en-US" sz="2000" b="1" dirty="0">
                  <a:solidFill>
                    <a:srgbClr val="FF0000"/>
                  </a:solidFill>
                  <a:latin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 bwMode="auto">
          <a:xfrm>
            <a:off x="2557463" y="2411413"/>
            <a:ext cx="371475" cy="579437"/>
            <a:chOff x="3026027" y="2523603"/>
            <a:chExt cx="371186" cy="579732"/>
          </a:xfrm>
        </p:grpSpPr>
        <p:sp>
          <p:nvSpPr>
            <p:cNvPr id="36" name="弧形 35"/>
            <p:cNvSpPr/>
            <p:nvPr/>
          </p:nvSpPr>
          <p:spPr>
            <a:xfrm rot="18412357">
              <a:off x="3111497" y="2817619"/>
              <a:ext cx="292249" cy="279183"/>
            </a:xfrm>
            <a:prstGeom prst="arc">
              <a:avLst>
                <a:gd name="adj1" fmla="val 14844817"/>
                <a:gd name="adj2" fmla="val 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026027" y="2523603"/>
              <a:ext cx="312494" cy="4002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>
                  <a:solidFill>
                    <a:srgbClr val="FF0000"/>
                  </a:solidFill>
                  <a:latin typeface="+mn-lt"/>
                </a:rPr>
                <a:t>3</a:t>
              </a:r>
              <a:endParaRPr lang="zh-CN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3184525" y="1343025"/>
            <a:ext cx="558800" cy="446088"/>
            <a:chOff x="3320424" y="2404617"/>
            <a:chExt cx="559250" cy="447085"/>
          </a:xfrm>
        </p:grpSpPr>
        <p:sp>
          <p:nvSpPr>
            <p:cNvPr id="39" name="弧形 38"/>
            <p:cNvSpPr/>
            <p:nvPr/>
          </p:nvSpPr>
          <p:spPr>
            <a:xfrm rot="11619555">
              <a:off x="3587339" y="2404617"/>
              <a:ext cx="292335" cy="280024"/>
            </a:xfrm>
            <a:prstGeom prst="arc">
              <a:avLst>
                <a:gd name="adj1" fmla="val 16796129"/>
                <a:gd name="adj2" fmla="val 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20424" y="2452348"/>
              <a:ext cx="312990" cy="3993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>
                  <a:solidFill>
                    <a:srgbClr val="FF0000"/>
                  </a:solidFill>
                  <a:latin typeface="+mn-lt"/>
                </a:rPr>
                <a:t>4</a:t>
              </a:r>
              <a:endParaRPr lang="zh-CN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grpSp>
        <p:nvGrpSpPr>
          <p:cNvPr id="15371" name="组合 8"/>
          <p:cNvGrpSpPr/>
          <p:nvPr/>
        </p:nvGrpSpPr>
        <p:grpSpPr bwMode="auto">
          <a:xfrm>
            <a:off x="1116013" y="339725"/>
            <a:ext cx="2236787" cy="720725"/>
            <a:chOff x="703953" y="1802710"/>
            <a:chExt cx="2236166" cy="719963"/>
          </a:xfrm>
        </p:grpSpPr>
        <p:grpSp>
          <p:nvGrpSpPr>
            <p:cNvPr id="15374" name="组合 6"/>
            <p:cNvGrpSpPr/>
            <p:nvPr/>
          </p:nvGrpSpPr>
          <p:grpSpPr bwMode="auto">
            <a:xfrm>
              <a:off x="703953" y="1802710"/>
              <a:ext cx="674688" cy="684212"/>
              <a:chOff x="1921583" y="3490738"/>
              <a:chExt cx="674779" cy="684422"/>
            </a:xfrm>
          </p:grpSpPr>
          <p:sp>
            <p:nvSpPr>
              <p:cNvPr id="44" name="MH_SubTitle_4"/>
              <p:cNvSpPr/>
              <p:nvPr>
                <p:custDataLst>
                  <p:tags r:id="rId1"/>
                </p:custDataLst>
              </p:nvPr>
            </p:nvSpPr>
            <p:spPr bwMode="auto">
              <a:xfrm>
                <a:off x="1921583" y="3577985"/>
                <a:ext cx="674591" cy="596452"/>
              </a:xfrm>
              <a:custGeom>
                <a:avLst/>
                <a:gdLst>
                  <a:gd name="T0" fmla="*/ 488 w 600"/>
                  <a:gd name="T1" fmla="*/ 11 h 570"/>
                  <a:gd name="T2" fmla="*/ 483 w 600"/>
                  <a:gd name="T3" fmla="*/ 170 h 570"/>
                  <a:gd name="T4" fmla="*/ 585 w 600"/>
                  <a:gd name="T5" fmla="*/ 316 h 570"/>
                  <a:gd name="T6" fmla="*/ 600 w 600"/>
                  <a:gd name="T7" fmla="*/ 335 h 570"/>
                  <a:gd name="T8" fmla="*/ 594 w 600"/>
                  <a:gd name="T9" fmla="*/ 356 h 570"/>
                  <a:gd name="T10" fmla="*/ 592 w 600"/>
                  <a:gd name="T11" fmla="*/ 360 h 570"/>
                  <a:gd name="T12" fmla="*/ 589 w 600"/>
                  <a:gd name="T13" fmla="*/ 365 h 570"/>
                  <a:gd name="T14" fmla="*/ 586 w 600"/>
                  <a:gd name="T15" fmla="*/ 369 h 570"/>
                  <a:gd name="T16" fmla="*/ 582 w 600"/>
                  <a:gd name="T17" fmla="*/ 372 h 570"/>
                  <a:gd name="T18" fmla="*/ 578 w 600"/>
                  <a:gd name="T19" fmla="*/ 375 h 570"/>
                  <a:gd name="T20" fmla="*/ 573 w 600"/>
                  <a:gd name="T21" fmla="*/ 378 h 570"/>
                  <a:gd name="T22" fmla="*/ 566 w 600"/>
                  <a:gd name="T23" fmla="*/ 380 h 570"/>
                  <a:gd name="T24" fmla="*/ 398 w 600"/>
                  <a:gd name="T25" fmla="*/ 437 h 570"/>
                  <a:gd name="T26" fmla="*/ 298 w 600"/>
                  <a:gd name="T27" fmla="*/ 570 h 570"/>
                  <a:gd name="T28" fmla="*/ 198 w 600"/>
                  <a:gd name="T29" fmla="*/ 437 h 570"/>
                  <a:gd name="T30" fmla="*/ 30 w 600"/>
                  <a:gd name="T31" fmla="*/ 380 h 570"/>
                  <a:gd name="T32" fmla="*/ 24 w 600"/>
                  <a:gd name="T33" fmla="*/ 378 h 570"/>
                  <a:gd name="T34" fmla="*/ 20 w 600"/>
                  <a:gd name="T35" fmla="*/ 376 h 570"/>
                  <a:gd name="T36" fmla="*/ 16 w 600"/>
                  <a:gd name="T37" fmla="*/ 374 h 570"/>
                  <a:gd name="T38" fmla="*/ 11 w 600"/>
                  <a:gd name="T39" fmla="*/ 370 h 570"/>
                  <a:gd name="T40" fmla="*/ 8 w 600"/>
                  <a:gd name="T41" fmla="*/ 366 h 570"/>
                  <a:gd name="T42" fmla="*/ 5 w 600"/>
                  <a:gd name="T43" fmla="*/ 362 h 570"/>
                  <a:gd name="T44" fmla="*/ 3 w 600"/>
                  <a:gd name="T45" fmla="*/ 358 h 570"/>
                  <a:gd name="T46" fmla="*/ 1 w 600"/>
                  <a:gd name="T47" fmla="*/ 352 h 570"/>
                  <a:gd name="T48" fmla="*/ 0 w 600"/>
                  <a:gd name="T49" fmla="*/ 347 h 570"/>
                  <a:gd name="T50" fmla="*/ 0 w 600"/>
                  <a:gd name="T51" fmla="*/ 342 h 570"/>
                  <a:gd name="T52" fmla="*/ 1 w 600"/>
                  <a:gd name="T53" fmla="*/ 337 h 570"/>
                  <a:gd name="T54" fmla="*/ 2 w 600"/>
                  <a:gd name="T55" fmla="*/ 332 h 570"/>
                  <a:gd name="T56" fmla="*/ 6 w 600"/>
                  <a:gd name="T57" fmla="*/ 322 h 570"/>
                  <a:gd name="T58" fmla="*/ 11 w 600"/>
                  <a:gd name="T59" fmla="*/ 316 h 570"/>
                  <a:gd name="T60" fmla="*/ 113 w 600"/>
                  <a:gd name="T61" fmla="*/ 170 h 570"/>
                  <a:gd name="T62" fmla="*/ 109 w 600"/>
                  <a:gd name="T63" fmla="*/ 11 h 570"/>
                  <a:gd name="T64" fmla="*/ 135 w 600"/>
                  <a:gd name="T65" fmla="*/ 0 h 570"/>
                  <a:gd name="T66" fmla="*/ 213 w 600"/>
                  <a:gd name="T67" fmla="*/ 30 h 570"/>
                  <a:gd name="T68" fmla="*/ 298 w 600"/>
                  <a:gd name="T69" fmla="*/ 61 h 570"/>
                  <a:gd name="T70" fmla="*/ 383 w 600"/>
                  <a:gd name="T71" fmla="*/ 30 h 570"/>
                  <a:gd name="T72" fmla="*/ 461 w 600"/>
                  <a:gd name="T73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00" h="570">
                    <a:moveTo>
                      <a:pt x="461" y="0"/>
                    </a:moveTo>
                    <a:cubicBezTo>
                      <a:pt x="472" y="0"/>
                      <a:pt x="481" y="4"/>
                      <a:pt x="488" y="11"/>
                    </a:cubicBezTo>
                    <a:cubicBezTo>
                      <a:pt x="493" y="16"/>
                      <a:pt x="498" y="26"/>
                      <a:pt x="497" y="42"/>
                    </a:cubicBezTo>
                    <a:cubicBezTo>
                      <a:pt x="493" y="85"/>
                      <a:pt x="488" y="128"/>
                      <a:pt x="483" y="170"/>
                    </a:cubicBezTo>
                    <a:cubicBezTo>
                      <a:pt x="481" y="183"/>
                      <a:pt x="489" y="207"/>
                      <a:pt x="499" y="217"/>
                    </a:cubicBezTo>
                    <a:cubicBezTo>
                      <a:pt x="528" y="248"/>
                      <a:pt x="556" y="280"/>
                      <a:pt x="585" y="316"/>
                    </a:cubicBezTo>
                    <a:cubicBezTo>
                      <a:pt x="589" y="321"/>
                      <a:pt x="592" y="327"/>
                      <a:pt x="594" y="333"/>
                    </a:cubicBezTo>
                    <a:cubicBezTo>
                      <a:pt x="600" y="335"/>
                      <a:pt x="600" y="335"/>
                      <a:pt x="600" y="335"/>
                    </a:cubicBezTo>
                    <a:cubicBezTo>
                      <a:pt x="595" y="354"/>
                      <a:pt x="595" y="354"/>
                      <a:pt x="595" y="354"/>
                    </a:cubicBezTo>
                    <a:cubicBezTo>
                      <a:pt x="595" y="354"/>
                      <a:pt x="594" y="355"/>
                      <a:pt x="594" y="356"/>
                    </a:cubicBezTo>
                    <a:cubicBezTo>
                      <a:pt x="594" y="356"/>
                      <a:pt x="594" y="357"/>
                      <a:pt x="593" y="358"/>
                    </a:cubicBezTo>
                    <a:cubicBezTo>
                      <a:pt x="593" y="359"/>
                      <a:pt x="593" y="360"/>
                      <a:pt x="592" y="360"/>
                    </a:cubicBezTo>
                    <a:cubicBezTo>
                      <a:pt x="592" y="361"/>
                      <a:pt x="591" y="362"/>
                      <a:pt x="591" y="363"/>
                    </a:cubicBezTo>
                    <a:cubicBezTo>
                      <a:pt x="590" y="364"/>
                      <a:pt x="590" y="364"/>
                      <a:pt x="589" y="365"/>
                    </a:cubicBezTo>
                    <a:cubicBezTo>
                      <a:pt x="589" y="366"/>
                      <a:pt x="588" y="367"/>
                      <a:pt x="588" y="367"/>
                    </a:cubicBezTo>
                    <a:cubicBezTo>
                      <a:pt x="587" y="368"/>
                      <a:pt x="587" y="368"/>
                      <a:pt x="586" y="369"/>
                    </a:cubicBezTo>
                    <a:cubicBezTo>
                      <a:pt x="585" y="370"/>
                      <a:pt x="585" y="370"/>
                      <a:pt x="584" y="371"/>
                    </a:cubicBezTo>
                    <a:cubicBezTo>
                      <a:pt x="583" y="372"/>
                      <a:pt x="583" y="372"/>
                      <a:pt x="582" y="372"/>
                    </a:cubicBezTo>
                    <a:cubicBezTo>
                      <a:pt x="581" y="373"/>
                      <a:pt x="581" y="374"/>
                      <a:pt x="580" y="374"/>
                    </a:cubicBezTo>
                    <a:cubicBezTo>
                      <a:pt x="579" y="375"/>
                      <a:pt x="578" y="375"/>
                      <a:pt x="578" y="375"/>
                    </a:cubicBezTo>
                    <a:cubicBezTo>
                      <a:pt x="577" y="376"/>
                      <a:pt x="576" y="376"/>
                      <a:pt x="575" y="377"/>
                    </a:cubicBezTo>
                    <a:cubicBezTo>
                      <a:pt x="575" y="377"/>
                      <a:pt x="574" y="377"/>
                      <a:pt x="573" y="378"/>
                    </a:cubicBezTo>
                    <a:cubicBezTo>
                      <a:pt x="572" y="378"/>
                      <a:pt x="572" y="378"/>
                      <a:pt x="571" y="379"/>
                    </a:cubicBezTo>
                    <a:cubicBezTo>
                      <a:pt x="569" y="379"/>
                      <a:pt x="568" y="380"/>
                      <a:pt x="566" y="380"/>
                    </a:cubicBezTo>
                    <a:cubicBezTo>
                      <a:pt x="531" y="389"/>
                      <a:pt x="488" y="398"/>
                      <a:pt x="439" y="407"/>
                    </a:cubicBezTo>
                    <a:cubicBezTo>
                      <a:pt x="425" y="410"/>
                      <a:pt x="405" y="424"/>
                      <a:pt x="398" y="437"/>
                    </a:cubicBezTo>
                    <a:cubicBezTo>
                      <a:pt x="375" y="480"/>
                      <a:pt x="352" y="519"/>
                      <a:pt x="332" y="550"/>
                    </a:cubicBezTo>
                    <a:cubicBezTo>
                      <a:pt x="323" y="563"/>
                      <a:pt x="311" y="570"/>
                      <a:pt x="298" y="570"/>
                    </a:cubicBezTo>
                    <a:cubicBezTo>
                      <a:pt x="285" y="570"/>
                      <a:pt x="273" y="563"/>
                      <a:pt x="265" y="550"/>
                    </a:cubicBezTo>
                    <a:cubicBezTo>
                      <a:pt x="244" y="519"/>
                      <a:pt x="221" y="480"/>
                      <a:pt x="198" y="437"/>
                    </a:cubicBezTo>
                    <a:cubicBezTo>
                      <a:pt x="191" y="424"/>
                      <a:pt x="171" y="410"/>
                      <a:pt x="157" y="407"/>
                    </a:cubicBezTo>
                    <a:cubicBezTo>
                      <a:pt x="108" y="398"/>
                      <a:pt x="65" y="389"/>
                      <a:pt x="30" y="380"/>
                    </a:cubicBezTo>
                    <a:cubicBezTo>
                      <a:pt x="29" y="380"/>
                      <a:pt x="27" y="379"/>
                      <a:pt x="26" y="379"/>
                    </a:cubicBezTo>
                    <a:cubicBezTo>
                      <a:pt x="25" y="379"/>
                      <a:pt x="25" y="379"/>
                      <a:pt x="24" y="378"/>
                    </a:cubicBezTo>
                    <a:cubicBezTo>
                      <a:pt x="23" y="378"/>
                      <a:pt x="22" y="378"/>
                      <a:pt x="21" y="377"/>
                    </a:cubicBezTo>
                    <a:cubicBezTo>
                      <a:pt x="21" y="377"/>
                      <a:pt x="20" y="377"/>
                      <a:pt x="20" y="376"/>
                    </a:cubicBezTo>
                    <a:cubicBezTo>
                      <a:pt x="19" y="376"/>
                      <a:pt x="18" y="375"/>
                      <a:pt x="17" y="375"/>
                    </a:cubicBezTo>
                    <a:cubicBezTo>
                      <a:pt x="17" y="374"/>
                      <a:pt x="16" y="374"/>
                      <a:pt x="16" y="374"/>
                    </a:cubicBezTo>
                    <a:cubicBezTo>
                      <a:pt x="15" y="373"/>
                      <a:pt x="13" y="372"/>
                      <a:pt x="12" y="371"/>
                    </a:cubicBezTo>
                    <a:cubicBezTo>
                      <a:pt x="12" y="371"/>
                      <a:pt x="11" y="370"/>
                      <a:pt x="11" y="370"/>
                    </a:cubicBezTo>
                    <a:cubicBezTo>
                      <a:pt x="10" y="369"/>
                      <a:pt x="10" y="369"/>
                      <a:pt x="9" y="368"/>
                    </a:cubicBezTo>
                    <a:cubicBezTo>
                      <a:pt x="8" y="367"/>
                      <a:pt x="8" y="367"/>
                      <a:pt x="8" y="366"/>
                    </a:cubicBezTo>
                    <a:cubicBezTo>
                      <a:pt x="7" y="365"/>
                      <a:pt x="6" y="365"/>
                      <a:pt x="6" y="364"/>
                    </a:cubicBezTo>
                    <a:cubicBezTo>
                      <a:pt x="5" y="363"/>
                      <a:pt x="5" y="363"/>
                      <a:pt x="5" y="362"/>
                    </a:cubicBezTo>
                    <a:cubicBezTo>
                      <a:pt x="4" y="361"/>
                      <a:pt x="4" y="360"/>
                      <a:pt x="3" y="359"/>
                    </a:cubicBezTo>
                    <a:cubicBezTo>
                      <a:pt x="3" y="359"/>
                      <a:pt x="3" y="358"/>
                      <a:pt x="3" y="358"/>
                    </a:cubicBezTo>
                    <a:cubicBezTo>
                      <a:pt x="2" y="356"/>
                      <a:pt x="2" y="355"/>
                      <a:pt x="1" y="353"/>
                    </a:cubicBezTo>
                    <a:cubicBezTo>
                      <a:pt x="1" y="353"/>
                      <a:pt x="1" y="352"/>
                      <a:pt x="1" y="352"/>
                    </a:cubicBezTo>
                    <a:cubicBezTo>
                      <a:pt x="1" y="351"/>
                      <a:pt x="1" y="350"/>
                      <a:pt x="0" y="349"/>
                    </a:cubicBezTo>
                    <a:cubicBezTo>
                      <a:pt x="0" y="348"/>
                      <a:pt x="0" y="348"/>
                      <a:pt x="0" y="347"/>
                    </a:cubicBezTo>
                    <a:cubicBezTo>
                      <a:pt x="0" y="346"/>
                      <a:pt x="0" y="345"/>
                      <a:pt x="0" y="344"/>
                    </a:cubicBezTo>
                    <a:cubicBezTo>
                      <a:pt x="0" y="343"/>
                      <a:pt x="0" y="343"/>
                      <a:pt x="0" y="342"/>
                    </a:cubicBezTo>
                    <a:cubicBezTo>
                      <a:pt x="0" y="341"/>
                      <a:pt x="0" y="339"/>
                      <a:pt x="1" y="338"/>
                    </a:cubicBezTo>
                    <a:cubicBezTo>
                      <a:pt x="1" y="338"/>
                      <a:pt x="1" y="337"/>
                      <a:pt x="1" y="337"/>
                    </a:cubicBezTo>
                    <a:cubicBezTo>
                      <a:pt x="1" y="336"/>
                      <a:pt x="1" y="335"/>
                      <a:pt x="2" y="333"/>
                    </a:cubicBezTo>
                    <a:cubicBezTo>
                      <a:pt x="2" y="333"/>
                      <a:pt x="2" y="332"/>
                      <a:pt x="2" y="332"/>
                    </a:cubicBezTo>
                    <a:cubicBezTo>
                      <a:pt x="2" y="331"/>
                      <a:pt x="3" y="331"/>
                      <a:pt x="3" y="330"/>
                    </a:cubicBezTo>
                    <a:cubicBezTo>
                      <a:pt x="6" y="322"/>
                      <a:pt x="6" y="322"/>
                      <a:pt x="6" y="322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9" y="319"/>
                      <a:pt x="10" y="318"/>
                      <a:pt x="11" y="316"/>
                    </a:cubicBezTo>
                    <a:cubicBezTo>
                      <a:pt x="40" y="280"/>
                      <a:pt x="68" y="248"/>
                      <a:pt x="97" y="217"/>
                    </a:cubicBezTo>
                    <a:cubicBezTo>
                      <a:pt x="107" y="207"/>
                      <a:pt x="115" y="183"/>
                      <a:pt x="113" y="170"/>
                    </a:cubicBezTo>
                    <a:cubicBezTo>
                      <a:pt x="108" y="127"/>
                      <a:pt x="103" y="85"/>
                      <a:pt x="99" y="42"/>
                    </a:cubicBezTo>
                    <a:cubicBezTo>
                      <a:pt x="98" y="26"/>
                      <a:pt x="103" y="16"/>
                      <a:pt x="109" y="11"/>
                    </a:cubicBezTo>
                    <a:cubicBezTo>
                      <a:pt x="115" y="4"/>
                      <a:pt x="124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2" y="0"/>
                      <a:pt x="149" y="1"/>
                      <a:pt x="156" y="5"/>
                    </a:cubicBezTo>
                    <a:cubicBezTo>
                      <a:pt x="175" y="13"/>
                      <a:pt x="193" y="22"/>
                      <a:pt x="213" y="30"/>
                    </a:cubicBezTo>
                    <a:cubicBezTo>
                      <a:pt x="233" y="39"/>
                      <a:pt x="253" y="47"/>
                      <a:pt x="273" y="57"/>
                    </a:cubicBezTo>
                    <a:cubicBezTo>
                      <a:pt x="279" y="60"/>
                      <a:pt x="288" y="61"/>
                      <a:pt x="298" y="61"/>
                    </a:cubicBezTo>
                    <a:cubicBezTo>
                      <a:pt x="308" y="61"/>
                      <a:pt x="317" y="60"/>
                      <a:pt x="323" y="57"/>
                    </a:cubicBezTo>
                    <a:cubicBezTo>
                      <a:pt x="344" y="47"/>
                      <a:pt x="363" y="39"/>
                      <a:pt x="383" y="30"/>
                    </a:cubicBezTo>
                    <a:cubicBezTo>
                      <a:pt x="403" y="21"/>
                      <a:pt x="421" y="13"/>
                      <a:pt x="440" y="5"/>
                    </a:cubicBezTo>
                    <a:cubicBezTo>
                      <a:pt x="447" y="1"/>
                      <a:pt x="454" y="0"/>
                      <a:pt x="461" y="0"/>
                    </a:cubicBezTo>
                    <a:close/>
                  </a:path>
                </a:pathLst>
              </a:custGeom>
              <a:solidFill>
                <a:srgbClr val="00AAB5"/>
              </a:solidFill>
              <a:ln w="57150">
                <a:noFill/>
              </a:ln>
              <a:effectLst>
                <a:outerShdw blurRad="215900" dist="76200" dir="2700000" sx="101000" sy="101000" algn="tl" rotWithShape="0">
                  <a:prstClr val="black">
                    <a:alpha val="27000"/>
                  </a:prstClr>
                </a:outerShdw>
              </a:effectLst>
            </p:spPr>
            <p:txBody>
              <a:bodyPr lIns="81000" tIns="216000" anchor="ctr" anchorCtr="1">
                <a:normAutofit fontScale="92500" lnSpcReduction="20000"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5377" name="文本框 5"/>
              <p:cNvSpPr txBox="1">
                <a:spLocks noChangeArrowheads="1"/>
              </p:cNvSpPr>
              <p:nvPr/>
            </p:nvSpPr>
            <p:spPr bwMode="auto">
              <a:xfrm>
                <a:off x="2058111" y="3490738"/>
                <a:ext cx="388946" cy="632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zh-CN" altLang="en-US" sz="32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375" name="文本框 7"/>
            <p:cNvSpPr txBox="1">
              <a:spLocks noChangeArrowheads="1"/>
            </p:cNvSpPr>
            <p:nvPr/>
          </p:nvSpPr>
          <p:spPr bwMode="auto">
            <a:xfrm>
              <a:off x="1365941" y="1876343"/>
              <a:ext cx="1574178" cy="64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剪拼法</a:t>
              </a:r>
            </a:p>
          </p:txBody>
        </p:sp>
      </p:grpSp>
      <p:sp>
        <p:nvSpPr>
          <p:cNvPr id="46" name="AutoShape 27"/>
          <p:cNvSpPr>
            <a:spLocks noChangeArrowheads="1"/>
          </p:cNvSpPr>
          <p:nvPr/>
        </p:nvSpPr>
        <p:spPr bwMode="auto">
          <a:xfrm>
            <a:off x="3171825" y="3476625"/>
            <a:ext cx="4814888" cy="1177925"/>
          </a:xfrm>
          <a:prstGeom prst="wedgeRoundRectCallout">
            <a:avLst>
              <a:gd name="adj1" fmla="val -58259"/>
              <a:gd name="adj2" fmla="val -63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spcBef>
                <a:spcPct val="20000"/>
              </a:spcBef>
            </a:pP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我把这个四边形的 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 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个角剪下来拼成了一个周角。</a:t>
            </a:r>
            <a:endParaRPr lang="zh-CN" altLang="en-US" sz="3200" b="1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542" y="3040504"/>
            <a:ext cx="1358845" cy="184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23457E-7 L 0.4691 0.18241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55" y="9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95062E-6 L 0.41354 -0.0614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77" y="-308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97531E-6 L 0.29114 -0.057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9" y="-287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25313 0.2203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101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0"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8"/>
          <p:cNvGrpSpPr/>
          <p:nvPr/>
        </p:nvGrpSpPr>
        <p:grpSpPr bwMode="auto">
          <a:xfrm>
            <a:off x="1116013" y="339725"/>
            <a:ext cx="2236787" cy="720725"/>
            <a:chOff x="703953" y="1802710"/>
            <a:chExt cx="2236166" cy="719963"/>
          </a:xfrm>
        </p:grpSpPr>
        <p:grpSp>
          <p:nvGrpSpPr>
            <p:cNvPr id="16392" name="组合 6"/>
            <p:cNvGrpSpPr/>
            <p:nvPr/>
          </p:nvGrpSpPr>
          <p:grpSpPr bwMode="auto">
            <a:xfrm>
              <a:off x="703953" y="1802710"/>
              <a:ext cx="674688" cy="684212"/>
              <a:chOff x="1921583" y="3490738"/>
              <a:chExt cx="674779" cy="684422"/>
            </a:xfrm>
          </p:grpSpPr>
          <p:sp>
            <p:nvSpPr>
              <p:cNvPr id="5" name="MH_SubTitle_4"/>
              <p:cNvSpPr/>
              <p:nvPr>
                <p:custDataLst>
                  <p:tags r:id="rId1"/>
                </p:custDataLst>
              </p:nvPr>
            </p:nvSpPr>
            <p:spPr bwMode="auto">
              <a:xfrm>
                <a:off x="1921583" y="3577985"/>
                <a:ext cx="674591" cy="596452"/>
              </a:xfrm>
              <a:custGeom>
                <a:avLst/>
                <a:gdLst>
                  <a:gd name="T0" fmla="*/ 488 w 600"/>
                  <a:gd name="T1" fmla="*/ 11 h 570"/>
                  <a:gd name="T2" fmla="*/ 483 w 600"/>
                  <a:gd name="T3" fmla="*/ 170 h 570"/>
                  <a:gd name="T4" fmla="*/ 585 w 600"/>
                  <a:gd name="T5" fmla="*/ 316 h 570"/>
                  <a:gd name="T6" fmla="*/ 600 w 600"/>
                  <a:gd name="T7" fmla="*/ 335 h 570"/>
                  <a:gd name="T8" fmla="*/ 594 w 600"/>
                  <a:gd name="T9" fmla="*/ 356 h 570"/>
                  <a:gd name="T10" fmla="*/ 592 w 600"/>
                  <a:gd name="T11" fmla="*/ 360 h 570"/>
                  <a:gd name="T12" fmla="*/ 589 w 600"/>
                  <a:gd name="T13" fmla="*/ 365 h 570"/>
                  <a:gd name="T14" fmla="*/ 586 w 600"/>
                  <a:gd name="T15" fmla="*/ 369 h 570"/>
                  <a:gd name="T16" fmla="*/ 582 w 600"/>
                  <a:gd name="T17" fmla="*/ 372 h 570"/>
                  <a:gd name="T18" fmla="*/ 578 w 600"/>
                  <a:gd name="T19" fmla="*/ 375 h 570"/>
                  <a:gd name="T20" fmla="*/ 573 w 600"/>
                  <a:gd name="T21" fmla="*/ 378 h 570"/>
                  <a:gd name="T22" fmla="*/ 566 w 600"/>
                  <a:gd name="T23" fmla="*/ 380 h 570"/>
                  <a:gd name="T24" fmla="*/ 398 w 600"/>
                  <a:gd name="T25" fmla="*/ 437 h 570"/>
                  <a:gd name="T26" fmla="*/ 298 w 600"/>
                  <a:gd name="T27" fmla="*/ 570 h 570"/>
                  <a:gd name="T28" fmla="*/ 198 w 600"/>
                  <a:gd name="T29" fmla="*/ 437 h 570"/>
                  <a:gd name="T30" fmla="*/ 30 w 600"/>
                  <a:gd name="T31" fmla="*/ 380 h 570"/>
                  <a:gd name="T32" fmla="*/ 24 w 600"/>
                  <a:gd name="T33" fmla="*/ 378 h 570"/>
                  <a:gd name="T34" fmla="*/ 20 w 600"/>
                  <a:gd name="T35" fmla="*/ 376 h 570"/>
                  <a:gd name="T36" fmla="*/ 16 w 600"/>
                  <a:gd name="T37" fmla="*/ 374 h 570"/>
                  <a:gd name="T38" fmla="*/ 11 w 600"/>
                  <a:gd name="T39" fmla="*/ 370 h 570"/>
                  <a:gd name="T40" fmla="*/ 8 w 600"/>
                  <a:gd name="T41" fmla="*/ 366 h 570"/>
                  <a:gd name="T42" fmla="*/ 5 w 600"/>
                  <a:gd name="T43" fmla="*/ 362 h 570"/>
                  <a:gd name="T44" fmla="*/ 3 w 600"/>
                  <a:gd name="T45" fmla="*/ 358 h 570"/>
                  <a:gd name="T46" fmla="*/ 1 w 600"/>
                  <a:gd name="T47" fmla="*/ 352 h 570"/>
                  <a:gd name="T48" fmla="*/ 0 w 600"/>
                  <a:gd name="T49" fmla="*/ 347 h 570"/>
                  <a:gd name="T50" fmla="*/ 0 w 600"/>
                  <a:gd name="T51" fmla="*/ 342 h 570"/>
                  <a:gd name="T52" fmla="*/ 1 w 600"/>
                  <a:gd name="T53" fmla="*/ 337 h 570"/>
                  <a:gd name="T54" fmla="*/ 2 w 600"/>
                  <a:gd name="T55" fmla="*/ 332 h 570"/>
                  <a:gd name="T56" fmla="*/ 6 w 600"/>
                  <a:gd name="T57" fmla="*/ 322 h 570"/>
                  <a:gd name="T58" fmla="*/ 11 w 600"/>
                  <a:gd name="T59" fmla="*/ 316 h 570"/>
                  <a:gd name="T60" fmla="*/ 113 w 600"/>
                  <a:gd name="T61" fmla="*/ 170 h 570"/>
                  <a:gd name="T62" fmla="*/ 109 w 600"/>
                  <a:gd name="T63" fmla="*/ 11 h 570"/>
                  <a:gd name="T64" fmla="*/ 135 w 600"/>
                  <a:gd name="T65" fmla="*/ 0 h 570"/>
                  <a:gd name="T66" fmla="*/ 213 w 600"/>
                  <a:gd name="T67" fmla="*/ 30 h 570"/>
                  <a:gd name="T68" fmla="*/ 298 w 600"/>
                  <a:gd name="T69" fmla="*/ 61 h 570"/>
                  <a:gd name="T70" fmla="*/ 383 w 600"/>
                  <a:gd name="T71" fmla="*/ 30 h 570"/>
                  <a:gd name="T72" fmla="*/ 461 w 600"/>
                  <a:gd name="T73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00" h="570">
                    <a:moveTo>
                      <a:pt x="461" y="0"/>
                    </a:moveTo>
                    <a:cubicBezTo>
                      <a:pt x="472" y="0"/>
                      <a:pt x="481" y="4"/>
                      <a:pt x="488" y="11"/>
                    </a:cubicBezTo>
                    <a:cubicBezTo>
                      <a:pt x="493" y="16"/>
                      <a:pt x="498" y="26"/>
                      <a:pt x="497" y="42"/>
                    </a:cubicBezTo>
                    <a:cubicBezTo>
                      <a:pt x="493" y="85"/>
                      <a:pt x="488" y="128"/>
                      <a:pt x="483" y="170"/>
                    </a:cubicBezTo>
                    <a:cubicBezTo>
                      <a:pt x="481" y="183"/>
                      <a:pt x="489" y="207"/>
                      <a:pt x="499" y="217"/>
                    </a:cubicBezTo>
                    <a:cubicBezTo>
                      <a:pt x="528" y="248"/>
                      <a:pt x="556" y="280"/>
                      <a:pt x="585" y="316"/>
                    </a:cubicBezTo>
                    <a:cubicBezTo>
                      <a:pt x="589" y="321"/>
                      <a:pt x="592" y="327"/>
                      <a:pt x="594" y="333"/>
                    </a:cubicBezTo>
                    <a:cubicBezTo>
                      <a:pt x="600" y="335"/>
                      <a:pt x="600" y="335"/>
                      <a:pt x="600" y="335"/>
                    </a:cubicBezTo>
                    <a:cubicBezTo>
                      <a:pt x="595" y="354"/>
                      <a:pt x="595" y="354"/>
                      <a:pt x="595" y="354"/>
                    </a:cubicBezTo>
                    <a:cubicBezTo>
                      <a:pt x="595" y="354"/>
                      <a:pt x="594" y="355"/>
                      <a:pt x="594" y="356"/>
                    </a:cubicBezTo>
                    <a:cubicBezTo>
                      <a:pt x="594" y="356"/>
                      <a:pt x="594" y="357"/>
                      <a:pt x="593" y="358"/>
                    </a:cubicBezTo>
                    <a:cubicBezTo>
                      <a:pt x="593" y="359"/>
                      <a:pt x="593" y="360"/>
                      <a:pt x="592" y="360"/>
                    </a:cubicBezTo>
                    <a:cubicBezTo>
                      <a:pt x="592" y="361"/>
                      <a:pt x="591" y="362"/>
                      <a:pt x="591" y="363"/>
                    </a:cubicBezTo>
                    <a:cubicBezTo>
                      <a:pt x="590" y="364"/>
                      <a:pt x="590" y="364"/>
                      <a:pt x="589" y="365"/>
                    </a:cubicBezTo>
                    <a:cubicBezTo>
                      <a:pt x="589" y="366"/>
                      <a:pt x="588" y="367"/>
                      <a:pt x="588" y="367"/>
                    </a:cubicBezTo>
                    <a:cubicBezTo>
                      <a:pt x="587" y="368"/>
                      <a:pt x="587" y="368"/>
                      <a:pt x="586" y="369"/>
                    </a:cubicBezTo>
                    <a:cubicBezTo>
                      <a:pt x="585" y="370"/>
                      <a:pt x="585" y="370"/>
                      <a:pt x="584" y="371"/>
                    </a:cubicBezTo>
                    <a:cubicBezTo>
                      <a:pt x="583" y="372"/>
                      <a:pt x="583" y="372"/>
                      <a:pt x="582" y="372"/>
                    </a:cubicBezTo>
                    <a:cubicBezTo>
                      <a:pt x="581" y="373"/>
                      <a:pt x="581" y="374"/>
                      <a:pt x="580" y="374"/>
                    </a:cubicBezTo>
                    <a:cubicBezTo>
                      <a:pt x="579" y="375"/>
                      <a:pt x="578" y="375"/>
                      <a:pt x="578" y="375"/>
                    </a:cubicBezTo>
                    <a:cubicBezTo>
                      <a:pt x="577" y="376"/>
                      <a:pt x="576" y="376"/>
                      <a:pt x="575" y="377"/>
                    </a:cubicBezTo>
                    <a:cubicBezTo>
                      <a:pt x="575" y="377"/>
                      <a:pt x="574" y="377"/>
                      <a:pt x="573" y="378"/>
                    </a:cubicBezTo>
                    <a:cubicBezTo>
                      <a:pt x="572" y="378"/>
                      <a:pt x="572" y="378"/>
                      <a:pt x="571" y="379"/>
                    </a:cubicBezTo>
                    <a:cubicBezTo>
                      <a:pt x="569" y="379"/>
                      <a:pt x="568" y="380"/>
                      <a:pt x="566" y="380"/>
                    </a:cubicBezTo>
                    <a:cubicBezTo>
                      <a:pt x="531" y="389"/>
                      <a:pt x="488" y="398"/>
                      <a:pt x="439" y="407"/>
                    </a:cubicBezTo>
                    <a:cubicBezTo>
                      <a:pt x="425" y="410"/>
                      <a:pt x="405" y="424"/>
                      <a:pt x="398" y="437"/>
                    </a:cubicBezTo>
                    <a:cubicBezTo>
                      <a:pt x="375" y="480"/>
                      <a:pt x="352" y="519"/>
                      <a:pt x="332" y="550"/>
                    </a:cubicBezTo>
                    <a:cubicBezTo>
                      <a:pt x="323" y="563"/>
                      <a:pt x="311" y="570"/>
                      <a:pt x="298" y="570"/>
                    </a:cubicBezTo>
                    <a:cubicBezTo>
                      <a:pt x="285" y="570"/>
                      <a:pt x="273" y="563"/>
                      <a:pt x="265" y="550"/>
                    </a:cubicBezTo>
                    <a:cubicBezTo>
                      <a:pt x="244" y="519"/>
                      <a:pt x="221" y="480"/>
                      <a:pt x="198" y="437"/>
                    </a:cubicBezTo>
                    <a:cubicBezTo>
                      <a:pt x="191" y="424"/>
                      <a:pt x="171" y="410"/>
                      <a:pt x="157" y="407"/>
                    </a:cubicBezTo>
                    <a:cubicBezTo>
                      <a:pt x="108" y="398"/>
                      <a:pt x="65" y="389"/>
                      <a:pt x="30" y="380"/>
                    </a:cubicBezTo>
                    <a:cubicBezTo>
                      <a:pt x="29" y="380"/>
                      <a:pt x="27" y="379"/>
                      <a:pt x="26" y="379"/>
                    </a:cubicBezTo>
                    <a:cubicBezTo>
                      <a:pt x="25" y="379"/>
                      <a:pt x="25" y="379"/>
                      <a:pt x="24" y="378"/>
                    </a:cubicBezTo>
                    <a:cubicBezTo>
                      <a:pt x="23" y="378"/>
                      <a:pt x="22" y="378"/>
                      <a:pt x="21" y="377"/>
                    </a:cubicBezTo>
                    <a:cubicBezTo>
                      <a:pt x="21" y="377"/>
                      <a:pt x="20" y="377"/>
                      <a:pt x="20" y="376"/>
                    </a:cubicBezTo>
                    <a:cubicBezTo>
                      <a:pt x="19" y="376"/>
                      <a:pt x="18" y="375"/>
                      <a:pt x="17" y="375"/>
                    </a:cubicBezTo>
                    <a:cubicBezTo>
                      <a:pt x="17" y="374"/>
                      <a:pt x="16" y="374"/>
                      <a:pt x="16" y="374"/>
                    </a:cubicBezTo>
                    <a:cubicBezTo>
                      <a:pt x="15" y="373"/>
                      <a:pt x="13" y="372"/>
                      <a:pt x="12" y="371"/>
                    </a:cubicBezTo>
                    <a:cubicBezTo>
                      <a:pt x="12" y="371"/>
                      <a:pt x="11" y="370"/>
                      <a:pt x="11" y="370"/>
                    </a:cubicBezTo>
                    <a:cubicBezTo>
                      <a:pt x="10" y="369"/>
                      <a:pt x="10" y="369"/>
                      <a:pt x="9" y="368"/>
                    </a:cubicBezTo>
                    <a:cubicBezTo>
                      <a:pt x="8" y="367"/>
                      <a:pt x="8" y="367"/>
                      <a:pt x="8" y="366"/>
                    </a:cubicBezTo>
                    <a:cubicBezTo>
                      <a:pt x="7" y="365"/>
                      <a:pt x="6" y="365"/>
                      <a:pt x="6" y="364"/>
                    </a:cubicBezTo>
                    <a:cubicBezTo>
                      <a:pt x="5" y="363"/>
                      <a:pt x="5" y="363"/>
                      <a:pt x="5" y="362"/>
                    </a:cubicBezTo>
                    <a:cubicBezTo>
                      <a:pt x="4" y="361"/>
                      <a:pt x="4" y="360"/>
                      <a:pt x="3" y="359"/>
                    </a:cubicBezTo>
                    <a:cubicBezTo>
                      <a:pt x="3" y="359"/>
                      <a:pt x="3" y="358"/>
                      <a:pt x="3" y="358"/>
                    </a:cubicBezTo>
                    <a:cubicBezTo>
                      <a:pt x="2" y="356"/>
                      <a:pt x="2" y="355"/>
                      <a:pt x="1" y="353"/>
                    </a:cubicBezTo>
                    <a:cubicBezTo>
                      <a:pt x="1" y="353"/>
                      <a:pt x="1" y="352"/>
                      <a:pt x="1" y="352"/>
                    </a:cubicBezTo>
                    <a:cubicBezTo>
                      <a:pt x="1" y="351"/>
                      <a:pt x="1" y="350"/>
                      <a:pt x="0" y="349"/>
                    </a:cubicBezTo>
                    <a:cubicBezTo>
                      <a:pt x="0" y="348"/>
                      <a:pt x="0" y="348"/>
                      <a:pt x="0" y="347"/>
                    </a:cubicBezTo>
                    <a:cubicBezTo>
                      <a:pt x="0" y="346"/>
                      <a:pt x="0" y="345"/>
                      <a:pt x="0" y="344"/>
                    </a:cubicBezTo>
                    <a:cubicBezTo>
                      <a:pt x="0" y="343"/>
                      <a:pt x="0" y="343"/>
                      <a:pt x="0" y="342"/>
                    </a:cubicBezTo>
                    <a:cubicBezTo>
                      <a:pt x="0" y="341"/>
                      <a:pt x="0" y="339"/>
                      <a:pt x="1" y="338"/>
                    </a:cubicBezTo>
                    <a:cubicBezTo>
                      <a:pt x="1" y="338"/>
                      <a:pt x="1" y="337"/>
                      <a:pt x="1" y="337"/>
                    </a:cubicBezTo>
                    <a:cubicBezTo>
                      <a:pt x="1" y="336"/>
                      <a:pt x="1" y="335"/>
                      <a:pt x="2" y="333"/>
                    </a:cubicBezTo>
                    <a:cubicBezTo>
                      <a:pt x="2" y="333"/>
                      <a:pt x="2" y="332"/>
                      <a:pt x="2" y="332"/>
                    </a:cubicBezTo>
                    <a:cubicBezTo>
                      <a:pt x="2" y="331"/>
                      <a:pt x="3" y="331"/>
                      <a:pt x="3" y="330"/>
                    </a:cubicBezTo>
                    <a:cubicBezTo>
                      <a:pt x="6" y="322"/>
                      <a:pt x="6" y="322"/>
                      <a:pt x="6" y="322"/>
                    </a:cubicBezTo>
                    <a:cubicBezTo>
                      <a:pt x="7" y="321"/>
                      <a:pt x="7" y="321"/>
                      <a:pt x="7" y="321"/>
                    </a:cubicBezTo>
                    <a:cubicBezTo>
                      <a:pt x="9" y="319"/>
                      <a:pt x="10" y="318"/>
                      <a:pt x="11" y="316"/>
                    </a:cubicBezTo>
                    <a:cubicBezTo>
                      <a:pt x="40" y="280"/>
                      <a:pt x="68" y="248"/>
                      <a:pt x="97" y="217"/>
                    </a:cubicBezTo>
                    <a:cubicBezTo>
                      <a:pt x="107" y="207"/>
                      <a:pt x="115" y="183"/>
                      <a:pt x="113" y="170"/>
                    </a:cubicBezTo>
                    <a:cubicBezTo>
                      <a:pt x="108" y="127"/>
                      <a:pt x="103" y="85"/>
                      <a:pt x="99" y="42"/>
                    </a:cubicBezTo>
                    <a:cubicBezTo>
                      <a:pt x="98" y="26"/>
                      <a:pt x="103" y="16"/>
                      <a:pt x="109" y="11"/>
                    </a:cubicBezTo>
                    <a:cubicBezTo>
                      <a:pt x="115" y="4"/>
                      <a:pt x="124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2" y="0"/>
                      <a:pt x="149" y="1"/>
                      <a:pt x="156" y="5"/>
                    </a:cubicBezTo>
                    <a:cubicBezTo>
                      <a:pt x="175" y="13"/>
                      <a:pt x="193" y="22"/>
                      <a:pt x="213" y="30"/>
                    </a:cubicBezTo>
                    <a:cubicBezTo>
                      <a:pt x="233" y="39"/>
                      <a:pt x="253" y="47"/>
                      <a:pt x="273" y="57"/>
                    </a:cubicBezTo>
                    <a:cubicBezTo>
                      <a:pt x="279" y="60"/>
                      <a:pt x="288" y="61"/>
                      <a:pt x="298" y="61"/>
                    </a:cubicBezTo>
                    <a:cubicBezTo>
                      <a:pt x="308" y="61"/>
                      <a:pt x="317" y="60"/>
                      <a:pt x="323" y="57"/>
                    </a:cubicBezTo>
                    <a:cubicBezTo>
                      <a:pt x="344" y="47"/>
                      <a:pt x="363" y="39"/>
                      <a:pt x="383" y="30"/>
                    </a:cubicBezTo>
                    <a:cubicBezTo>
                      <a:pt x="403" y="21"/>
                      <a:pt x="421" y="13"/>
                      <a:pt x="440" y="5"/>
                    </a:cubicBezTo>
                    <a:cubicBezTo>
                      <a:pt x="447" y="1"/>
                      <a:pt x="454" y="0"/>
                      <a:pt x="461" y="0"/>
                    </a:cubicBezTo>
                    <a:close/>
                  </a:path>
                </a:pathLst>
              </a:custGeom>
              <a:solidFill>
                <a:srgbClr val="00AAB5"/>
              </a:solidFill>
              <a:ln w="57150">
                <a:noFill/>
              </a:ln>
              <a:effectLst>
                <a:outerShdw blurRad="215900" dist="76200" dir="2700000" sx="101000" sy="101000" algn="tl" rotWithShape="0">
                  <a:prstClr val="black">
                    <a:alpha val="27000"/>
                  </a:prstClr>
                </a:outerShdw>
              </a:effectLst>
            </p:spPr>
            <p:txBody>
              <a:bodyPr lIns="81000" tIns="216000" anchor="ctr" anchorCtr="1">
                <a:normAutofit fontScale="92500" lnSpcReduction="20000"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800" dirty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6395" name="文本框 5"/>
              <p:cNvSpPr txBox="1">
                <a:spLocks noChangeArrowheads="1"/>
              </p:cNvSpPr>
              <p:nvPr/>
            </p:nvSpPr>
            <p:spPr bwMode="auto">
              <a:xfrm>
                <a:off x="2058111" y="3490738"/>
                <a:ext cx="388946" cy="632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32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zh-CN" altLang="en-US" sz="3200" b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393" name="文本框 7"/>
            <p:cNvSpPr txBox="1">
              <a:spLocks noChangeArrowheads="1"/>
            </p:cNvSpPr>
            <p:nvPr/>
          </p:nvSpPr>
          <p:spPr bwMode="auto">
            <a:xfrm>
              <a:off x="1365941" y="1876343"/>
              <a:ext cx="1574178" cy="646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分割法</a:t>
              </a:r>
            </a:p>
          </p:txBody>
        </p:sp>
      </p:grpSp>
      <p:sp>
        <p:nvSpPr>
          <p:cNvPr id="7" name="矩形 11"/>
          <p:cNvSpPr/>
          <p:nvPr/>
        </p:nvSpPr>
        <p:spPr>
          <a:xfrm>
            <a:off x="1116013" y="2881313"/>
            <a:ext cx="2276475" cy="1412875"/>
          </a:xfrm>
          <a:custGeom>
            <a:avLst/>
            <a:gdLst>
              <a:gd name="connsiteX0" fmla="*/ 0 w 1924050"/>
              <a:gd name="connsiteY0" fmla="*/ 0 h 1230313"/>
              <a:gd name="connsiteX1" fmla="*/ 1924050 w 1924050"/>
              <a:gd name="connsiteY1" fmla="*/ 0 h 1230313"/>
              <a:gd name="connsiteX2" fmla="*/ 1924050 w 1924050"/>
              <a:gd name="connsiteY2" fmla="*/ 1230313 h 1230313"/>
              <a:gd name="connsiteX3" fmla="*/ 0 w 1924050"/>
              <a:gd name="connsiteY3" fmla="*/ 1230313 h 1230313"/>
              <a:gd name="connsiteX4" fmla="*/ 0 w 1924050"/>
              <a:gd name="connsiteY4" fmla="*/ 0 h 1230313"/>
              <a:gd name="connsiteX0-1" fmla="*/ 0 w 1924050"/>
              <a:gd name="connsiteY0-2" fmla="*/ 0 h 1230313"/>
              <a:gd name="connsiteX1-3" fmla="*/ 1924050 w 1924050"/>
              <a:gd name="connsiteY1-4" fmla="*/ 0 h 1230313"/>
              <a:gd name="connsiteX2-5" fmla="*/ 1924050 w 1924050"/>
              <a:gd name="connsiteY2-6" fmla="*/ 1230313 h 1230313"/>
              <a:gd name="connsiteX3-7" fmla="*/ 335047 w 1924050"/>
              <a:gd name="connsiteY3-8" fmla="*/ 999968 h 1230313"/>
              <a:gd name="connsiteX4-9" fmla="*/ 0 w 1924050"/>
              <a:gd name="connsiteY4-10" fmla="*/ 0 h 1230313"/>
              <a:gd name="connsiteX0-11" fmla="*/ 0 w 1924050"/>
              <a:gd name="connsiteY0-12" fmla="*/ 0 h 1146551"/>
              <a:gd name="connsiteX1-13" fmla="*/ 1924050 w 1924050"/>
              <a:gd name="connsiteY1-14" fmla="*/ 0 h 1146551"/>
              <a:gd name="connsiteX2-15" fmla="*/ 1226035 w 1924050"/>
              <a:gd name="connsiteY2-16" fmla="*/ 1146551 h 1146551"/>
              <a:gd name="connsiteX3-17" fmla="*/ 335047 w 1924050"/>
              <a:gd name="connsiteY3-18" fmla="*/ 999968 h 1146551"/>
              <a:gd name="connsiteX4-19" fmla="*/ 0 w 1924050"/>
              <a:gd name="connsiteY4-20" fmla="*/ 0 h 1146551"/>
              <a:gd name="connsiteX0-21" fmla="*/ 0 w 1924050"/>
              <a:gd name="connsiteY0-22" fmla="*/ 0 h 1146551"/>
              <a:gd name="connsiteX1-23" fmla="*/ 1924050 w 1924050"/>
              <a:gd name="connsiteY1-24" fmla="*/ 0 h 1146551"/>
              <a:gd name="connsiteX2-25" fmla="*/ 1226035 w 1924050"/>
              <a:gd name="connsiteY2-26" fmla="*/ 1146551 h 1146551"/>
              <a:gd name="connsiteX3-27" fmla="*/ 376351 w 1924050"/>
              <a:gd name="connsiteY3-28" fmla="*/ 999968 h 1146551"/>
              <a:gd name="connsiteX4-29" fmla="*/ 0 w 1924050"/>
              <a:gd name="connsiteY4-30" fmla="*/ 0 h 1146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924050" h="1146551">
                <a:moveTo>
                  <a:pt x="0" y="0"/>
                </a:moveTo>
                <a:lnTo>
                  <a:pt x="1924050" y="0"/>
                </a:lnTo>
                <a:lnTo>
                  <a:pt x="1226035" y="1146551"/>
                </a:lnTo>
                <a:lnTo>
                  <a:pt x="376351" y="999968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AutoShape 27"/>
          <p:cNvSpPr>
            <a:spLocks noChangeArrowheads="1"/>
          </p:cNvSpPr>
          <p:nvPr/>
        </p:nvSpPr>
        <p:spPr bwMode="auto">
          <a:xfrm flipH="1">
            <a:off x="2771775" y="1176338"/>
            <a:ext cx="3736975" cy="1190625"/>
          </a:xfrm>
          <a:prstGeom prst="wedgeRoundRectCallout">
            <a:avLst>
              <a:gd name="adj1" fmla="val -61477"/>
              <a:gd name="adj2" fmla="val -177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我把这个四边形分成了</a:t>
            </a: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个三角形。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28215"/>
            <a:ext cx="1368568" cy="184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1139825" y="2884488"/>
            <a:ext cx="1450975" cy="1412875"/>
          </a:xfrm>
          <a:prstGeom prst="line">
            <a:avLst/>
          </a:prstGeom>
          <a:ln w="19050">
            <a:solidFill>
              <a:srgbClr val="FF478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3563938" y="3090863"/>
            <a:ext cx="508952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一个三角形的内角和是</a:t>
            </a:r>
            <a:r>
              <a:rPr lang="en-US" altLang="zh-CN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lang="zh-CN" altLang="en-US" sz="32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，两个相加为360°。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33"/>
          <p:cNvGrpSpPr/>
          <p:nvPr/>
        </p:nvGrpSpPr>
        <p:grpSpPr bwMode="auto">
          <a:xfrm>
            <a:off x="1373188" y="2924175"/>
            <a:ext cx="1217612" cy="655638"/>
            <a:chOff x="166" y="5742"/>
            <a:chExt cx="1918" cy="1034"/>
          </a:xfrm>
        </p:grpSpPr>
        <p:sp>
          <p:nvSpPr>
            <p:cNvPr id="17414" name="矩形 26"/>
            <p:cNvSpPr>
              <a:spLocks noChangeArrowheads="1"/>
            </p:cNvSpPr>
            <p:nvPr/>
          </p:nvSpPr>
          <p:spPr bwMode="auto">
            <a:xfrm rot="300000">
              <a:off x="166" y="5742"/>
              <a:ext cx="954" cy="954"/>
            </a:xfrm>
            <a:prstGeom prst="rect">
              <a:avLst/>
            </a:pr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</a:t>
              </a:r>
            </a:p>
          </p:txBody>
        </p:sp>
        <p:sp>
          <p:nvSpPr>
            <p:cNvPr id="17415" name="矩形 27"/>
            <p:cNvSpPr>
              <a:spLocks noChangeArrowheads="1"/>
            </p:cNvSpPr>
            <p:nvPr/>
          </p:nvSpPr>
          <p:spPr bwMode="auto">
            <a:xfrm rot="-180000">
              <a:off x="1130" y="5822"/>
              <a:ext cx="954" cy="954"/>
            </a:xfrm>
            <a:prstGeom prst="rect">
              <a:avLst/>
            </a:prstGeom>
            <a:solidFill>
              <a:srgbClr val="FEC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zh-CN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</a:t>
              </a:r>
            </a:p>
          </p:txBody>
        </p:sp>
      </p:grp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2771775" y="2994025"/>
            <a:ext cx="5113338" cy="582613"/>
          </a:xfrm>
          <a:prstGeom prst="rect">
            <a:avLst/>
          </a:prstGeom>
          <a:noFill/>
          <a:ln>
            <a:noFill/>
          </a:ln>
          <a:effectLst/>
        </p:spPr>
        <p:txBody>
          <a:bodyPr lIns="90170" tIns="46990" rIns="90170" bIns="46990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四边形的内角和是</a:t>
            </a:r>
            <a:r>
              <a:rPr lang="en-US" altLang="zh-CN" sz="3200" b="1" dirty="0">
                <a:latin typeface="+mn-lt"/>
                <a:ea typeface="+mn-ea"/>
              </a:rPr>
              <a:t>_______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zh-CN" altLang="en-US" sz="3200" b="1" dirty="0"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8" name="文本框 21"/>
          <p:cNvSpPr txBox="1">
            <a:spLocks noChangeArrowheads="1"/>
          </p:cNvSpPr>
          <p:nvPr/>
        </p:nvSpPr>
        <p:spPr bwMode="auto">
          <a:xfrm>
            <a:off x="6300192" y="2977110"/>
            <a:ext cx="955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360°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11"/>
          <p:cNvSpPr/>
          <p:nvPr/>
        </p:nvSpPr>
        <p:spPr>
          <a:xfrm>
            <a:off x="3348038" y="1276350"/>
            <a:ext cx="2274887" cy="1412875"/>
          </a:xfrm>
          <a:custGeom>
            <a:avLst/>
            <a:gdLst>
              <a:gd name="connsiteX0" fmla="*/ 0 w 1924050"/>
              <a:gd name="connsiteY0" fmla="*/ 0 h 1230313"/>
              <a:gd name="connsiteX1" fmla="*/ 1924050 w 1924050"/>
              <a:gd name="connsiteY1" fmla="*/ 0 h 1230313"/>
              <a:gd name="connsiteX2" fmla="*/ 1924050 w 1924050"/>
              <a:gd name="connsiteY2" fmla="*/ 1230313 h 1230313"/>
              <a:gd name="connsiteX3" fmla="*/ 0 w 1924050"/>
              <a:gd name="connsiteY3" fmla="*/ 1230313 h 1230313"/>
              <a:gd name="connsiteX4" fmla="*/ 0 w 1924050"/>
              <a:gd name="connsiteY4" fmla="*/ 0 h 1230313"/>
              <a:gd name="connsiteX0-1" fmla="*/ 0 w 1924050"/>
              <a:gd name="connsiteY0-2" fmla="*/ 0 h 1230313"/>
              <a:gd name="connsiteX1-3" fmla="*/ 1924050 w 1924050"/>
              <a:gd name="connsiteY1-4" fmla="*/ 0 h 1230313"/>
              <a:gd name="connsiteX2-5" fmla="*/ 1924050 w 1924050"/>
              <a:gd name="connsiteY2-6" fmla="*/ 1230313 h 1230313"/>
              <a:gd name="connsiteX3-7" fmla="*/ 335047 w 1924050"/>
              <a:gd name="connsiteY3-8" fmla="*/ 999968 h 1230313"/>
              <a:gd name="connsiteX4-9" fmla="*/ 0 w 1924050"/>
              <a:gd name="connsiteY4-10" fmla="*/ 0 h 1230313"/>
              <a:gd name="connsiteX0-11" fmla="*/ 0 w 1924050"/>
              <a:gd name="connsiteY0-12" fmla="*/ 0 h 1146551"/>
              <a:gd name="connsiteX1-13" fmla="*/ 1924050 w 1924050"/>
              <a:gd name="connsiteY1-14" fmla="*/ 0 h 1146551"/>
              <a:gd name="connsiteX2-15" fmla="*/ 1226035 w 1924050"/>
              <a:gd name="connsiteY2-16" fmla="*/ 1146551 h 1146551"/>
              <a:gd name="connsiteX3-17" fmla="*/ 335047 w 1924050"/>
              <a:gd name="connsiteY3-18" fmla="*/ 999968 h 1146551"/>
              <a:gd name="connsiteX4-19" fmla="*/ 0 w 1924050"/>
              <a:gd name="connsiteY4-20" fmla="*/ 0 h 1146551"/>
              <a:gd name="connsiteX0-21" fmla="*/ 0 w 1924050"/>
              <a:gd name="connsiteY0-22" fmla="*/ 0 h 1146551"/>
              <a:gd name="connsiteX1-23" fmla="*/ 1924050 w 1924050"/>
              <a:gd name="connsiteY1-24" fmla="*/ 0 h 1146551"/>
              <a:gd name="connsiteX2-25" fmla="*/ 1226035 w 1924050"/>
              <a:gd name="connsiteY2-26" fmla="*/ 1146551 h 1146551"/>
              <a:gd name="connsiteX3-27" fmla="*/ 376351 w 1924050"/>
              <a:gd name="connsiteY3-28" fmla="*/ 999968 h 1146551"/>
              <a:gd name="connsiteX4-29" fmla="*/ 0 w 1924050"/>
              <a:gd name="connsiteY4-30" fmla="*/ 0 h 1146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924050" h="1146551">
                <a:moveTo>
                  <a:pt x="0" y="0"/>
                </a:moveTo>
                <a:lnTo>
                  <a:pt x="1924050" y="0"/>
                </a:lnTo>
                <a:lnTo>
                  <a:pt x="1226035" y="1146551"/>
                </a:lnTo>
                <a:lnTo>
                  <a:pt x="376351" y="999968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2627313" y="1300956"/>
            <a:ext cx="5976937" cy="2144712"/>
          </a:xfrm>
          <a:prstGeom prst="wedgeRoundRectCallout">
            <a:avLst>
              <a:gd name="adj1" fmla="val -59417"/>
              <a:gd name="adj2" fmla="val -925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我们大家共同证明了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所有四边形的内角和都是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360°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结合前面所学的知识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你们想一想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最好最直接的办法是怎样的呢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br>
              <a:rPr lang="en-US" altLang="zh-CN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78" y="1259877"/>
            <a:ext cx="1203712" cy="222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 flipH="1">
            <a:off x="1476374" y="3654426"/>
            <a:ext cx="4486275" cy="1051858"/>
          </a:xfrm>
          <a:prstGeom prst="wedgeRoundRectCallout">
            <a:avLst>
              <a:gd name="adj1" fmla="val -61477"/>
              <a:gd name="adj2" fmla="val -177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分割法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看分成了几个三角形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就有几个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°。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28821" y="3511550"/>
            <a:ext cx="1366384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518715"/>
            <a:ext cx="2648691" cy="573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779838" y="1831975"/>
            <a:ext cx="45370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一个五边形可以分成三个三角形，它的内角和就有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个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五边形 3"/>
          <p:cNvSpPr/>
          <p:nvPr/>
        </p:nvSpPr>
        <p:spPr>
          <a:xfrm>
            <a:off x="1258888" y="2082800"/>
            <a:ext cx="2017712" cy="1920875"/>
          </a:xfrm>
          <a:prstGeom prst="pentagon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" name="直接连接符 5"/>
          <p:cNvCxnSpPr>
            <a:stCxn id="4" idx="0"/>
            <a:endCxn id="4" idx="2"/>
          </p:cNvCxnSpPr>
          <p:nvPr/>
        </p:nvCxnSpPr>
        <p:spPr>
          <a:xfrm flipH="1">
            <a:off x="1644650" y="2082800"/>
            <a:ext cx="623888" cy="192087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endCxn id="4" idx="4"/>
          </p:cNvCxnSpPr>
          <p:nvPr/>
        </p:nvCxnSpPr>
        <p:spPr>
          <a:xfrm>
            <a:off x="2268538" y="2082800"/>
            <a:ext cx="622300" cy="192087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779838" y="3867150"/>
            <a:ext cx="45370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180°= 540°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3" name="矩形 7"/>
          <p:cNvSpPr>
            <a:spLocks noChangeArrowheads="1"/>
          </p:cNvSpPr>
          <p:nvPr/>
        </p:nvSpPr>
        <p:spPr bwMode="auto">
          <a:xfrm>
            <a:off x="1908175" y="158750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三、拓展延伸，加深理解</a:t>
            </a:r>
          </a:p>
        </p:txBody>
      </p:sp>
      <p:sp>
        <p:nvSpPr>
          <p:cNvPr id="19464" name="矩形 1"/>
          <p:cNvSpPr>
            <a:spLocks noChangeArrowheads="1"/>
          </p:cNvSpPr>
          <p:nvPr/>
        </p:nvSpPr>
        <p:spPr bwMode="auto">
          <a:xfrm>
            <a:off x="666750" y="1084263"/>
            <a:ext cx="4679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探究五边形的内角和。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684213" y="915988"/>
            <a:ext cx="59848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你能想办法求出右面这个多边形的内角和吗？</a:t>
            </a:r>
          </a:p>
        </p:txBody>
      </p:sp>
      <p:sp>
        <p:nvSpPr>
          <p:cNvPr id="20483" name="六边形 9"/>
          <p:cNvSpPr>
            <a:spLocks noChangeArrowheads="1"/>
          </p:cNvSpPr>
          <p:nvPr/>
        </p:nvSpPr>
        <p:spPr bwMode="auto">
          <a:xfrm>
            <a:off x="6689725" y="1036638"/>
            <a:ext cx="1804988" cy="1584325"/>
          </a:xfrm>
          <a:prstGeom prst="hexagon">
            <a:avLst>
              <a:gd name="adj" fmla="val 24574"/>
              <a:gd name="vf" fmla="val 115470"/>
            </a:avLst>
          </a:prstGeom>
          <a:noFill/>
          <a:ln w="28575">
            <a:solidFill>
              <a:srgbClr val="00B0F0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endParaRPr lang="zh-CN" altLang="en-US" sz="2000" b="1">
              <a:solidFill>
                <a:srgbClr val="FFFFFF"/>
              </a:solidFill>
              <a:latin typeface="Arial" panose="020B0604020202020204" pitchFamily="34" charset="0"/>
              <a:ea typeface="楷体_GB2312" pitchFamily="49" charset="-122"/>
            </a:endParaRPr>
          </a:p>
        </p:txBody>
      </p:sp>
      <p:sp>
        <p:nvSpPr>
          <p:cNvPr id="31" name="圆角矩形标注 4"/>
          <p:cNvSpPr/>
          <p:nvPr/>
        </p:nvSpPr>
        <p:spPr bwMode="auto">
          <a:xfrm>
            <a:off x="2895240" y="2495551"/>
            <a:ext cx="3521075" cy="661987"/>
          </a:xfrm>
          <a:prstGeom prst="wedgeRoundRectCallout">
            <a:avLst>
              <a:gd name="adj1" fmla="val -62797"/>
              <a:gd name="adj2" fmla="val 23961"/>
              <a:gd name="adj3" fmla="val 16667"/>
            </a:avLst>
          </a:prstGeom>
          <a:noFill/>
          <a:ln w="1905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黑体" panose="02010609060101010101" pitchFamily="49" charset="-122"/>
              </a:rPr>
              <a:t>你是怎么想的呢？</a:t>
            </a:r>
          </a:p>
        </p:txBody>
      </p:sp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2427302"/>
            <a:ext cx="1146175" cy="116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34"/>
          <p:cNvSpPr txBox="1"/>
          <p:nvPr/>
        </p:nvSpPr>
        <p:spPr>
          <a:xfrm>
            <a:off x="1004888" y="3694113"/>
            <a:ext cx="7527925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noProof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华文楷体" panose="02010600040101010101" pitchFamily="2" charset="-122"/>
              </a:rPr>
              <a:t>提示：</a:t>
            </a:r>
            <a:r>
              <a:rPr lang="zh-CN" altLang="en-US" sz="3200" b="1" noProof="1">
                <a:solidFill>
                  <a:srgbClr val="E5475E"/>
                </a:solidFill>
                <a:latin typeface="楷体" panose="02010609060101010101" pitchFamily="49" charset="-122"/>
                <a:ea typeface="楷体" panose="02010609060101010101" pitchFamily="49" charset="-122"/>
                <a:cs typeface="华文楷体" panose="02010600040101010101" pitchFamily="2" charset="-122"/>
                <a:sym typeface="+mn-ea"/>
              </a:rPr>
              <a:t>将六边形分成了三角形再计算！</a:t>
            </a:r>
            <a:endParaRPr lang="zh-CN" altLang="en-US" sz="3200" b="1" noProof="1">
              <a:solidFill>
                <a:srgbClr val="E5475E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7"/>
          <p:cNvSpPr txBox="1"/>
          <p:nvPr/>
        </p:nvSpPr>
        <p:spPr>
          <a:xfrm>
            <a:off x="3922395" y="548005"/>
            <a:ext cx="274764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P66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921" y="2845258"/>
            <a:ext cx="1369506" cy="185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45" y="757000"/>
            <a:ext cx="1519053" cy="184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673350" y="700088"/>
            <a:ext cx="3325813" cy="1439862"/>
          </a:xfrm>
          <a:prstGeom prst="wedgeRoundRectCallout">
            <a:avLst>
              <a:gd name="adj1" fmla="val -62329"/>
              <a:gd name="adj2" fmla="val 269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我把这个六边形分成了 4 个三角形，180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×4＝720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6588125" y="758825"/>
            <a:ext cx="1806575" cy="1609725"/>
            <a:chOff x="6588224" y="759487"/>
            <a:chExt cx="1805861" cy="1608430"/>
          </a:xfrm>
        </p:grpSpPr>
        <p:sp>
          <p:nvSpPr>
            <p:cNvPr id="21517" name="六边形 9"/>
            <p:cNvSpPr>
              <a:spLocks noChangeArrowheads="1"/>
            </p:cNvSpPr>
            <p:nvPr/>
          </p:nvSpPr>
          <p:spPr bwMode="auto">
            <a:xfrm>
              <a:off x="6588224" y="783741"/>
              <a:ext cx="1805861" cy="1584176"/>
            </a:xfrm>
            <a:prstGeom prst="hexagon">
              <a:avLst>
                <a:gd name="adj" fmla="val 24588"/>
                <a:gd name="vf" fmla="val 115470"/>
              </a:avLst>
            </a:prstGeom>
            <a:noFill/>
            <a:ln w="28575">
              <a:solidFill>
                <a:srgbClr val="00B0F0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楷体_GB2312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6977008" y="770591"/>
              <a:ext cx="7934" cy="1597326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977008" y="759487"/>
              <a:ext cx="1028293" cy="1608430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967487" y="778522"/>
              <a:ext cx="1426598" cy="797871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2435225" y="2678906"/>
            <a:ext cx="4894262" cy="1897063"/>
          </a:xfrm>
          <a:prstGeom prst="wedgeRoundRectCallout">
            <a:avLst>
              <a:gd name="adj1" fmla="val 57718"/>
              <a:gd name="adj2" fmla="val 414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我把这个六边形分成了 6 个三角形，把 6 个三角形的内角加起来再减去中间的一个周角，180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×6－360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＝720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458788" y="2978150"/>
            <a:ext cx="1809750" cy="1584325"/>
            <a:chOff x="458088" y="2978722"/>
            <a:chExt cx="1809656" cy="1584176"/>
          </a:xfrm>
        </p:grpSpPr>
        <p:sp>
          <p:nvSpPr>
            <p:cNvPr id="21512" name="六边形 9"/>
            <p:cNvSpPr>
              <a:spLocks noChangeArrowheads="1"/>
            </p:cNvSpPr>
            <p:nvPr/>
          </p:nvSpPr>
          <p:spPr bwMode="auto">
            <a:xfrm>
              <a:off x="461883" y="2978722"/>
              <a:ext cx="1805861" cy="1584176"/>
            </a:xfrm>
            <a:prstGeom prst="hexagon">
              <a:avLst>
                <a:gd name="adj" fmla="val 24588"/>
                <a:gd name="vf" fmla="val 115470"/>
              </a:avLst>
            </a:prstGeom>
            <a:noFill/>
            <a:ln w="28575">
              <a:solidFill>
                <a:srgbClr val="00B0F0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170" tIns="46990" rIns="90170" bIns="4699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2000" b="1">
                <a:solidFill>
                  <a:srgbClr val="FFFFFF"/>
                </a:solidFill>
                <a:latin typeface="Arial" panose="020B0604020202020204" pitchFamily="34" charset="0"/>
                <a:ea typeface="楷体_GB2312" pitchFamily="49" charset="-122"/>
              </a:endParaRPr>
            </a:p>
          </p:txBody>
        </p:sp>
        <p:cxnSp>
          <p:nvCxnSpPr>
            <p:cNvPr id="19" name="直接连接符 18"/>
            <p:cNvCxnSpPr>
              <a:stCxn id="21512" idx="2"/>
              <a:endCxn id="21512" idx="2"/>
            </p:cNvCxnSpPr>
            <p:nvPr/>
          </p:nvCxnSpPr>
          <p:spPr>
            <a:xfrm>
              <a:off x="851768" y="2978722"/>
              <a:ext cx="1027059" cy="1584176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21512" idx="2"/>
            </p:cNvCxnSpPr>
            <p:nvPr/>
          </p:nvCxnSpPr>
          <p:spPr>
            <a:xfrm flipH="1">
              <a:off x="858117" y="2978722"/>
              <a:ext cx="1020709" cy="1566716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21512" idx="2"/>
            </p:cNvCxnSpPr>
            <p:nvPr/>
          </p:nvCxnSpPr>
          <p:spPr>
            <a:xfrm flipH="1">
              <a:off x="458088" y="3770810"/>
              <a:ext cx="1809656" cy="7936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1226398" y="3627949"/>
              <a:ext cx="273036" cy="274611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889125"/>
            <a:ext cx="837565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Line 33"/>
          <p:cNvSpPr>
            <a:spLocks noChangeShapeType="1"/>
          </p:cNvSpPr>
          <p:nvPr/>
        </p:nvSpPr>
        <p:spPr bwMode="auto">
          <a:xfrm flipH="1" flipV="1">
            <a:off x="6219825" y="1974850"/>
            <a:ext cx="1588" cy="6223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18" name="Line 32"/>
          <p:cNvSpPr>
            <a:spLocks noChangeShapeType="1"/>
          </p:cNvSpPr>
          <p:nvPr/>
        </p:nvSpPr>
        <p:spPr bwMode="auto">
          <a:xfrm flipH="1" flipV="1">
            <a:off x="6221413" y="1974850"/>
            <a:ext cx="350837" cy="6223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19" name="Line 34"/>
          <p:cNvSpPr>
            <a:spLocks noChangeShapeType="1"/>
          </p:cNvSpPr>
          <p:nvPr/>
        </p:nvSpPr>
        <p:spPr bwMode="auto">
          <a:xfrm flipH="1" flipV="1">
            <a:off x="6221413" y="1974850"/>
            <a:ext cx="515937" cy="31115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6142038" y="2857500"/>
            <a:ext cx="509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6</a:t>
            </a: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 flipH="1" flipV="1">
            <a:off x="7070725" y="2106613"/>
            <a:ext cx="488950" cy="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2" name="Line 36"/>
          <p:cNvSpPr>
            <a:spLocks noChangeShapeType="1"/>
          </p:cNvSpPr>
          <p:nvPr/>
        </p:nvSpPr>
        <p:spPr bwMode="auto">
          <a:xfrm flipH="1" flipV="1">
            <a:off x="7070725" y="2111375"/>
            <a:ext cx="552450" cy="261938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" name="Line 37"/>
          <p:cNvSpPr>
            <a:spLocks noChangeShapeType="1"/>
          </p:cNvSpPr>
          <p:nvPr/>
        </p:nvSpPr>
        <p:spPr bwMode="auto">
          <a:xfrm flipH="1" flipV="1">
            <a:off x="7070725" y="2120900"/>
            <a:ext cx="377825" cy="477838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4" name="Line 38"/>
          <p:cNvSpPr>
            <a:spLocks noChangeShapeType="1"/>
          </p:cNvSpPr>
          <p:nvPr/>
        </p:nvSpPr>
        <p:spPr bwMode="auto">
          <a:xfrm flipH="1" flipV="1">
            <a:off x="7070725" y="2120900"/>
            <a:ext cx="114300" cy="48260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7069138" y="2825750"/>
            <a:ext cx="509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7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3616325" y="3556000"/>
            <a:ext cx="477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auto">
          <a:xfrm>
            <a:off x="5253038" y="3554413"/>
            <a:ext cx="4778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Text Box 30"/>
          <p:cNvSpPr txBox="1">
            <a:spLocks noChangeArrowheads="1"/>
          </p:cNvSpPr>
          <p:nvPr/>
        </p:nvSpPr>
        <p:spPr bwMode="auto">
          <a:xfrm>
            <a:off x="5730875" y="3579813"/>
            <a:ext cx="1223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180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×4</a:t>
            </a: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713538" y="3581400"/>
            <a:ext cx="1152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180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×5</a:t>
            </a:r>
          </a:p>
        </p:txBody>
      </p:sp>
      <p:sp>
        <p:nvSpPr>
          <p:cNvPr id="22544" name="文本框 1"/>
          <p:cNvSpPr txBox="1">
            <a:spLocks noChangeArrowheads="1"/>
          </p:cNvSpPr>
          <p:nvPr/>
        </p:nvSpPr>
        <p:spPr bwMode="auto">
          <a:xfrm>
            <a:off x="666750" y="1046163"/>
            <a:ext cx="72644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画一画，算一算，你发现了什么？</a:t>
            </a:r>
          </a:p>
        </p:txBody>
      </p:sp>
      <p:sp>
        <p:nvSpPr>
          <p:cNvPr id="2" name="文本框 7"/>
          <p:cNvSpPr txBox="1"/>
          <p:nvPr/>
        </p:nvSpPr>
        <p:spPr>
          <a:xfrm>
            <a:off x="3495357" y="67788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P67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/>
          <p:nvPr/>
        </p:nvSpPr>
        <p:spPr bwMode="auto">
          <a:xfrm>
            <a:off x="819150" y="306388"/>
            <a:ext cx="5878513" cy="4267200"/>
          </a:xfrm>
          <a:custGeom>
            <a:avLst/>
            <a:gdLst>
              <a:gd name="T0" fmla="*/ 2147483646 w 3919"/>
              <a:gd name="T1" fmla="*/ 2147483646 h 3773"/>
              <a:gd name="T2" fmla="*/ 2147483646 w 3919"/>
              <a:gd name="T3" fmla="*/ 2147483646 h 3773"/>
              <a:gd name="T4" fmla="*/ 2147483646 w 3919"/>
              <a:gd name="T5" fmla="*/ 2147483646 h 3773"/>
              <a:gd name="T6" fmla="*/ 2147483646 w 3919"/>
              <a:gd name="T7" fmla="*/ 2147483646 h 3773"/>
              <a:gd name="T8" fmla="*/ 2147483646 w 3919"/>
              <a:gd name="T9" fmla="*/ 2147483646 h 3773"/>
              <a:gd name="T10" fmla="*/ 2147483646 w 3919"/>
              <a:gd name="T11" fmla="*/ 2147483646 h 3773"/>
              <a:gd name="T12" fmla="*/ 2147483646 w 3919"/>
              <a:gd name="T13" fmla="*/ 2147483646 h 3773"/>
              <a:gd name="T14" fmla="*/ 2147483646 w 3919"/>
              <a:gd name="T15" fmla="*/ 2147483646 h 3773"/>
              <a:gd name="T16" fmla="*/ 2147483646 w 3919"/>
              <a:gd name="T17" fmla="*/ 2147483646 h 377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19"/>
              <a:gd name="T28" fmla="*/ 0 h 3773"/>
              <a:gd name="T29" fmla="*/ 3919 w 3919"/>
              <a:gd name="T30" fmla="*/ 3773 h 377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19" h="3773">
                <a:moveTo>
                  <a:pt x="1687" y="3617"/>
                </a:moveTo>
                <a:cubicBezTo>
                  <a:pt x="785" y="3466"/>
                  <a:pt x="170" y="2617"/>
                  <a:pt x="309" y="1711"/>
                </a:cubicBezTo>
                <a:cubicBezTo>
                  <a:pt x="450" y="797"/>
                  <a:pt x="1305" y="171"/>
                  <a:pt x="2219" y="311"/>
                </a:cubicBezTo>
                <a:cubicBezTo>
                  <a:pt x="3125" y="451"/>
                  <a:pt x="3749" y="1294"/>
                  <a:pt x="3622" y="2199"/>
                </a:cubicBezTo>
                <a:lnTo>
                  <a:pt x="3778" y="2223"/>
                </a:lnTo>
                <a:cubicBezTo>
                  <a:pt x="3919" y="1231"/>
                  <a:pt x="3236" y="308"/>
                  <a:pt x="2243" y="155"/>
                </a:cubicBezTo>
                <a:cubicBezTo>
                  <a:pt x="1243" y="0"/>
                  <a:pt x="307" y="687"/>
                  <a:pt x="153" y="1687"/>
                </a:cubicBezTo>
                <a:cubicBezTo>
                  <a:pt x="0" y="2680"/>
                  <a:pt x="675" y="3609"/>
                  <a:pt x="1663" y="3773"/>
                </a:cubicBezTo>
                <a:lnTo>
                  <a:pt x="1687" y="3617"/>
                </a:lnTo>
                <a:close/>
              </a:path>
            </a:pathLst>
          </a:custGeom>
          <a:solidFill>
            <a:srgbClr val="7777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 bwMode="auto">
          <a:xfrm>
            <a:off x="727075" y="952500"/>
            <a:ext cx="1371600" cy="1397000"/>
            <a:chOff x="656630" y="688526"/>
            <a:chExt cx="1371600" cy="1397000"/>
          </a:xfrm>
        </p:grpSpPr>
        <p:sp>
          <p:nvSpPr>
            <p:cNvPr id="23558" name="Oval 10"/>
            <p:cNvSpPr>
              <a:spLocks noChangeArrowheads="1"/>
            </p:cNvSpPr>
            <p:nvPr/>
          </p:nvSpPr>
          <p:spPr bwMode="auto">
            <a:xfrm>
              <a:off x="656630" y="688526"/>
              <a:ext cx="1371600" cy="1397000"/>
            </a:xfrm>
            <a:prstGeom prst="ellipse">
              <a:avLst/>
            </a:prstGeom>
            <a:solidFill>
              <a:srgbClr val="F061A5"/>
            </a:solidFill>
            <a:ln w="9525">
              <a:solidFill>
                <a:srgbClr val="F061A5"/>
              </a:solidFill>
              <a:rou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559" name="文本框 4"/>
            <p:cNvSpPr txBox="1">
              <a:spLocks noChangeArrowheads="1"/>
            </p:cNvSpPr>
            <p:nvPr/>
          </p:nvSpPr>
          <p:spPr bwMode="auto">
            <a:xfrm>
              <a:off x="802680" y="1085401"/>
              <a:ext cx="10795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发现</a:t>
              </a:r>
            </a:p>
          </p:txBody>
        </p:sp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125663" y="1563688"/>
            <a:ext cx="4065587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每个多边形都可以分成（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－2）个三角形，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边形的内角和＝180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º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×（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n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－2）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矩形: 圆角 6"/>
          <p:cNvSpPr/>
          <p:nvPr/>
        </p:nvSpPr>
        <p:spPr>
          <a:xfrm>
            <a:off x="5622925" y="3182938"/>
            <a:ext cx="2333625" cy="14763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是多边形的边数。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1116013" y="458788"/>
            <a:ext cx="2139950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cxnSp>
        <p:nvCxnSpPr>
          <p:cNvPr id="4" name="直接连接符 3"/>
          <p:cNvCxnSpPr>
            <a:stCxn id="3" idx="3"/>
            <a:endCxn id="15" idx="1"/>
          </p:cNvCxnSpPr>
          <p:nvPr/>
        </p:nvCxnSpPr>
        <p:spPr>
          <a:xfrm>
            <a:off x="5020791" y="1524964"/>
            <a:ext cx="1639441" cy="60704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11" idx="3"/>
            <a:endCxn id="16" idx="1"/>
          </p:cNvCxnSpPr>
          <p:nvPr/>
        </p:nvCxnSpPr>
        <p:spPr>
          <a:xfrm>
            <a:off x="5020791" y="2381468"/>
            <a:ext cx="1639441" cy="4974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stCxn id="12" idx="3"/>
            <a:endCxn id="18" idx="1"/>
          </p:cNvCxnSpPr>
          <p:nvPr/>
        </p:nvCxnSpPr>
        <p:spPr>
          <a:xfrm>
            <a:off x="5020791" y="3237972"/>
            <a:ext cx="1639441" cy="11347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13" idx="3"/>
            <a:endCxn id="14" idx="1"/>
          </p:cNvCxnSpPr>
          <p:nvPr/>
        </p:nvCxnSpPr>
        <p:spPr>
          <a:xfrm flipV="1">
            <a:off x="5020791" y="1385094"/>
            <a:ext cx="1639441" cy="270938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12" idx="3"/>
            <a:endCxn id="17" idx="1"/>
          </p:cNvCxnSpPr>
          <p:nvPr/>
        </p:nvCxnSpPr>
        <p:spPr>
          <a:xfrm>
            <a:off x="5020791" y="3237972"/>
            <a:ext cx="1639441" cy="38787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12" idx="3"/>
            <a:endCxn id="14" idx="1"/>
          </p:cNvCxnSpPr>
          <p:nvPr/>
        </p:nvCxnSpPr>
        <p:spPr>
          <a:xfrm flipV="1">
            <a:off x="5020791" y="1385094"/>
            <a:ext cx="1639441" cy="18528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3" idx="3"/>
            <a:endCxn id="17" idx="1"/>
          </p:cNvCxnSpPr>
          <p:nvPr/>
        </p:nvCxnSpPr>
        <p:spPr>
          <a:xfrm>
            <a:off x="5020791" y="1524964"/>
            <a:ext cx="1639441" cy="21008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: 圆角 2"/>
          <p:cNvSpPr/>
          <p:nvPr/>
        </p:nvSpPr>
        <p:spPr>
          <a:xfrm>
            <a:off x="484287" y="1235245"/>
            <a:ext cx="4536504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有一个直角，有两条边相等。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484287" y="2091749"/>
            <a:ext cx="4536504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只有两个锐角，没有直角。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484287" y="2948253"/>
            <a:ext cx="4536504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三个角相等。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484287" y="3804758"/>
            <a:ext cx="4536504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没有直角和钝角。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6660232" y="1095375"/>
            <a:ext cx="2025277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锐角三角形</a:t>
            </a:r>
          </a:p>
        </p:txBody>
      </p:sp>
      <p:sp>
        <p:nvSpPr>
          <p:cNvPr id="15" name="矩形: 圆角 14"/>
          <p:cNvSpPr/>
          <p:nvPr/>
        </p:nvSpPr>
        <p:spPr>
          <a:xfrm>
            <a:off x="6660232" y="1842294"/>
            <a:ext cx="2025277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直角三角形</a:t>
            </a:r>
          </a:p>
        </p:txBody>
      </p:sp>
      <p:sp>
        <p:nvSpPr>
          <p:cNvPr id="16" name="矩形: 圆角 15"/>
          <p:cNvSpPr/>
          <p:nvPr/>
        </p:nvSpPr>
        <p:spPr>
          <a:xfrm>
            <a:off x="6660232" y="2589213"/>
            <a:ext cx="2025277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钝角三角形</a:t>
            </a:r>
          </a:p>
        </p:txBody>
      </p:sp>
      <p:sp>
        <p:nvSpPr>
          <p:cNvPr id="17" name="矩形: 圆角 16"/>
          <p:cNvSpPr/>
          <p:nvPr/>
        </p:nvSpPr>
        <p:spPr>
          <a:xfrm>
            <a:off x="6660232" y="3336132"/>
            <a:ext cx="2025277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等腰三角形</a:t>
            </a:r>
          </a:p>
        </p:txBody>
      </p:sp>
      <p:sp>
        <p:nvSpPr>
          <p:cNvPr id="18" name="矩形: 圆角 17"/>
          <p:cNvSpPr/>
          <p:nvPr/>
        </p:nvSpPr>
        <p:spPr>
          <a:xfrm>
            <a:off x="6660232" y="4083050"/>
            <a:ext cx="2025277" cy="579437"/>
          </a:xfrm>
          <a:prstGeom prst="roundRect">
            <a:avLst/>
          </a:prstGeom>
          <a:solidFill>
            <a:srgbClr val="FFF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等边三角形</a:t>
            </a:r>
          </a:p>
        </p:txBody>
      </p:sp>
      <p:sp>
        <p:nvSpPr>
          <p:cNvPr id="2" name="文本框 7"/>
          <p:cNvSpPr txBox="1"/>
          <p:nvPr/>
        </p:nvSpPr>
        <p:spPr>
          <a:xfrm>
            <a:off x="2981007" y="65566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P68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1258888" y="484188"/>
            <a:ext cx="6408737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下面图形中各有多少个三角形？有什么规律？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97844" y="2935288"/>
            <a:ext cx="6604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55925" y="2935288"/>
            <a:ext cx="13303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1+2=3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44008" y="2941638"/>
            <a:ext cx="19145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1+2+3=6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315868" y="2941638"/>
            <a:ext cx="27035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1+2+3+4=10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15207" y="3618915"/>
            <a:ext cx="7113587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 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幅图三角形个数为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1+2+3+</a:t>
            </a:r>
            <a:r>
              <a:rPr lang="en-US" altLang="zh-CN" sz="2800" b="1">
                <a:solidFill>
                  <a:srgbClr val="0A0FDC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+(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-1)+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为大三角形被分成的基础三角形个数。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717249"/>
            <a:ext cx="6870023" cy="1284545"/>
          </a:xfrm>
          <a:prstGeom prst="rect">
            <a:avLst/>
          </a:prstGeom>
        </p:spPr>
      </p:pic>
      <p:sp>
        <p:nvSpPr>
          <p:cNvPr id="2" name="文本框 7"/>
          <p:cNvSpPr txBox="1"/>
          <p:nvPr/>
        </p:nvSpPr>
        <p:spPr>
          <a:xfrm>
            <a:off x="3780472" y="127542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P68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练习十六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987675" y="1563688"/>
            <a:ext cx="316865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多边形的内角和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484438" y="2449513"/>
            <a:ext cx="464185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四边形的内角和是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908175" y="3340100"/>
            <a:ext cx="61198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边形的内角和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</a:p>
        </p:txBody>
      </p:sp>
      <p:sp>
        <p:nvSpPr>
          <p:cNvPr id="26629" name="矩形 7"/>
          <p:cNvSpPr>
            <a:spLocks noChangeArrowheads="1"/>
          </p:cNvSpPr>
          <p:nvPr/>
        </p:nvSpPr>
        <p:spPr bwMode="auto">
          <a:xfrm>
            <a:off x="1931988" y="123825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四、课堂小结，交流收获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863600" y="855663"/>
            <a:ext cx="34559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填表，发现规律。</a:t>
            </a:r>
          </a:p>
        </p:txBody>
      </p:sp>
      <p:sp>
        <p:nvSpPr>
          <p:cNvPr id="27651" name="矩形 7"/>
          <p:cNvSpPr>
            <a:spLocks noChangeArrowheads="1"/>
          </p:cNvSpPr>
          <p:nvPr/>
        </p:nvSpPr>
        <p:spPr bwMode="auto">
          <a:xfrm>
            <a:off x="1042988" y="268288"/>
            <a:ext cx="26590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pic>
        <p:nvPicPr>
          <p:cNvPr id="27652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08113"/>
            <a:ext cx="6245225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矩形 4"/>
          <p:cNvSpPr>
            <a:spLocks noChangeArrowheads="1"/>
          </p:cNvSpPr>
          <p:nvPr/>
        </p:nvSpPr>
        <p:spPr bwMode="auto">
          <a:xfrm>
            <a:off x="863600" y="4181475"/>
            <a:ext cx="7416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我发现：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≥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边形的内角和＝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491880" y="2501900"/>
            <a:ext cx="431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491880" y="3016250"/>
            <a:ext cx="431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276600" y="3554413"/>
            <a:ext cx="10795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572000" y="2490788"/>
            <a:ext cx="4318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608513" y="3030538"/>
            <a:ext cx="4318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346575" y="3546475"/>
            <a:ext cx="10795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667375" y="2470150"/>
            <a:ext cx="431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688013" y="3033713"/>
            <a:ext cx="4318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462588" y="3589338"/>
            <a:ext cx="10795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773863" y="2501900"/>
            <a:ext cx="4318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777038" y="3014663"/>
            <a:ext cx="4318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623050" y="3576638"/>
            <a:ext cx="10795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720°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883275" y="4100513"/>
            <a:ext cx="25908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180°×(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67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26" name="圆角矩形 25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C937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6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05"/>
  <p:tag name="MH_LIBRARY" val="GRAPHIC"/>
  <p:tag name="MH_TYPE" val="SubTitle"/>
  <p:tag name="MH_ORDER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05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05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730</Words>
  <Application>Microsoft Office PowerPoint</Application>
  <PresentationFormat>全屏显示(16:9)</PresentationFormat>
  <Paragraphs>122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等线</vt:lpstr>
      <vt:lpstr>等线 Light</vt:lpstr>
      <vt:lpstr>黑体</vt:lpstr>
      <vt:lpstr>华文楷体</vt:lpstr>
      <vt:lpstr>楷体</vt:lpstr>
      <vt:lpstr>楷体_GB2312</vt:lpstr>
      <vt:lpstr>宋体</vt:lpstr>
      <vt:lpstr>微软雅黑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381</cp:revision>
  <dcterms:created xsi:type="dcterms:W3CDTF">2015-08-27T07:30:00Z</dcterms:created>
  <dcterms:modified xsi:type="dcterms:W3CDTF">2023-11-21T05:33:23Z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7279CF5CDAB24E35BB8E70582D1C36F8</vt:lpwstr>
  </property>
</Properties>
</file>