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16"/>
  </p:notesMasterIdLst>
  <p:sldIdLst>
    <p:sldId id="376" r:id="rId3"/>
    <p:sldId id="257" r:id="rId4"/>
    <p:sldId id="260" r:id="rId5"/>
    <p:sldId id="265" r:id="rId6"/>
    <p:sldId id="264" r:id="rId7"/>
    <p:sldId id="261" r:id="rId8"/>
    <p:sldId id="262" r:id="rId9"/>
    <p:sldId id="259" r:id="rId10"/>
    <p:sldId id="266" r:id="rId11"/>
    <p:sldId id="267" r:id="rId12"/>
    <p:sldId id="268" r:id="rId13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1092" y="4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7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5"/>
          <a:srcRect r="67968"/>
          <a:stretch>
            <a:fillRect/>
          </a:stretch>
        </p:blipFill>
        <p:spPr>
          <a:xfrm>
            <a:off x="6996184" y="1451341"/>
            <a:ext cx="1010809" cy="925649"/>
          </a:xfrm>
          <a:prstGeom prst="rect">
            <a:avLst/>
          </a:prstGeom>
        </p:spPr>
      </p:pic>
      <p:pic>
        <p:nvPicPr>
          <p:cNvPr id="14" name="图片 27">
            <a:extLst>
              <a:ext uri="{FF2B5EF4-FFF2-40B4-BE49-F238E27FC236}">
                <a16:creationId xmlns:a16="http://schemas.microsoft.com/office/drawing/2014/main" id="{55BE0E89-4DA9-445F-84B1-DFA9A440DEB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378F939C-04DD-453C-AAC4-E8BE0FD05A4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2AB18A7F-3D10-4557-8D8C-7E0DF62F925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: 圆角 6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235355" y="3045061"/>
            <a:ext cx="4961511" cy="58785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6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41" y="20176"/>
            <a:ext cx="2381391" cy="2376989"/>
          </a:xfrm>
          <a:prstGeom prst="rect">
            <a:avLst/>
          </a:prstGeom>
        </p:spPr>
      </p:pic>
      <p:pic>
        <p:nvPicPr>
          <p:cNvPr id="11" name="图片 27">
            <a:extLst>
              <a:ext uri="{FF2B5EF4-FFF2-40B4-BE49-F238E27FC236}">
                <a16:creationId xmlns:a16="http://schemas.microsoft.com/office/drawing/2014/main" id="{681EDA9D-33E1-4ABF-88D6-8A3FAC6EA1E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91B7D44F-4C27-4450-89A1-2C32717B442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2DC10457-BF17-46E5-89BA-D3DDBA23F5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49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 userDrawn="1"/>
        </p:nvSpPr>
        <p:spPr bwMode="auto">
          <a:xfrm rot="-1107566">
            <a:off x="1711325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2051" name="TextBox 2"/>
          <p:cNvSpPr txBox="1">
            <a:spLocks noChangeArrowheads="1"/>
          </p:cNvSpPr>
          <p:nvPr userDrawn="1"/>
        </p:nvSpPr>
        <p:spPr bwMode="auto">
          <a:xfrm rot="-1107566">
            <a:off x="4038600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2052" name="TextBox 3"/>
          <p:cNvSpPr txBox="1">
            <a:spLocks noChangeArrowheads="1"/>
          </p:cNvSpPr>
          <p:nvPr userDrawn="1"/>
        </p:nvSpPr>
        <p:spPr bwMode="auto">
          <a:xfrm rot="-1107566">
            <a:off x="6156325" y="622300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2053" name="TextBox 4"/>
          <p:cNvSpPr txBox="1">
            <a:spLocks noChangeArrowheads="1"/>
          </p:cNvSpPr>
          <p:nvPr userDrawn="1"/>
        </p:nvSpPr>
        <p:spPr bwMode="auto">
          <a:xfrm rot="-1107566">
            <a:off x="2595563" y="1790700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2054" name="TextBox 5"/>
          <p:cNvSpPr txBox="1">
            <a:spLocks noChangeArrowheads="1"/>
          </p:cNvSpPr>
          <p:nvPr userDrawn="1"/>
        </p:nvSpPr>
        <p:spPr bwMode="auto">
          <a:xfrm rot="-1107566">
            <a:off x="4038600" y="2230438"/>
            <a:ext cx="1449388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2055" name="TextBox 6"/>
          <p:cNvSpPr txBox="1">
            <a:spLocks noChangeArrowheads="1"/>
          </p:cNvSpPr>
          <p:nvPr userDrawn="1"/>
        </p:nvSpPr>
        <p:spPr bwMode="auto">
          <a:xfrm rot="-1107566">
            <a:off x="5364163" y="1508125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2056" name="TextBox 7"/>
          <p:cNvSpPr txBox="1">
            <a:spLocks noChangeArrowheads="1"/>
          </p:cNvSpPr>
          <p:nvPr userDrawn="1"/>
        </p:nvSpPr>
        <p:spPr bwMode="auto">
          <a:xfrm rot="-1107566">
            <a:off x="1776413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2057" name="TextBox 8"/>
          <p:cNvSpPr txBox="1">
            <a:spLocks noChangeArrowheads="1"/>
          </p:cNvSpPr>
          <p:nvPr userDrawn="1"/>
        </p:nvSpPr>
        <p:spPr bwMode="auto">
          <a:xfrm rot="-1107566">
            <a:off x="4103688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2058" name="TextBox 9"/>
          <p:cNvSpPr txBox="1">
            <a:spLocks noChangeArrowheads="1"/>
          </p:cNvSpPr>
          <p:nvPr userDrawn="1"/>
        </p:nvSpPr>
        <p:spPr bwMode="auto">
          <a:xfrm rot="-1107566">
            <a:off x="6221413" y="3635375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2059" name="TextBox 10"/>
          <p:cNvSpPr txBox="1">
            <a:spLocks noChangeArrowheads="1"/>
          </p:cNvSpPr>
          <p:nvPr userDrawn="1"/>
        </p:nvSpPr>
        <p:spPr bwMode="auto">
          <a:xfrm rot="-1107566">
            <a:off x="2433638" y="3113088"/>
            <a:ext cx="1449387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2060" name="TextBox 11"/>
          <p:cNvSpPr txBox="1">
            <a:spLocks noChangeArrowheads="1"/>
          </p:cNvSpPr>
          <p:nvPr userDrawn="1"/>
        </p:nvSpPr>
        <p:spPr bwMode="auto">
          <a:xfrm rot="-1107566">
            <a:off x="4711700" y="3179763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2061" name="TextBox 12"/>
          <p:cNvSpPr txBox="1">
            <a:spLocks noChangeArrowheads="1"/>
          </p:cNvSpPr>
          <p:nvPr userDrawn="1"/>
        </p:nvSpPr>
        <p:spPr bwMode="auto">
          <a:xfrm rot="-1107566">
            <a:off x="6221413" y="2687638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pic>
        <p:nvPicPr>
          <p:cNvPr id="1038" name="图片 49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886572" y="3171036"/>
            <a:ext cx="36776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Times New Roman" panose="02020603050405020304" pitchFamily="18" charset="0"/>
              </a:rPr>
              <a:t>（选自教材</a:t>
            </a:r>
            <a:r>
              <a:rPr lang="en-US" altLang="zh-CN" sz="2000" b="1" dirty="0">
                <a:latin typeface="Times New Roman" panose="02020603050405020304" pitchFamily="18" charset="0"/>
              </a:rPr>
              <a:t>P63-P64</a:t>
            </a:r>
            <a:r>
              <a:rPr lang="zh-CN" altLang="en-US" sz="2000" b="1" dirty="0">
                <a:latin typeface="Times New Roman" panose="02020603050405020304" pitchFamily="18" charset="0"/>
              </a:rPr>
              <a:t>练习十五）</a:t>
            </a:r>
          </a:p>
        </p:txBody>
      </p:sp>
      <p:sp>
        <p:nvSpPr>
          <p:cNvPr id="5" name="标题 5"/>
          <p:cNvSpPr txBox="1">
            <a:spLocks noChangeArrowheads="1"/>
          </p:cNvSpPr>
          <p:nvPr/>
        </p:nvSpPr>
        <p:spPr bwMode="auto">
          <a:xfrm>
            <a:off x="3237523" y="1800469"/>
            <a:ext cx="3186723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algn="dist"/>
            <a:r>
              <a:rPr lang="zh-CN" altLang="en-US" sz="4400" b="1" dirty="0">
                <a:latin typeface="Times New Roman" panose="02020603050405020304" pitchFamily="18" charset="0"/>
              </a:rPr>
              <a:t>练习十五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943286" y="1187874"/>
            <a:ext cx="7063754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画出每个三角形指定底边上的高。</a:t>
            </a:r>
          </a:p>
        </p:txBody>
      </p:sp>
      <p:sp>
        <p:nvSpPr>
          <p:cNvPr id="7" name="等腰三角形 2"/>
          <p:cNvSpPr/>
          <p:nvPr/>
        </p:nvSpPr>
        <p:spPr>
          <a:xfrm>
            <a:off x="766763" y="2524385"/>
            <a:ext cx="2095500" cy="996950"/>
          </a:xfrm>
          <a:custGeom>
            <a:avLst/>
            <a:gdLst>
              <a:gd name="connsiteX0" fmla="*/ 0 w 2432050"/>
              <a:gd name="connsiteY0" fmla="*/ 1028700 h 1028700"/>
              <a:gd name="connsiteX1" fmla="*/ 1216025 w 2432050"/>
              <a:gd name="connsiteY1" fmla="*/ 0 h 1028700"/>
              <a:gd name="connsiteX2" fmla="*/ 2432050 w 2432050"/>
              <a:gd name="connsiteY2" fmla="*/ 1028700 h 1028700"/>
              <a:gd name="connsiteX3" fmla="*/ 0 w 2432050"/>
              <a:gd name="connsiteY3" fmla="*/ 1028700 h 1028700"/>
              <a:gd name="connsiteX0-1" fmla="*/ 0 w 2432050"/>
              <a:gd name="connsiteY0-2" fmla="*/ 1123950 h 1123950"/>
              <a:gd name="connsiteX1-3" fmla="*/ 619125 w 2432050"/>
              <a:gd name="connsiteY1-4" fmla="*/ 0 h 1123950"/>
              <a:gd name="connsiteX2-5" fmla="*/ 2432050 w 2432050"/>
              <a:gd name="connsiteY2-6" fmla="*/ 1123950 h 1123950"/>
              <a:gd name="connsiteX3-7" fmla="*/ 0 w 2432050"/>
              <a:gd name="connsiteY3-8" fmla="*/ 1123950 h 11239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432050" h="1123950">
                <a:moveTo>
                  <a:pt x="0" y="1123950"/>
                </a:moveTo>
                <a:lnTo>
                  <a:pt x="619125" y="0"/>
                </a:lnTo>
                <a:lnTo>
                  <a:pt x="2432050" y="1123950"/>
                </a:lnTo>
                <a:lnTo>
                  <a:pt x="0" y="1123950"/>
                </a:lnTo>
                <a:close/>
              </a:path>
            </a:pathLst>
          </a:cu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直角三角形 7"/>
          <p:cNvSpPr/>
          <p:nvPr/>
        </p:nvSpPr>
        <p:spPr>
          <a:xfrm>
            <a:off x="3563938" y="2505335"/>
            <a:ext cx="1822450" cy="1009650"/>
          </a:xfrm>
          <a:prstGeom prst="rtTriangl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直角三角形 4"/>
          <p:cNvSpPr/>
          <p:nvPr/>
        </p:nvSpPr>
        <p:spPr>
          <a:xfrm>
            <a:off x="5895975" y="2330710"/>
            <a:ext cx="2132013" cy="1328737"/>
          </a:xfrm>
          <a:custGeom>
            <a:avLst/>
            <a:gdLst>
              <a:gd name="connsiteX0" fmla="*/ 0 w 2032000"/>
              <a:gd name="connsiteY0" fmla="*/ 1174750 h 1174750"/>
              <a:gd name="connsiteX1" fmla="*/ 0 w 2032000"/>
              <a:gd name="connsiteY1" fmla="*/ 0 h 1174750"/>
              <a:gd name="connsiteX2" fmla="*/ 2032000 w 2032000"/>
              <a:gd name="connsiteY2" fmla="*/ 1174750 h 1174750"/>
              <a:gd name="connsiteX3" fmla="*/ 0 w 2032000"/>
              <a:gd name="connsiteY3" fmla="*/ 1174750 h 1174750"/>
              <a:gd name="connsiteX0-1" fmla="*/ 450247 w 2032000"/>
              <a:gd name="connsiteY0-2" fmla="*/ 1116044 h 1174750"/>
              <a:gd name="connsiteX1-3" fmla="*/ 0 w 2032000"/>
              <a:gd name="connsiteY1-4" fmla="*/ 0 h 1174750"/>
              <a:gd name="connsiteX2-5" fmla="*/ 2032000 w 2032000"/>
              <a:gd name="connsiteY2-6" fmla="*/ 1174750 h 1174750"/>
              <a:gd name="connsiteX3-7" fmla="*/ 450247 w 2032000"/>
              <a:gd name="connsiteY3-8" fmla="*/ 1116044 h 117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032000" h="1174750">
                <a:moveTo>
                  <a:pt x="450247" y="1116044"/>
                </a:moveTo>
                <a:lnTo>
                  <a:pt x="0" y="0"/>
                </a:lnTo>
                <a:lnTo>
                  <a:pt x="2032000" y="1174750"/>
                </a:lnTo>
                <a:lnTo>
                  <a:pt x="450247" y="1116044"/>
                </a:lnTo>
                <a:close/>
              </a:path>
            </a:pathLst>
          </a:cu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5"/>
          <p:cNvSpPr txBox="1">
            <a:spLocks noChangeArrowheads="1"/>
          </p:cNvSpPr>
          <p:nvPr/>
        </p:nvSpPr>
        <p:spPr bwMode="auto">
          <a:xfrm>
            <a:off x="1225550" y="3521335"/>
            <a:ext cx="58896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32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底</a:t>
            </a:r>
          </a:p>
        </p:txBody>
      </p:sp>
      <p:sp>
        <p:nvSpPr>
          <p:cNvPr id="12" name="文本框 6"/>
          <p:cNvSpPr txBox="1">
            <a:spLocks noChangeArrowheads="1"/>
          </p:cNvSpPr>
          <p:nvPr/>
        </p:nvSpPr>
        <p:spPr bwMode="auto">
          <a:xfrm>
            <a:off x="4230688" y="2359285"/>
            <a:ext cx="588962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32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底</a:t>
            </a:r>
          </a:p>
        </p:txBody>
      </p:sp>
      <p:sp>
        <p:nvSpPr>
          <p:cNvPr id="13" name="文本框 7"/>
          <p:cNvSpPr txBox="1">
            <a:spLocks noChangeArrowheads="1"/>
          </p:cNvSpPr>
          <p:nvPr/>
        </p:nvSpPr>
        <p:spPr bwMode="auto">
          <a:xfrm>
            <a:off x="6892925" y="2359285"/>
            <a:ext cx="58896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32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底</a:t>
            </a:r>
          </a:p>
        </p:txBody>
      </p:sp>
      <p:grpSp>
        <p:nvGrpSpPr>
          <p:cNvPr id="14" name="组合 15"/>
          <p:cNvGrpSpPr/>
          <p:nvPr/>
        </p:nvGrpSpPr>
        <p:grpSpPr bwMode="auto">
          <a:xfrm>
            <a:off x="1306513" y="2530735"/>
            <a:ext cx="147637" cy="984250"/>
            <a:chOff x="1390650" y="2089437"/>
            <a:chExt cx="146844" cy="983963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1390650" y="2089437"/>
              <a:ext cx="0" cy="983963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ysDash"/>
              <a:miter lim="800000"/>
            </a:ln>
            <a:effectLst/>
          </p:spPr>
        </p:cxnSp>
        <p:sp>
          <p:nvSpPr>
            <p:cNvPr id="24" name="矩形 14"/>
            <p:cNvSpPr/>
            <p:nvPr/>
          </p:nvSpPr>
          <p:spPr>
            <a:xfrm>
              <a:off x="1396966" y="2927393"/>
              <a:ext cx="140528" cy="146007"/>
            </a:xfrm>
            <a:custGeom>
              <a:avLst/>
              <a:gdLst>
                <a:gd name="connsiteX0" fmla="*/ 0 w 140494"/>
                <a:gd name="connsiteY0" fmla="*/ 0 h 146050"/>
                <a:gd name="connsiteX1" fmla="*/ 140494 w 140494"/>
                <a:gd name="connsiteY1" fmla="*/ 0 h 146050"/>
                <a:gd name="connsiteX2" fmla="*/ 140494 w 140494"/>
                <a:gd name="connsiteY2" fmla="*/ 146050 h 146050"/>
                <a:gd name="connsiteX3" fmla="*/ 0 w 140494"/>
                <a:gd name="connsiteY3" fmla="*/ 146050 h 146050"/>
                <a:gd name="connsiteX4" fmla="*/ 0 w 140494"/>
                <a:gd name="connsiteY4" fmla="*/ 0 h 146050"/>
                <a:gd name="connsiteX0-1" fmla="*/ 0 w 140494"/>
                <a:gd name="connsiteY0-2" fmla="*/ 146050 h 237490"/>
                <a:gd name="connsiteX1-3" fmla="*/ 0 w 140494"/>
                <a:gd name="connsiteY1-4" fmla="*/ 0 h 237490"/>
                <a:gd name="connsiteX2-5" fmla="*/ 140494 w 140494"/>
                <a:gd name="connsiteY2-6" fmla="*/ 0 h 237490"/>
                <a:gd name="connsiteX3-7" fmla="*/ 140494 w 140494"/>
                <a:gd name="connsiteY3-8" fmla="*/ 146050 h 237490"/>
                <a:gd name="connsiteX4-9" fmla="*/ 91440 w 140494"/>
                <a:gd name="connsiteY4-10" fmla="*/ 237490 h 237490"/>
                <a:gd name="connsiteX0-11" fmla="*/ 0 w 140494"/>
                <a:gd name="connsiteY0-12" fmla="*/ 146050 h 146050"/>
                <a:gd name="connsiteX1-13" fmla="*/ 0 w 140494"/>
                <a:gd name="connsiteY1-14" fmla="*/ 0 h 146050"/>
                <a:gd name="connsiteX2-15" fmla="*/ 140494 w 140494"/>
                <a:gd name="connsiteY2-16" fmla="*/ 0 h 146050"/>
                <a:gd name="connsiteX3-17" fmla="*/ 140494 w 140494"/>
                <a:gd name="connsiteY3-18" fmla="*/ 146050 h 146050"/>
                <a:gd name="connsiteX0-19" fmla="*/ 0 w 140494"/>
                <a:gd name="connsiteY0-20" fmla="*/ 0 h 146050"/>
                <a:gd name="connsiteX1-21" fmla="*/ 140494 w 140494"/>
                <a:gd name="connsiteY1-22" fmla="*/ 0 h 146050"/>
                <a:gd name="connsiteX2-23" fmla="*/ 140494 w 140494"/>
                <a:gd name="connsiteY2-24" fmla="*/ 146050 h 1460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40494" h="146050">
                  <a:moveTo>
                    <a:pt x="0" y="0"/>
                  </a:moveTo>
                  <a:lnTo>
                    <a:pt x="140494" y="0"/>
                  </a:lnTo>
                  <a:lnTo>
                    <a:pt x="140494" y="146050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5" name="组合 17"/>
          <p:cNvGrpSpPr/>
          <p:nvPr/>
        </p:nvGrpSpPr>
        <p:grpSpPr bwMode="auto">
          <a:xfrm rot="-9059448">
            <a:off x="3582988" y="2694247"/>
            <a:ext cx="427037" cy="823913"/>
            <a:chOff x="1178357" y="2144357"/>
            <a:chExt cx="426377" cy="823800"/>
          </a:xfrm>
        </p:grpSpPr>
        <p:cxnSp>
          <p:nvCxnSpPr>
            <p:cNvPr id="26" name="直接连接符 25"/>
            <p:cNvCxnSpPr/>
            <p:nvPr/>
          </p:nvCxnSpPr>
          <p:spPr>
            <a:xfrm rot="9059448" flipV="1">
              <a:off x="1191765" y="2151418"/>
              <a:ext cx="426378" cy="773007"/>
            </a:xfrm>
            <a:prstGeom prst="line">
              <a:avLst/>
            </a:prstGeom>
            <a:noFill/>
            <a:ln w="19050" cap="flat" cmpd="sng" algn="ctr">
              <a:solidFill>
                <a:srgbClr val="FF3300"/>
              </a:solidFill>
              <a:prstDash val="sysDash"/>
              <a:miter lim="800000"/>
            </a:ln>
            <a:effectLst/>
          </p:spPr>
        </p:cxnSp>
        <p:sp>
          <p:nvSpPr>
            <p:cNvPr id="27" name="矩形 14"/>
            <p:cNvSpPr/>
            <p:nvPr/>
          </p:nvSpPr>
          <p:spPr>
            <a:xfrm>
              <a:off x="1390507" y="2821701"/>
              <a:ext cx="139484" cy="146030"/>
            </a:xfrm>
            <a:custGeom>
              <a:avLst/>
              <a:gdLst>
                <a:gd name="connsiteX0" fmla="*/ 0 w 140494"/>
                <a:gd name="connsiteY0" fmla="*/ 0 h 146050"/>
                <a:gd name="connsiteX1" fmla="*/ 140494 w 140494"/>
                <a:gd name="connsiteY1" fmla="*/ 0 h 146050"/>
                <a:gd name="connsiteX2" fmla="*/ 140494 w 140494"/>
                <a:gd name="connsiteY2" fmla="*/ 146050 h 146050"/>
                <a:gd name="connsiteX3" fmla="*/ 0 w 140494"/>
                <a:gd name="connsiteY3" fmla="*/ 146050 h 146050"/>
                <a:gd name="connsiteX4" fmla="*/ 0 w 140494"/>
                <a:gd name="connsiteY4" fmla="*/ 0 h 146050"/>
                <a:gd name="connsiteX0-1" fmla="*/ 0 w 140494"/>
                <a:gd name="connsiteY0-2" fmla="*/ 146050 h 237490"/>
                <a:gd name="connsiteX1-3" fmla="*/ 0 w 140494"/>
                <a:gd name="connsiteY1-4" fmla="*/ 0 h 237490"/>
                <a:gd name="connsiteX2-5" fmla="*/ 140494 w 140494"/>
                <a:gd name="connsiteY2-6" fmla="*/ 0 h 237490"/>
                <a:gd name="connsiteX3-7" fmla="*/ 140494 w 140494"/>
                <a:gd name="connsiteY3-8" fmla="*/ 146050 h 237490"/>
                <a:gd name="connsiteX4-9" fmla="*/ 91440 w 140494"/>
                <a:gd name="connsiteY4-10" fmla="*/ 237490 h 237490"/>
                <a:gd name="connsiteX0-11" fmla="*/ 0 w 140494"/>
                <a:gd name="connsiteY0-12" fmla="*/ 146050 h 146050"/>
                <a:gd name="connsiteX1-13" fmla="*/ 0 w 140494"/>
                <a:gd name="connsiteY1-14" fmla="*/ 0 h 146050"/>
                <a:gd name="connsiteX2-15" fmla="*/ 140494 w 140494"/>
                <a:gd name="connsiteY2-16" fmla="*/ 0 h 146050"/>
                <a:gd name="connsiteX3-17" fmla="*/ 140494 w 140494"/>
                <a:gd name="connsiteY3-18" fmla="*/ 146050 h 146050"/>
                <a:gd name="connsiteX0-19" fmla="*/ 0 w 140494"/>
                <a:gd name="connsiteY0-20" fmla="*/ 0 h 146050"/>
                <a:gd name="connsiteX1-21" fmla="*/ 140494 w 140494"/>
                <a:gd name="connsiteY1-22" fmla="*/ 0 h 146050"/>
                <a:gd name="connsiteX2-23" fmla="*/ 140494 w 140494"/>
                <a:gd name="connsiteY2-24" fmla="*/ 146050 h 1460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40494" h="146050">
                  <a:moveTo>
                    <a:pt x="0" y="0"/>
                  </a:moveTo>
                  <a:lnTo>
                    <a:pt x="140494" y="0"/>
                  </a:lnTo>
                  <a:lnTo>
                    <a:pt x="140494" y="146050"/>
                  </a:lnTo>
                </a:path>
              </a:pathLst>
            </a:custGeom>
            <a:noFill/>
            <a:ln w="19050" cap="flat" cmpd="sng" algn="ctr">
              <a:solidFill>
                <a:srgbClr val="FF33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8" name="组合 32"/>
          <p:cNvGrpSpPr/>
          <p:nvPr/>
        </p:nvGrpSpPr>
        <p:grpSpPr bwMode="auto">
          <a:xfrm rot="-9059448">
            <a:off x="6390131" y="2865967"/>
            <a:ext cx="407987" cy="771525"/>
            <a:chOff x="1195571" y="2145374"/>
            <a:chExt cx="406792" cy="820596"/>
          </a:xfrm>
        </p:grpSpPr>
        <p:cxnSp>
          <p:nvCxnSpPr>
            <p:cNvPr id="29" name="直接连接符 28"/>
            <p:cNvCxnSpPr/>
            <p:nvPr/>
          </p:nvCxnSpPr>
          <p:spPr>
            <a:xfrm rot="9059448" flipV="1">
              <a:off x="1215335" y="2176017"/>
              <a:ext cx="406792" cy="737860"/>
            </a:xfrm>
            <a:prstGeom prst="line">
              <a:avLst/>
            </a:prstGeom>
            <a:noFill/>
            <a:ln w="19050" cap="flat" cmpd="sng" algn="ctr">
              <a:solidFill>
                <a:srgbClr val="FF3300"/>
              </a:solidFill>
              <a:prstDash val="sysDash"/>
              <a:miter lim="800000"/>
            </a:ln>
            <a:effectLst/>
          </p:spPr>
        </p:cxnSp>
        <p:sp>
          <p:nvSpPr>
            <p:cNvPr id="30" name="矩形 14"/>
            <p:cNvSpPr/>
            <p:nvPr/>
          </p:nvSpPr>
          <p:spPr>
            <a:xfrm>
              <a:off x="1386390" y="2854877"/>
              <a:ext cx="139291" cy="146897"/>
            </a:xfrm>
            <a:custGeom>
              <a:avLst/>
              <a:gdLst>
                <a:gd name="connsiteX0" fmla="*/ 0 w 140494"/>
                <a:gd name="connsiteY0" fmla="*/ 0 h 146050"/>
                <a:gd name="connsiteX1" fmla="*/ 140494 w 140494"/>
                <a:gd name="connsiteY1" fmla="*/ 0 h 146050"/>
                <a:gd name="connsiteX2" fmla="*/ 140494 w 140494"/>
                <a:gd name="connsiteY2" fmla="*/ 146050 h 146050"/>
                <a:gd name="connsiteX3" fmla="*/ 0 w 140494"/>
                <a:gd name="connsiteY3" fmla="*/ 146050 h 146050"/>
                <a:gd name="connsiteX4" fmla="*/ 0 w 140494"/>
                <a:gd name="connsiteY4" fmla="*/ 0 h 146050"/>
                <a:gd name="connsiteX0-1" fmla="*/ 0 w 140494"/>
                <a:gd name="connsiteY0-2" fmla="*/ 146050 h 237490"/>
                <a:gd name="connsiteX1-3" fmla="*/ 0 w 140494"/>
                <a:gd name="connsiteY1-4" fmla="*/ 0 h 237490"/>
                <a:gd name="connsiteX2-5" fmla="*/ 140494 w 140494"/>
                <a:gd name="connsiteY2-6" fmla="*/ 0 h 237490"/>
                <a:gd name="connsiteX3-7" fmla="*/ 140494 w 140494"/>
                <a:gd name="connsiteY3-8" fmla="*/ 146050 h 237490"/>
                <a:gd name="connsiteX4-9" fmla="*/ 91440 w 140494"/>
                <a:gd name="connsiteY4-10" fmla="*/ 237490 h 237490"/>
                <a:gd name="connsiteX0-11" fmla="*/ 0 w 140494"/>
                <a:gd name="connsiteY0-12" fmla="*/ 146050 h 146050"/>
                <a:gd name="connsiteX1-13" fmla="*/ 0 w 140494"/>
                <a:gd name="connsiteY1-14" fmla="*/ 0 h 146050"/>
                <a:gd name="connsiteX2-15" fmla="*/ 140494 w 140494"/>
                <a:gd name="connsiteY2-16" fmla="*/ 0 h 146050"/>
                <a:gd name="connsiteX3-17" fmla="*/ 140494 w 140494"/>
                <a:gd name="connsiteY3-18" fmla="*/ 146050 h 146050"/>
                <a:gd name="connsiteX0-19" fmla="*/ 0 w 140494"/>
                <a:gd name="connsiteY0-20" fmla="*/ 0 h 146050"/>
                <a:gd name="connsiteX1-21" fmla="*/ 140494 w 140494"/>
                <a:gd name="connsiteY1-22" fmla="*/ 0 h 146050"/>
                <a:gd name="connsiteX2-23" fmla="*/ 140494 w 140494"/>
                <a:gd name="connsiteY2-24" fmla="*/ 146050 h 1460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40494" h="146050">
                  <a:moveTo>
                    <a:pt x="0" y="0"/>
                  </a:moveTo>
                  <a:lnTo>
                    <a:pt x="140494" y="0"/>
                  </a:lnTo>
                  <a:lnTo>
                    <a:pt x="140494" y="146050"/>
                  </a:lnTo>
                </a:path>
              </a:pathLst>
            </a:custGeom>
            <a:noFill/>
            <a:ln w="19050" cap="flat" cmpd="sng" algn="ctr">
              <a:solidFill>
                <a:srgbClr val="FF33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31"/>
          <a:stretch>
            <a:fillRect/>
          </a:stretch>
        </p:blipFill>
        <p:spPr bwMode="auto">
          <a:xfrm>
            <a:off x="954450" y="3581492"/>
            <a:ext cx="6872287" cy="61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9"/>
          <p:cNvSpPr txBox="1">
            <a:spLocks noChangeArrowheads="1"/>
          </p:cNvSpPr>
          <p:nvPr/>
        </p:nvSpPr>
        <p:spPr bwMode="auto">
          <a:xfrm>
            <a:off x="800100" y="627063"/>
            <a:ext cx="2159000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围篱笆。</a:t>
            </a:r>
          </a:p>
        </p:txBody>
      </p:sp>
      <p:grpSp>
        <p:nvGrpSpPr>
          <p:cNvPr id="5" name="组合 11"/>
          <p:cNvGrpSpPr/>
          <p:nvPr/>
        </p:nvGrpSpPr>
        <p:grpSpPr bwMode="auto">
          <a:xfrm>
            <a:off x="2994025" y="736599"/>
            <a:ext cx="5754482" cy="1692175"/>
            <a:chOff x="3506953" y="3341662"/>
            <a:chExt cx="5754699" cy="1691204"/>
          </a:xfrm>
        </p:grpSpPr>
        <p:sp>
          <p:nvSpPr>
            <p:cNvPr id="6" name="AutoShape 27"/>
            <p:cNvSpPr>
              <a:spLocks noChangeArrowheads="1"/>
            </p:cNvSpPr>
            <p:nvPr/>
          </p:nvSpPr>
          <p:spPr bwMode="auto">
            <a:xfrm flipH="1">
              <a:off x="3506953" y="3341662"/>
              <a:ext cx="4751567" cy="658435"/>
            </a:xfrm>
            <a:prstGeom prst="wedgeRoundRectCallout">
              <a:avLst>
                <a:gd name="adj1" fmla="val -53389"/>
                <a:gd name="adj2" fmla="val 51907"/>
                <a:gd name="adj3" fmla="val 16667"/>
              </a:avLst>
            </a:prstGeom>
            <a:solidFill>
              <a:srgbClr val="FFC000">
                <a:lumMod val="20000"/>
                <a:lumOff val="80000"/>
              </a:srgbClr>
            </a:solidFill>
            <a:ln w="19050">
              <a:solidFill>
                <a:srgbClr val="FFC000">
                  <a:lumMod val="75000"/>
                </a:srgbClr>
              </a:solidFill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哪种方法更牢固？为什么？</a:t>
              </a:r>
            </a:p>
          </p:txBody>
        </p:sp>
        <p:pic>
          <p:nvPicPr>
            <p:cNvPr id="7" name="图片 4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115505" y="3868409"/>
              <a:ext cx="1146147" cy="1164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893720" y="3567069"/>
            <a:ext cx="6461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3600" b="1">
                <a:solidFill>
                  <a:srgbClr val="FF0000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rPr>
              <a:t>√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123902" y="4227513"/>
            <a:ext cx="489619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3200" b="1">
                <a:solidFill>
                  <a:srgbClr val="0A0FD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因为三角形具有稳定性。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3157" y="1605047"/>
            <a:ext cx="6259246" cy="2030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900113" y="865609"/>
            <a:ext cx="7494587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）在钉子板上分别围出一个锐角三角形、直角三角形和钝角三角形。</a:t>
            </a:r>
          </a:p>
        </p:txBody>
      </p:sp>
      <p:pic>
        <p:nvPicPr>
          <p:cNvPr id="4" name="图片 2" descr="图片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t="33511"/>
          <a:stretch>
            <a:fillRect/>
          </a:stretch>
        </p:blipFill>
        <p:spPr bwMode="auto">
          <a:xfrm>
            <a:off x="849313" y="2014959"/>
            <a:ext cx="7467600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等腰三角形 3"/>
          <p:cNvSpPr/>
          <p:nvPr/>
        </p:nvSpPr>
        <p:spPr>
          <a:xfrm>
            <a:off x="1404938" y="2568997"/>
            <a:ext cx="1092200" cy="754062"/>
          </a:xfrm>
          <a:custGeom>
            <a:avLst/>
            <a:gdLst>
              <a:gd name="connsiteX0" fmla="*/ 0 w 1092200"/>
              <a:gd name="connsiteY0" fmla="*/ 768350 h 768350"/>
              <a:gd name="connsiteX1" fmla="*/ 546100 w 1092200"/>
              <a:gd name="connsiteY1" fmla="*/ 0 h 768350"/>
              <a:gd name="connsiteX2" fmla="*/ 1092200 w 1092200"/>
              <a:gd name="connsiteY2" fmla="*/ 768350 h 768350"/>
              <a:gd name="connsiteX3" fmla="*/ 0 w 1092200"/>
              <a:gd name="connsiteY3" fmla="*/ 768350 h 768350"/>
              <a:gd name="connsiteX0-1" fmla="*/ 0 w 1092200"/>
              <a:gd name="connsiteY0-2" fmla="*/ 774700 h 774700"/>
              <a:gd name="connsiteX1-3" fmla="*/ 361950 w 1092200"/>
              <a:gd name="connsiteY1-4" fmla="*/ 0 h 774700"/>
              <a:gd name="connsiteX2-5" fmla="*/ 1092200 w 1092200"/>
              <a:gd name="connsiteY2-6" fmla="*/ 774700 h 774700"/>
              <a:gd name="connsiteX3-7" fmla="*/ 0 w 1092200"/>
              <a:gd name="connsiteY3-8" fmla="*/ 774700 h 774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092200" h="774700">
                <a:moveTo>
                  <a:pt x="0" y="774700"/>
                </a:moveTo>
                <a:lnTo>
                  <a:pt x="361950" y="0"/>
                </a:lnTo>
                <a:lnTo>
                  <a:pt x="1092200" y="774700"/>
                </a:lnTo>
                <a:lnTo>
                  <a:pt x="0" y="774700"/>
                </a:lnTo>
                <a:close/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直角三角形 5"/>
          <p:cNvSpPr/>
          <p:nvPr/>
        </p:nvSpPr>
        <p:spPr>
          <a:xfrm>
            <a:off x="2844800" y="2562647"/>
            <a:ext cx="719138" cy="1128712"/>
          </a:xfrm>
          <a:prstGeom prst="rtTriangl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等腰三角形 3"/>
          <p:cNvSpPr/>
          <p:nvPr/>
        </p:nvSpPr>
        <p:spPr>
          <a:xfrm>
            <a:off x="3906838" y="2575347"/>
            <a:ext cx="1822450" cy="747712"/>
          </a:xfrm>
          <a:custGeom>
            <a:avLst/>
            <a:gdLst>
              <a:gd name="connsiteX0" fmla="*/ 0 w 1092200"/>
              <a:gd name="connsiteY0" fmla="*/ 768350 h 768350"/>
              <a:gd name="connsiteX1" fmla="*/ 546100 w 1092200"/>
              <a:gd name="connsiteY1" fmla="*/ 0 h 768350"/>
              <a:gd name="connsiteX2" fmla="*/ 1092200 w 1092200"/>
              <a:gd name="connsiteY2" fmla="*/ 768350 h 768350"/>
              <a:gd name="connsiteX3" fmla="*/ 0 w 1092200"/>
              <a:gd name="connsiteY3" fmla="*/ 768350 h 768350"/>
              <a:gd name="connsiteX0-1" fmla="*/ 0 w 1092200"/>
              <a:gd name="connsiteY0-2" fmla="*/ 774700 h 774700"/>
              <a:gd name="connsiteX1-3" fmla="*/ 361950 w 1092200"/>
              <a:gd name="connsiteY1-4" fmla="*/ 0 h 774700"/>
              <a:gd name="connsiteX2-5" fmla="*/ 1092200 w 1092200"/>
              <a:gd name="connsiteY2-6" fmla="*/ 774700 h 774700"/>
              <a:gd name="connsiteX3-7" fmla="*/ 0 w 1092200"/>
              <a:gd name="connsiteY3-8" fmla="*/ 774700 h 774700"/>
              <a:gd name="connsiteX0-9" fmla="*/ 736600 w 1828800"/>
              <a:gd name="connsiteY0-10" fmla="*/ 787400 h 787400"/>
              <a:gd name="connsiteX1-11" fmla="*/ 0 w 1828800"/>
              <a:gd name="connsiteY1-12" fmla="*/ 0 h 787400"/>
              <a:gd name="connsiteX2-13" fmla="*/ 1828800 w 1828800"/>
              <a:gd name="connsiteY2-14" fmla="*/ 787400 h 787400"/>
              <a:gd name="connsiteX3-15" fmla="*/ 736600 w 1828800"/>
              <a:gd name="connsiteY3-16" fmla="*/ 787400 h 787400"/>
              <a:gd name="connsiteX0-17" fmla="*/ 730250 w 1822450"/>
              <a:gd name="connsiteY0-18" fmla="*/ 762000 h 762000"/>
              <a:gd name="connsiteX1-19" fmla="*/ 0 w 1822450"/>
              <a:gd name="connsiteY1-20" fmla="*/ 0 h 762000"/>
              <a:gd name="connsiteX2-21" fmla="*/ 1822450 w 1822450"/>
              <a:gd name="connsiteY2-22" fmla="*/ 762000 h 762000"/>
              <a:gd name="connsiteX3-23" fmla="*/ 730250 w 1822450"/>
              <a:gd name="connsiteY3-24" fmla="*/ 762000 h 76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822450" h="762000">
                <a:moveTo>
                  <a:pt x="730250" y="762000"/>
                </a:moveTo>
                <a:lnTo>
                  <a:pt x="0" y="0"/>
                </a:lnTo>
                <a:lnTo>
                  <a:pt x="1822450" y="762000"/>
                </a:lnTo>
                <a:lnTo>
                  <a:pt x="730250" y="762000"/>
                </a:lnTo>
                <a:close/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971550" y="703263"/>
            <a:ext cx="69135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）围出一个三角形，使它既是锐角三角形又是等腰三角形。</a:t>
            </a:r>
          </a:p>
        </p:txBody>
      </p:sp>
      <p:pic>
        <p:nvPicPr>
          <p:cNvPr id="8" name="图片 2" descr="图片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t="33511"/>
          <a:stretch>
            <a:fillRect/>
          </a:stretch>
        </p:blipFill>
        <p:spPr bwMode="auto">
          <a:xfrm>
            <a:off x="849313" y="1943100"/>
            <a:ext cx="7467600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等腰三角形 8"/>
          <p:cNvSpPr/>
          <p:nvPr/>
        </p:nvSpPr>
        <p:spPr>
          <a:xfrm>
            <a:off x="2838450" y="2119313"/>
            <a:ext cx="1428750" cy="1498600"/>
          </a:xfrm>
          <a:prstGeom prst="triangle">
            <a:avLst>
              <a:gd name="adj" fmla="val 4955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1104900" y="456491"/>
            <a:ext cx="3960813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连一连。</a:t>
            </a:r>
          </a:p>
        </p:txBody>
      </p:sp>
      <p:sp>
        <p:nvSpPr>
          <p:cNvPr id="6" name="椭圆 5"/>
          <p:cNvSpPr/>
          <p:nvPr/>
        </p:nvSpPr>
        <p:spPr>
          <a:xfrm>
            <a:off x="539552" y="1177779"/>
            <a:ext cx="2171676" cy="574855"/>
          </a:xfrm>
          <a:prstGeom prst="ellipse">
            <a:avLst/>
          </a:prstGeom>
          <a:solidFill>
            <a:srgbClr val="FFECD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锐角三角形</a:t>
            </a:r>
          </a:p>
        </p:txBody>
      </p:sp>
      <p:sp>
        <p:nvSpPr>
          <p:cNvPr id="7" name="椭圆 6"/>
          <p:cNvSpPr/>
          <p:nvPr/>
        </p:nvSpPr>
        <p:spPr>
          <a:xfrm>
            <a:off x="3486162" y="1177779"/>
            <a:ext cx="2171676" cy="574855"/>
          </a:xfrm>
          <a:prstGeom prst="ellipse">
            <a:avLst/>
          </a:prstGeom>
          <a:solidFill>
            <a:srgbClr val="FFECD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直角三角形</a:t>
            </a:r>
          </a:p>
        </p:txBody>
      </p:sp>
      <p:sp>
        <p:nvSpPr>
          <p:cNvPr id="8" name="椭圆 7"/>
          <p:cNvSpPr/>
          <p:nvPr/>
        </p:nvSpPr>
        <p:spPr>
          <a:xfrm>
            <a:off x="6432772" y="1177779"/>
            <a:ext cx="2171676" cy="574855"/>
          </a:xfrm>
          <a:prstGeom prst="ellipse">
            <a:avLst/>
          </a:prstGeom>
          <a:solidFill>
            <a:srgbClr val="FFECD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钝角三角形</a:t>
            </a:r>
          </a:p>
        </p:txBody>
      </p:sp>
      <p:sp>
        <p:nvSpPr>
          <p:cNvPr id="9" name="椭圆 8"/>
          <p:cNvSpPr/>
          <p:nvPr/>
        </p:nvSpPr>
        <p:spPr>
          <a:xfrm>
            <a:off x="1999468" y="4097915"/>
            <a:ext cx="2171676" cy="574855"/>
          </a:xfrm>
          <a:prstGeom prst="ellipse">
            <a:avLst/>
          </a:prstGeom>
          <a:solidFill>
            <a:srgbClr val="FFECD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等腰三角形</a:t>
            </a:r>
          </a:p>
        </p:txBody>
      </p:sp>
      <p:sp>
        <p:nvSpPr>
          <p:cNvPr id="10" name="椭圆 9"/>
          <p:cNvSpPr/>
          <p:nvPr/>
        </p:nvSpPr>
        <p:spPr>
          <a:xfrm>
            <a:off x="4972858" y="4097915"/>
            <a:ext cx="2171676" cy="574855"/>
          </a:xfrm>
          <a:prstGeom prst="ellipse">
            <a:avLst/>
          </a:prstGeom>
          <a:solidFill>
            <a:srgbClr val="FFECD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等边三角形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1981527"/>
            <a:ext cx="5677705" cy="1887495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 flipH="1">
            <a:off x="2583340" y="1752634"/>
            <a:ext cx="1412596" cy="753973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3" name="直接连接符 12"/>
          <p:cNvCxnSpPr/>
          <p:nvPr/>
        </p:nvCxnSpPr>
        <p:spPr>
          <a:xfrm>
            <a:off x="2359536" y="1713701"/>
            <a:ext cx="1285275" cy="876033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4" name="直接连接符 23"/>
          <p:cNvCxnSpPr/>
          <p:nvPr/>
        </p:nvCxnSpPr>
        <p:spPr>
          <a:xfrm>
            <a:off x="2583340" y="1630574"/>
            <a:ext cx="2525790" cy="812089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5" name="直接连接符 24"/>
          <p:cNvCxnSpPr/>
          <p:nvPr/>
        </p:nvCxnSpPr>
        <p:spPr>
          <a:xfrm flipV="1">
            <a:off x="3289638" y="2596129"/>
            <a:ext cx="1736365" cy="1485147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6" name="直接连接符 25"/>
          <p:cNvCxnSpPr/>
          <p:nvPr/>
        </p:nvCxnSpPr>
        <p:spPr>
          <a:xfrm flipH="1">
            <a:off x="6978909" y="1784039"/>
            <a:ext cx="419418" cy="739207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7" name="直接连接符 26"/>
          <p:cNvCxnSpPr/>
          <p:nvPr/>
        </p:nvCxnSpPr>
        <p:spPr>
          <a:xfrm flipH="1">
            <a:off x="2411760" y="1816011"/>
            <a:ext cx="4775552" cy="1563347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8" name="直接连接符 27"/>
          <p:cNvCxnSpPr/>
          <p:nvPr/>
        </p:nvCxnSpPr>
        <p:spPr>
          <a:xfrm>
            <a:off x="4405745" y="1777645"/>
            <a:ext cx="516057" cy="1633685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9" name="直接连接符 28"/>
          <p:cNvCxnSpPr/>
          <p:nvPr/>
        </p:nvCxnSpPr>
        <p:spPr>
          <a:xfrm flipH="1">
            <a:off x="5927614" y="3523317"/>
            <a:ext cx="665018" cy="53713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30" name="直接连接符 29"/>
          <p:cNvCxnSpPr/>
          <p:nvPr/>
        </p:nvCxnSpPr>
        <p:spPr>
          <a:xfrm flipH="1" flipV="1">
            <a:off x="2493818" y="1694517"/>
            <a:ext cx="4169153" cy="1758462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1904093"/>
            <a:ext cx="5677705" cy="2043974"/>
          </a:xfrm>
          <a:prstGeom prst="rect">
            <a:avLst/>
          </a:prstGeom>
        </p:spPr>
      </p:pic>
      <p:cxnSp>
        <p:nvCxnSpPr>
          <p:cNvPr id="3" name="直接箭头连接符 2"/>
          <p:cNvCxnSpPr/>
          <p:nvPr/>
        </p:nvCxnSpPr>
        <p:spPr>
          <a:xfrm flipH="1" flipV="1">
            <a:off x="3612839" y="2225253"/>
            <a:ext cx="2935032" cy="1534657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" name="文本框 5"/>
          <p:cNvSpPr txBox="1">
            <a:spLocks noChangeArrowheads="1"/>
          </p:cNvSpPr>
          <p:nvPr/>
        </p:nvSpPr>
        <p:spPr bwMode="auto">
          <a:xfrm>
            <a:off x="575556" y="1131590"/>
            <a:ext cx="7992888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李叔叔要从邮局去学校，走哪条路最近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1806575"/>
            <a:ext cx="6870700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949325" y="355600"/>
            <a:ext cx="6811963" cy="12176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6.</a:t>
            </a:r>
            <a:r>
              <a:rPr lang="zh-CN" altLang="en-US" sz="3200" b="1">
                <a:latin typeface="+mn-lt"/>
                <a:ea typeface="+mn-ea"/>
              </a:rPr>
              <a:t>在能围成</a:t>
            </a:r>
            <a:r>
              <a:rPr lang="zh-CN" altLang="en-US" sz="3200" b="1" dirty="0">
                <a:latin typeface="+mn-lt"/>
                <a:ea typeface="+mn-ea"/>
              </a:rPr>
              <a:t>三角形的各组小棒下面画“√”（单位：</a:t>
            </a:r>
            <a:r>
              <a:rPr lang="en-US" altLang="zh-CN" sz="3200" b="1" dirty="0">
                <a:latin typeface="+mn-lt"/>
                <a:ea typeface="+mn-ea"/>
              </a:rPr>
              <a:t>cm</a:t>
            </a:r>
            <a:r>
              <a:rPr lang="zh-CN" altLang="en-US" sz="3200" b="1" dirty="0">
                <a:latin typeface="+mn-lt"/>
                <a:ea typeface="+mn-ea"/>
              </a:rPr>
              <a:t>）。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519363" y="2449513"/>
            <a:ext cx="5969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√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205538" y="2449513"/>
            <a:ext cx="5969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√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205538" y="3741738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2500" y="334963"/>
            <a:ext cx="6865938" cy="12176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7.</a:t>
            </a:r>
            <a:r>
              <a:rPr lang="zh-CN" altLang="en-US" sz="3200" b="1" dirty="0">
                <a:latin typeface="+mn-lt"/>
                <a:ea typeface="+mn-ea"/>
              </a:rPr>
              <a:t>用下面</a:t>
            </a:r>
            <a:r>
              <a:rPr lang="en-US" altLang="zh-CN" sz="3200" b="1" dirty="0">
                <a:latin typeface="+mn-lt"/>
                <a:ea typeface="+mn-ea"/>
              </a:rPr>
              <a:t>6</a:t>
            </a:r>
            <a:r>
              <a:rPr lang="zh-CN" altLang="en-US" sz="3200" b="1" dirty="0">
                <a:latin typeface="+mn-lt"/>
                <a:ea typeface="+mn-ea"/>
              </a:rPr>
              <a:t>根小</a:t>
            </a:r>
            <a:r>
              <a:rPr lang="zh-CN" altLang="en-US" sz="3200" b="1">
                <a:latin typeface="+mn-lt"/>
                <a:ea typeface="+mn-ea"/>
              </a:rPr>
              <a:t>棒，你能围出</a:t>
            </a:r>
            <a:r>
              <a:rPr lang="zh-CN" altLang="en-US" sz="3200" b="1" dirty="0">
                <a:latin typeface="+mn-lt"/>
                <a:ea typeface="+mn-ea"/>
              </a:rPr>
              <a:t>几种三角形（单位：</a:t>
            </a:r>
            <a:r>
              <a:rPr lang="en-US" altLang="zh-CN" sz="3200" b="1" dirty="0">
                <a:latin typeface="+mn-lt"/>
                <a:ea typeface="+mn-ea"/>
              </a:rPr>
              <a:t>cm</a:t>
            </a:r>
            <a:r>
              <a:rPr lang="zh-CN" altLang="en-US" sz="3200" b="1" dirty="0">
                <a:latin typeface="+mn-lt"/>
                <a:ea typeface="+mn-ea"/>
              </a:rPr>
              <a:t>）？</a:t>
            </a:r>
          </a:p>
        </p:txBody>
      </p:sp>
      <p:pic>
        <p:nvPicPr>
          <p:cNvPr id="16387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3" y="1731963"/>
            <a:ext cx="6870700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7"/>
          <a:stretch>
            <a:fillRect/>
          </a:stretch>
        </p:blipFill>
        <p:spPr bwMode="auto">
          <a:xfrm>
            <a:off x="622300" y="2727325"/>
            <a:ext cx="2417763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 bwMode="auto">
          <a:xfrm>
            <a:off x="3341688" y="4011613"/>
            <a:ext cx="2432050" cy="658812"/>
            <a:chOff x="3478693" y="3566122"/>
            <a:chExt cx="2431695" cy="658982"/>
          </a:xfrm>
        </p:grpSpPr>
        <p:pic>
          <p:nvPicPr>
            <p:cNvPr id="16397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17" t="41985"/>
            <a:stretch>
              <a:fillRect/>
            </a:stretch>
          </p:blipFill>
          <p:spPr bwMode="auto">
            <a:xfrm>
              <a:off x="3492653" y="3748342"/>
              <a:ext cx="2417735" cy="476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8" name="图片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1" t="65302" r="62727" b="9126"/>
            <a:stretch>
              <a:fillRect/>
            </a:stretch>
          </p:blipFill>
          <p:spPr bwMode="auto">
            <a:xfrm>
              <a:off x="3478693" y="3566122"/>
              <a:ext cx="1998129" cy="210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组合 10"/>
          <p:cNvGrpSpPr/>
          <p:nvPr/>
        </p:nvGrpSpPr>
        <p:grpSpPr bwMode="auto">
          <a:xfrm>
            <a:off x="3289300" y="2903538"/>
            <a:ext cx="2381250" cy="577850"/>
            <a:chOff x="3152268" y="3403331"/>
            <a:chExt cx="2382482" cy="576946"/>
          </a:xfrm>
        </p:grpSpPr>
        <p:pic>
          <p:nvPicPr>
            <p:cNvPr id="16395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8" t="43257" r="62396" b="9007"/>
            <a:stretch>
              <a:fillRect/>
            </a:stretch>
          </p:blipFill>
          <p:spPr bwMode="auto">
            <a:xfrm>
              <a:off x="3180910" y="3403331"/>
              <a:ext cx="2001746" cy="392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6" name="图片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53" t="69556" r="1083" b="9311"/>
            <a:stretch>
              <a:fillRect/>
            </a:stretch>
          </p:blipFill>
          <p:spPr bwMode="auto">
            <a:xfrm>
              <a:off x="3152268" y="3806608"/>
              <a:ext cx="2382482" cy="173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文本框 11"/>
          <p:cNvSpPr txBox="1"/>
          <p:nvPr/>
        </p:nvSpPr>
        <p:spPr>
          <a:xfrm>
            <a:off x="6672263" y="3497263"/>
            <a:ext cx="80327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种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622300" y="3854450"/>
            <a:ext cx="2432050" cy="706438"/>
            <a:chOff x="622300" y="3854927"/>
            <a:chExt cx="2432050" cy="705960"/>
          </a:xfrm>
        </p:grpSpPr>
        <p:pic>
          <p:nvPicPr>
            <p:cNvPr id="16393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17" t="41985"/>
            <a:stretch>
              <a:fillRect/>
            </a:stretch>
          </p:blipFill>
          <p:spPr bwMode="auto">
            <a:xfrm>
              <a:off x="636262" y="4084248"/>
              <a:ext cx="2418088" cy="476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4" name="图片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5" t="17386" r="79552" b="56458"/>
            <a:stretch>
              <a:fillRect/>
            </a:stretch>
          </p:blipFill>
          <p:spPr bwMode="auto">
            <a:xfrm>
              <a:off x="622300" y="3854927"/>
              <a:ext cx="1028595" cy="215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276" y="968835"/>
            <a:ext cx="3751262" cy="2973221"/>
          </a:xfrm>
          <a:prstGeom prst="rect">
            <a:avLst/>
          </a:prstGeom>
        </p:spPr>
      </p:pic>
      <p:sp>
        <p:nvSpPr>
          <p:cNvPr id="6" name="文本框 1"/>
          <p:cNvSpPr txBox="1">
            <a:spLocks noChangeArrowheads="1"/>
          </p:cNvSpPr>
          <p:nvPr/>
        </p:nvSpPr>
        <p:spPr bwMode="auto">
          <a:xfrm>
            <a:off x="1042988" y="288254"/>
            <a:ext cx="1897062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猜一猜。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053306" y="4352131"/>
            <a:ext cx="70373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可能是锐角三角形，也可能是直角三角形。</a:t>
            </a:r>
          </a:p>
        </p:txBody>
      </p:sp>
      <p:sp>
        <p:nvSpPr>
          <p:cNvPr id="8" name="对话气泡: 圆角矩形 7"/>
          <p:cNvSpPr/>
          <p:nvPr/>
        </p:nvSpPr>
        <p:spPr>
          <a:xfrm>
            <a:off x="611560" y="906336"/>
            <a:ext cx="2664296" cy="1292510"/>
          </a:xfrm>
          <a:prstGeom prst="wedgeRoundRectCallout">
            <a:avLst>
              <a:gd name="adj1" fmla="val 68614"/>
              <a:gd name="adj2" fmla="val 2828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等线" panose="02010600030101010101" pitchFamily="2" charset="-122"/>
                <a:cs typeface="+mn-cs"/>
              </a:rPr>
              <a:t>我拿的三角形没有钝角。它可能是什么三角形？</a:t>
            </a:r>
          </a:p>
        </p:txBody>
      </p:sp>
      <p:sp>
        <p:nvSpPr>
          <p:cNvPr id="9" name="对话气泡: 圆角矩形 8"/>
          <p:cNvSpPr/>
          <p:nvPr/>
        </p:nvSpPr>
        <p:spPr>
          <a:xfrm>
            <a:off x="6635378" y="535707"/>
            <a:ext cx="1897062" cy="1292510"/>
          </a:xfrm>
          <a:prstGeom prst="wedgeRoundRectCallout">
            <a:avLst>
              <a:gd name="adj1" fmla="val -74089"/>
              <a:gd name="adj2" fmla="val 24320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等线" panose="02010600030101010101" pitchFamily="2" charset="-122"/>
                <a:cs typeface="+mn-cs"/>
              </a:rPr>
              <a:t>可能是锐角三角形，还可能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等线" panose="02010600030101010101" pitchFamily="2" charset="-122"/>
                <a:cs typeface="+mn-cs"/>
              </a:rPr>
              <a:t>……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>
            <a:spLocks noChangeArrowheads="1"/>
          </p:cNvSpPr>
          <p:nvPr/>
        </p:nvSpPr>
        <p:spPr bwMode="auto">
          <a:xfrm>
            <a:off x="1042988" y="3792234"/>
            <a:ext cx="309696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说一说为什么。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042988" y="842963"/>
            <a:ext cx="705802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用一张长方形纸剪一个等腰三角形。你能剪出一个等腰直角三角形吗？</a:t>
            </a:r>
          </a:p>
        </p:txBody>
      </p:sp>
      <p:sp>
        <p:nvSpPr>
          <p:cNvPr id="7" name="矩形 6"/>
          <p:cNvSpPr/>
          <p:nvPr/>
        </p:nvSpPr>
        <p:spPr>
          <a:xfrm>
            <a:off x="3128963" y="2492375"/>
            <a:ext cx="2219325" cy="1158875"/>
          </a:xfrm>
          <a:prstGeom prst="rec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8" name="组合 5"/>
          <p:cNvGrpSpPr/>
          <p:nvPr/>
        </p:nvGrpSpPr>
        <p:grpSpPr bwMode="auto">
          <a:xfrm>
            <a:off x="4189413" y="2492375"/>
            <a:ext cx="1158875" cy="1158875"/>
            <a:chOff x="4118290" y="2352311"/>
            <a:chExt cx="1158706" cy="1158707"/>
          </a:xfrm>
        </p:grpSpPr>
        <p:sp>
          <p:nvSpPr>
            <p:cNvPr id="9" name="直角三角形 8"/>
            <p:cNvSpPr/>
            <p:nvPr/>
          </p:nvSpPr>
          <p:spPr>
            <a:xfrm rot="16200000">
              <a:off x="4118289" y="2352312"/>
              <a:ext cx="1158707" cy="1158706"/>
            </a:xfrm>
            <a:prstGeom prst="rtTriangl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矩形 4"/>
            <p:cNvSpPr/>
            <p:nvPr/>
          </p:nvSpPr>
          <p:spPr>
            <a:xfrm>
              <a:off x="5150015" y="3377687"/>
              <a:ext cx="126981" cy="133331"/>
            </a:xfrm>
            <a:custGeom>
              <a:avLst/>
              <a:gdLst>
                <a:gd name="connsiteX0" fmla="*/ 0 w 127000"/>
                <a:gd name="connsiteY0" fmla="*/ 0 h 133350"/>
                <a:gd name="connsiteX1" fmla="*/ 127000 w 127000"/>
                <a:gd name="connsiteY1" fmla="*/ 0 h 133350"/>
                <a:gd name="connsiteX2" fmla="*/ 127000 w 127000"/>
                <a:gd name="connsiteY2" fmla="*/ 133350 h 133350"/>
                <a:gd name="connsiteX3" fmla="*/ 0 w 127000"/>
                <a:gd name="connsiteY3" fmla="*/ 133350 h 133350"/>
                <a:gd name="connsiteX4" fmla="*/ 0 w 127000"/>
                <a:gd name="connsiteY4" fmla="*/ 0 h 133350"/>
                <a:gd name="connsiteX0-1" fmla="*/ 127000 w 218440"/>
                <a:gd name="connsiteY0-2" fmla="*/ 133350 h 224790"/>
                <a:gd name="connsiteX1-3" fmla="*/ 0 w 218440"/>
                <a:gd name="connsiteY1-4" fmla="*/ 133350 h 224790"/>
                <a:gd name="connsiteX2-5" fmla="*/ 0 w 218440"/>
                <a:gd name="connsiteY2-6" fmla="*/ 0 h 224790"/>
                <a:gd name="connsiteX3-7" fmla="*/ 127000 w 218440"/>
                <a:gd name="connsiteY3-8" fmla="*/ 0 h 224790"/>
                <a:gd name="connsiteX4-9" fmla="*/ 218440 w 218440"/>
                <a:gd name="connsiteY4-10" fmla="*/ 224790 h 224790"/>
                <a:gd name="connsiteX0-11" fmla="*/ 127000 w 127000"/>
                <a:gd name="connsiteY0-12" fmla="*/ 133350 h 133350"/>
                <a:gd name="connsiteX1-13" fmla="*/ 0 w 127000"/>
                <a:gd name="connsiteY1-14" fmla="*/ 133350 h 133350"/>
                <a:gd name="connsiteX2-15" fmla="*/ 0 w 127000"/>
                <a:gd name="connsiteY2-16" fmla="*/ 0 h 133350"/>
                <a:gd name="connsiteX3-17" fmla="*/ 127000 w 127000"/>
                <a:gd name="connsiteY3-18" fmla="*/ 0 h 133350"/>
                <a:gd name="connsiteX0-19" fmla="*/ 0 w 127000"/>
                <a:gd name="connsiteY0-20" fmla="*/ 133350 h 133350"/>
                <a:gd name="connsiteX1-21" fmla="*/ 0 w 127000"/>
                <a:gd name="connsiteY1-22" fmla="*/ 0 h 133350"/>
                <a:gd name="connsiteX2-23" fmla="*/ 127000 w 127000"/>
                <a:gd name="connsiteY2-24" fmla="*/ 0 h 1333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7000" h="133350">
                  <a:moveTo>
                    <a:pt x="0" y="133350"/>
                  </a:moveTo>
                  <a:lnTo>
                    <a:pt x="0" y="0"/>
                  </a:lnTo>
                  <a:lnTo>
                    <a:pt x="127000" y="0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210</Words>
  <Application>Microsoft Office PowerPoint</Application>
  <PresentationFormat>全屏显示(16:9)</PresentationFormat>
  <Paragraphs>31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6" baseType="lpstr">
      <vt:lpstr>等线</vt:lpstr>
      <vt:lpstr>方正大黑_GBK</vt:lpstr>
      <vt:lpstr>方正黑体_GBK</vt:lpstr>
      <vt:lpstr>黑体</vt:lpstr>
      <vt:lpstr>华康少女文字W5(P)</vt:lpstr>
      <vt:lpstr>楷体</vt:lpstr>
      <vt:lpstr>宋体</vt:lpstr>
      <vt:lpstr>Arial</vt:lpstr>
      <vt:lpstr>Calibri</vt:lpstr>
      <vt:lpstr>Calibri Light</vt:lpstr>
      <vt:lpstr>Times New Roman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76</cp:revision>
  <dcterms:created xsi:type="dcterms:W3CDTF">2017-10-30T08:14:00Z</dcterms:created>
  <dcterms:modified xsi:type="dcterms:W3CDTF">2023-11-21T05:32:52Z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66EE4EF0DEA34D2EB39B782B29A3D528</vt:lpwstr>
  </property>
  <property fmtid="{D5CDD505-2E9C-101B-9397-08002B2CF9AE}" pid="3" name="KSOProductBuildVer">
    <vt:lpwstr>2052-11.8.2.11734</vt:lpwstr>
  </property>
</Properties>
</file>