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362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28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79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48473C03-BF83-D786-8B17-DFC5DEDE07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19B94CD-D5EC-879C-C3E2-A3C2F87B70EB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9CE87829-1209-E66D-BDD4-AA0E57AC91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78023FAF-C44D-497D-6CCF-0C530B4AF797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7AF2081-2A67-D293-22D7-B125F20D89C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1ADB873-F574-990C-A5F8-39408583DB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17782B5-715B-3FA6-7E66-67F66688C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A698E6C-5E94-9B82-5267-BE6258B9E9F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F68C13E-E597-73BB-01A3-7050F50CA8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67968"/>
          <a:stretch/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3611481A-C11C-4124-89E3-C9C4C99C3DF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30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F149F660-3084-4EDB-BAF8-B76C4FD767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27372365-80B9-4F9E-9DE3-D7705DB90B4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39EE8641-290E-40D3-A920-004EF88F8FFC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B9D2CB7A-1514-4933-A602-EC7E85C5F65C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AFC60BF2-0F15-4263-9632-A8B108935C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6E078C3-8E2A-483C-8486-1F175E259652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A2E5590E-241D-4D95-AB4A-EA496D5B1D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ED67AA84-75CF-4570-A347-3C00FE629B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8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5E973163-B5C8-4019-AEEB-1916255E52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A74FE54-BDF9-4CFD-86D1-2A12BECEFAF5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AA9E088-88EA-4FAB-9925-603209567857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E2FE1851-07D9-4254-ADB7-E1AAA96C46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8D9D46AB-38B0-4C8E-A7E8-BDE940A65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90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ACC0F8-1BB1-4BB5-86C7-DE722BD33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52CA52E-806F-4AF7-B7F0-396FF03E8F9A}"/>
              </a:ext>
            </a:extLst>
          </p:cNvPr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75C2DD-C8B2-46D3-913F-2857074CC4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62F88C2C-7A4E-403A-88E6-D118B5D96E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72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9">
            <a:extLst>
              <a:ext uri="{FF2B5EF4-FFF2-40B4-BE49-F238E27FC236}">
                <a16:creationId xmlns:a16="http://schemas.microsoft.com/office/drawing/2014/main" id="{E89197D2-2F21-4D74-ACCB-E8C2AE79E1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>
            <a:extLst>
              <a:ext uri="{FF2B5EF4-FFF2-40B4-BE49-F238E27FC236}">
                <a16:creationId xmlns:a16="http://schemas.microsoft.com/office/drawing/2014/main" id="{A3B4F57E-9B98-4340-ACAF-7A7E35541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71" y="2951285"/>
            <a:ext cx="3329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P67-P68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练习十六）</a:t>
            </a:r>
          </a:p>
        </p:txBody>
      </p:sp>
      <p:sp>
        <p:nvSpPr>
          <p:cNvPr id="9219" name="标题 5">
            <a:extLst>
              <a:ext uri="{FF2B5EF4-FFF2-40B4-BE49-F238E27FC236}">
                <a16:creationId xmlns:a16="http://schemas.microsoft.com/office/drawing/2014/main" id="{2D4BAC2A-9D98-477B-B58E-6DC573AFA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5400" b="1" dirty="0">
                <a:latin typeface="Times New Roman" panose="02020603050405020304" pitchFamily="18" charset="0"/>
              </a:rPr>
              <a:t>练习十六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5EA61ED-A1E1-B673-09F0-AF7801C2C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" b="4530"/>
          <a:stretch/>
        </p:blipFill>
        <p:spPr bwMode="auto">
          <a:xfrm>
            <a:off x="541338" y="1789862"/>
            <a:ext cx="79724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9D1ECE1-F560-EF0D-2CB6-F70F0F47E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99587"/>
            <a:ext cx="2270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180°-65°-37°</a:t>
            </a:r>
          </a:p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=78°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C33A53-BC65-4305-858E-053FCF0E9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3399587"/>
            <a:ext cx="2270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180°-90°-30°</a:t>
            </a:r>
          </a:p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F805EE-F4A6-5566-8DFC-403D3ABCB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914" y="3399587"/>
            <a:ext cx="23606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180°-20°-25°</a:t>
            </a:r>
          </a:p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=135°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1">
            <a:extLst>
              <a:ext uri="{FF2B5EF4-FFF2-40B4-BE49-F238E27FC236}">
                <a16:creationId xmlns:a16="http://schemas.microsoft.com/office/drawing/2014/main" id="{6EA1D907-9FBD-6171-9143-CF3A91E5C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859587"/>
            <a:ext cx="6399212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算出下面各个未知角的度数。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295F1E-A5B2-B873-61A5-190E6E620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03" y="470730"/>
            <a:ext cx="8100194" cy="314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求出下列三角形各个角的度数。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）一个等边三角形。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）一个等腰三角形，顶角是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96°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）一个直角三角形，其中一个锐角是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8C3AB8-8B9B-8DDE-41C7-9E8A5CD99553}"/>
              </a:ext>
            </a:extLst>
          </p:cNvPr>
          <p:cNvSpPr txBox="1"/>
          <p:nvPr/>
        </p:nvSpPr>
        <p:spPr>
          <a:xfrm>
            <a:off x="1763688" y="1518199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每个角都是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A2659E-B3DB-393F-0E78-2603148CD21C}"/>
              </a:ext>
            </a:extLst>
          </p:cNvPr>
          <p:cNvSpPr txBox="1"/>
          <p:nvPr/>
        </p:nvSpPr>
        <p:spPr>
          <a:xfrm>
            <a:off x="755576" y="2567074"/>
            <a:ext cx="8136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顶角是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96°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，两个底角都是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(180°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－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96°)÷2=42°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6F551A-99D9-700A-F9AE-553BE0348A16}"/>
              </a:ext>
            </a:extLst>
          </p:cNvPr>
          <p:cNvSpPr txBox="1"/>
          <p:nvPr/>
        </p:nvSpPr>
        <p:spPr>
          <a:xfrm>
            <a:off x="755576" y="3615949"/>
            <a:ext cx="74168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一个锐角是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，另一个锐角是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40°=50°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，还有一个角是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855CBEC-0C56-E259-DD10-00B5026C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247553"/>
            <a:ext cx="4929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70°×2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FD418E-4F5D-04F0-0DF5-58C058260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931766"/>
            <a:ext cx="4817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答：风筝的顶角是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2">
            <a:extLst>
              <a:ext uri="{FF2B5EF4-FFF2-40B4-BE49-F238E27FC236}">
                <a16:creationId xmlns:a16="http://schemas.microsoft.com/office/drawing/2014/main" id="{DCF6564A-3CFA-FB7D-4316-07E60A342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27534"/>
            <a:ext cx="5003849" cy="240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爸爸给小红买了一个等腰三角形的风筝。风筝的一个底角是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70°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，风筝的顶角是多少度？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79EB4D5-17C2-84D0-C210-32E1D971E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58504"/>
            <a:ext cx="2894777" cy="3513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75">
            <a:extLst>
              <a:ext uri="{FF2B5EF4-FFF2-40B4-BE49-F238E27FC236}">
                <a16:creationId xmlns:a16="http://schemas.microsoft.com/office/drawing/2014/main" id="{1983CCB6-4A64-49CC-97D1-ED9344E47858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3681413" y="3503613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11267" name="文本框 85">
            <a:extLst>
              <a:ext uri="{FF2B5EF4-FFF2-40B4-BE49-F238E27FC236}">
                <a16:creationId xmlns:a16="http://schemas.microsoft.com/office/drawing/2014/main" id="{ED3AA15E-CB14-4928-AEA8-170295795B29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4870450" y="35845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11268" name="文本框 88">
            <a:extLst>
              <a:ext uri="{FF2B5EF4-FFF2-40B4-BE49-F238E27FC236}">
                <a16:creationId xmlns:a16="http://schemas.microsoft.com/office/drawing/2014/main" id="{1CD18B91-E891-460B-9BBE-998041ACE083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6931025" y="35845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11269" name="文本框 95">
            <a:extLst>
              <a:ext uri="{FF2B5EF4-FFF2-40B4-BE49-F238E27FC236}">
                <a16:creationId xmlns:a16="http://schemas.microsoft.com/office/drawing/2014/main" id="{2A566E14-F9DC-4117-89F0-AB5322D02E1B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4775200" y="1695450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11270" name="文本框 105">
            <a:extLst>
              <a:ext uri="{FF2B5EF4-FFF2-40B4-BE49-F238E27FC236}">
                <a16:creationId xmlns:a16="http://schemas.microsoft.com/office/drawing/2014/main" id="{73CCD92A-0176-415E-9BF4-F5885FA4641C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3963988" y="1695450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11271" name="文本框 108">
            <a:extLst>
              <a:ext uri="{FF2B5EF4-FFF2-40B4-BE49-F238E27FC236}">
                <a16:creationId xmlns:a16="http://schemas.microsoft.com/office/drawing/2014/main" id="{FE4416EB-3D44-4DA0-AC62-A17CFE06E887}"/>
              </a:ext>
            </a:extLst>
          </p:cNvPr>
          <p:cNvSpPr txBox="1">
            <a:spLocks noChangeArrowheads="1"/>
          </p:cNvSpPr>
          <p:nvPr/>
        </p:nvSpPr>
        <p:spPr bwMode="auto">
          <a:xfrm rot="1347396">
            <a:off x="5964238" y="1774825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</a:rPr>
              <a:t>状元成才路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34C037A-6F59-474C-A8E3-25C0F101BB5B}"/>
              </a:ext>
            </a:extLst>
          </p:cNvPr>
          <p:cNvSpPr txBox="1"/>
          <p:nvPr/>
        </p:nvSpPr>
        <p:spPr>
          <a:xfrm>
            <a:off x="663575" y="538163"/>
            <a:ext cx="6651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画一画，算一算，你发现了什么？</a:t>
            </a:r>
          </a:p>
        </p:txBody>
      </p:sp>
      <p:pic>
        <p:nvPicPr>
          <p:cNvPr id="11273" name="Picture 46">
            <a:extLst>
              <a:ext uri="{FF2B5EF4-FFF2-40B4-BE49-F238E27FC236}">
                <a16:creationId xmlns:a16="http://schemas.microsoft.com/office/drawing/2014/main" id="{CED06956-1D39-4202-9B17-9CB2887DD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1604963"/>
            <a:ext cx="82105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32">
            <a:extLst>
              <a:ext uri="{FF2B5EF4-FFF2-40B4-BE49-F238E27FC236}">
                <a16:creationId xmlns:a16="http://schemas.microsoft.com/office/drawing/2014/main" id="{E562BD99-7352-45CE-89D3-881836C728E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88063" y="1685925"/>
            <a:ext cx="350837" cy="6223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7" name="Line 34">
            <a:extLst>
              <a:ext uri="{FF2B5EF4-FFF2-40B4-BE49-F238E27FC236}">
                <a16:creationId xmlns:a16="http://schemas.microsoft.com/office/drawing/2014/main" id="{1D2B45EF-37B7-410E-A5A0-228032C79C7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88063" y="1685925"/>
            <a:ext cx="515937" cy="31115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9" name="Line 36">
            <a:extLst>
              <a:ext uri="{FF2B5EF4-FFF2-40B4-BE49-F238E27FC236}">
                <a16:creationId xmlns:a16="http://schemas.microsoft.com/office/drawing/2014/main" id="{461BAA4C-46DE-4679-869A-DD773D413C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88063" y="1693863"/>
            <a:ext cx="0" cy="606425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0" name="Line 37">
            <a:extLst>
              <a:ext uri="{FF2B5EF4-FFF2-40B4-BE49-F238E27FC236}">
                <a16:creationId xmlns:a16="http://schemas.microsoft.com/office/drawing/2014/main" id="{C93AF445-0A31-4D75-A0B8-CCD98E5A36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9913" y="1825625"/>
            <a:ext cx="377825" cy="477838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2" name="Text Box 25">
            <a:extLst>
              <a:ext uri="{FF2B5EF4-FFF2-40B4-BE49-F238E27FC236}">
                <a16:creationId xmlns:a16="http://schemas.microsoft.com/office/drawing/2014/main" id="{6187AF21-72F1-489F-98A0-E4A4F0FE5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688" y="2520950"/>
            <a:ext cx="509587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6</a:t>
            </a:r>
          </a:p>
        </p:txBody>
      </p:sp>
      <p:sp>
        <p:nvSpPr>
          <p:cNvPr id="13" name="Text Box 26">
            <a:extLst>
              <a:ext uri="{FF2B5EF4-FFF2-40B4-BE49-F238E27FC236}">
                <a16:creationId xmlns:a16="http://schemas.microsoft.com/office/drawing/2014/main" id="{22E571CF-97F6-4E3E-BB23-4592CB8C3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2520950"/>
            <a:ext cx="509588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7</a:t>
            </a:r>
          </a:p>
        </p:txBody>
      </p:sp>
      <p:sp>
        <p:nvSpPr>
          <p:cNvPr id="14" name="Text Box 27">
            <a:extLst>
              <a:ext uri="{FF2B5EF4-FFF2-40B4-BE49-F238E27FC236}">
                <a16:creationId xmlns:a16="http://schemas.microsoft.com/office/drawing/2014/main" id="{E2859D70-1916-472C-8A51-4E524D4B6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838" y="3297238"/>
            <a:ext cx="477837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2</a:t>
            </a:r>
          </a:p>
        </p:txBody>
      </p:sp>
      <p:sp>
        <p:nvSpPr>
          <p:cNvPr id="15" name="Text Box 28">
            <a:extLst>
              <a:ext uri="{FF2B5EF4-FFF2-40B4-BE49-F238E27FC236}">
                <a16:creationId xmlns:a16="http://schemas.microsoft.com/office/drawing/2014/main" id="{BA99862A-746B-4677-8D5E-153A6456D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975" y="3276600"/>
            <a:ext cx="477838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3</a:t>
            </a: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D346F824-2CE7-4E69-8AAD-302ECA7E8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813" y="3276600"/>
            <a:ext cx="1223962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180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  <a:sym typeface="宋体" panose="02010600030101010101" pitchFamily="2" charset="-122"/>
              </a:rPr>
              <a:t>º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  <a:sym typeface="Arial" panose="020B0604020202020204" pitchFamily="34" charset="0"/>
              </a:rPr>
              <a:t>×4</a:t>
            </a:r>
          </a:p>
        </p:txBody>
      </p:sp>
      <p:sp>
        <p:nvSpPr>
          <p:cNvPr id="17" name="Text Box 29">
            <a:extLst>
              <a:ext uri="{FF2B5EF4-FFF2-40B4-BE49-F238E27FC236}">
                <a16:creationId xmlns:a16="http://schemas.microsoft.com/office/drawing/2014/main" id="{760FA091-D8D9-4CF4-80F1-ACC5F3754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600" y="3276600"/>
            <a:ext cx="1152525" cy="366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</a:rPr>
              <a:t>180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  <a:sym typeface="宋体" panose="02010600030101010101" pitchFamily="2" charset="-122"/>
              </a:rPr>
              <a:t>º</a:t>
            </a:r>
            <a:r>
              <a:rPr lang="zh-CN" altLang="en-US" b="1">
                <a:solidFill>
                  <a:srgbClr val="FF0000"/>
                </a:solidFill>
                <a:latin typeface="+mn-lt"/>
                <a:ea typeface="楷体_GB2312" pitchFamily="49" charset="-122"/>
                <a:sym typeface="Arial" panose="020B0604020202020204" pitchFamily="34" charset="0"/>
              </a:rPr>
              <a:t>×5</a:t>
            </a:r>
          </a:p>
        </p:txBody>
      </p:sp>
      <p:sp>
        <p:nvSpPr>
          <p:cNvPr id="20" name="Line 37">
            <a:extLst>
              <a:ext uri="{FF2B5EF4-FFF2-40B4-BE49-F238E27FC236}">
                <a16:creationId xmlns:a16="http://schemas.microsoft.com/office/drawing/2014/main" id="{6D347B2E-9965-4C27-85AE-B84304452F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9913" y="1825625"/>
            <a:ext cx="109537" cy="4826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1" name="Line 37">
            <a:extLst>
              <a:ext uri="{FF2B5EF4-FFF2-40B4-BE49-F238E27FC236}">
                <a16:creationId xmlns:a16="http://schemas.microsoft.com/office/drawing/2014/main" id="{79AB92C7-6B3C-4D71-8965-D77A9A7EC5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6738" y="1820863"/>
            <a:ext cx="509587" cy="2667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" name="Line 37">
            <a:extLst>
              <a:ext uri="{FF2B5EF4-FFF2-40B4-BE49-F238E27FC236}">
                <a16:creationId xmlns:a16="http://schemas.microsoft.com/office/drawing/2014/main" id="{1CD448F4-7D08-4358-B7A2-570139C8B9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6738" y="1825625"/>
            <a:ext cx="492125" cy="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>
            <a:extLst>
              <a:ext uri="{FF2B5EF4-FFF2-40B4-BE49-F238E27FC236}">
                <a16:creationId xmlns:a16="http://schemas.microsoft.com/office/drawing/2014/main" id="{9544F686-755D-E85C-F5BF-C7D8C7BE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58788"/>
            <a:ext cx="2139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6AE01AC-C15B-5F9D-DC10-E9D69214E658}"/>
              </a:ext>
            </a:extLst>
          </p:cNvPr>
          <p:cNvCxnSpPr>
            <a:cxnSpLocks/>
            <a:stCxn id="17" idx="3"/>
            <a:endCxn id="23" idx="1"/>
          </p:cNvCxnSpPr>
          <p:nvPr/>
        </p:nvCxnSpPr>
        <p:spPr>
          <a:xfrm>
            <a:off x="5020791" y="1524964"/>
            <a:ext cx="1639441" cy="607049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507EF04-E22E-3509-1A80-5A7F1570BD5A}"/>
              </a:ext>
            </a:extLst>
          </p:cNvPr>
          <p:cNvCxnSpPr>
            <a:cxnSpLocks/>
            <a:stCxn id="19" idx="3"/>
            <a:endCxn id="24" idx="1"/>
          </p:cNvCxnSpPr>
          <p:nvPr/>
        </p:nvCxnSpPr>
        <p:spPr>
          <a:xfrm>
            <a:off x="5020791" y="2381468"/>
            <a:ext cx="1639441" cy="497464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B5CACA0-75AF-BEBD-EA90-705604BEB9F6}"/>
              </a:ext>
            </a:extLst>
          </p:cNvPr>
          <p:cNvCxnSpPr>
            <a:cxnSpLocks/>
            <a:stCxn id="20" idx="3"/>
            <a:endCxn id="26" idx="1"/>
          </p:cNvCxnSpPr>
          <p:nvPr/>
        </p:nvCxnSpPr>
        <p:spPr>
          <a:xfrm>
            <a:off x="5020791" y="3237972"/>
            <a:ext cx="1639441" cy="1134797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F100DF8-D234-BF80-98F0-2BF760E8B69B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 flipV="1">
            <a:off x="5020791" y="1385094"/>
            <a:ext cx="1639441" cy="270938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540071C-5A37-C459-A780-B3C6914327CC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>
            <a:off x="5020791" y="3237972"/>
            <a:ext cx="1639441" cy="387879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23DF306-4FFD-0F52-1C7D-AAF3BEB9B8A6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 flipV="1">
            <a:off x="5020791" y="1385094"/>
            <a:ext cx="1639441" cy="1852878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3ED099D-8B0C-D7AC-B48F-110866B34CE0}"/>
              </a:ext>
            </a:extLst>
          </p:cNvPr>
          <p:cNvCxnSpPr>
            <a:cxnSpLocks/>
            <a:stCxn id="17" idx="3"/>
            <a:endCxn id="25" idx="1"/>
          </p:cNvCxnSpPr>
          <p:nvPr/>
        </p:nvCxnSpPr>
        <p:spPr>
          <a:xfrm>
            <a:off x="5020791" y="1524964"/>
            <a:ext cx="1639441" cy="2100887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2F716D6-006D-EA2C-19C8-F30F117CB3D1}"/>
              </a:ext>
            </a:extLst>
          </p:cNvPr>
          <p:cNvSpPr/>
          <p:nvPr/>
        </p:nvSpPr>
        <p:spPr>
          <a:xfrm>
            <a:off x="484287" y="1235245"/>
            <a:ext cx="4536504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有一个直角，有两条边相等。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629DC847-1D53-26AD-4D33-9766894E78DF}"/>
              </a:ext>
            </a:extLst>
          </p:cNvPr>
          <p:cNvSpPr/>
          <p:nvPr/>
        </p:nvSpPr>
        <p:spPr>
          <a:xfrm>
            <a:off x="484287" y="2091749"/>
            <a:ext cx="4536504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只有两个锐角，没有直角。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5BA0463-7A84-D06D-27A6-CCFA5213CF08}"/>
              </a:ext>
            </a:extLst>
          </p:cNvPr>
          <p:cNvSpPr/>
          <p:nvPr/>
        </p:nvSpPr>
        <p:spPr>
          <a:xfrm>
            <a:off x="484287" y="2948253"/>
            <a:ext cx="4536504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三个角相等。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829F7C82-DDB3-486D-9689-37CFD354411F}"/>
              </a:ext>
            </a:extLst>
          </p:cNvPr>
          <p:cNvSpPr/>
          <p:nvPr/>
        </p:nvSpPr>
        <p:spPr>
          <a:xfrm>
            <a:off x="484287" y="3804758"/>
            <a:ext cx="4536504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没有直角和钝角。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D5389C11-9654-260E-59BB-DC304163315B}"/>
              </a:ext>
            </a:extLst>
          </p:cNvPr>
          <p:cNvSpPr/>
          <p:nvPr/>
        </p:nvSpPr>
        <p:spPr>
          <a:xfrm>
            <a:off x="6660232" y="1095375"/>
            <a:ext cx="2025277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锐角三角形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D23FC03-F3F1-7101-05F8-F1EA93EA9A92}"/>
              </a:ext>
            </a:extLst>
          </p:cNvPr>
          <p:cNvSpPr/>
          <p:nvPr/>
        </p:nvSpPr>
        <p:spPr>
          <a:xfrm>
            <a:off x="6660232" y="1842294"/>
            <a:ext cx="2025277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直角三角形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CC122561-5E6A-9682-D128-3C50CAC36622}"/>
              </a:ext>
            </a:extLst>
          </p:cNvPr>
          <p:cNvSpPr/>
          <p:nvPr/>
        </p:nvSpPr>
        <p:spPr>
          <a:xfrm>
            <a:off x="6660232" y="2589213"/>
            <a:ext cx="2025277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钝角三角形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22F1AB3F-FA33-084E-8A46-981292217B05}"/>
              </a:ext>
            </a:extLst>
          </p:cNvPr>
          <p:cNvSpPr/>
          <p:nvPr/>
        </p:nvSpPr>
        <p:spPr>
          <a:xfrm>
            <a:off x="6660232" y="3336132"/>
            <a:ext cx="2025277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等腰三角形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191189BB-9603-6A59-A5EF-322326069A55}"/>
              </a:ext>
            </a:extLst>
          </p:cNvPr>
          <p:cNvSpPr/>
          <p:nvPr/>
        </p:nvSpPr>
        <p:spPr>
          <a:xfrm>
            <a:off x="6660232" y="4083050"/>
            <a:ext cx="2025277" cy="579437"/>
          </a:xfrm>
          <a:prstGeom prst="roundRect">
            <a:avLst/>
          </a:prstGeom>
          <a:solidFill>
            <a:srgbClr val="FFF6E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楷体" panose="02010609060101010101" pitchFamily="49" charset="-122"/>
                <a:cs typeface="Times New Roman" panose="02020603050405020304" pitchFamily="18" charset="0"/>
              </a:rPr>
              <a:t>等边三角形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B6E44645-AE26-DB98-9034-5CBDC7050FA4}"/>
              </a:ext>
            </a:extLst>
          </p:cNvPr>
          <p:cNvSpPr/>
          <p:nvPr/>
        </p:nvSpPr>
        <p:spPr>
          <a:xfrm>
            <a:off x="1186557" y="1138948"/>
            <a:ext cx="4824834" cy="1100138"/>
          </a:xfrm>
          <a:prstGeom prst="wedgeRoundRectCallout">
            <a:avLst>
              <a:gd name="adj1" fmla="val 57316"/>
              <a:gd name="adj2" fmla="val 5260"/>
              <a:gd name="adj3" fmla="val 16667"/>
            </a:avLst>
          </a:prstGeom>
          <a:noFill/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在三角形中，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一个角是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直角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，另外两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等线" panose="02010600030101010101" pitchFamily="2" charset="-122"/>
                <a:cs typeface="+mn-cs"/>
              </a:rPr>
              <a:t>个角可能各是多少度？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98494D40-56D4-18DA-F2D1-BC09227FAE3A}"/>
              </a:ext>
            </a:extLst>
          </p:cNvPr>
          <p:cNvSpPr/>
          <p:nvPr/>
        </p:nvSpPr>
        <p:spPr>
          <a:xfrm>
            <a:off x="1186557" y="2847098"/>
            <a:ext cx="4752826" cy="1541052"/>
          </a:xfrm>
          <a:prstGeom prst="wedgeRoundRectCallout">
            <a:avLst>
              <a:gd name="adj1" fmla="val 56441"/>
              <a:gd name="adj2" fmla="val 17145"/>
              <a:gd name="adj3" fmla="val 16667"/>
            </a:avLst>
          </a:prstGeom>
          <a:noFill/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三角形的两条边分别是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3cm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4cm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，另一条边可能是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多少厘米（取整厘米数）？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031929B-61CF-8408-1D6E-32A0F7750E85}"/>
              </a:ext>
            </a:extLst>
          </p:cNvPr>
          <p:cNvSpPr txBox="1"/>
          <p:nvPr/>
        </p:nvSpPr>
        <p:spPr>
          <a:xfrm>
            <a:off x="2194967" y="2285806"/>
            <a:ext cx="15343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30°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60°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AC4EF7-4921-2EB3-992C-D97BD357815C}"/>
              </a:ext>
            </a:extLst>
          </p:cNvPr>
          <p:cNvSpPr txBox="1"/>
          <p:nvPr/>
        </p:nvSpPr>
        <p:spPr>
          <a:xfrm>
            <a:off x="2194967" y="4388150"/>
            <a:ext cx="8226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5cm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AB753006-BF65-56A6-9E3A-C18976A4E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200861"/>
            <a:ext cx="11509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id="{75729BF2-54BD-DFAB-7FDB-A3D032FD5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34819" y="859047"/>
            <a:ext cx="1353930" cy="184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9">
            <a:extLst>
              <a:ext uri="{FF2B5EF4-FFF2-40B4-BE49-F238E27FC236}">
                <a16:creationId xmlns:a16="http://schemas.microsoft.com/office/drawing/2014/main" id="{5B08CB07-6101-541C-EE7E-ADB04E04A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101098"/>
            <a:ext cx="115093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4" name="图片 11">
            <a:extLst>
              <a:ext uri="{FF2B5EF4-FFF2-40B4-BE49-F238E27FC236}">
                <a16:creationId xmlns:a16="http://schemas.microsoft.com/office/drawing/2014/main" id="{B718B4A6-F7FD-BFD3-D970-7E2A6B13F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11340" y="2967073"/>
            <a:ext cx="1240980" cy="16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5">
            <a:extLst>
              <a:ext uri="{FF2B5EF4-FFF2-40B4-BE49-F238E27FC236}">
                <a16:creationId xmlns:a16="http://schemas.microsoft.com/office/drawing/2014/main" id="{B44291DC-B862-6396-4DBF-AB6FE215B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13461"/>
            <a:ext cx="50403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猜一猜。</a:t>
            </a:r>
          </a:p>
        </p:txBody>
      </p:sp>
      <p:pic>
        <p:nvPicPr>
          <p:cNvPr id="16" name="图片 11">
            <a:extLst>
              <a:ext uri="{FF2B5EF4-FFF2-40B4-BE49-F238E27FC236}">
                <a16:creationId xmlns:a16="http://schemas.microsoft.com/office/drawing/2014/main" id="{6AF2169D-A8E8-AC6B-BFE9-E5E7260AB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7527402" y="2996164"/>
            <a:ext cx="1365078" cy="165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EBBA258-C074-2DFA-9BA6-2E8E6B27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98" y="902472"/>
            <a:ext cx="1009204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3DE4B85-595B-1C6C-33C9-375B5EAE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484188"/>
            <a:ext cx="6408737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7*.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下面图形中各有多少个三角形？有什么规律？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27D581-C387-0D10-D186-18FF598C0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844" y="2935288"/>
            <a:ext cx="660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07266A-E850-EA5F-44CA-38BF3F3C0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2935288"/>
            <a:ext cx="13303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1+2=3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614C900-6F45-B7F2-F4F0-1516429B4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2941638"/>
            <a:ext cx="19145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1+2+3=6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8F8604-E657-2A51-5BEF-BDB9D8E45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5868" y="2941638"/>
            <a:ext cx="27035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1+2+3+4=10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4846676-5344-5755-D1FE-B0A7ACF2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207" y="3618915"/>
            <a:ext cx="711358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 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幅图三角形个数为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1+2+3+</a:t>
            </a:r>
            <a:r>
              <a:rPr lang="en-US" altLang="zh-CN" sz="2800" b="1">
                <a:solidFill>
                  <a:srgbClr val="0A0FDC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+(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-1)+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为大三角形被分成的基础三角形个数。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474E722-B8BD-76C7-327D-884270969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717249"/>
            <a:ext cx="6870023" cy="1284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382</Words>
  <Application>Microsoft Office PowerPoint</Application>
  <PresentationFormat>全屏显示(16:9)</PresentationFormat>
  <Paragraphs>57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Calibri Light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52</cp:revision>
  <dcterms:created xsi:type="dcterms:W3CDTF">2017-10-30T08:14:45Z</dcterms:created>
  <dcterms:modified xsi:type="dcterms:W3CDTF">2023-11-21T05:33:57Z</dcterms:modified>
  <cp:category>状元成才路</cp:category>
  <cp:contentStatus>状元成才路</cp:contentStatus>
</cp:coreProperties>
</file>