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3"/>
  </p:notesMasterIdLst>
  <p:sldIdLst>
    <p:sldId id="263" r:id="rId2"/>
    <p:sldId id="264" r:id="rId3"/>
    <p:sldId id="348" r:id="rId4"/>
    <p:sldId id="369" r:id="rId5"/>
    <p:sldId id="370" r:id="rId6"/>
    <p:sldId id="349" r:id="rId7"/>
    <p:sldId id="380" r:id="rId8"/>
    <p:sldId id="350" r:id="rId9"/>
    <p:sldId id="379" r:id="rId10"/>
    <p:sldId id="353" r:id="rId11"/>
    <p:sldId id="371" r:id="rId12"/>
    <p:sldId id="354" r:id="rId13"/>
    <p:sldId id="355" r:id="rId14"/>
    <p:sldId id="381" r:id="rId15"/>
    <p:sldId id="345" r:id="rId16"/>
    <p:sldId id="346" r:id="rId17"/>
    <p:sldId id="347" r:id="rId18"/>
    <p:sldId id="356" r:id="rId19"/>
    <p:sldId id="357" r:id="rId20"/>
    <p:sldId id="358" r:id="rId21"/>
    <p:sldId id="359" r:id="rId22"/>
    <p:sldId id="360" r:id="rId23"/>
    <p:sldId id="361" r:id="rId24"/>
    <p:sldId id="270" r:id="rId25"/>
    <p:sldId id="363" r:id="rId26"/>
    <p:sldId id="364" r:id="rId27"/>
    <p:sldId id="365" r:id="rId28"/>
    <p:sldId id="366" r:id="rId29"/>
    <p:sldId id="367" r:id="rId30"/>
  </p:sldIdLst>
  <p:sldSz cx="9144000" cy="5143500" type="screen16x9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3">
          <p15:clr>
            <a:srgbClr val="A4A3A4"/>
          </p15:clr>
        </p15:guide>
        <p15:guide id="2" orient="horz" pos="682">
          <p15:clr>
            <a:srgbClr val="A4A3A4"/>
          </p15:clr>
        </p15:guide>
        <p15:guide id="3" orient="horz" pos="2970">
          <p15:clr>
            <a:srgbClr val="A4A3A4"/>
          </p15:clr>
        </p15:guide>
        <p15:guide id="4" pos="158">
          <p15:clr>
            <a:srgbClr val="A4A3A4"/>
          </p15:clr>
        </p15:guide>
        <p15:guide id="5" pos="357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95E58"/>
    <a:srgbClr val="0000FF"/>
    <a:srgbClr val="FBE5D7"/>
    <a:srgbClr val="21A0A3"/>
    <a:srgbClr val="24AFB2"/>
    <a:srgbClr val="28C4C8"/>
    <a:srgbClr val="0EB83A"/>
    <a:srgbClr val="BDDD2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114" autoAdjust="0"/>
    <p:restoredTop sz="96209" autoAdjust="0"/>
  </p:normalViewPr>
  <p:slideViewPr>
    <p:cSldViewPr showGuides="1">
      <p:cViewPr>
        <p:scale>
          <a:sx n="125" d="100"/>
          <a:sy n="125" d="100"/>
        </p:scale>
        <p:origin x="1260" y="444"/>
      </p:cViewPr>
      <p:guideLst>
        <p:guide orient="horz" pos="1623"/>
        <p:guide orient="horz" pos="682"/>
        <p:guide orient="horz" pos="2970"/>
        <p:guide pos="158"/>
        <p:guide pos="3572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C3E070B7-2560-437A-BD45-9F074AE15960}" type="datetimeFigureOut">
              <a:rPr lang="zh-CN" altLang="en-US"/>
              <a:t>2023/11/21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10BDB9E9-2CF2-4D32-8127-765A91283EB3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8196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fld id="{7E397549-ABCA-424F-A650-72C413E2151A}" type="slidenum">
              <a:rPr lang="zh-CN" altLang="en-US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组合 2"/>
          <p:cNvGrpSpPr/>
          <p:nvPr userDrawn="1"/>
        </p:nvGrpSpPr>
        <p:grpSpPr bwMode="auto">
          <a:xfrm>
            <a:off x="747713" y="225425"/>
            <a:ext cx="5381625" cy="3619500"/>
            <a:chOff x="747639" y="225771"/>
            <a:chExt cx="7257714" cy="4879990"/>
          </a:xfrm>
        </p:grpSpPr>
        <p:pic>
          <p:nvPicPr>
            <p:cNvPr id="4" name="图片 3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7639" y="1382527"/>
              <a:ext cx="793750" cy="7048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" name="图片 4"/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38553" y="4064361"/>
              <a:ext cx="1066800" cy="1041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图片 5"/>
            <p:cNvPicPr>
              <a:picLocks noChangeAspect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01572" y="225771"/>
              <a:ext cx="1020313" cy="11079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3724275"/>
            <a:ext cx="2198688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本框 9"/>
          <p:cNvSpPr txBox="1"/>
          <p:nvPr userDrawn="1"/>
        </p:nvSpPr>
        <p:spPr>
          <a:xfrm rot="20132266">
            <a:off x="3707449" y="2240696"/>
            <a:ext cx="1729100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11" name="图片 27">
            <a:extLst>
              <a:ext uri="{FF2B5EF4-FFF2-40B4-BE49-F238E27FC236}">
                <a16:creationId xmlns:a16="http://schemas.microsoft.com/office/drawing/2014/main" id="{B8B474F7-A73E-470A-92F7-BC3CC0A8C6FE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30194" y="0"/>
            <a:ext cx="1273474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 userDrawn="1"/>
        </p:nvSpPr>
        <p:spPr>
          <a:xfrm>
            <a:off x="201613" y="177800"/>
            <a:ext cx="8740775" cy="47847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1" lang="zh-CN" altLang="en-US"/>
          </a:p>
        </p:txBody>
      </p:sp>
      <p:pic>
        <p:nvPicPr>
          <p:cNvPr id="4" name="图片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71513" cy="66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13" y="4394200"/>
            <a:ext cx="1243012" cy="74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5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0538" y="3808413"/>
            <a:ext cx="1087437" cy="142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7"/>
          <p:cNvSpPr txBox="1"/>
          <p:nvPr userDrawn="1"/>
        </p:nvSpPr>
        <p:spPr>
          <a:xfrm rot="20132266">
            <a:off x="3707449" y="2240696"/>
            <a:ext cx="1729100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9" name="图片 27">
            <a:extLst>
              <a:ext uri="{FF2B5EF4-FFF2-40B4-BE49-F238E27FC236}">
                <a16:creationId xmlns:a16="http://schemas.microsoft.com/office/drawing/2014/main" id="{450D0C25-E019-4ED1-A382-BD3DAAE2267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30194" y="0"/>
            <a:ext cx="1273474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F5BC9EE7-CA80-4335-9F79-86BFDEF6EC7C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3" Type="http://schemas.openxmlformats.org/officeDocument/2006/relationships/image" Target="../media/image30.png"/><Relationship Id="rId7" Type="http://schemas.openxmlformats.org/officeDocument/2006/relationships/image" Target="../media/image34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2340042" y="1535413"/>
            <a:ext cx="6048672" cy="693523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 contourW="12700">
              <a:contourClr>
                <a:srgbClr val="FDA343"/>
              </a:contourClr>
            </a:sp3d>
          </a:bodyPr>
          <a:lstStyle>
            <a:defPPr>
              <a:defRPr lang="zh-CN"/>
            </a:defPPr>
            <a:lvl1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3600" b="1">
                <a:ln w="6350">
                  <a:solidFill>
                    <a:schemeClr val="tx1"/>
                  </a:solidFill>
                </a:ln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r>
              <a:rPr lang="zh-CN" altLang="en-US" dirty="0">
                <a:ln w="6350">
                  <a:noFill/>
                </a:ln>
                <a:solidFill>
                  <a:srgbClr val="395E58"/>
                </a:solidFill>
                <a:sym typeface="+mn-lt"/>
              </a:rPr>
              <a:t>小数加减法（</a:t>
            </a:r>
            <a:r>
              <a:rPr lang="en-US" altLang="zh-CN" dirty="0">
                <a:ln w="6350">
                  <a:noFill/>
                </a:ln>
                <a:solidFill>
                  <a:srgbClr val="395E58"/>
                </a:solidFill>
                <a:sym typeface="+mn-lt"/>
              </a:rPr>
              <a:t>1</a:t>
            </a:r>
            <a:r>
              <a:rPr lang="zh-CN" altLang="en-US" dirty="0">
                <a:ln w="6350">
                  <a:noFill/>
                </a:ln>
                <a:solidFill>
                  <a:srgbClr val="395E58"/>
                </a:solidFill>
                <a:sym typeface="+mn-lt"/>
              </a:rPr>
              <a:t>）</a:t>
            </a:r>
          </a:p>
        </p:txBody>
      </p:sp>
      <p:sp>
        <p:nvSpPr>
          <p:cNvPr id="7171" name="副标题 6"/>
          <p:cNvSpPr txBox="1">
            <a:spLocks noChangeArrowheads="1"/>
          </p:cNvSpPr>
          <p:nvPr/>
        </p:nvSpPr>
        <p:spPr bwMode="auto">
          <a:xfrm>
            <a:off x="3779912" y="2643758"/>
            <a:ext cx="2447925" cy="50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6858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395E58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R</a:t>
            </a:r>
            <a:r>
              <a:rPr lang="zh-CN" altLang="en-US" sz="2800" b="1" dirty="0">
                <a:solidFill>
                  <a:srgbClr val="395E58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·四年级下册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752" y="1419622"/>
            <a:ext cx="939076" cy="92510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599" b="36000"/>
          <a:stretch>
            <a:fillRect/>
          </a:stretch>
        </p:blipFill>
        <p:spPr bwMode="auto">
          <a:xfrm>
            <a:off x="3059113" y="-92075"/>
            <a:ext cx="2881312" cy="846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本框 9"/>
          <p:cNvSpPr txBox="1"/>
          <p:nvPr/>
        </p:nvSpPr>
        <p:spPr>
          <a:xfrm>
            <a:off x="3579128" y="44222"/>
            <a:ext cx="2088232" cy="646331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/>
          <a:lstStyle>
            <a:defPPr>
              <a:defRPr lang="zh-CN"/>
            </a:defPPr>
            <a:lvl1pPr defTabSz="6858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defRPr sz="3600" b="1">
                <a:solidFill>
                  <a:srgbClr val="C93756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 defTabSz="685800"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685800"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685800"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685800"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3200" dirty="0"/>
              <a:t>导入新课</a:t>
            </a:r>
          </a:p>
        </p:txBody>
      </p:sp>
      <p:grpSp>
        <p:nvGrpSpPr>
          <p:cNvPr id="9220" name="组合 7"/>
          <p:cNvGrpSpPr/>
          <p:nvPr/>
        </p:nvGrpSpPr>
        <p:grpSpPr bwMode="auto">
          <a:xfrm>
            <a:off x="1979613" y="1785938"/>
            <a:ext cx="5564187" cy="1079500"/>
            <a:chOff x="1907704" y="1243957"/>
            <a:chExt cx="5564444" cy="1080120"/>
          </a:xfrm>
        </p:grpSpPr>
        <p:sp>
          <p:nvSpPr>
            <p:cNvPr id="9222" name="矩形 4"/>
            <p:cNvSpPr>
              <a:spLocks noChangeArrowheads="1"/>
            </p:cNvSpPr>
            <p:nvPr/>
          </p:nvSpPr>
          <p:spPr bwMode="auto">
            <a:xfrm>
              <a:off x="1919648" y="1491461"/>
              <a:ext cx="5540555" cy="585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3200" b="1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生活中哪些地方会用到小数？</a:t>
              </a:r>
            </a:p>
          </p:txBody>
        </p:sp>
        <p:sp>
          <p:nvSpPr>
            <p:cNvPr id="2" name="对话气泡: 圆角矩形 1"/>
            <p:cNvSpPr/>
            <p:nvPr/>
          </p:nvSpPr>
          <p:spPr>
            <a:xfrm>
              <a:off x="1907704" y="1243957"/>
              <a:ext cx="5564444" cy="1080120"/>
            </a:xfrm>
            <a:prstGeom prst="wedgeRoundRectCallout">
              <a:avLst>
                <a:gd name="adj1" fmla="val -56552"/>
                <a:gd name="adj2" fmla="val 31362"/>
                <a:gd name="adj3" fmla="val 16667"/>
              </a:avLst>
            </a:prstGeom>
            <a:noFill/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/>
            </a:p>
          </p:txBody>
        </p:sp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11560" y="2131060"/>
            <a:ext cx="1216918" cy="123711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>
            <a:spLocks noChangeArrowheads="1"/>
          </p:cNvSpPr>
          <p:nvPr/>
        </p:nvSpPr>
        <p:spPr bwMode="auto">
          <a:xfrm>
            <a:off x="2411730" y="628015"/>
            <a:ext cx="6344920" cy="11245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（</a:t>
            </a:r>
            <a:r>
              <a:rPr lang="en-US" altLang="zh-CN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1</a:t>
            </a: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）小丽买了下面两本书，一共花了多少钱？</a:t>
            </a:r>
          </a:p>
        </p:txBody>
      </p:sp>
      <p:sp>
        <p:nvSpPr>
          <p:cNvPr id="20" name="矩形 19"/>
          <p:cNvSpPr>
            <a:spLocks noChangeArrowheads="1"/>
          </p:cNvSpPr>
          <p:nvPr/>
        </p:nvSpPr>
        <p:spPr bwMode="auto">
          <a:xfrm>
            <a:off x="2216655" y="3462131"/>
            <a:ext cx="6531809" cy="10577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（</a:t>
            </a:r>
            <a:r>
              <a:rPr lang="en-US" altLang="zh-CN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2</a:t>
            </a: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）</a:t>
            </a:r>
            <a:r>
              <a:rPr lang="en-US" altLang="zh-CN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《</a:t>
            </a: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数学家的故事</a:t>
            </a:r>
            <a:r>
              <a:rPr lang="en-US" altLang="zh-CN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》</a:t>
            </a: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比</a:t>
            </a:r>
            <a:r>
              <a:rPr lang="en-US" altLang="zh-CN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《</a:t>
            </a: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童话选</a:t>
            </a:r>
            <a:r>
              <a:rPr lang="en-US" altLang="zh-CN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》</a:t>
            </a: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贵多少钱？</a:t>
            </a:r>
          </a:p>
        </p:txBody>
      </p:sp>
      <p:grpSp>
        <p:nvGrpSpPr>
          <p:cNvPr id="26" name="组合 25"/>
          <p:cNvGrpSpPr/>
          <p:nvPr/>
        </p:nvGrpSpPr>
        <p:grpSpPr bwMode="auto">
          <a:xfrm>
            <a:off x="395536" y="1330709"/>
            <a:ext cx="1821119" cy="2901969"/>
            <a:chOff x="371867" y="1303932"/>
            <a:chExt cx="1821301" cy="2901703"/>
          </a:xfrm>
        </p:grpSpPr>
        <p:sp>
          <p:nvSpPr>
            <p:cNvPr id="21" name="圆角矩形标注 4"/>
            <p:cNvSpPr/>
            <p:nvPr/>
          </p:nvSpPr>
          <p:spPr bwMode="auto">
            <a:xfrm>
              <a:off x="371867" y="1303932"/>
              <a:ext cx="1821301" cy="1473834"/>
            </a:xfrm>
            <a:prstGeom prst="wedgeRoundRectCallout">
              <a:avLst>
                <a:gd name="adj1" fmla="val -31864"/>
                <a:gd name="adj2" fmla="val 68267"/>
                <a:gd name="adj3" fmla="val 16667"/>
              </a:avLst>
            </a:prstGeom>
            <a:solidFill>
              <a:schemeClr val="bg1"/>
            </a:solidFill>
            <a:ln w="19050">
              <a:solidFill>
                <a:srgbClr val="3399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zh-CN" altLang="en-US" sz="2800" b="1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你们知道了哪些数学信息？</a:t>
              </a:r>
            </a:p>
          </p:txBody>
        </p:sp>
        <p:pic>
          <p:nvPicPr>
            <p:cNvPr id="11273" name="图片 2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1867" y="3048869"/>
              <a:ext cx="1138104" cy="11567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4" name="矩形 23"/>
          <p:cNvSpPr>
            <a:spLocks noChangeArrowheads="1"/>
          </p:cNvSpPr>
          <p:nvPr/>
        </p:nvSpPr>
        <p:spPr bwMode="auto">
          <a:xfrm>
            <a:off x="4428123" y="2859949"/>
            <a:ext cx="2520950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16.45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＋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14.29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5" name="矩形 24"/>
          <p:cNvSpPr>
            <a:spLocks noChangeArrowheads="1"/>
          </p:cNvSpPr>
          <p:nvPr/>
        </p:nvSpPr>
        <p:spPr bwMode="auto">
          <a:xfrm>
            <a:off x="3563888" y="4262039"/>
            <a:ext cx="3070249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16.45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14.29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987040" y="1560830"/>
            <a:ext cx="5136515" cy="12573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1346" y="631302"/>
            <a:ext cx="630616" cy="631859"/>
          </a:xfrm>
          <a:prstGeom prst="rect">
            <a:avLst/>
          </a:prstGeom>
        </p:spPr>
      </p:pic>
      <p:sp>
        <p:nvSpPr>
          <p:cNvPr id="2" name="圆角矩形标注 4"/>
          <p:cNvSpPr/>
          <p:nvPr/>
        </p:nvSpPr>
        <p:spPr bwMode="auto">
          <a:xfrm>
            <a:off x="395536" y="1333864"/>
            <a:ext cx="1821119" cy="1473969"/>
          </a:xfrm>
          <a:prstGeom prst="wedgeRoundRectCallout">
            <a:avLst>
              <a:gd name="adj1" fmla="val -31864"/>
              <a:gd name="adj2" fmla="val 68267"/>
              <a:gd name="adj3" fmla="val 16667"/>
            </a:avLst>
          </a:prstGeom>
          <a:solidFill>
            <a:schemeClr val="bg1"/>
          </a:solidFill>
          <a:ln w="19050">
            <a:solidFill>
              <a:srgbClr val="3399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zh-CN" altLang="en-US" sz="28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你能提出哪些数学问题？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4" grpId="0"/>
      <p:bldP spid="25" grpId="0"/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90" name="组合 38"/>
          <p:cNvGrpSpPr/>
          <p:nvPr/>
        </p:nvGrpSpPr>
        <p:grpSpPr bwMode="auto">
          <a:xfrm>
            <a:off x="1116013" y="296863"/>
            <a:ext cx="4895850" cy="604837"/>
            <a:chOff x="1219312" y="1947250"/>
            <a:chExt cx="4892531" cy="603793"/>
          </a:xfrm>
        </p:grpSpPr>
        <p:sp>
          <p:nvSpPr>
            <p:cNvPr id="3" name="矩形 2"/>
            <p:cNvSpPr/>
            <p:nvPr/>
          </p:nvSpPr>
          <p:spPr>
            <a:xfrm>
              <a:off x="1687307" y="1947250"/>
              <a:ext cx="4424536" cy="583192"/>
            </a:xfrm>
            <a:prstGeom prst="rect">
              <a:avLst/>
            </a:prstGeom>
            <a:no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zh-CN" altLang="en-US" sz="3200" b="1" dirty="0">
                  <a:solidFill>
                    <a:srgbClr val="04AED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探究小数加法的算法</a:t>
              </a:r>
            </a:p>
          </p:txBody>
        </p:sp>
        <p:pic>
          <p:nvPicPr>
            <p:cNvPr id="12307" name="Picture 8" descr="C:\Users\iamisis\Desktop\MetroStation_2.0_XiaZaiBa\metrostation_by_yankoa-d312tty\PNG\Network\Blue\MB_0036_search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19312" y="2008709"/>
              <a:ext cx="503375" cy="4998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5" name="直接连接符 4"/>
            <p:cNvCxnSpPr/>
            <p:nvPr/>
          </p:nvCxnSpPr>
          <p:spPr>
            <a:xfrm>
              <a:off x="1731726" y="2484483"/>
              <a:ext cx="3804244" cy="0"/>
            </a:xfrm>
            <a:prstGeom prst="line">
              <a:avLst/>
            </a:prstGeom>
            <a:ln w="28575">
              <a:solidFill>
                <a:srgbClr val="04B3E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直接连接符 5"/>
            <p:cNvCxnSpPr/>
            <p:nvPr/>
          </p:nvCxnSpPr>
          <p:spPr>
            <a:xfrm>
              <a:off x="1233589" y="2551043"/>
              <a:ext cx="4591110" cy="0"/>
            </a:xfrm>
            <a:prstGeom prst="line">
              <a:avLst/>
            </a:prstGeom>
            <a:ln w="28575">
              <a:solidFill>
                <a:srgbClr val="04B3E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291" name="矩形 17"/>
          <p:cNvSpPr>
            <a:spLocks noChangeArrowheads="1"/>
          </p:cNvSpPr>
          <p:nvPr/>
        </p:nvSpPr>
        <p:spPr bwMode="auto">
          <a:xfrm>
            <a:off x="2916238" y="1079500"/>
            <a:ext cx="2676525" cy="62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16.45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＋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14.29=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Rectangle 51"/>
          <p:cNvSpPr>
            <a:spLocks noChangeArrowheads="1"/>
          </p:cNvSpPr>
          <p:nvPr/>
        </p:nvSpPr>
        <p:spPr bwMode="auto">
          <a:xfrm>
            <a:off x="842963" y="2046288"/>
            <a:ext cx="3697287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16.45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=16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角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分</a:t>
            </a:r>
          </a:p>
        </p:txBody>
      </p:sp>
      <p:sp>
        <p:nvSpPr>
          <p:cNvPr id="9" name="Rectangle 51"/>
          <p:cNvSpPr>
            <a:spLocks noChangeArrowheads="1"/>
          </p:cNvSpPr>
          <p:nvPr/>
        </p:nvSpPr>
        <p:spPr bwMode="auto">
          <a:xfrm>
            <a:off x="842963" y="2771775"/>
            <a:ext cx="3581400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14.29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=14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角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分</a:t>
            </a:r>
          </a:p>
        </p:txBody>
      </p:sp>
      <p:sp>
        <p:nvSpPr>
          <p:cNvPr id="10" name="Rectangle 51"/>
          <p:cNvSpPr>
            <a:spLocks noChangeArrowheads="1"/>
          </p:cNvSpPr>
          <p:nvPr/>
        </p:nvSpPr>
        <p:spPr bwMode="auto">
          <a:xfrm>
            <a:off x="5292080" y="1895475"/>
            <a:ext cx="3240088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 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角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分   </a:t>
            </a:r>
          </a:p>
        </p:txBody>
      </p:sp>
      <p:sp>
        <p:nvSpPr>
          <p:cNvPr id="11" name="Rectangle 51"/>
          <p:cNvSpPr>
            <a:spLocks noChangeArrowheads="1"/>
          </p:cNvSpPr>
          <p:nvPr/>
        </p:nvSpPr>
        <p:spPr bwMode="auto">
          <a:xfrm>
            <a:off x="5187950" y="2497138"/>
            <a:ext cx="3240088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1 6          4         5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</a:t>
            </a:r>
          </a:p>
        </p:txBody>
      </p:sp>
      <p:sp>
        <p:nvSpPr>
          <p:cNvPr id="12" name="Rectangle 51"/>
          <p:cNvSpPr>
            <a:spLocks noChangeArrowheads="1"/>
          </p:cNvSpPr>
          <p:nvPr/>
        </p:nvSpPr>
        <p:spPr bwMode="auto">
          <a:xfrm>
            <a:off x="5187950" y="3070225"/>
            <a:ext cx="3240088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1 4          2         9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</a:t>
            </a:r>
          </a:p>
        </p:txBody>
      </p:sp>
      <p:sp>
        <p:nvSpPr>
          <p:cNvPr id="13" name="Rectangle 51"/>
          <p:cNvSpPr>
            <a:spLocks noChangeArrowheads="1"/>
          </p:cNvSpPr>
          <p:nvPr/>
        </p:nvSpPr>
        <p:spPr bwMode="auto">
          <a:xfrm>
            <a:off x="4860925" y="3084513"/>
            <a:ext cx="3240088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+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cxnSp>
        <p:nvCxnSpPr>
          <p:cNvPr id="15" name="直接连接符 14"/>
          <p:cNvCxnSpPr/>
          <p:nvPr/>
        </p:nvCxnSpPr>
        <p:spPr>
          <a:xfrm>
            <a:off x="4718050" y="3727450"/>
            <a:ext cx="3537676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51"/>
          <p:cNvSpPr>
            <a:spLocks noChangeArrowheads="1"/>
          </p:cNvSpPr>
          <p:nvPr/>
        </p:nvSpPr>
        <p:spPr bwMode="auto">
          <a:xfrm>
            <a:off x="7475538" y="3741738"/>
            <a:ext cx="592137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7" name="Rectangle 51"/>
          <p:cNvSpPr>
            <a:spLocks noChangeArrowheads="1"/>
          </p:cNvSpPr>
          <p:nvPr/>
        </p:nvSpPr>
        <p:spPr bwMode="auto">
          <a:xfrm>
            <a:off x="7039075" y="3325813"/>
            <a:ext cx="547687" cy="395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b="1">
                <a:solidFill>
                  <a:srgbClr val="00206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endParaRPr lang="zh-CN" altLang="en-US" b="1">
              <a:solidFill>
                <a:srgbClr val="00206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8" name="Rectangle 51"/>
          <p:cNvSpPr>
            <a:spLocks noChangeArrowheads="1"/>
          </p:cNvSpPr>
          <p:nvPr/>
        </p:nvSpPr>
        <p:spPr bwMode="auto">
          <a:xfrm>
            <a:off x="6511925" y="3732213"/>
            <a:ext cx="592138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9" name="Rectangle 51"/>
          <p:cNvSpPr>
            <a:spLocks noChangeArrowheads="1"/>
          </p:cNvSpPr>
          <p:nvPr/>
        </p:nvSpPr>
        <p:spPr bwMode="auto">
          <a:xfrm>
            <a:off x="5187950" y="3748088"/>
            <a:ext cx="1016000" cy="563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3 0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0" name="Rectangle 51"/>
          <p:cNvSpPr>
            <a:spLocks noChangeArrowheads="1"/>
          </p:cNvSpPr>
          <p:nvPr/>
        </p:nvSpPr>
        <p:spPr bwMode="auto">
          <a:xfrm>
            <a:off x="842963" y="3497263"/>
            <a:ext cx="3613150" cy="560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30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角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分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=30.74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</a:t>
            </a:r>
          </a:p>
        </p:txBody>
      </p:sp>
      <p:sp>
        <p:nvSpPr>
          <p:cNvPr id="21" name="Rectangle 51"/>
          <p:cNvSpPr>
            <a:spLocks noChangeArrowheads="1"/>
          </p:cNvSpPr>
          <p:nvPr/>
        </p:nvSpPr>
        <p:spPr bwMode="auto">
          <a:xfrm>
            <a:off x="5494338" y="1085850"/>
            <a:ext cx="2460625" cy="62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30.74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（元）</a:t>
            </a:r>
          </a:p>
        </p:txBody>
      </p:sp>
      <p:sp>
        <p:nvSpPr>
          <p:cNvPr id="22" name="Rectangle 51"/>
          <p:cNvSpPr>
            <a:spLocks noChangeArrowheads="1"/>
          </p:cNvSpPr>
          <p:nvPr/>
        </p:nvSpPr>
        <p:spPr bwMode="auto">
          <a:xfrm>
            <a:off x="2322513" y="4308475"/>
            <a:ext cx="4632325" cy="62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答：一共花了</a:t>
            </a: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30.74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元。</a:t>
            </a:r>
          </a:p>
        </p:txBody>
      </p:sp>
      <p:sp>
        <p:nvSpPr>
          <p:cNvPr id="2" name="Rectangle 51"/>
          <p:cNvSpPr>
            <a:spLocks noChangeArrowheads="1"/>
          </p:cNvSpPr>
          <p:nvPr/>
        </p:nvSpPr>
        <p:spPr bwMode="auto">
          <a:xfrm>
            <a:off x="5351159" y="3325813"/>
            <a:ext cx="547687" cy="395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b="1">
                <a:solidFill>
                  <a:srgbClr val="00206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endParaRPr lang="zh-CN" altLang="en-US" b="1">
              <a:solidFill>
                <a:srgbClr val="00206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3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17"/>
          <p:cNvSpPr>
            <a:spLocks noChangeArrowheads="1"/>
          </p:cNvSpPr>
          <p:nvPr/>
        </p:nvSpPr>
        <p:spPr bwMode="auto">
          <a:xfrm>
            <a:off x="946150" y="1589088"/>
            <a:ext cx="3481834" cy="626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16.45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=1645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分</a:t>
            </a:r>
          </a:p>
        </p:txBody>
      </p:sp>
      <p:sp>
        <p:nvSpPr>
          <p:cNvPr id="4" name="矩形 17"/>
          <p:cNvSpPr>
            <a:spLocks noChangeArrowheads="1"/>
          </p:cNvSpPr>
          <p:nvPr/>
        </p:nvSpPr>
        <p:spPr bwMode="auto">
          <a:xfrm>
            <a:off x="946150" y="2222500"/>
            <a:ext cx="3328988" cy="626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14.29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=1429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分</a:t>
            </a:r>
          </a:p>
        </p:txBody>
      </p:sp>
      <p:sp>
        <p:nvSpPr>
          <p:cNvPr id="5" name="矩形 17"/>
          <p:cNvSpPr>
            <a:spLocks noChangeArrowheads="1"/>
          </p:cNvSpPr>
          <p:nvPr/>
        </p:nvSpPr>
        <p:spPr bwMode="auto">
          <a:xfrm>
            <a:off x="5284796" y="1589088"/>
            <a:ext cx="26765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1  6   4    5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矩形 17"/>
          <p:cNvSpPr>
            <a:spLocks noChangeArrowheads="1"/>
          </p:cNvSpPr>
          <p:nvPr/>
        </p:nvSpPr>
        <p:spPr bwMode="auto">
          <a:xfrm>
            <a:off x="5287884" y="2206625"/>
            <a:ext cx="26765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1  4   2    9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Rectangle 51"/>
          <p:cNvSpPr>
            <a:spLocks noChangeArrowheads="1"/>
          </p:cNvSpPr>
          <p:nvPr/>
        </p:nvSpPr>
        <p:spPr bwMode="auto">
          <a:xfrm>
            <a:off x="6788381" y="2799552"/>
            <a:ext cx="593725" cy="6317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Rectangle 51"/>
          <p:cNvSpPr>
            <a:spLocks noChangeArrowheads="1"/>
          </p:cNvSpPr>
          <p:nvPr/>
        </p:nvSpPr>
        <p:spPr bwMode="auto">
          <a:xfrm>
            <a:off x="6525960" y="2444750"/>
            <a:ext cx="547688" cy="395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b="1">
                <a:solidFill>
                  <a:srgbClr val="00206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endParaRPr lang="zh-CN" altLang="en-US" b="1">
              <a:solidFill>
                <a:srgbClr val="00206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" name="Rectangle 51"/>
          <p:cNvSpPr>
            <a:spLocks noChangeArrowheads="1"/>
          </p:cNvSpPr>
          <p:nvPr/>
        </p:nvSpPr>
        <p:spPr bwMode="auto">
          <a:xfrm>
            <a:off x="6206079" y="2799552"/>
            <a:ext cx="593725" cy="6317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Rectangle 51"/>
          <p:cNvSpPr>
            <a:spLocks noChangeArrowheads="1"/>
          </p:cNvSpPr>
          <p:nvPr/>
        </p:nvSpPr>
        <p:spPr bwMode="auto">
          <a:xfrm>
            <a:off x="5299869" y="2799552"/>
            <a:ext cx="1016000" cy="6317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3  0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cxnSp>
        <p:nvCxnSpPr>
          <p:cNvPr id="11" name="直接连接符 10"/>
          <p:cNvCxnSpPr/>
          <p:nvPr/>
        </p:nvCxnSpPr>
        <p:spPr>
          <a:xfrm>
            <a:off x="4909638" y="2867025"/>
            <a:ext cx="2506663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矩形 17"/>
          <p:cNvSpPr>
            <a:spLocks noChangeArrowheads="1"/>
          </p:cNvSpPr>
          <p:nvPr/>
        </p:nvSpPr>
        <p:spPr bwMode="auto">
          <a:xfrm>
            <a:off x="946150" y="2857500"/>
            <a:ext cx="3625850" cy="62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3074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分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=30.74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</a:t>
            </a:r>
          </a:p>
        </p:txBody>
      </p:sp>
      <p:sp>
        <p:nvSpPr>
          <p:cNvPr id="14" name="Rectangle 51"/>
          <p:cNvSpPr>
            <a:spLocks noChangeArrowheads="1"/>
          </p:cNvSpPr>
          <p:nvPr/>
        </p:nvSpPr>
        <p:spPr bwMode="auto">
          <a:xfrm>
            <a:off x="5076056" y="706566"/>
            <a:ext cx="2459037" cy="62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30.74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（元）</a:t>
            </a:r>
          </a:p>
        </p:txBody>
      </p:sp>
      <p:sp>
        <p:nvSpPr>
          <p:cNvPr id="16" name="Rectangle 51"/>
          <p:cNvSpPr>
            <a:spLocks noChangeArrowheads="1"/>
          </p:cNvSpPr>
          <p:nvPr/>
        </p:nvSpPr>
        <p:spPr bwMode="auto">
          <a:xfrm>
            <a:off x="4984030" y="2247900"/>
            <a:ext cx="592138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+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8" name="Rectangle 51"/>
          <p:cNvSpPr>
            <a:spLocks noChangeArrowheads="1"/>
          </p:cNvSpPr>
          <p:nvPr/>
        </p:nvSpPr>
        <p:spPr bwMode="auto">
          <a:xfrm>
            <a:off x="2247900" y="3929063"/>
            <a:ext cx="4632325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答：一共花了</a:t>
            </a: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30.74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元。</a:t>
            </a:r>
          </a:p>
        </p:txBody>
      </p:sp>
      <p:sp>
        <p:nvSpPr>
          <p:cNvPr id="2" name="矩形 17"/>
          <p:cNvSpPr>
            <a:spLocks noChangeArrowheads="1"/>
          </p:cNvSpPr>
          <p:nvPr/>
        </p:nvSpPr>
        <p:spPr bwMode="auto">
          <a:xfrm>
            <a:off x="2526794" y="706566"/>
            <a:ext cx="2676525" cy="62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16.45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＋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14.29=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9" name="Rectangle 51"/>
          <p:cNvSpPr>
            <a:spLocks noChangeArrowheads="1"/>
          </p:cNvSpPr>
          <p:nvPr/>
        </p:nvSpPr>
        <p:spPr bwMode="auto">
          <a:xfrm>
            <a:off x="5527181" y="2444750"/>
            <a:ext cx="547688" cy="395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b="1">
                <a:solidFill>
                  <a:srgbClr val="00206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endParaRPr lang="zh-CN" altLang="en-US" b="1">
              <a:solidFill>
                <a:srgbClr val="00206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3" grpId="0"/>
      <p:bldP spid="14" grpId="0"/>
      <p:bldP spid="16" grpId="0"/>
      <p:bldP spid="18" grpId="0"/>
      <p:bldP spid="1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5"/>
          <p:cNvSpPr>
            <a:spLocks noChangeArrowheads="1"/>
          </p:cNvSpPr>
          <p:nvPr/>
        </p:nvSpPr>
        <p:spPr bwMode="auto">
          <a:xfrm>
            <a:off x="387350" y="2651125"/>
            <a:ext cx="411162" cy="677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+</a:t>
            </a:r>
          </a:p>
        </p:txBody>
      </p:sp>
      <p:sp>
        <p:nvSpPr>
          <p:cNvPr id="3" name="Text Box 27"/>
          <p:cNvSpPr txBox="1">
            <a:spLocks noChangeArrowheads="1"/>
          </p:cNvSpPr>
          <p:nvPr/>
        </p:nvSpPr>
        <p:spPr bwMode="auto">
          <a:xfrm>
            <a:off x="1824038" y="3189288"/>
            <a:ext cx="430212" cy="677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黑体" panose="02010609060101010101" pitchFamily="49" charset="-122"/>
              </a:rPr>
              <a:t>7</a:t>
            </a:r>
          </a:p>
        </p:txBody>
      </p:sp>
      <p:sp>
        <p:nvSpPr>
          <p:cNvPr id="4" name="Text Box 27"/>
          <p:cNvSpPr txBox="1">
            <a:spLocks noChangeArrowheads="1"/>
          </p:cNvSpPr>
          <p:nvPr/>
        </p:nvSpPr>
        <p:spPr bwMode="auto">
          <a:xfrm>
            <a:off x="2241550" y="3189288"/>
            <a:ext cx="430213" cy="677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黑体" panose="02010609060101010101" pitchFamily="49" charset="-122"/>
              </a:rPr>
              <a:t>4</a:t>
            </a:r>
          </a:p>
        </p:txBody>
      </p:sp>
      <p:sp>
        <p:nvSpPr>
          <p:cNvPr id="5" name="Text Box 27"/>
          <p:cNvSpPr txBox="1">
            <a:spLocks noChangeArrowheads="1"/>
          </p:cNvSpPr>
          <p:nvPr/>
        </p:nvSpPr>
        <p:spPr bwMode="auto">
          <a:xfrm>
            <a:off x="732847" y="3170238"/>
            <a:ext cx="1012825" cy="6338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3 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 </a:t>
            </a: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0</a:t>
            </a:r>
          </a:p>
        </p:txBody>
      </p:sp>
      <p:sp>
        <p:nvSpPr>
          <p:cNvPr id="6" name="Rectangle 26"/>
          <p:cNvSpPr>
            <a:spLocks noChangeArrowheads="1"/>
          </p:cNvSpPr>
          <p:nvPr/>
        </p:nvSpPr>
        <p:spPr bwMode="auto">
          <a:xfrm>
            <a:off x="1890713" y="2376488"/>
            <a:ext cx="312737" cy="862012"/>
          </a:xfrm>
          <a:prstGeom prst="rect">
            <a:avLst/>
          </a:prstGeom>
          <a:solidFill>
            <a:srgbClr val="CCFFCC"/>
          </a:solidFill>
          <a:ln>
            <a:noFill/>
          </a:ln>
          <a:effectLst/>
        </p:spPr>
        <p:txBody>
          <a:bodyPr wrap="none" lIns="90000" tIns="46800" rIns="90000" bIns="46800" anchor="ctr"/>
          <a:lstStyle/>
          <a:p>
            <a:pPr>
              <a:lnSpc>
                <a:spcPct val="120000"/>
              </a:lnSpc>
              <a:defRPr/>
            </a:pPr>
            <a:endParaRPr lang="zh-CN" altLang="en-US" sz="3200" b="1">
              <a:solidFill>
                <a:srgbClr val="000000"/>
              </a:solidFill>
              <a:latin typeface="+mj-lt"/>
              <a:ea typeface="楷体_GB2312" pitchFamily="49" charset="-122"/>
              <a:cs typeface="宋体" panose="02010600030101010101" pitchFamily="2" charset="-122"/>
            </a:endParaRPr>
          </a:p>
        </p:txBody>
      </p:sp>
      <p:sp>
        <p:nvSpPr>
          <p:cNvPr id="7" name="Rectangle 26"/>
          <p:cNvSpPr>
            <a:spLocks noChangeArrowheads="1"/>
          </p:cNvSpPr>
          <p:nvPr/>
        </p:nvSpPr>
        <p:spPr bwMode="auto">
          <a:xfrm>
            <a:off x="1139825" y="2376488"/>
            <a:ext cx="355600" cy="866775"/>
          </a:xfrm>
          <a:prstGeom prst="rect">
            <a:avLst/>
          </a:prstGeom>
          <a:solidFill>
            <a:srgbClr val="CCFFCC"/>
          </a:solidFill>
          <a:ln>
            <a:noFill/>
          </a:ln>
          <a:effectLst/>
        </p:spPr>
        <p:txBody>
          <a:bodyPr wrap="none" lIns="90000" tIns="46800" rIns="90000" bIns="46800" anchor="ctr"/>
          <a:lstStyle/>
          <a:p>
            <a:pPr>
              <a:lnSpc>
                <a:spcPct val="120000"/>
              </a:lnSpc>
              <a:defRPr/>
            </a:pPr>
            <a:endParaRPr lang="zh-CN" altLang="en-US" sz="3200" b="1">
              <a:solidFill>
                <a:srgbClr val="000000"/>
              </a:solidFill>
              <a:latin typeface="+mj-lt"/>
              <a:ea typeface="楷体_GB2312" pitchFamily="49" charset="-122"/>
              <a:cs typeface="宋体" panose="02010600030101010101" pitchFamily="2" charset="-122"/>
            </a:endParaRPr>
          </a:p>
        </p:txBody>
      </p:sp>
      <p:sp>
        <p:nvSpPr>
          <p:cNvPr id="8" name="Rectangle 26"/>
          <p:cNvSpPr>
            <a:spLocks noChangeArrowheads="1"/>
          </p:cNvSpPr>
          <p:nvPr/>
        </p:nvSpPr>
        <p:spPr bwMode="auto">
          <a:xfrm>
            <a:off x="2270125" y="2357438"/>
            <a:ext cx="331788" cy="866775"/>
          </a:xfrm>
          <a:prstGeom prst="rect">
            <a:avLst/>
          </a:prstGeom>
          <a:solidFill>
            <a:srgbClr val="CCFFCC"/>
          </a:solidFill>
          <a:ln>
            <a:noFill/>
          </a:ln>
          <a:effectLst/>
        </p:spPr>
        <p:txBody>
          <a:bodyPr wrap="none" lIns="90000" tIns="46800" rIns="90000" bIns="46800" anchor="ctr"/>
          <a:lstStyle/>
          <a:p>
            <a:pPr>
              <a:lnSpc>
                <a:spcPct val="120000"/>
              </a:lnSpc>
              <a:defRPr/>
            </a:pPr>
            <a:endParaRPr lang="zh-CN" altLang="en-US" sz="3200" b="1">
              <a:solidFill>
                <a:srgbClr val="000000"/>
              </a:solidFill>
              <a:latin typeface="+mj-lt"/>
              <a:ea typeface="楷体_GB2312" pitchFamily="49" charset="-122"/>
              <a:cs typeface="宋体" panose="02010600030101010101" pitchFamily="2" charset="-122"/>
            </a:endParaRPr>
          </a:p>
        </p:txBody>
      </p:sp>
      <p:sp>
        <p:nvSpPr>
          <p:cNvPr id="9" name="Text Box 31"/>
          <p:cNvSpPr txBox="1">
            <a:spLocks noChangeArrowheads="1"/>
          </p:cNvSpPr>
          <p:nvPr/>
        </p:nvSpPr>
        <p:spPr bwMode="auto">
          <a:xfrm>
            <a:off x="727831" y="2638425"/>
            <a:ext cx="1925825" cy="6338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1  4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  </a:t>
            </a: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.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  </a:t>
            </a: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  </a:t>
            </a: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9</a:t>
            </a:r>
          </a:p>
        </p:txBody>
      </p:sp>
      <p:sp>
        <p:nvSpPr>
          <p:cNvPr id="10" name="Line 32"/>
          <p:cNvSpPr>
            <a:spLocks noChangeShapeType="1"/>
          </p:cNvSpPr>
          <p:nvPr/>
        </p:nvSpPr>
        <p:spPr bwMode="auto">
          <a:xfrm flipV="1">
            <a:off x="364481" y="3278187"/>
            <a:ext cx="2288232" cy="14563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" name="Text Box 34"/>
          <p:cNvSpPr txBox="1">
            <a:spLocks noChangeArrowheads="1"/>
          </p:cNvSpPr>
          <p:nvPr/>
        </p:nvSpPr>
        <p:spPr bwMode="auto">
          <a:xfrm>
            <a:off x="2073275" y="2951163"/>
            <a:ext cx="280988" cy="385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1600" b="1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  <a:cs typeface="黑体" panose="02010609060101010101" pitchFamily="49" charset="-122"/>
              </a:rPr>
              <a:t>1</a:t>
            </a:r>
          </a:p>
        </p:txBody>
      </p:sp>
      <p:sp>
        <p:nvSpPr>
          <p:cNvPr id="12" name="Rectangle 36"/>
          <p:cNvSpPr>
            <a:spLocks noChangeArrowheads="1"/>
          </p:cNvSpPr>
          <p:nvPr/>
        </p:nvSpPr>
        <p:spPr bwMode="auto">
          <a:xfrm>
            <a:off x="1573213" y="2506663"/>
            <a:ext cx="203200" cy="693737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0000" tIns="46800" rIns="90000" bIns="46800"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endParaRPr lang="zh-CN" altLang="en-US" sz="3200" b="1">
              <a:solidFill>
                <a:srgbClr val="00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13" name="Rectangle 37"/>
          <p:cNvSpPr>
            <a:spLocks noChangeArrowheads="1"/>
          </p:cNvSpPr>
          <p:nvPr/>
        </p:nvSpPr>
        <p:spPr bwMode="auto">
          <a:xfrm>
            <a:off x="1539875" y="3144838"/>
            <a:ext cx="284163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30000"/>
              </a:spcBef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.</a:t>
            </a:r>
          </a:p>
        </p:txBody>
      </p:sp>
      <p:sp>
        <p:nvSpPr>
          <p:cNvPr id="14" name="Text Box 31"/>
          <p:cNvSpPr txBox="1">
            <a:spLocks noChangeArrowheads="1"/>
          </p:cNvSpPr>
          <p:nvPr/>
        </p:nvSpPr>
        <p:spPr bwMode="auto">
          <a:xfrm>
            <a:off x="727831" y="2235376"/>
            <a:ext cx="1925825" cy="6338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1  6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  </a:t>
            </a: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.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  </a:t>
            </a: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4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  </a:t>
            </a: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5</a:t>
            </a:r>
          </a:p>
        </p:txBody>
      </p:sp>
      <p:sp>
        <p:nvSpPr>
          <p:cNvPr id="15" name="文本框 14"/>
          <p:cNvSpPr txBox="1">
            <a:spLocks noChangeArrowheads="1"/>
          </p:cNvSpPr>
          <p:nvPr/>
        </p:nvSpPr>
        <p:spPr bwMode="auto">
          <a:xfrm>
            <a:off x="1738313" y="1038225"/>
            <a:ext cx="431800" cy="1247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90000"/>
              </a:lnSpc>
            </a:pPr>
            <a:r>
              <a:rPr lang="zh-CN" altLang="en-US" sz="28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十分位</a:t>
            </a:r>
          </a:p>
        </p:txBody>
      </p:sp>
      <p:sp>
        <p:nvSpPr>
          <p:cNvPr id="16" name="文本框 15"/>
          <p:cNvSpPr txBox="1">
            <a:spLocks noChangeArrowheads="1"/>
          </p:cNvSpPr>
          <p:nvPr/>
        </p:nvSpPr>
        <p:spPr bwMode="auto">
          <a:xfrm>
            <a:off x="2159000" y="1038225"/>
            <a:ext cx="433388" cy="1247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90000"/>
              </a:lnSpc>
            </a:pPr>
            <a:r>
              <a:rPr lang="zh-CN" altLang="en-US" sz="28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百分位</a:t>
            </a:r>
          </a:p>
        </p:txBody>
      </p:sp>
      <p:sp>
        <p:nvSpPr>
          <p:cNvPr id="17" name="文本框 16"/>
          <p:cNvSpPr txBox="1">
            <a:spLocks noChangeArrowheads="1"/>
          </p:cNvSpPr>
          <p:nvPr/>
        </p:nvSpPr>
        <p:spPr bwMode="auto">
          <a:xfrm>
            <a:off x="1022350" y="1079500"/>
            <a:ext cx="534988" cy="12557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90000"/>
              </a:lnSpc>
            </a:pPr>
            <a:r>
              <a:rPr lang="zh-CN" altLang="en-US" sz="28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个</a:t>
            </a:r>
            <a:endParaRPr lang="en-US" altLang="zh-CN" sz="2800" b="1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90000"/>
              </a:lnSpc>
            </a:pPr>
            <a:r>
              <a:rPr lang="zh-CN" altLang="en-US" sz="28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位</a:t>
            </a:r>
          </a:p>
        </p:txBody>
      </p:sp>
      <p:sp>
        <p:nvSpPr>
          <p:cNvPr id="14354" name="矩形 17"/>
          <p:cNvSpPr>
            <a:spLocks noChangeArrowheads="1"/>
          </p:cNvSpPr>
          <p:nvPr/>
        </p:nvSpPr>
        <p:spPr bwMode="auto">
          <a:xfrm>
            <a:off x="2247900" y="263525"/>
            <a:ext cx="2676525" cy="62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16.45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＋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14.29=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9" name="Rectangle 51"/>
          <p:cNvSpPr>
            <a:spLocks noChangeArrowheads="1"/>
          </p:cNvSpPr>
          <p:nvPr/>
        </p:nvSpPr>
        <p:spPr bwMode="auto">
          <a:xfrm>
            <a:off x="4803775" y="263525"/>
            <a:ext cx="2981325" cy="62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30.74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（元）</a:t>
            </a:r>
            <a:endParaRPr lang="en-US" altLang="zh-CN" sz="32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4" name="Rectangle 51"/>
          <p:cNvSpPr>
            <a:spLocks noChangeArrowheads="1"/>
          </p:cNvSpPr>
          <p:nvPr/>
        </p:nvSpPr>
        <p:spPr bwMode="auto">
          <a:xfrm>
            <a:off x="2601913" y="4203700"/>
            <a:ext cx="4632325" cy="62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答：一共花了</a:t>
            </a: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30.74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元。</a:t>
            </a:r>
          </a:p>
        </p:txBody>
      </p:sp>
      <p:sp>
        <p:nvSpPr>
          <p:cNvPr id="31" name="Rectangle 51"/>
          <p:cNvSpPr>
            <a:spLocks noChangeArrowheads="1"/>
          </p:cNvSpPr>
          <p:nvPr/>
        </p:nvSpPr>
        <p:spPr bwMode="auto">
          <a:xfrm>
            <a:off x="3160713" y="1049338"/>
            <a:ext cx="424815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①百分位上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加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9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得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14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，在百分位上写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，向前进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位。</a:t>
            </a:r>
          </a:p>
        </p:txBody>
      </p:sp>
      <p:grpSp>
        <p:nvGrpSpPr>
          <p:cNvPr id="32" name="组合 31"/>
          <p:cNvGrpSpPr/>
          <p:nvPr/>
        </p:nvGrpSpPr>
        <p:grpSpPr bwMode="auto">
          <a:xfrm>
            <a:off x="2014538" y="2298700"/>
            <a:ext cx="1373187" cy="1568450"/>
            <a:chOff x="3148824" y="2843356"/>
            <a:chExt cx="1374646" cy="1568390"/>
          </a:xfrm>
        </p:grpSpPr>
        <p:grpSp>
          <p:nvGrpSpPr>
            <p:cNvPr id="14383" name="组合 57"/>
            <p:cNvGrpSpPr/>
            <p:nvPr/>
          </p:nvGrpSpPr>
          <p:grpSpPr bwMode="auto">
            <a:xfrm>
              <a:off x="3148824" y="2843356"/>
              <a:ext cx="1374646" cy="1568390"/>
              <a:chOff x="2856504" y="2037700"/>
              <a:chExt cx="1374646" cy="1568390"/>
            </a:xfrm>
          </p:grpSpPr>
          <p:cxnSp>
            <p:nvCxnSpPr>
              <p:cNvPr id="59" name="直接连接符 58"/>
              <p:cNvCxnSpPr/>
              <p:nvPr/>
            </p:nvCxnSpPr>
            <p:spPr>
              <a:xfrm flipH="1">
                <a:off x="2856504" y="3606090"/>
                <a:ext cx="1039328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直接连接符 59"/>
              <p:cNvCxnSpPr/>
              <p:nvPr/>
            </p:nvCxnSpPr>
            <p:spPr>
              <a:xfrm flipV="1">
                <a:off x="2869217" y="3421947"/>
                <a:ext cx="0" cy="184143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直接箭头连接符 60"/>
              <p:cNvCxnSpPr/>
              <p:nvPr/>
            </p:nvCxnSpPr>
            <p:spPr>
              <a:xfrm>
                <a:off x="3870405" y="2037700"/>
                <a:ext cx="360745" cy="0"/>
              </a:xfrm>
              <a:prstGeom prst="straightConnector1">
                <a:avLst/>
              </a:prstGeom>
              <a:ln w="19050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66" name="直接连接符 65"/>
            <p:cNvCxnSpPr/>
            <p:nvPr/>
          </p:nvCxnSpPr>
          <p:spPr>
            <a:xfrm flipV="1">
              <a:off x="4175439" y="2844944"/>
              <a:ext cx="0" cy="155569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0" name="Rectangle 51"/>
          <p:cNvSpPr>
            <a:spLocks noChangeArrowheads="1"/>
          </p:cNvSpPr>
          <p:nvPr/>
        </p:nvSpPr>
        <p:spPr bwMode="auto">
          <a:xfrm>
            <a:off x="3387725" y="1955800"/>
            <a:ext cx="4632325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②十分位上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加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再加进的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得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7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</a:p>
        </p:txBody>
      </p:sp>
      <p:grpSp>
        <p:nvGrpSpPr>
          <p:cNvPr id="72" name="组合 71"/>
          <p:cNvGrpSpPr/>
          <p:nvPr/>
        </p:nvGrpSpPr>
        <p:grpSpPr bwMode="auto">
          <a:xfrm>
            <a:off x="1343025" y="2698750"/>
            <a:ext cx="2219325" cy="1333500"/>
            <a:chOff x="2303980" y="2843356"/>
            <a:chExt cx="2219490" cy="1334871"/>
          </a:xfrm>
        </p:grpSpPr>
        <p:grpSp>
          <p:nvGrpSpPr>
            <p:cNvPr id="14378" name="组合 72"/>
            <p:cNvGrpSpPr/>
            <p:nvPr/>
          </p:nvGrpSpPr>
          <p:grpSpPr bwMode="auto">
            <a:xfrm>
              <a:off x="2303980" y="2843356"/>
              <a:ext cx="2219490" cy="1334871"/>
              <a:chOff x="2011660" y="2037700"/>
              <a:chExt cx="2219490" cy="1334871"/>
            </a:xfrm>
          </p:grpSpPr>
          <p:cxnSp>
            <p:nvCxnSpPr>
              <p:cNvPr id="75" name="直接连接符 74"/>
              <p:cNvCxnSpPr/>
              <p:nvPr/>
            </p:nvCxnSpPr>
            <p:spPr>
              <a:xfrm>
                <a:off x="2011660" y="3372571"/>
                <a:ext cx="1871802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" name="直接连接符 75"/>
              <p:cNvCxnSpPr/>
              <p:nvPr/>
            </p:nvCxnSpPr>
            <p:spPr>
              <a:xfrm flipV="1">
                <a:off x="2011660" y="3035675"/>
                <a:ext cx="0" cy="336896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" name="直接箭头连接符 76"/>
              <p:cNvCxnSpPr/>
              <p:nvPr/>
            </p:nvCxnSpPr>
            <p:spPr>
              <a:xfrm>
                <a:off x="3870761" y="2037700"/>
                <a:ext cx="360389" cy="0"/>
              </a:xfrm>
              <a:prstGeom prst="straightConnector1">
                <a:avLst/>
              </a:prstGeom>
              <a:ln w="19050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74" name="直接连接符 73"/>
            <p:cNvCxnSpPr/>
            <p:nvPr/>
          </p:nvCxnSpPr>
          <p:spPr>
            <a:xfrm flipV="1">
              <a:off x="4175782" y="2844946"/>
              <a:ext cx="0" cy="1333281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3" name="Rectangle 51"/>
          <p:cNvSpPr>
            <a:spLocks noChangeArrowheads="1"/>
          </p:cNvSpPr>
          <p:nvPr/>
        </p:nvSpPr>
        <p:spPr bwMode="auto">
          <a:xfrm>
            <a:off x="3524250" y="2482850"/>
            <a:ext cx="4632325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③个位上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加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得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10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，在个位写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0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，向前一位进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</a:p>
        </p:txBody>
      </p:sp>
      <p:grpSp>
        <p:nvGrpSpPr>
          <p:cNvPr id="85" name="组合 84"/>
          <p:cNvGrpSpPr/>
          <p:nvPr/>
        </p:nvGrpSpPr>
        <p:grpSpPr bwMode="auto">
          <a:xfrm>
            <a:off x="895217" y="3598863"/>
            <a:ext cx="2833821" cy="587375"/>
            <a:chOff x="2178614" y="3691891"/>
            <a:chExt cx="2833658" cy="587181"/>
          </a:xfrm>
        </p:grpSpPr>
        <p:grpSp>
          <p:nvGrpSpPr>
            <p:cNvPr id="14373" name="组合 85"/>
            <p:cNvGrpSpPr/>
            <p:nvPr/>
          </p:nvGrpSpPr>
          <p:grpSpPr bwMode="auto">
            <a:xfrm>
              <a:off x="2178614" y="3709347"/>
              <a:ext cx="2833658" cy="569725"/>
              <a:chOff x="1886294" y="2903691"/>
              <a:chExt cx="2833658" cy="569725"/>
            </a:xfrm>
          </p:grpSpPr>
          <p:cxnSp>
            <p:nvCxnSpPr>
              <p:cNvPr id="88" name="直接连接符 87"/>
              <p:cNvCxnSpPr/>
              <p:nvPr/>
            </p:nvCxnSpPr>
            <p:spPr>
              <a:xfrm>
                <a:off x="1886294" y="3473416"/>
                <a:ext cx="2487603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" name="直接连接符 88"/>
              <p:cNvCxnSpPr/>
              <p:nvPr/>
            </p:nvCxnSpPr>
            <p:spPr>
              <a:xfrm flipV="1">
                <a:off x="1890669" y="2996091"/>
                <a:ext cx="0" cy="477325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0" name="直接箭头连接符 89"/>
              <p:cNvCxnSpPr/>
              <p:nvPr/>
            </p:nvCxnSpPr>
            <p:spPr>
              <a:xfrm>
                <a:off x="4359610" y="2903691"/>
                <a:ext cx="360342" cy="0"/>
              </a:xfrm>
              <a:prstGeom prst="straightConnector1">
                <a:avLst/>
              </a:prstGeom>
              <a:ln w="19050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87" name="直接连接符 86"/>
            <p:cNvCxnSpPr/>
            <p:nvPr/>
          </p:nvCxnSpPr>
          <p:spPr>
            <a:xfrm flipV="1">
              <a:off x="4666217" y="3691891"/>
              <a:ext cx="0" cy="585594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4" name="Rectangle 51"/>
          <p:cNvSpPr>
            <a:spLocks noChangeArrowheads="1"/>
          </p:cNvSpPr>
          <p:nvPr/>
        </p:nvSpPr>
        <p:spPr bwMode="auto">
          <a:xfrm>
            <a:off x="3690938" y="3352800"/>
            <a:ext cx="5207000" cy="493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④十位上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加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再加进的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得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</a:p>
        </p:txBody>
      </p:sp>
      <p:grpSp>
        <p:nvGrpSpPr>
          <p:cNvPr id="46" name="组合 45"/>
          <p:cNvGrpSpPr/>
          <p:nvPr/>
        </p:nvGrpSpPr>
        <p:grpSpPr bwMode="auto">
          <a:xfrm>
            <a:off x="2533650" y="1517650"/>
            <a:ext cx="687388" cy="2100263"/>
            <a:chOff x="2631061" y="1766944"/>
            <a:chExt cx="687323" cy="2099386"/>
          </a:xfrm>
        </p:grpSpPr>
        <p:grpSp>
          <p:nvGrpSpPr>
            <p:cNvPr id="14369" name="组合 12311"/>
            <p:cNvGrpSpPr/>
            <p:nvPr/>
          </p:nvGrpSpPr>
          <p:grpSpPr bwMode="auto">
            <a:xfrm>
              <a:off x="2958344" y="1766944"/>
              <a:ext cx="360040" cy="2099386"/>
              <a:chOff x="3995936" y="2063039"/>
              <a:chExt cx="360040" cy="2099386"/>
            </a:xfrm>
          </p:grpSpPr>
          <p:cxnSp>
            <p:nvCxnSpPr>
              <p:cNvPr id="12305" name="直接连接符 12304"/>
              <p:cNvCxnSpPr/>
              <p:nvPr/>
            </p:nvCxnSpPr>
            <p:spPr>
              <a:xfrm flipV="1">
                <a:off x="3995647" y="2063039"/>
                <a:ext cx="0" cy="2099386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308" name="直接箭头连接符 12307"/>
              <p:cNvCxnSpPr/>
              <p:nvPr/>
            </p:nvCxnSpPr>
            <p:spPr>
              <a:xfrm>
                <a:off x="3995647" y="2063039"/>
                <a:ext cx="360329" cy="0"/>
              </a:xfrm>
              <a:prstGeom prst="straightConnector1">
                <a:avLst/>
              </a:prstGeom>
              <a:ln w="19050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96" name="直接连接符 95"/>
            <p:cNvCxnSpPr/>
            <p:nvPr/>
          </p:nvCxnSpPr>
          <p:spPr>
            <a:xfrm flipH="1">
              <a:off x="2631061" y="3858395"/>
              <a:ext cx="326994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0" name="组合 99"/>
          <p:cNvGrpSpPr/>
          <p:nvPr/>
        </p:nvGrpSpPr>
        <p:grpSpPr bwMode="auto">
          <a:xfrm>
            <a:off x="4427538" y="1621643"/>
            <a:ext cx="4363918" cy="1188960"/>
            <a:chOff x="4443799" y="2485870"/>
            <a:chExt cx="4364169" cy="1187817"/>
          </a:xfrm>
        </p:grpSpPr>
        <p:sp>
          <p:nvSpPr>
            <p:cNvPr id="14367" name="AutoShape 27"/>
            <p:cNvSpPr>
              <a:spLocks noChangeArrowheads="1"/>
            </p:cNvSpPr>
            <p:nvPr/>
          </p:nvSpPr>
          <p:spPr bwMode="auto">
            <a:xfrm>
              <a:off x="4443799" y="2485870"/>
              <a:ext cx="2848920" cy="646776"/>
            </a:xfrm>
            <a:prstGeom prst="wedgeRoundRectCallout">
              <a:avLst>
                <a:gd name="adj1" fmla="val 60903"/>
                <a:gd name="adj2" fmla="val 34463"/>
                <a:gd name="adj3" fmla="val 16667"/>
              </a:avLst>
            </a:prstGeom>
            <a:solidFill>
              <a:srgbClr val="FFFFFF"/>
            </a:solidFill>
            <a:ln w="19050">
              <a:solidFill>
                <a:srgbClr val="3399FF"/>
              </a:solidFill>
              <a:miter lim="800000"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3200" b="1">
                  <a:solidFill>
                    <a:srgbClr val="00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小数点要对齐</a:t>
              </a:r>
            </a:p>
          </p:txBody>
        </p:sp>
        <p:pic>
          <p:nvPicPr>
            <p:cNvPr id="14368" name="图片 21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7675891" y="2523995"/>
              <a:ext cx="1132077" cy="11496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03" name="AutoShape 27"/>
          <p:cNvSpPr>
            <a:spLocks noChangeArrowheads="1"/>
          </p:cNvSpPr>
          <p:nvPr/>
        </p:nvSpPr>
        <p:spPr bwMode="auto">
          <a:xfrm>
            <a:off x="4364038" y="1557338"/>
            <a:ext cx="2973387" cy="1738312"/>
          </a:xfrm>
          <a:prstGeom prst="wedgeRoundRectCallout">
            <a:avLst>
              <a:gd name="adj1" fmla="val 61639"/>
              <a:gd name="adj2" fmla="val -11014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相同数位上的两个数才能相加、减。</a:t>
            </a:r>
          </a:p>
        </p:txBody>
      </p:sp>
      <p:sp>
        <p:nvSpPr>
          <p:cNvPr id="20" name="Text Box 34"/>
          <p:cNvSpPr txBox="1">
            <a:spLocks noChangeArrowheads="1"/>
          </p:cNvSpPr>
          <p:nvPr/>
        </p:nvSpPr>
        <p:spPr bwMode="auto">
          <a:xfrm>
            <a:off x="934243" y="2951163"/>
            <a:ext cx="280988" cy="385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1600" b="1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  <a:cs typeface="黑体" panose="02010609060101010101" pitchFamily="49" charset="-122"/>
              </a:rPr>
              <a:t>1</a:t>
            </a:r>
          </a:p>
        </p:txBody>
      </p:sp>
      <p:sp>
        <p:nvSpPr>
          <p:cNvPr id="18" name="文本框 17"/>
          <p:cNvSpPr txBox="1">
            <a:spLocks noChangeArrowheads="1"/>
          </p:cNvSpPr>
          <p:nvPr/>
        </p:nvSpPr>
        <p:spPr bwMode="auto">
          <a:xfrm>
            <a:off x="634140" y="1079500"/>
            <a:ext cx="534988" cy="12557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90000"/>
              </a:lnSpc>
            </a:pPr>
            <a:r>
              <a:rPr lang="zh-CN" altLang="en-US" sz="28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十</a:t>
            </a:r>
            <a:endParaRPr lang="en-US" altLang="zh-CN" sz="2800" b="1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90000"/>
              </a:lnSpc>
            </a:pPr>
            <a:r>
              <a:rPr lang="zh-CN" altLang="en-US" sz="28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位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000"/>
                            </p:stCondLst>
                            <p:childTnLst>
                              <p:par>
                                <p:cTn id="66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"/>
                            </p:stCondLst>
                            <p:childTnLst>
                              <p:par>
                                <p:cTn id="8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00"/>
                            </p:stCondLst>
                            <p:childTnLst>
                              <p:par>
                                <p:cTn id="8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500"/>
                            </p:stCondLst>
                            <p:childTnLst>
                              <p:par>
                                <p:cTn id="10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12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4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2000"/>
                            </p:stCondLst>
                            <p:childTnLst>
                              <p:par>
                                <p:cTn id="120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2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 bldLvl="0" animBg="1"/>
      <p:bldP spid="6" grpId="0" bldLvl="0" animBg="1"/>
      <p:bldP spid="6" grpId="1" bldLvl="0" animBg="1"/>
      <p:bldP spid="7" grpId="0" bldLvl="0" animBg="1"/>
      <p:bldP spid="7" grpId="1" bldLvl="0" animBg="1"/>
      <p:bldP spid="8" grpId="0" bldLvl="0" animBg="1"/>
      <p:bldP spid="8" grpId="1" bldLvl="0" animBg="1"/>
      <p:bldP spid="9" grpId="0"/>
      <p:bldP spid="11" grpId="0"/>
      <p:bldP spid="12" grpId="0" bldLvl="0" animBg="1"/>
      <p:bldP spid="13" grpId="0"/>
      <p:bldP spid="14" grpId="0"/>
      <p:bldP spid="15" grpId="0"/>
      <p:bldP spid="16" grpId="0"/>
      <p:bldP spid="17" grpId="0"/>
      <p:bldP spid="19" grpId="0"/>
      <p:bldP spid="24" grpId="0"/>
      <p:bldP spid="31" grpId="0"/>
      <p:bldP spid="70" grpId="0"/>
      <p:bldP spid="83" grpId="0"/>
      <p:bldP spid="94" grpId="0"/>
      <p:bldP spid="103" grpId="0" animBg="1"/>
      <p:bldP spid="103" grpId="1" animBg="1"/>
      <p:bldP spid="20" grpId="0"/>
      <p:bldP spid="1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6" y="627534"/>
            <a:ext cx="4265744" cy="17961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3"/>
          <a:srcRect b="24103"/>
          <a:stretch>
            <a:fillRect/>
          </a:stretch>
        </p:blipFill>
        <p:spPr>
          <a:xfrm>
            <a:off x="683568" y="2859782"/>
            <a:ext cx="3525408" cy="14862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60032" y="483518"/>
            <a:ext cx="3877949" cy="19911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extBox 15"/>
          <p:cNvSpPr txBox="1">
            <a:spLocks noChangeArrowheads="1"/>
          </p:cNvSpPr>
          <p:nvPr/>
        </p:nvSpPr>
        <p:spPr bwMode="auto">
          <a:xfrm>
            <a:off x="4788024" y="2787774"/>
            <a:ext cx="4032448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比较这几种方法，它们有什么相同点和不同点？</a:t>
            </a:r>
            <a:endParaRPr lang="zh-CN" altLang="en-US" sz="32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62" name="组合 3"/>
          <p:cNvGrpSpPr/>
          <p:nvPr/>
        </p:nvGrpSpPr>
        <p:grpSpPr bwMode="auto">
          <a:xfrm>
            <a:off x="1403350" y="550863"/>
            <a:ext cx="5976938" cy="1076325"/>
            <a:chOff x="995326" y="290356"/>
            <a:chExt cx="5678417" cy="1077140"/>
          </a:xfrm>
        </p:grpSpPr>
        <p:pic>
          <p:nvPicPr>
            <p:cNvPr id="15367" name="图片 4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5326" y="307865"/>
              <a:ext cx="358553" cy="5189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368" name="TextBox 15"/>
            <p:cNvSpPr txBox="1">
              <a:spLocks noChangeArrowheads="1"/>
            </p:cNvSpPr>
            <p:nvPr/>
          </p:nvSpPr>
          <p:spPr bwMode="auto">
            <a:xfrm>
              <a:off x="1353879" y="290356"/>
              <a:ext cx="5319864" cy="10771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3200" b="1" dirty="0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为什么小数点一定要对齐呢？</a:t>
              </a:r>
              <a:endPara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5" name="AutoShape 27"/>
          <p:cNvSpPr>
            <a:spLocks noChangeArrowheads="1"/>
          </p:cNvSpPr>
          <p:nvPr/>
        </p:nvSpPr>
        <p:spPr bwMode="auto">
          <a:xfrm flipH="1">
            <a:off x="2305402" y="1419225"/>
            <a:ext cx="4608513" cy="1323975"/>
          </a:xfrm>
          <a:prstGeom prst="wedgeRoundRectCallout">
            <a:avLst>
              <a:gd name="adj1" fmla="val 57194"/>
              <a:gd name="adj2" fmla="val -11699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小数点对齐其实是为了让</a:t>
            </a:r>
            <a:r>
              <a:rPr lang="zh-CN" altLang="en-US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相同数位对齐</a:t>
            </a:r>
            <a:r>
              <a:rPr lang="zh-CN" altLang="en-US" sz="32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</a:p>
        </p:txBody>
      </p:sp>
      <p:sp>
        <p:nvSpPr>
          <p:cNvPr id="6" name="AutoShape 27"/>
          <p:cNvSpPr>
            <a:spLocks noChangeArrowheads="1"/>
          </p:cNvSpPr>
          <p:nvPr/>
        </p:nvSpPr>
        <p:spPr bwMode="auto">
          <a:xfrm>
            <a:off x="2208213" y="3141663"/>
            <a:ext cx="4105275" cy="1322387"/>
          </a:xfrm>
          <a:prstGeom prst="wedgeRoundRectCallout">
            <a:avLst>
              <a:gd name="adj1" fmla="val 60315"/>
              <a:gd name="adj2" fmla="val -13213"/>
              <a:gd name="adj3" fmla="val 16667"/>
            </a:avLst>
          </a:prstGeom>
          <a:solidFill>
            <a:schemeClr val="bg1"/>
          </a:solidFill>
          <a:ln w="19050">
            <a:solidFill>
              <a:srgbClr val="3399FF"/>
            </a:solidFill>
            <a:miter lim="800000"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原来小数加法与整数加法是一样的！</a:t>
            </a:r>
          </a:p>
        </p:txBody>
      </p:sp>
      <p:pic>
        <p:nvPicPr>
          <p:cNvPr id="8" name="图片 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037" y="1242775"/>
            <a:ext cx="1503326" cy="182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4086" y="2900998"/>
            <a:ext cx="1333990" cy="1802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06" name="图片 5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95486"/>
            <a:ext cx="1714500" cy="4908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" name="文本框 8203"/>
          <p:cNvSpPr txBox="1">
            <a:spLocks noChangeArrowheads="1"/>
          </p:cNvSpPr>
          <p:nvPr/>
        </p:nvSpPr>
        <p:spPr bwMode="auto">
          <a:xfrm>
            <a:off x="499424" y="699542"/>
            <a:ext cx="8145463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计算下面各题并验算。</a:t>
            </a:r>
          </a:p>
        </p:txBody>
      </p:sp>
      <p:sp>
        <p:nvSpPr>
          <p:cNvPr id="53" name="文本框 6"/>
          <p:cNvSpPr txBox="1">
            <a:spLocks noChangeArrowheads="1"/>
          </p:cNvSpPr>
          <p:nvPr/>
        </p:nvSpPr>
        <p:spPr bwMode="auto">
          <a:xfrm>
            <a:off x="499424" y="1286719"/>
            <a:ext cx="2543175" cy="598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2.98+0.56=</a:t>
            </a:r>
          </a:p>
        </p:txBody>
      </p:sp>
      <p:sp>
        <p:nvSpPr>
          <p:cNvPr id="54" name="文本框 10"/>
          <p:cNvSpPr txBox="1">
            <a:spLocks noChangeArrowheads="1"/>
          </p:cNvSpPr>
          <p:nvPr/>
        </p:nvSpPr>
        <p:spPr bwMode="auto">
          <a:xfrm>
            <a:off x="3236274" y="1285131"/>
            <a:ext cx="2532063" cy="598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12.53+4.67=</a:t>
            </a:r>
          </a:p>
        </p:txBody>
      </p:sp>
      <p:sp>
        <p:nvSpPr>
          <p:cNvPr id="60" name="Rectangle 51"/>
          <p:cNvSpPr>
            <a:spLocks noChangeArrowheads="1"/>
          </p:cNvSpPr>
          <p:nvPr/>
        </p:nvSpPr>
        <p:spPr bwMode="auto">
          <a:xfrm>
            <a:off x="1885312" y="2950419"/>
            <a:ext cx="393700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</a:p>
        </p:txBody>
      </p:sp>
      <p:grpSp>
        <p:nvGrpSpPr>
          <p:cNvPr id="61" name="组合 10"/>
          <p:cNvGrpSpPr/>
          <p:nvPr/>
        </p:nvGrpSpPr>
        <p:grpSpPr bwMode="auto">
          <a:xfrm>
            <a:off x="694687" y="1910606"/>
            <a:ext cx="1789112" cy="1144588"/>
            <a:chOff x="619125" y="2719388"/>
            <a:chExt cx="1789113" cy="1144473"/>
          </a:xfrm>
        </p:grpSpPr>
        <p:sp>
          <p:nvSpPr>
            <p:cNvPr id="62" name="Text Box 58"/>
            <p:cNvSpPr txBox="1">
              <a:spLocks noChangeArrowheads="1"/>
            </p:cNvSpPr>
            <p:nvPr/>
          </p:nvSpPr>
          <p:spPr bwMode="auto">
            <a:xfrm>
              <a:off x="992187" y="2719388"/>
              <a:ext cx="1416051" cy="631762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  <a:spcBef>
                  <a:spcPct val="50000"/>
                </a:spcBef>
                <a:defRPr/>
              </a:pPr>
              <a:r>
                <a:rPr lang="en-US" altLang="zh-CN" sz="3200" b="1" dirty="0"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2 . 9 8</a:t>
              </a:r>
            </a:p>
          </p:txBody>
        </p:sp>
        <p:sp>
          <p:nvSpPr>
            <p:cNvPr id="63" name="Text Box 59"/>
            <p:cNvSpPr txBox="1">
              <a:spLocks noChangeArrowheads="1"/>
            </p:cNvSpPr>
            <p:nvPr/>
          </p:nvSpPr>
          <p:spPr bwMode="auto">
            <a:xfrm>
              <a:off x="657225" y="3232099"/>
              <a:ext cx="1701801" cy="631762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  <a:spcBef>
                  <a:spcPct val="50000"/>
                </a:spcBef>
                <a:defRPr/>
              </a:pPr>
              <a:r>
                <a:rPr lang="en-US" altLang="zh-CN" sz="3200" b="1" dirty="0"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+ 0 . 5 6</a:t>
              </a:r>
            </a:p>
          </p:txBody>
        </p:sp>
        <p:sp>
          <p:nvSpPr>
            <p:cNvPr id="64" name="Line 60"/>
            <p:cNvSpPr>
              <a:spLocks noChangeShapeType="1"/>
            </p:cNvSpPr>
            <p:nvPr/>
          </p:nvSpPr>
          <p:spPr bwMode="auto">
            <a:xfrm>
              <a:off x="619125" y="3835289"/>
              <a:ext cx="1641476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zh-CN" altLang="en-US" sz="32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</p:grpSp>
      <p:sp>
        <p:nvSpPr>
          <p:cNvPr id="65" name="文本框 64"/>
          <p:cNvSpPr txBox="1">
            <a:spLocks noChangeArrowheads="1"/>
          </p:cNvSpPr>
          <p:nvPr/>
        </p:nvSpPr>
        <p:spPr bwMode="auto">
          <a:xfrm>
            <a:off x="2334574" y="1299419"/>
            <a:ext cx="1287463" cy="598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3.54</a:t>
            </a:r>
          </a:p>
        </p:txBody>
      </p:sp>
      <p:sp>
        <p:nvSpPr>
          <p:cNvPr id="73" name="文本框 72"/>
          <p:cNvSpPr txBox="1">
            <a:spLocks noChangeArrowheads="1"/>
          </p:cNvSpPr>
          <p:nvPr/>
        </p:nvSpPr>
        <p:spPr bwMode="auto">
          <a:xfrm>
            <a:off x="1734499" y="2751981"/>
            <a:ext cx="28733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16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zh-CN" altLang="en-US" sz="16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4" name="Rectangle 51"/>
          <p:cNvSpPr>
            <a:spLocks noChangeArrowheads="1"/>
          </p:cNvSpPr>
          <p:nvPr/>
        </p:nvSpPr>
        <p:spPr bwMode="auto">
          <a:xfrm>
            <a:off x="1564637" y="2950419"/>
            <a:ext cx="393700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75" name="文本框 74"/>
          <p:cNvSpPr txBox="1">
            <a:spLocks noChangeArrowheads="1"/>
          </p:cNvSpPr>
          <p:nvPr/>
        </p:nvSpPr>
        <p:spPr bwMode="auto">
          <a:xfrm>
            <a:off x="1223324" y="2751981"/>
            <a:ext cx="28733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16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zh-CN" altLang="en-US" sz="16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6" name="Rectangle 51"/>
          <p:cNvSpPr>
            <a:spLocks noChangeArrowheads="1"/>
          </p:cNvSpPr>
          <p:nvPr/>
        </p:nvSpPr>
        <p:spPr bwMode="auto">
          <a:xfrm>
            <a:off x="1374137" y="2950419"/>
            <a:ext cx="393700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77" name="Rectangle 51"/>
          <p:cNvSpPr>
            <a:spLocks noChangeArrowheads="1"/>
          </p:cNvSpPr>
          <p:nvPr/>
        </p:nvSpPr>
        <p:spPr bwMode="auto">
          <a:xfrm>
            <a:off x="1077274" y="2950419"/>
            <a:ext cx="393700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78" name="文本框 77"/>
          <p:cNvSpPr txBox="1">
            <a:spLocks noChangeArrowheads="1"/>
          </p:cNvSpPr>
          <p:nvPr/>
        </p:nvSpPr>
        <p:spPr bwMode="auto">
          <a:xfrm>
            <a:off x="5231762" y="1269256"/>
            <a:ext cx="1285875" cy="598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17.2</a:t>
            </a:r>
          </a:p>
        </p:txBody>
      </p:sp>
      <p:grpSp>
        <p:nvGrpSpPr>
          <p:cNvPr id="79" name="组合 29"/>
          <p:cNvGrpSpPr/>
          <p:nvPr/>
        </p:nvGrpSpPr>
        <p:grpSpPr bwMode="auto">
          <a:xfrm>
            <a:off x="3331524" y="1896319"/>
            <a:ext cx="1798638" cy="1144587"/>
            <a:chOff x="4430573" y="2713038"/>
            <a:chExt cx="1798777" cy="1144473"/>
          </a:xfrm>
        </p:grpSpPr>
        <p:sp>
          <p:nvSpPr>
            <p:cNvPr id="84" name="Text Box 58"/>
            <p:cNvSpPr txBox="1">
              <a:spLocks noChangeArrowheads="1"/>
            </p:cNvSpPr>
            <p:nvPr/>
          </p:nvSpPr>
          <p:spPr bwMode="auto">
            <a:xfrm>
              <a:off x="4668716" y="2713038"/>
              <a:ext cx="1560634" cy="631762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  <a:spcBef>
                  <a:spcPct val="50000"/>
                </a:spcBef>
                <a:defRPr/>
              </a:pPr>
              <a:r>
                <a:rPr lang="en-US" altLang="zh-CN" sz="3200" b="1" dirty="0"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1 2 . 5 3</a:t>
              </a:r>
            </a:p>
          </p:txBody>
        </p:sp>
        <p:sp>
          <p:nvSpPr>
            <p:cNvPr id="91" name="Text Box 59"/>
            <p:cNvSpPr txBox="1">
              <a:spLocks noChangeArrowheads="1"/>
            </p:cNvSpPr>
            <p:nvPr/>
          </p:nvSpPr>
          <p:spPr bwMode="auto">
            <a:xfrm>
              <a:off x="4430573" y="3225749"/>
              <a:ext cx="1736859" cy="631762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  <a:spcBef>
                  <a:spcPct val="50000"/>
                </a:spcBef>
                <a:defRPr/>
              </a:pPr>
              <a:r>
                <a:rPr lang="en-US" altLang="zh-CN" sz="3200" b="1" dirty="0"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+   4 . 6 7</a:t>
              </a:r>
            </a:p>
          </p:txBody>
        </p:sp>
        <p:sp>
          <p:nvSpPr>
            <p:cNvPr id="92" name="Line 60"/>
            <p:cNvSpPr>
              <a:spLocks noChangeShapeType="1"/>
            </p:cNvSpPr>
            <p:nvPr/>
          </p:nvSpPr>
          <p:spPr bwMode="auto">
            <a:xfrm>
              <a:off x="4543295" y="3828939"/>
              <a:ext cx="1641602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zh-CN" altLang="en-US" sz="32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</p:grpSp>
      <p:sp>
        <p:nvSpPr>
          <p:cNvPr id="93" name="Rectangle 51"/>
          <p:cNvSpPr>
            <a:spLocks noChangeArrowheads="1"/>
          </p:cNvSpPr>
          <p:nvPr/>
        </p:nvSpPr>
        <p:spPr bwMode="auto">
          <a:xfrm>
            <a:off x="4679312" y="2942481"/>
            <a:ext cx="393700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</a:t>
            </a:r>
          </a:p>
        </p:txBody>
      </p:sp>
      <p:sp>
        <p:nvSpPr>
          <p:cNvPr id="94" name="文本框 93"/>
          <p:cNvSpPr txBox="1">
            <a:spLocks noChangeArrowheads="1"/>
          </p:cNvSpPr>
          <p:nvPr/>
        </p:nvSpPr>
        <p:spPr bwMode="auto">
          <a:xfrm>
            <a:off x="4528499" y="2744044"/>
            <a:ext cx="287338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16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zh-CN" altLang="en-US" sz="16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5" name="Rectangle 51"/>
          <p:cNvSpPr>
            <a:spLocks noChangeArrowheads="1"/>
          </p:cNvSpPr>
          <p:nvPr/>
        </p:nvSpPr>
        <p:spPr bwMode="auto">
          <a:xfrm>
            <a:off x="4377687" y="2942481"/>
            <a:ext cx="393700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96" name="文本框 95"/>
          <p:cNvSpPr txBox="1">
            <a:spLocks noChangeArrowheads="1"/>
          </p:cNvSpPr>
          <p:nvPr/>
        </p:nvSpPr>
        <p:spPr bwMode="auto">
          <a:xfrm>
            <a:off x="4036374" y="2744044"/>
            <a:ext cx="338138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16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</a:t>
            </a:r>
            <a:endParaRPr lang="zh-CN" altLang="en-US" sz="16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7" name="Rectangle 51"/>
          <p:cNvSpPr>
            <a:spLocks noChangeArrowheads="1"/>
          </p:cNvSpPr>
          <p:nvPr/>
        </p:nvSpPr>
        <p:spPr bwMode="auto">
          <a:xfrm>
            <a:off x="4176074" y="2913906"/>
            <a:ext cx="393700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98" name="Rectangle 51"/>
          <p:cNvSpPr>
            <a:spLocks noChangeArrowheads="1"/>
          </p:cNvSpPr>
          <p:nvPr/>
        </p:nvSpPr>
        <p:spPr bwMode="auto">
          <a:xfrm>
            <a:off x="3869687" y="2936131"/>
            <a:ext cx="393700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</a:t>
            </a:r>
          </a:p>
        </p:txBody>
      </p:sp>
      <p:sp>
        <p:nvSpPr>
          <p:cNvPr id="99" name="Rectangle 51"/>
          <p:cNvSpPr>
            <a:spLocks noChangeArrowheads="1"/>
          </p:cNvSpPr>
          <p:nvPr/>
        </p:nvSpPr>
        <p:spPr bwMode="auto">
          <a:xfrm>
            <a:off x="3572824" y="2929781"/>
            <a:ext cx="393700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</a:p>
        </p:txBody>
      </p:sp>
      <p:grpSp>
        <p:nvGrpSpPr>
          <p:cNvPr id="100" name="组合 10"/>
          <p:cNvGrpSpPr/>
          <p:nvPr/>
        </p:nvGrpSpPr>
        <p:grpSpPr bwMode="auto">
          <a:xfrm>
            <a:off x="6209662" y="1909019"/>
            <a:ext cx="1820862" cy="1157287"/>
            <a:chOff x="534988" y="1976438"/>
            <a:chExt cx="1820862" cy="1156656"/>
          </a:xfrm>
        </p:grpSpPr>
        <p:sp>
          <p:nvSpPr>
            <p:cNvPr id="101" name="Text Box 58"/>
            <p:cNvSpPr txBox="1">
              <a:spLocks noChangeArrowheads="1"/>
            </p:cNvSpPr>
            <p:nvPr/>
          </p:nvSpPr>
          <p:spPr bwMode="auto">
            <a:xfrm>
              <a:off x="989013" y="1976438"/>
              <a:ext cx="1281112" cy="644174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  <a:spcBef>
                  <a:spcPct val="50000"/>
                </a:spcBef>
                <a:defRPr/>
              </a:pPr>
              <a:r>
                <a:rPr lang="en-US" altLang="zh-CN" sz="3200" b="1" dirty="0"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6 . 0 7</a:t>
              </a:r>
            </a:p>
          </p:txBody>
        </p:sp>
        <p:sp>
          <p:nvSpPr>
            <p:cNvPr id="102" name="Text Box 59"/>
            <p:cNvSpPr txBox="1">
              <a:spLocks noChangeArrowheads="1"/>
            </p:cNvSpPr>
            <p:nvPr/>
          </p:nvSpPr>
          <p:spPr bwMode="auto">
            <a:xfrm>
              <a:off x="644525" y="2488920"/>
              <a:ext cx="1711325" cy="644174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  <a:spcBef>
                  <a:spcPct val="50000"/>
                </a:spcBef>
                <a:defRPr/>
              </a:pPr>
              <a:r>
                <a:rPr lang="en-US" altLang="zh-CN" sz="3200" b="1" dirty="0"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+ 4 . 8 9</a:t>
              </a:r>
            </a:p>
          </p:txBody>
        </p:sp>
        <p:sp>
          <p:nvSpPr>
            <p:cNvPr id="103" name="Line 60"/>
            <p:cNvSpPr>
              <a:spLocks noChangeShapeType="1"/>
            </p:cNvSpPr>
            <p:nvPr/>
          </p:nvSpPr>
          <p:spPr bwMode="auto">
            <a:xfrm flipV="1">
              <a:off x="534988" y="3071216"/>
              <a:ext cx="1743075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zh-CN" altLang="en-US" sz="32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</p:grpSp>
      <p:sp>
        <p:nvSpPr>
          <p:cNvPr id="104" name="文本框 11"/>
          <p:cNvSpPr txBox="1">
            <a:spLocks noChangeArrowheads="1"/>
          </p:cNvSpPr>
          <p:nvPr/>
        </p:nvSpPr>
        <p:spPr bwMode="auto">
          <a:xfrm>
            <a:off x="6122349" y="1275606"/>
            <a:ext cx="2908300" cy="598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6.07+4.89=</a:t>
            </a:r>
          </a:p>
        </p:txBody>
      </p:sp>
      <p:sp>
        <p:nvSpPr>
          <p:cNvPr id="105" name="文本框 104"/>
          <p:cNvSpPr txBox="1">
            <a:spLocks noChangeArrowheads="1"/>
          </p:cNvSpPr>
          <p:nvPr/>
        </p:nvSpPr>
        <p:spPr bwMode="auto">
          <a:xfrm>
            <a:off x="7936862" y="1269256"/>
            <a:ext cx="1285875" cy="598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10.96</a:t>
            </a:r>
          </a:p>
        </p:txBody>
      </p:sp>
      <p:sp>
        <p:nvSpPr>
          <p:cNvPr id="106" name="Rectangle 51"/>
          <p:cNvSpPr>
            <a:spLocks noChangeArrowheads="1"/>
          </p:cNvSpPr>
          <p:nvPr/>
        </p:nvSpPr>
        <p:spPr bwMode="auto">
          <a:xfrm>
            <a:off x="7460612" y="2936131"/>
            <a:ext cx="393700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107" name="文本框 106"/>
          <p:cNvSpPr txBox="1">
            <a:spLocks noChangeArrowheads="1"/>
          </p:cNvSpPr>
          <p:nvPr/>
        </p:nvSpPr>
        <p:spPr bwMode="auto">
          <a:xfrm>
            <a:off x="7338374" y="2709119"/>
            <a:ext cx="30003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zh-CN" altLang="en-US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8" name="Rectangle 51"/>
          <p:cNvSpPr>
            <a:spLocks noChangeArrowheads="1"/>
          </p:cNvSpPr>
          <p:nvPr/>
        </p:nvSpPr>
        <p:spPr bwMode="auto">
          <a:xfrm>
            <a:off x="7158987" y="2936131"/>
            <a:ext cx="393700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</a:t>
            </a:r>
          </a:p>
        </p:txBody>
      </p:sp>
      <p:sp>
        <p:nvSpPr>
          <p:cNvPr id="109" name="Rectangle 51"/>
          <p:cNvSpPr>
            <a:spLocks noChangeArrowheads="1"/>
          </p:cNvSpPr>
          <p:nvPr/>
        </p:nvSpPr>
        <p:spPr bwMode="auto">
          <a:xfrm>
            <a:off x="6958962" y="2936131"/>
            <a:ext cx="393700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10" name="Rectangle 51"/>
          <p:cNvSpPr>
            <a:spLocks noChangeArrowheads="1"/>
          </p:cNvSpPr>
          <p:nvPr/>
        </p:nvSpPr>
        <p:spPr bwMode="auto">
          <a:xfrm>
            <a:off x="6339837" y="2936131"/>
            <a:ext cx="698500" cy="6445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en-US" altLang="zh-CN" sz="32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1 0</a:t>
            </a:r>
          </a:p>
        </p:txBody>
      </p:sp>
      <p:grpSp>
        <p:nvGrpSpPr>
          <p:cNvPr id="2" name="组合 11"/>
          <p:cNvGrpSpPr/>
          <p:nvPr/>
        </p:nvGrpSpPr>
        <p:grpSpPr bwMode="auto">
          <a:xfrm>
            <a:off x="798513" y="3579864"/>
            <a:ext cx="1798637" cy="1288973"/>
            <a:chOff x="4984875" y="4370086"/>
            <a:chExt cx="1799415" cy="1288554"/>
          </a:xfrm>
        </p:grpSpPr>
        <p:sp>
          <p:nvSpPr>
            <p:cNvPr id="3" name="Rectangle 51"/>
            <p:cNvSpPr>
              <a:spLocks noChangeArrowheads="1"/>
            </p:cNvSpPr>
            <p:nvPr/>
          </p:nvSpPr>
          <p:spPr bwMode="auto">
            <a:xfrm>
              <a:off x="5059698" y="4730008"/>
              <a:ext cx="1300724" cy="496726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  <a:defRPr/>
              </a:pPr>
              <a:r>
                <a:rPr lang="en-US" altLang="zh-CN" sz="2400" b="1" dirty="0"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+  2 . 9 8</a:t>
              </a:r>
            </a:p>
          </p:txBody>
        </p:sp>
        <p:sp>
          <p:nvSpPr>
            <p:cNvPr id="4" name="Text Box 58"/>
            <p:cNvSpPr txBox="1">
              <a:spLocks noChangeArrowheads="1"/>
            </p:cNvSpPr>
            <p:nvPr/>
          </p:nvSpPr>
          <p:spPr bwMode="auto">
            <a:xfrm>
              <a:off x="5353334" y="5161914"/>
              <a:ext cx="1326135" cy="496726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  <a:spcBef>
                  <a:spcPct val="50000"/>
                </a:spcBef>
                <a:defRPr/>
              </a:pPr>
              <a:r>
                <a:rPr lang="en-US" altLang="zh-CN" sz="2400" b="1" dirty="0"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3 . 5 4</a:t>
              </a:r>
            </a:p>
          </p:txBody>
        </p:sp>
        <p:sp>
          <p:nvSpPr>
            <p:cNvPr id="5" name="Text Box 59"/>
            <p:cNvSpPr txBox="1">
              <a:spLocks noChangeArrowheads="1"/>
            </p:cNvSpPr>
            <p:nvPr/>
          </p:nvSpPr>
          <p:spPr bwMode="auto">
            <a:xfrm>
              <a:off x="5374154" y="4370086"/>
              <a:ext cx="1410136" cy="49672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  <a:spcBef>
                  <a:spcPct val="50000"/>
                </a:spcBef>
                <a:defRPr/>
              </a:pPr>
              <a:r>
                <a:rPr lang="en-US" altLang="zh-CN" sz="2400" b="1" dirty="0"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0 . 5 6</a:t>
              </a:r>
            </a:p>
          </p:txBody>
        </p:sp>
        <p:sp>
          <p:nvSpPr>
            <p:cNvPr id="6" name="Line 60"/>
            <p:cNvSpPr>
              <a:spLocks noChangeShapeType="1"/>
            </p:cNvSpPr>
            <p:nvPr/>
          </p:nvSpPr>
          <p:spPr bwMode="auto">
            <a:xfrm>
              <a:off x="4984875" y="5205359"/>
              <a:ext cx="129596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zh-CN" altLang="en-US" sz="24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  <p:sp>
          <p:nvSpPr>
            <p:cNvPr id="20" name="Rectangle 51"/>
            <p:cNvSpPr>
              <a:spLocks noChangeArrowheads="1"/>
            </p:cNvSpPr>
            <p:nvPr/>
          </p:nvSpPr>
          <p:spPr bwMode="auto">
            <a:xfrm>
              <a:off x="5887956" y="4932078"/>
              <a:ext cx="314456" cy="32825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  <a:defRPr/>
              </a:pPr>
              <a:r>
                <a:rPr lang="en-US" altLang="zh-CN" sz="14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21" name="Rectangle 51"/>
            <p:cNvSpPr>
              <a:spLocks noChangeArrowheads="1"/>
            </p:cNvSpPr>
            <p:nvPr/>
          </p:nvSpPr>
          <p:spPr bwMode="auto">
            <a:xfrm>
              <a:off x="5518233" y="4932078"/>
              <a:ext cx="314456" cy="32825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  <a:defRPr/>
              </a:pPr>
              <a:r>
                <a:rPr lang="en-US" altLang="zh-CN" sz="14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1</a:t>
              </a:r>
            </a:p>
          </p:txBody>
        </p:sp>
      </p:grpSp>
      <p:grpSp>
        <p:nvGrpSpPr>
          <p:cNvPr id="7" name="组合 22"/>
          <p:cNvGrpSpPr/>
          <p:nvPr/>
        </p:nvGrpSpPr>
        <p:grpSpPr bwMode="auto">
          <a:xfrm>
            <a:off x="3636963" y="3541757"/>
            <a:ext cx="1846262" cy="1255067"/>
            <a:chOff x="4767114" y="4417263"/>
            <a:chExt cx="1844334" cy="1253380"/>
          </a:xfrm>
        </p:grpSpPr>
        <p:sp>
          <p:nvSpPr>
            <p:cNvPr id="8" name="Rectangle 51"/>
            <p:cNvSpPr>
              <a:spLocks noChangeArrowheads="1"/>
            </p:cNvSpPr>
            <p:nvPr/>
          </p:nvSpPr>
          <p:spPr bwMode="auto">
            <a:xfrm>
              <a:off x="4822757" y="4739534"/>
              <a:ext cx="1503378" cy="496218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  <a:defRPr/>
              </a:pPr>
              <a:r>
                <a:rPr lang="en-US" altLang="zh-CN" sz="2400" b="1" dirty="0"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+1 2 . 5 3</a:t>
              </a:r>
            </a:p>
          </p:txBody>
        </p:sp>
        <p:sp>
          <p:nvSpPr>
            <p:cNvPr id="9" name="Text Box 58"/>
            <p:cNvSpPr txBox="1">
              <a:spLocks noChangeArrowheads="1"/>
            </p:cNvSpPr>
            <p:nvPr/>
          </p:nvSpPr>
          <p:spPr bwMode="auto">
            <a:xfrm>
              <a:off x="5000232" y="5174425"/>
              <a:ext cx="1611216" cy="496218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  <a:spcBef>
                  <a:spcPct val="50000"/>
                </a:spcBef>
                <a:defRPr/>
              </a:pPr>
              <a:r>
                <a:rPr lang="en-US" altLang="zh-CN" sz="2400" b="1" dirty="0"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1 7 . 2 0 </a:t>
              </a:r>
            </a:p>
          </p:txBody>
        </p:sp>
        <p:sp>
          <p:nvSpPr>
            <p:cNvPr id="10" name="Text Box 59"/>
            <p:cNvSpPr txBox="1">
              <a:spLocks noChangeArrowheads="1"/>
            </p:cNvSpPr>
            <p:nvPr/>
          </p:nvSpPr>
          <p:spPr bwMode="auto">
            <a:xfrm>
              <a:off x="4767114" y="4417263"/>
              <a:ext cx="1809445" cy="496218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  <a:spcBef>
                  <a:spcPct val="50000"/>
                </a:spcBef>
                <a:defRPr/>
              </a:pPr>
              <a:r>
                <a:rPr lang="en-US" altLang="zh-CN" sz="2400" b="1" dirty="0"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      4 . 6 7</a:t>
              </a:r>
            </a:p>
          </p:txBody>
        </p:sp>
        <p:sp>
          <p:nvSpPr>
            <p:cNvPr id="11" name="Line 60"/>
            <p:cNvSpPr>
              <a:spLocks noChangeShapeType="1"/>
            </p:cNvSpPr>
            <p:nvPr/>
          </p:nvSpPr>
          <p:spPr bwMode="auto">
            <a:xfrm>
              <a:off x="4946314" y="5205142"/>
              <a:ext cx="1259159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zh-CN" altLang="en-US" sz="24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  <p:sp>
          <p:nvSpPr>
            <p:cNvPr id="22" name="Rectangle 51"/>
            <p:cNvSpPr>
              <a:spLocks noChangeArrowheads="1"/>
            </p:cNvSpPr>
            <p:nvPr/>
          </p:nvSpPr>
          <p:spPr bwMode="auto">
            <a:xfrm>
              <a:off x="5761215" y="4932688"/>
              <a:ext cx="231022" cy="32791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  <a:defRPr/>
              </a:pPr>
              <a:r>
                <a:rPr lang="en-US" altLang="zh-CN" sz="14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23" name="Rectangle 51"/>
            <p:cNvSpPr>
              <a:spLocks noChangeArrowheads="1"/>
            </p:cNvSpPr>
            <p:nvPr/>
          </p:nvSpPr>
          <p:spPr bwMode="auto">
            <a:xfrm>
              <a:off x="5360539" y="4932688"/>
              <a:ext cx="231022" cy="32791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  <a:defRPr/>
              </a:pPr>
              <a:r>
                <a:rPr lang="en-US" altLang="zh-CN" sz="14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1</a:t>
              </a:r>
            </a:p>
          </p:txBody>
        </p:sp>
      </p:grpSp>
      <p:grpSp>
        <p:nvGrpSpPr>
          <p:cNvPr id="12" name="组合 11"/>
          <p:cNvGrpSpPr/>
          <p:nvPr/>
        </p:nvGrpSpPr>
        <p:grpSpPr bwMode="auto">
          <a:xfrm>
            <a:off x="6264275" y="3517377"/>
            <a:ext cx="1873247" cy="1279455"/>
            <a:chOff x="5194078" y="4391284"/>
            <a:chExt cx="1873247" cy="1279512"/>
          </a:xfrm>
        </p:grpSpPr>
        <p:sp>
          <p:nvSpPr>
            <p:cNvPr id="13" name="Rectangle 51"/>
            <p:cNvSpPr>
              <a:spLocks noChangeArrowheads="1"/>
            </p:cNvSpPr>
            <p:nvPr/>
          </p:nvSpPr>
          <p:spPr bwMode="auto">
            <a:xfrm>
              <a:off x="5586191" y="4391284"/>
              <a:ext cx="1225550" cy="496909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  <a:defRPr/>
              </a:pPr>
              <a:r>
                <a:rPr lang="en-US" altLang="zh-CN" sz="2400" b="1" dirty="0"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4 . 8 9</a:t>
              </a:r>
            </a:p>
          </p:txBody>
        </p:sp>
        <p:sp>
          <p:nvSpPr>
            <p:cNvPr id="14" name="Text Box 58"/>
            <p:cNvSpPr txBox="1">
              <a:spLocks noChangeArrowheads="1"/>
            </p:cNvSpPr>
            <p:nvPr/>
          </p:nvSpPr>
          <p:spPr bwMode="auto">
            <a:xfrm>
              <a:off x="5362350" y="5173886"/>
              <a:ext cx="1704975" cy="49691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  <a:spcBef>
                  <a:spcPct val="50000"/>
                </a:spcBef>
                <a:defRPr/>
              </a:pPr>
              <a:r>
                <a:rPr lang="en-US" altLang="zh-CN" sz="2400" b="1" dirty="0"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1 0 . 9 6</a:t>
              </a:r>
            </a:p>
          </p:txBody>
        </p:sp>
        <p:sp>
          <p:nvSpPr>
            <p:cNvPr id="15" name="Text Box 59"/>
            <p:cNvSpPr txBox="1">
              <a:spLocks noChangeArrowheads="1"/>
            </p:cNvSpPr>
            <p:nvPr/>
          </p:nvSpPr>
          <p:spPr bwMode="auto">
            <a:xfrm>
              <a:off x="5194078" y="4745835"/>
              <a:ext cx="1844675" cy="495322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  <a:spcBef>
                  <a:spcPct val="50000"/>
                </a:spcBef>
                <a:defRPr/>
              </a:pPr>
              <a:r>
                <a:rPr lang="en-US" altLang="zh-CN" sz="2400" b="1" dirty="0"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 +  6 . 0 7</a:t>
              </a:r>
            </a:p>
          </p:txBody>
        </p:sp>
        <p:sp>
          <p:nvSpPr>
            <p:cNvPr id="16" name="Line 60"/>
            <p:cNvSpPr>
              <a:spLocks noChangeShapeType="1"/>
            </p:cNvSpPr>
            <p:nvPr/>
          </p:nvSpPr>
          <p:spPr bwMode="auto">
            <a:xfrm>
              <a:off x="5302028" y="5198292"/>
              <a:ext cx="12954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zh-CN" altLang="en-US" sz="24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  <p:sp>
          <p:nvSpPr>
            <p:cNvPr id="24" name="Text Box 58"/>
            <p:cNvSpPr txBox="1">
              <a:spLocks noChangeArrowheads="1"/>
            </p:cNvSpPr>
            <p:nvPr/>
          </p:nvSpPr>
          <p:spPr bwMode="auto">
            <a:xfrm>
              <a:off x="6131350" y="4912030"/>
              <a:ext cx="253154" cy="3283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  <a:spcBef>
                  <a:spcPct val="50000"/>
                </a:spcBef>
                <a:defRPr/>
              </a:pPr>
              <a:r>
                <a:rPr lang="en-US" altLang="zh-CN" sz="14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1</a:t>
              </a:r>
            </a:p>
          </p:txBody>
        </p:sp>
      </p:grpSp>
      <p:sp>
        <p:nvSpPr>
          <p:cNvPr id="17" name="文本框 16"/>
          <p:cNvSpPr txBox="1">
            <a:spLocks noChangeArrowheads="1"/>
          </p:cNvSpPr>
          <p:nvPr/>
        </p:nvSpPr>
        <p:spPr bwMode="auto">
          <a:xfrm>
            <a:off x="333375" y="3405932"/>
            <a:ext cx="11128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验算：</a:t>
            </a:r>
          </a:p>
        </p:txBody>
      </p:sp>
      <p:sp>
        <p:nvSpPr>
          <p:cNvPr id="18" name="文本框 17"/>
          <p:cNvSpPr txBox="1">
            <a:spLocks noChangeArrowheads="1"/>
          </p:cNvSpPr>
          <p:nvPr/>
        </p:nvSpPr>
        <p:spPr bwMode="auto">
          <a:xfrm>
            <a:off x="2987675" y="3405932"/>
            <a:ext cx="11128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验算：</a:t>
            </a:r>
          </a:p>
        </p:txBody>
      </p:sp>
      <p:sp>
        <p:nvSpPr>
          <p:cNvPr id="19" name="文本框 18"/>
          <p:cNvSpPr txBox="1">
            <a:spLocks noChangeArrowheads="1"/>
          </p:cNvSpPr>
          <p:nvPr/>
        </p:nvSpPr>
        <p:spPr bwMode="auto">
          <a:xfrm>
            <a:off x="5567363" y="3405932"/>
            <a:ext cx="111283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验算：</a:t>
            </a:r>
          </a:p>
        </p:txBody>
      </p:sp>
      <p:sp>
        <p:nvSpPr>
          <p:cNvPr id="26" name="文本框 7"/>
          <p:cNvSpPr txBox="1"/>
          <p:nvPr/>
        </p:nvSpPr>
        <p:spPr>
          <a:xfrm>
            <a:off x="4562475" y="901065"/>
            <a:ext cx="3487420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【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选自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</a:rPr>
              <a:t>教材</a:t>
            </a:r>
            <a:r>
              <a:rPr lang="en-US" altLang="zh-CN">
                <a:solidFill>
                  <a:srgbClr val="00B050"/>
                </a:solidFill>
                <a:latin typeface="+mn-ea"/>
                <a:ea typeface="+mn-ea"/>
              </a:rPr>
              <a:t>P69 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</a:rPr>
              <a:t>做一做</a:t>
            </a:r>
            <a:r>
              <a:rPr lang="en-US" altLang="zh-CN">
                <a:solidFill>
                  <a:srgbClr val="00B050"/>
                </a:solidFill>
                <a:latin typeface="+mn-ea"/>
                <a:ea typeface="+mn-ea"/>
              </a:rPr>
              <a:t> 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  <a:sym typeface="+mn-ea"/>
              </a:rPr>
              <a:t>第</a:t>
            </a:r>
            <a:r>
              <a:rPr lang="en-US" altLang="zh-CN">
                <a:solidFill>
                  <a:srgbClr val="00B050"/>
                </a:solidFill>
                <a:latin typeface="+mn-ea"/>
                <a:ea typeface="+mn-ea"/>
                <a:sym typeface="+mn-ea"/>
              </a:rPr>
              <a:t>1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  <a:sym typeface="+mn-ea"/>
              </a:rPr>
              <a:t>题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】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00"/>
                            </p:stCondLst>
                            <p:childTnLst>
                              <p:par>
                                <p:cTn id="7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9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500"/>
                            </p:stCondLst>
                            <p:childTnLst>
                              <p:par>
                                <p:cTn id="1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/>
      <p:bldP spid="65" grpId="0"/>
      <p:bldP spid="73" grpId="0"/>
      <p:bldP spid="74" grpId="0"/>
      <p:bldP spid="75" grpId="0"/>
      <p:bldP spid="76" grpId="0"/>
      <p:bldP spid="77" grpId="0"/>
      <p:bldP spid="78" grpId="0"/>
      <p:bldP spid="93" grpId="0"/>
      <p:bldP spid="94" grpId="0"/>
      <p:bldP spid="95" grpId="0"/>
      <p:bldP spid="96" grpId="0"/>
      <p:bldP spid="97" grpId="0"/>
      <p:bldP spid="98" grpId="0"/>
      <p:bldP spid="99" grpId="0"/>
      <p:bldP spid="105" grpId="0"/>
      <p:bldP spid="106" grpId="0"/>
      <p:bldP spid="107" grpId="0"/>
      <p:bldP spid="108" grpId="0"/>
      <p:bldP spid="109" grpId="0"/>
      <p:bldP spid="110" grpId="0"/>
      <p:bldP spid="17" grpId="0"/>
      <p:bldP spid="18" grpId="0"/>
      <p:bldP spid="1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>
            <a:spLocks noChangeArrowheads="1"/>
          </p:cNvSpPr>
          <p:nvPr/>
        </p:nvSpPr>
        <p:spPr bwMode="auto">
          <a:xfrm>
            <a:off x="814388" y="912813"/>
            <a:ext cx="7988300" cy="604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latin typeface="黑体" panose="02010609060101010101" pitchFamily="49" charset="-122"/>
                <a:ea typeface="黑体" panose="02010609060101010101" pitchFamily="49" charset="-122"/>
              </a:rPr>
              <a:t>《</a:t>
            </a:r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数学家的故事</a:t>
            </a:r>
            <a:r>
              <a:rPr lang="en-US" altLang="zh-CN" sz="3200" b="1">
                <a:latin typeface="黑体" panose="02010609060101010101" pitchFamily="49" charset="-122"/>
                <a:ea typeface="黑体" panose="02010609060101010101" pitchFamily="49" charset="-122"/>
              </a:rPr>
              <a:t>》</a:t>
            </a:r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比</a:t>
            </a:r>
            <a:r>
              <a:rPr lang="en-US" altLang="zh-CN" sz="3200" b="1">
                <a:latin typeface="黑体" panose="02010609060101010101" pitchFamily="49" charset="-122"/>
                <a:ea typeface="黑体" panose="02010609060101010101" pitchFamily="49" charset="-122"/>
              </a:rPr>
              <a:t>《</a:t>
            </a:r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童话选</a:t>
            </a:r>
            <a:r>
              <a:rPr lang="en-US" altLang="zh-CN" sz="3200" b="1">
                <a:latin typeface="黑体" panose="02010609060101010101" pitchFamily="49" charset="-122"/>
                <a:ea typeface="黑体" panose="02010609060101010101" pitchFamily="49" charset="-122"/>
              </a:rPr>
              <a:t>》</a:t>
            </a:r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贵多少钱</a:t>
            </a:r>
            <a:r>
              <a:rPr lang="en-US" altLang="zh-CN" sz="3200" b="1">
                <a:latin typeface="黑体" panose="02010609060101010101" pitchFamily="49" charset="-122"/>
                <a:ea typeface="黑体" panose="02010609060101010101" pitchFamily="49" charset="-122"/>
              </a:rPr>
              <a:t>?</a:t>
            </a:r>
            <a:endParaRPr lang="zh-CN" altLang="en-US" sz="32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7" name="矩形 16"/>
          <p:cNvSpPr>
            <a:spLocks noChangeArrowheads="1"/>
          </p:cNvSpPr>
          <p:nvPr/>
        </p:nvSpPr>
        <p:spPr bwMode="auto">
          <a:xfrm>
            <a:off x="2390953" y="1465263"/>
            <a:ext cx="2719387" cy="626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16.45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14.29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9" name="Rectangle 25"/>
          <p:cNvSpPr>
            <a:spLocks noChangeArrowheads="1"/>
          </p:cNvSpPr>
          <p:nvPr/>
        </p:nvSpPr>
        <p:spPr bwMode="auto">
          <a:xfrm>
            <a:off x="1175544" y="3668713"/>
            <a:ext cx="384175" cy="677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-</a:t>
            </a:r>
          </a:p>
        </p:txBody>
      </p:sp>
      <p:sp>
        <p:nvSpPr>
          <p:cNvPr id="20" name="Text Box 27"/>
          <p:cNvSpPr txBox="1">
            <a:spLocks noChangeArrowheads="1"/>
          </p:cNvSpPr>
          <p:nvPr/>
        </p:nvSpPr>
        <p:spPr bwMode="auto">
          <a:xfrm>
            <a:off x="2608263" y="4187825"/>
            <a:ext cx="430212" cy="677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黑体" panose="02010609060101010101" pitchFamily="49" charset="-122"/>
              </a:rPr>
              <a:t>1</a:t>
            </a:r>
          </a:p>
        </p:txBody>
      </p:sp>
      <p:sp>
        <p:nvSpPr>
          <p:cNvPr id="21" name="Text Box 27"/>
          <p:cNvSpPr txBox="1">
            <a:spLocks noChangeArrowheads="1"/>
          </p:cNvSpPr>
          <p:nvPr/>
        </p:nvSpPr>
        <p:spPr bwMode="auto">
          <a:xfrm>
            <a:off x="3005138" y="4187825"/>
            <a:ext cx="430212" cy="677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黑体" panose="02010609060101010101" pitchFamily="49" charset="-122"/>
              </a:rPr>
              <a:t>6</a:t>
            </a:r>
          </a:p>
        </p:txBody>
      </p:sp>
      <p:sp>
        <p:nvSpPr>
          <p:cNvPr id="22" name="Text Box 27"/>
          <p:cNvSpPr txBox="1">
            <a:spLocks noChangeArrowheads="1"/>
          </p:cNvSpPr>
          <p:nvPr/>
        </p:nvSpPr>
        <p:spPr bwMode="auto">
          <a:xfrm>
            <a:off x="1920875" y="4187825"/>
            <a:ext cx="769938" cy="677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宋体" panose="02010600030101010101" pitchFamily="2" charset="-122"/>
              </a:rPr>
              <a:t>2</a:t>
            </a:r>
          </a:p>
        </p:txBody>
      </p:sp>
      <p:sp>
        <p:nvSpPr>
          <p:cNvPr id="23" name="Rectangle 26"/>
          <p:cNvSpPr>
            <a:spLocks noChangeArrowheads="1"/>
          </p:cNvSpPr>
          <p:nvPr/>
        </p:nvSpPr>
        <p:spPr bwMode="auto">
          <a:xfrm>
            <a:off x="2655888" y="3375025"/>
            <a:ext cx="311150" cy="862013"/>
          </a:xfrm>
          <a:prstGeom prst="rect">
            <a:avLst/>
          </a:prstGeom>
          <a:solidFill>
            <a:srgbClr val="CCFFCC"/>
          </a:solidFill>
          <a:ln>
            <a:noFill/>
          </a:ln>
          <a:effectLst/>
        </p:spPr>
        <p:txBody>
          <a:bodyPr wrap="none" lIns="90000" tIns="46800" rIns="90000" bIns="46800" anchor="ctr"/>
          <a:lstStyle/>
          <a:p>
            <a:pPr>
              <a:lnSpc>
                <a:spcPct val="120000"/>
              </a:lnSpc>
              <a:defRPr/>
            </a:pPr>
            <a:endParaRPr lang="zh-CN" altLang="en-US" sz="3200" b="1">
              <a:solidFill>
                <a:srgbClr val="000000"/>
              </a:solidFill>
              <a:latin typeface="+mj-lt"/>
              <a:ea typeface="楷体_GB2312" pitchFamily="49" charset="-122"/>
              <a:cs typeface="宋体" panose="02010600030101010101" pitchFamily="2" charset="-122"/>
            </a:endParaRPr>
          </a:p>
        </p:txBody>
      </p:sp>
      <p:sp>
        <p:nvSpPr>
          <p:cNvPr id="24" name="Rectangle 26"/>
          <p:cNvSpPr>
            <a:spLocks noChangeArrowheads="1"/>
          </p:cNvSpPr>
          <p:nvPr/>
        </p:nvSpPr>
        <p:spPr bwMode="auto">
          <a:xfrm>
            <a:off x="1903413" y="3375025"/>
            <a:ext cx="357187" cy="866775"/>
          </a:xfrm>
          <a:prstGeom prst="rect">
            <a:avLst/>
          </a:prstGeom>
          <a:solidFill>
            <a:srgbClr val="CCFFCC"/>
          </a:solidFill>
          <a:ln>
            <a:noFill/>
          </a:ln>
          <a:effectLst/>
        </p:spPr>
        <p:txBody>
          <a:bodyPr wrap="none" lIns="90000" tIns="46800" rIns="90000" bIns="46800" anchor="ctr"/>
          <a:lstStyle/>
          <a:p>
            <a:pPr>
              <a:lnSpc>
                <a:spcPct val="120000"/>
              </a:lnSpc>
              <a:defRPr/>
            </a:pPr>
            <a:endParaRPr lang="zh-CN" altLang="en-US" sz="3200" b="1">
              <a:solidFill>
                <a:srgbClr val="000000"/>
              </a:solidFill>
              <a:latin typeface="+mj-lt"/>
              <a:ea typeface="楷体_GB2312" pitchFamily="49" charset="-122"/>
              <a:cs typeface="宋体" panose="02010600030101010101" pitchFamily="2" charset="-122"/>
            </a:endParaRPr>
          </a:p>
        </p:txBody>
      </p:sp>
      <p:sp>
        <p:nvSpPr>
          <p:cNvPr id="25" name="Rectangle 26"/>
          <p:cNvSpPr>
            <a:spLocks noChangeArrowheads="1"/>
          </p:cNvSpPr>
          <p:nvPr/>
        </p:nvSpPr>
        <p:spPr bwMode="auto">
          <a:xfrm>
            <a:off x="3033713" y="3375025"/>
            <a:ext cx="333375" cy="866775"/>
          </a:xfrm>
          <a:prstGeom prst="rect">
            <a:avLst/>
          </a:prstGeom>
          <a:solidFill>
            <a:srgbClr val="CCFFCC"/>
          </a:solidFill>
          <a:ln>
            <a:noFill/>
          </a:ln>
          <a:effectLst/>
        </p:spPr>
        <p:txBody>
          <a:bodyPr wrap="none" lIns="90000" tIns="46800" rIns="90000" bIns="46800" anchor="ctr"/>
          <a:lstStyle/>
          <a:p>
            <a:pPr>
              <a:lnSpc>
                <a:spcPct val="120000"/>
              </a:lnSpc>
              <a:defRPr/>
            </a:pPr>
            <a:endParaRPr lang="zh-CN" altLang="en-US" sz="3200" b="1">
              <a:solidFill>
                <a:srgbClr val="000000"/>
              </a:solidFill>
              <a:latin typeface="+mj-lt"/>
              <a:ea typeface="楷体_GB2312" pitchFamily="49" charset="-122"/>
              <a:cs typeface="宋体" panose="02010600030101010101" pitchFamily="2" charset="-122"/>
            </a:endParaRPr>
          </a:p>
        </p:txBody>
      </p:sp>
      <p:sp>
        <p:nvSpPr>
          <p:cNvPr id="26" name="Text Box 31"/>
          <p:cNvSpPr txBox="1">
            <a:spLocks noChangeArrowheads="1"/>
          </p:cNvSpPr>
          <p:nvPr/>
        </p:nvSpPr>
        <p:spPr bwMode="auto">
          <a:xfrm>
            <a:off x="1492062" y="3656013"/>
            <a:ext cx="1925825" cy="6338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1  4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  </a:t>
            </a: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.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  </a:t>
            </a: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  </a:t>
            </a: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9</a:t>
            </a:r>
          </a:p>
        </p:txBody>
      </p:sp>
      <p:sp>
        <p:nvSpPr>
          <p:cNvPr id="27" name="Line 32"/>
          <p:cNvSpPr>
            <a:spLocks noChangeShapeType="1"/>
          </p:cNvSpPr>
          <p:nvPr/>
        </p:nvSpPr>
        <p:spPr bwMode="auto">
          <a:xfrm flipV="1">
            <a:off x="1125415" y="4295774"/>
            <a:ext cx="2292473" cy="14579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" name="Rectangle 36"/>
          <p:cNvSpPr>
            <a:spLocks noChangeArrowheads="1"/>
          </p:cNvSpPr>
          <p:nvPr/>
        </p:nvSpPr>
        <p:spPr bwMode="auto">
          <a:xfrm>
            <a:off x="2336800" y="3524250"/>
            <a:ext cx="203200" cy="693738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0000" tIns="46800" rIns="90000" bIns="46800"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endParaRPr lang="zh-CN" altLang="en-US" sz="3200" b="1">
              <a:solidFill>
                <a:srgbClr val="00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29" name="Rectangle 37"/>
          <p:cNvSpPr>
            <a:spLocks noChangeArrowheads="1"/>
          </p:cNvSpPr>
          <p:nvPr/>
        </p:nvSpPr>
        <p:spPr bwMode="auto">
          <a:xfrm>
            <a:off x="2303463" y="4162425"/>
            <a:ext cx="284162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30000"/>
              </a:spcBef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.</a:t>
            </a:r>
          </a:p>
        </p:txBody>
      </p:sp>
      <p:sp>
        <p:nvSpPr>
          <p:cNvPr id="30" name="Text Box 31"/>
          <p:cNvSpPr txBox="1">
            <a:spLocks noChangeArrowheads="1"/>
          </p:cNvSpPr>
          <p:nvPr/>
        </p:nvSpPr>
        <p:spPr bwMode="auto">
          <a:xfrm>
            <a:off x="1492063" y="3225800"/>
            <a:ext cx="1925825" cy="6338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1  6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  </a:t>
            </a: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.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  </a:t>
            </a: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4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  </a:t>
            </a: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5</a:t>
            </a:r>
          </a:p>
        </p:txBody>
      </p:sp>
      <p:sp>
        <p:nvSpPr>
          <p:cNvPr id="31" name="文本框 30"/>
          <p:cNvSpPr txBox="1">
            <a:spLocks noChangeArrowheads="1"/>
          </p:cNvSpPr>
          <p:nvPr/>
        </p:nvSpPr>
        <p:spPr bwMode="auto">
          <a:xfrm>
            <a:off x="2546350" y="2128838"/>
            <a:ext cx="431800" cy="1247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90000"/>
              </a:lnSpc>
            </a:pPr>
            <a:r>
              <a:rPr lang="zh-CN" altLang="en-US" sz="28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十分位</a:t>
            </a:r>
          </a:p>
        </p:txBody>
      </p:sp>
      <p:sp>
        <p:nvSpPr>
          <p:cNvPr id="32" name="文本框 31"/>
          <p:cNvSpPr txBox="1">
            <a:spLocks noChangeArrowheads="1"/>
          </p:cNvSpPr>
          <p:nvPr/>
        </p:nvSpPr>
        <p:spPr bwMode="auto">
          <a:xfrm>
            <a:off x="2967038" y="2128838"/>
            <a:ext cx="433387" cy="1247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90000"/>
              </a:lnSpc>
            </a:pPr>
            <a:r>
              <a:rPr lang="zh-CN" altLang="en-US" sz="28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百分位</a:t>
            </a:r>
          </a:p>
        </p:txBody>
      </p:sp>
      <p:sp>
        <p:nvSpPr>
          <p:cNvPr id="33" name="文本框 32"/>
          <p:cNvSpPr txBox="1">
            <a:spLocks noChangeArrowheads="1"/>
          </p:cNvSpPr>
          <p:nvPr/>
        </p:nvSpPr>
        <p:spPr bwMode="auto">
          <a:xfrm>
            <a:off x="1830388" y="2170113"/>
            <a:ext cx="534987" cy="12557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90000"/>
              </a:lnSpc>
            </a:pPr>
            <a:r>
              <a:rPr lang="zh-CN" altLang="en-US" sz="28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个</a:t>
            </a:r>
            <a:endParaRPr lang="en-US" altLang="zh-CN" sz="2800" b="1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90000"/>
              </a:lnSpc>
            </a:pPr>
            <a:r>
              <a:rPr lang="zh-CN" altLang="en-US" sz="28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位</a:t>
            </a:r>
          </a:p>
        </p:txBody>
      </p:sp>
      <p:sp>
        <p:nvSpPr>
          <p:cNvPr id="34" name="Text Box 34"/>
          <p:cNvSpPr txBox="1">
            <a:spLocks noChangeArrowheads="1"/>
          </p:cNvSpPr>
          <p:nvPr/>
        </p:nvSpPr>
        <p:spPr bwMode="auto">
          <a:xfrm>
            <a:off x="2698750" y="2876550"/>
            <a:ext cx="279400" cy="677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  <a:cs typeface="黑体" panose="02010609060101010101" pitchFamily="49" charset="-122"/>
              </a:rPr>
              <a:t>.</a:t>
            </a:r>
          </a:p>
        </p:txBody>
      </p:sp>
      <p:sp>
        <p:nvSpPr>
          <p:cNvPr id="35" name="Rectangle 51"/>
          <p:cNvSpPr>
            <a:spLocks noChangeArrowheads="1"/>
          </p:cNvSpPr>
          <p:nvPr/>
        </p:nvSpPr>
        <p:spPr bwMode="auto">
          <a:xfrm>
            <a:off x="4676775" y="1465263"/>
            <a:ext cx="2949575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=2.16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（元）</a:t>
            </a:r>
            <a:endParaRPr lang="en-US" altLang="zh-CN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6" name="Rectangle 51"/>
          <p:cNvSpPr>
            <a:spLocks noChangeArrowheads="1"/>
          </p:cNvSpPr>
          <p:nvPr/>
        </p:nvSpPr>
        <p:spPr bwMode="auto">
          <a:xfrm>
            <a:off x="4189413" y="3679825"/>
            <a:ext cx="4125912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答：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《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数学家的故事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》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比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《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童话选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》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贵</a:t>
            </a:r>
            <a:r>
              <a:rPr lang="zh-CN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.16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元。</a:t>
            </a:r>
            <a:endParaRPr lang="zh-CN" altLang="en-US" sz="28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40" name="组合 39"/>
          <p:cNvGrpSpPr/>
          <p:nvPr/>
        </p:nvGrpSpPr>
        <p:grpSpPr bwMode="auto">
          <a:xfrm>
            <a:off x="4554803" y="2422524"/>
            <a:ext cx="3962665" cy="1022485"/>
            <a:chOff x="4213542" y="2905804"/>
            <a:chExt cx="3961019" cy="1022632"/>
          </a:xfrm>
        </p:grpSpPr>
        <p:sp>
          <p:nvSpPr>
            <p:cNvPr id="37" name="圆角矩形标注 4"/>
            <p:cNvSpPr/>
            <p:nvPr/>
          </p:nvSpPr>
          <p:spPr bwMode="auto">
            <a:xfrm flipH="1">
              <a:off x="4213542" y="2905804"/>
              <a:ext cx="2807121" cy="606482"/>
            </a:xfrm>
            <a:prstGeom prst="wedgeRoundRectCallout">
              <a:avLst>
                <a:gd name="adj1" fmla="val -60787"/>
                <a:gd name="adj2" fmla="val 16503"/>
                <a:gd name="adj3" fmla="val 16667"/>
              </a:avLst>
            </a:prstGeom>
            <a:solidFill>
              <a:schemeClr val="bg1"/>
            </a:solidFill>
            <a:ln w="19050">
              <a:solidFill>
                <a:srgbClr val="3399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zh-CN" altLang="en-US" sz="3200" b="1" noProof="1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  <a:sym typeface="+mn-ea"/>
                </a:rPr>
                <a:t>你会算了吗？</a:t>
              </a:r>
            </a:p>
          </p:txBody>
        </p:sp>
        <p:pic>
          <p:nvPicPr>
            <p:cNvPr id="17437" name="图片 38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7189646" y="2926618"/>
              <a:ext cx="984915" cy="10018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7431" name="组合 38"/>
          <p:cNvGrpSpPr/>
          <p:nvPr/>
        </p:nvGrpSpPr>
        <p:grpSpPr bwMode="auto">
          <a:xfrm>
            <a:off x="1116013" y="296863"/>
            <a:ext cx="4895850" cy="604837"/>
            <a:chOff x="1219312" y="1947250"/>
            <a:chExt cx="4892531" cy="603793"/>
          </a:xfrm>
        </p:grpSpPr>
        <p:sp>
          <p:nvSpPr>
            <p:cNvPr id="39" name="矩形 38"/>
            <p:cNvSpPr/>
            <p:nvPr/>
          </p:nvSpPr>
          <p:spPr>
            <a:xfrm>
              <a:off x="1687307" y="1947250"/>
              <a:ext cx="4424536" cy="583192"/>
            </a:xfrm>
            <a:prstGeom prst="rect">
              <a:avLst/>
            </a:prstGeom>
            <a:no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zh-CN" altLang="en-US" sz="3200" b="1" dirty="0">
                  <a:solidFill>
                    <a:srgbClr val="04AED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探究小数减法的算法</a:t>
              </a:r>
            </a:p>
          </p:txBody>
        </p:sp>
        <p:pic>
          <p:nvPicPr>
            <p:cNvPr id="17433" name="Picture 8" descr="C:\Users\iamisis\Desktop\MetroStation_2.0_XiaZaiBa\metrostation_by_yankoa-d312tty\PNG\Network\Blue\MB_0036_search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19312" y="2008709"/>
              <a:ext cx="503375" cy="4998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42" name="直接连接符 41"/>
            <p:cNvCxnSpPr/>
            <p:nvPr/>
          </p:nvCxnSpPr>
          <p:spPr>
            <a:xfrm>
              <a:off x="1731726" y="2484483"/>
              <a:ext cx="3804244" cy="0"/>
            </a:xfrm>
            <a:prstGeom prst="line">
              <a:avLst/>
            </a:prstGeom>
            <a:ln w="28575">
              <a:solidFill>
                <a:srgbClr val="04B3E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直接连接符 42"/>
            <p:cNvCxnSpPr/>
            <p:nvPr/>
          </p:nvCxnSpPr>
          <p:spPr>
            <a:xfrm>
              <a:off x="1233589" y="2551043"/>
              <a:ext cx="4591110" cy="0"/>
            </a:xfrm>
            <a:prstGeom prst="line">
              <a:avLst/>
            </a:prstGeom>
            <a:ln w="28575">
              <a:solidFill>
                <a:srgbClr val="04B3E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1393840" y="2170113"/>
            <a:ext cx="534987" cy="12557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90000"/>
              </a:lnSpc>
            </a:pPr>
            <a:r>
              <a:rPr lang="zh-CN" altLang="en-US" sz="28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十</a:t>
            </a:r>
            <a:endParaRPr lang="en-US" altLang="zh-CN" sz="2800" b="1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90000"/>
              </a:lnSpc>
            </a:pPr>
            <a:r>
              <a:rPr lang="zh-CN" altLang="en-US" sz="28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位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9" grpId="0"/>
      <p:bldP spid="20" grpId="0"/>
      <p:bldP spid="21" grpId="0"/>
      <p:bldP spid="22" grpId="0" bldLvl="0" animBg="1"/>
      <p:bldP spid="23" grpId="0" bldLvl="0" animBg="1"/>
      <p:bldP spid="23" grpId="1" bldLvl="0" animBg="1"/>
      <p:bldP spid="24" grpId="0" bldLvl="0" animBg="1"/>
      <p:bldP spid="24" grpId="1" bldLvl="0" animBg="1"/>
      <p:bldP spid="25" grpId="0" bldLvl="0" animBg="1"/>
      <p:bldP spid="25" grpId="1" bldLvl="0" animBg="1"/>
      <p:bldP spid="26" grpId="0"/>
      <p:bldP spid="28" grpId="0" bldLvl="0" animBg="1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2868" y="396779"/>
            <a:ext cx="4358262" cy="2544419"/>
          </a:xfrm>
          <a:prstGeom prst="rect">
            <a:avLst/>
          </a:prstGeom>
        </p:spPr>
      </p:pic>
      <p:grpSp>
        <p:nvGrpSpPr>
          <p:cNvPr id="34" name="组合 33"/>
          <p:cNvGrpSpPr/>
          <p:nvPr/>
        </p:nvGrpSpPr>
        <p:grpSpPr bwMode="auto">
          <a:xfrm>
            <a:off x="1985963" y="2835278"/>
            <a:ext cx="6452018" cy="1374356"/>
            <a:chOff x="1858357" y="2910529"/>
            <a:chExt cx="6450349" cy="1374080"/>
          </a:xfrm>
        </p:grpSpPr>
        <p:sp>
          <p:nvSpPr>
            <p:cNvPr id="35" name="圆角矩形标注 4"/>
            <p:cNvSpPr/>
            <p:nvPr/>
          </p:nvSpPr>
          <p:spPr bwMode="auto">
            <a:xfrm flipH="1">
              <a:off x="1858357" y="2910529"/>
              <a:ext cx="4970765" cy="1247525"/>
            </a:xfrm>
            <a:prstGeom prst="wedgeRoundRectCallout">
              <a:avLst>
                <a:gd name="adj1" fmla="val -60787"/>
                <a:gd name="adj2" fmla="val 16503"/>
                <a:gd name="adj3" fmla="val 16667"/>
              </a:avLst>
            </a:prstGeom>
            <a:solidFill>
              <a:schemeClr val="bg1"/>
            </a:solidFill>
            <a:ln w="19050">
              <a:solidFill>
                <a:srgbClr val="3399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zh-CN" altLang="en-US" sz="3200" b="1" noProof="1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  <a:sym typeface="+mn-ea"/>
                </a:rPr>
                <a:t>小数加减法和整数加减法比较，你们有什么发现？</a:t>
              </a:r>
            </a:p>
          </p:txBody>
        </p:sp>
        <p:pic>
          <p:nvPicPr>
            <p:cNvPr id="18438" name="图片 38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7323300" y="3282795"/>
              <a:ext cx="985406" cy="10018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0" name="Rectangle 51"/>
          <p:cNvSpPr>
            <a:spLocks noChangeArrowheads="1"/>
          </p:cNvSpPr>
          <p:nvPr/>
        </p:nvSpPr>
        <p:spPr bwMode="auto">
          <a:xfrm>
            <a:off x="827088" y="4176713"/>
            <a:ext cx="8208962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二者都是把相同数位对齐，计算方法相同。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文本框 10"/>
          <p:cNvSpPr txBox="1">
            <a:spLocks noChangeArrowheads="1"/>
          </p:cNvSpPr>
          <p:nvPr/>
        </p:nvSpPr>
        <p:spPr bwMode="auto">
          <a:xfrm>
            <a:off x="912813" y="1697038"/>
            <a:ext cx="2532062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5.64-1.78=</a:t>
            </a:r>
          </a:p>
        </p:txBody>
      </p:sp>
      <p:sp>
        <p:nvSpPr>
          <p:cNvPr id="14" name="文本框 13"/>
          <p:cNvSpPr txBox="1">
            <a:spLocks noChangeArrowheads="1"/>
          </p:cNvSpPr>
          <p:nvPr/>
        </p:nvSpPr>
        <p:spPr bwMode="auto">
          <a:xfrm>
            <a:off x="2757488" y="1693863"/>
            <a:ext cx="128587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3.86</a:t>
            </a:r>
          </a:p>
        </p:txBody>
      </p:sp>
      <p:grpSp>
        <p:nvGrpSpPr>
          <p:cNvPr id="15" name="组合 17"/>
          <p:cNvGrpSpPr/>
          <p:nvPr/>
        </p:nvGrpSpPr>
        <p:grpSpPr bwMode="auto">
          <a:xfrm>
            <a:off x="2898775" y="2859088"/>
            <a:ext cx="1754188" cy="1682750"/>
            <a:chOff x="5009354" y="4090101"/>
            <a:chExt cx="1754585" cy="1683512"/>
          </a:xfrm>
        </p:grpSpPr>
        <p:sp>
          <p:nvSpPr>
            <p:cNvPr id="16" name="Rectangle 51"/>
            <p:cNvSpPr>
              <a:spLocks noChangeArrowheads="1"/>
            </p:cNvSpPr>
            <p:nvPr/>
          </p:nvSpPr>
          <p:spPr bwMode="auto">
            <a:xfrm>
              <a:off x="5341217" y="5130384"/>
              <a:ext cx="1200422" cy="643229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  <a:defRPr/>
              </a:pPr>
              <a:r>
                <a:rPr lang="en-US" altLang="zh-CN" sz="3200" b="1" dirty="0"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5 . 6 4</a:t>
              </a:r>
            </a:p>
          </p:txBody>
        </p:sp>
        <p:sp>
          <p:nvSpPr>
            <p:cNvPr id="17" name="Text Box 58"/>
            <p:cNvSpPr txBox="1">
              <a:spLocks noChangeArrowheads="1"/>
            </p:cNvSpPr>
            <p:nvPr/>
          </p:nvSpPr>
          <p:spPr bwMode="auto">
            <a:xfrm>
              <a:off x="5341217" y="4090101"/>
              <a:ext cx="1259172" cy="643228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  <a:spcBef>
                  <a:spcPct val="50000"/>
                </a:spcBef>
                <a:defRPr/>
              </a:pPr>
              <a:r>
                <a:rPr lang="en-US" altLang="zh-CN" sz="3200" b="1" dirty="0"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3 . 8 6</a:t>
              </a:r>
            </a:p>
          </p:txBody>
        </p:sp>
        <p:sp>
          <p:nvSpPr>
            <p:cNvPr id="18" name="Text Box 59"/>
            <p:cNvSpPr txBox="1">
              <a:spLocks noChangeArrowheads="1"/>
            </p:cNvSpPr>
            <p:nvPr/>
          </p:nvSpPr>
          <p:spPr bwMode="auto">
            <a:xfrm>
              <a:off x="5009354" y="4603095"/>
              <a:ext cx="1754585" cy="643229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  <a:spcBef>
                  <a:spcPct val="50000"/>
                </a:spcBef>
                <a:defRPr/>
              </a:pPr>
              <a:r>
                <a:rPr lang="en-US" altLang="zh-CN" sz="3200" b="1" dirty="0"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+ 1 . 7 8</a:t>
              </a:r>
            </a:p>
          </p:txBody>
        </p:sp>
        <p:sp>
          <p:nvSpPr>
            <p:cNvPr id="19" name="Line 60"/>
            <p:cNvSpPr>
              <a:spLocks noChangeShapeType="1"/>
            </p:cNvSpPr>
            <p:nvPr/>
          </p:nvSpPr>
          <p:spPr bwMode="auto">
            <a:xfrm>
              <a:off x="5058578" y="5206618"/>
              <a:ext cx="1641846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zh-CN" altLang="en-US" sz="32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0" name="组合 34"/>
          <p:cNvGrpSpPr/>
          <p:nvPr/>
        </p:nvGrpSpPr>
        <p:grpSpPr bwMode="auto">
          <a:xfrm>
            <a:off x="717550" y="2859088"/>
            <a:ext cx="2119313" cy="1157287"/>
            <a:chOff x="4695825" y="1963738"/>
            <a:chExt cx="2118678" cy="1156656"/>
          </a:xfrm>
        </p:grpSpPr>
        <p:sp>
          <p:nvSpPr>
            <p:cNvPr id="21" name="Text Box 58"/>
            <p:cNvSpPr txBox="1">
              <a:spLocks noChangeArrowheads="1"/>
            </p:cNvSpPr>
            <p:nvPr/>
          </p:nvSpPr>
          <p:spPr bwMode="auto">
            <a:xfrm>
              <a:off x="5202086" y="1963738"/>
              <a:ext cx="1612417" cy="644174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  <a:spcBef>
                  <a:spcPct val="50000"/>
                </a:spcBef>
                <a:defRPr/>
              </a:pPr>
              <a:r>
                <a:rPr lang="en-US" altLang="zh-CN" sz="3200" b="1" dirty="0"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5 . 6 4 </a:t>
              </a:r>
            </a:p>
          </p:txBody>
        </p:sp>
        <p:sp>
          <p:nvSpPr>
            <p:cNvPr id="22" name="Text Box 59"/>
            <p:cNvSpPr txBox="1">
              <a:spLocks noChangeArrowheads="1"/>
            </p:cNvSpPr>
            <p:nvPr/>
          </p:nvSpPr>
          <p:spPr bwMode="auto">
            <a:xfrm>
              <a:off x="4695825" y="2476220"/>
              <a:ext cx="1867928" cy="644174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  <a:spcBef>
                  <a:spcPct val="50000"/>
                </a:spcBef>
                <a:defRPr/>
              </a:pPr>
              <a:r>
                <a:rPr lang="en-US" altLang="zh-CN" sz="3200" b="1" dirty="0"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 –  1 . 7 8</a:t>
              </a:r>
            </a:p>
          </p:txBody>
        </p:sp>
        <p:sp>
          <p:nvSpPr>
            <p:cNvPr id="23" name="Line 60"/>
            <p:cNvSpPr>
              <a:spLocks noChangeShapeType="1"/>
            </p:cNvSpPr>
            <p:nvPr/>
          </p:nvSpPr>
          <p:spPr bwMode="auto">
            <a:xfrm>
              <a:off x="4838657" y="3079142"/>
              <a:ext cx="1640983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zh-CN" altLang="en-US" sz="32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</p:grpSp>
      <p:sp>
        <p:nvSpPr>
          <p:cNvPr id="24" name="文本框 23"/>
          <p:cNvSpPr txBox="1">
            <a:spLocks noChangeArrowheads="1"/>
          </p:cNvSpPr>
          <p:nvPr/>
        </p:nvSpPr>
        <p:spPr bwMode="auto">
          <a:xfrm>
            <a:off x="2852738" y="2376488"/>
            <a:ext cx="1266825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验算：</a:t>
            </a:r>
          </a:p>
        </p:txBody>
      </p:sp>
      <p:sp>
        <p:nvSpPr>
          <p:cNvPr id="25" name="Rectangle 51"/>
          <p:cNvSpPr>
            <a:spLocks noChangeArrowheads="1"/>
          </p:cNvSpPr>
          <p:nvPr/>
        </p:nvSpPr>
        <p:spPr bwMode="auto">
          <a:xfrm>
            <a:off x="1784350" y="2451100"/>
            <a:ext cx="393700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26" name="Rectangle 51"/>
          <p:cNvSpPr>
            <a:spLocks noChangeArrowheads="1"/>
          </p:cNvSpPr>
          <p:nvPr/>
        </p:nvSpPr>
        <p:spPr bwMode="auto">
          <a:xfrm>
            <a:off x="2041525" y="3898900"/>
            <a:ext cx="444500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27" name="Rectangle 51"/>
          <p:cNvSpPr>
            <a:spLocks noChangeArrowheads="1"/>
          </p:cNvSpPr>
          <p:nvPr/>
        </p:nvSpPr>
        <p:spPr bwMode="auto">
          <a:xfrm>
            <a:off x="1279525" y="2451100"/>
            <a:ext cx="393700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28" name="Rectangle 51"/>
          <p:cNvSpPr>
            <a:spLocks noChangeArrowheads="1"/>
          </p:cNvSpPr>
          <p:nvPr/>
        </p:nvSpPr>
        <p:spPr bwMode="auto">
          <a:xfrm>
            <a:off x="1747838" y="3895725"/>
            <a:ext cx="393700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</a:p>
        </p:txBody>
      </p:sp>
      <p:sp>
        <p:nvSpPr>
          <p:cNvPr id="29" name="Rectangle 51"/>
          <p:cNvSpPr>
            <a:spLocks noChangeArrowheads="1"/>
          </p:cNvSpPr>
          <p:nvPr/>
        </p:nvSpPr>
        <p:spPr bwMode="auto">
          <a:xfrm>
            <a:off x="1525588" y="3900488"/>
            <a:ext cx="393700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30" name="Rectangle 51"/>
          <p:cNvSpPr>
            <a:spLocks noChangeArrowheads="1"/>
          </p:cNvSpPr>
          <p:nvPr/>
        </p:nvSpPr>
        <p:spPr bwMode="auto">
          <a:xfrm>
            <a:off x="1214438" y="3905250"/>
            <a:ext cx="444500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</a:p>
        </p:txBody>
      </p:sp>
      <p:grpSp>
        <p:nvGrpSpPr>
          <p:cNvPr id="37" name="组合 36"/>
          <p:cNvGrpSpPr/>
          <p:nvPr/>
        </p:nvGrpSpPr>
        <p:grpSpPr bwMode="auto">
          <a:xfrm>
            <a:off x="7032625" y="2873375"/>
            <a:ext cx="1673225" cy="1681163"/>
            <a:chOff x="4849811" y="4090102"/>
            <a:chExt cx="1673226" cy="1683477"/>
          </a:xfrm>
        </p:grpSpPr>
        <p:sp>
          <p:nvSpPr>
            <p:cNvPr id="38" name="Rectangle 51"/>
            <p:cNvSpPr>
              <a:spLocks noChangeArrowheads="1"/>
            </p:cNvSpPr>
            <p:nvPr/>
          </p:nvSpPr>
          <p:spPr bwMode="auto">
            <a:xfrm>
              <a:off x="5326061" y="5129756"/>
              <a:ext cx="1196976" cy="643823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  <a:defRPr/>
              </a:pPr>
              <a:r>
                <a:rPr lang="en-US" altLang="zh-CN" sz="3200" b="1" dirty="0"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7 . 2</a:t>
              </a:r>
            </a:p>
          </p:txBody>
        </p:sp>
        <p:sp>
          <p:nvSpPr>
            <p:cNvPr id="39" name="Text Box 58"/>
            <p:cNvSpPr txBox="1">
              <a:spLocks noChangeArrowheads="1"/>
            </p:cNvSpPr>
            <p:nvPr/>
          </p:nvSpPr>
          <p:spPr bwMode="auto">
            <a:xfrm>
              <a:off x="5326061" y="4090102"/>
              <a:ext cx="1165226" cy="643823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  <a:spcBef>
                  <a:spcPct val="50000"/>
                </a:spcBef>
                <a:defRPr/>
              </a:pPr>
              <a:r>
                <a:rPr lang="en-US" altLang="zh-CN" sz="3200" b="1" dirty="0"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6 . 4</a:t>
              </a:r>
            </a:p>
          </p:txBody>
        </p:sp>
        <p:sp>
          <p:nvSpPr>
            <p:cNvPr id="40" name="Text Box 59"/>
            <p:cNvSpPr txBox="1">
              <a:spLocks noChangeArrowheads="1"/>
            </p:cNvSpPr>
            <p:nvPr/>
          </p:nvSpPr>
          <p:spPr bwMode="auto">
            <a:xfrm>
              <a:off x="4997449" y="4601981"/>
              <a:ext cx="1525588" cy="643823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  <a:spcBef>
                  <a:spcPct val="50000"/>
                </a:spcBef>
                <a:defRPr/>
              </a:pPr>
              <a:r>
                <a:rPr lang="en-US" altLang="zh-CN" sz="3200" b="1" dirty="0"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+ 0 . 8</a:t>
              </a:r>
            </a:p>
          </p:txBody>
        </p:sp>
        <p:sp>
          <p:nvSpPr>
            <p:cNvPr id="41" name="Line 60"/>
            <p:cNvSpPr>
              <a:spLocks noChangeShapeType="1"/>
            </p:cNvSpPr>
            <p:nvPr/>
          </p:nvSpPr>
          <p:spPr bwMode="auto">
            <a:xfrm>
              <a:off x="4849811" y="5206061"/>
              <a:ext cx="1641476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zh-CN" altLang="en-US" sz="32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</p:grpSp>
      <p:sp>
        <p:nvSpPr>
          <p:cNvPr id="21518" name="文本框 41"/>
          <p:cNvSpPr txBox="1">
            <a:spLocks noChangeArrowheads="1"/>
          </p:cNvSpPr>
          <p:nvPr/>
        </p:nvSpPr>
        <p:spPr bwMode="auto">
          <a:xfrm>
            <a:off x="5588000" y="1697038"/>
            <a:ext cx="2000250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7.2-0.8=</a:t>
            </a:r>
          </a:p>
        </p:txBody>
      </p:sp>
      <p:sp>
        <p:nvSpPr>
          <p:cNvPr id="43" name="文本框 42"/>
          <p:cNvSpPr txBox="1">
            <a:spLocks noChangeArrowheads="1"/>
          </p:cNvSpPr>
          <p:nvPr/>
        </p:nvSpPr>
        <p:spPr bwMode="auto">
          <a:xfrm>
            <a:off x="7037388" y="1693863"/>
            <a:ext cx="1287462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6.4</a:t>
            </a:r>
          </a:p>
        </p:txBody>
      </p:sp>
      <p:grpSp>
        <p:nvGrpSpPr>
          <p:cNvPr id="44" name="组合 43"/>
          <p:cNvGrpSpPr/>
          <p:nvPr/>
        </p:nvGrpSpPr>
        <p:grpSpPr bwMode="auto">
          <a:xfrm>
            <a:off x="5092700" y="2859088"/>
            <a:ext cx="1692275" cy="1155700"/>
            <a:chOff x="549275" y="1968500"/>
            <a:chExt cx="1692275" cy="1155069"/>
          </a:xfrm>
        </p:grpSpPr>
        <p:sp>
          <p:nvSpPr>
            <p:cNvPr id="45" name="Text Box 58"/>
            <p:cNvSpPr txBox="1">
              <a:spLocks noChangeArrowheads="1"/>
            </p:cNvSpPr>
            <p:nvPr/>
          </p:nvSpPr>
          <p:spPr bwMode="auto">
            <a:xfrm>
              <a:off x="1104900" y="1968500"/>
              <a:ext cx="1022350" cy="644173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  <a:spcBef>
                  <a:spcPct val="50000"/>
                </a:spcBef>
                <a:defRPr/>
              </a:pPr>
              <a:r>
                <a:rPr lang="en-US" altLang="zh-CN" sz="3200" b="1" dirty="0"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7 . 2</a:t>
              </a:r>
            </a:p>
          </p:txBody>
        </p:sp>
        <p:sp>
          <p:nvSpPr>
            <p:cNvPr id="46" name="Text Box 59"/>
            <p:cNvSpPr txBox="1">
              <a:spLocks noChangeArrowheads="1"/>
            </p:cNvSpPr>
            <p:nvPr/>
          </p:nvSpPr>
          <p:spPr bwMode="auto">
            <a:xfrm>
              <a:off x="596900" y="2479396"/>
              <a:ext cx="1644650" cy="644173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  <a:spcBef>
                  <a:spcPct val="50000"/>
                </a:spcBef>
                <a:defRPr/>
              </a:pPr>
              <a:r>
                <a:rPr lang="en-US" altLang="zh-CN" sz="3200" b="1" dirty="0"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 –  0 . 8</a:t>
              </a:r>
            </a:p>
          </p:txBody>
        </p:sp>
        <p:sp>
          <p:nvSpPr>
            <p:cNvPr id="47" name="Line 60"/>
            <p:cNvSpPr>
              <a:spLocks noChangeShapeType="1"/>
            </p:cNvSpPr>
            <p:nvPr/>
          </p:nvSpPr>
          <p:spPr bwMode="auto">
            <a:xfrm>
              <a:off x="549275" y="3082317"/>
              <a:ext cx="1641475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zh-CN" altLang="en-US" sz="32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</p:grpSp>
      <p:sp>
        <p:nvSpPr>
          <p:cNvPr id="48" name="文本框 47"/>
          <p:cNvSpPr txBox="1">
            <a:spLocks noChangeArrowheads="1"/>
          </p:cNvSpPr>
          <p:nvPr/>
        </p:nvSpPr>
        <p:spPr bwMode="auto">
          <a:xfrm>
            <a:off x="6916738" y="2336800"/>
            <a:ext cx="12668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验算：</a:t>
            </a:r>
          </a:p>
        </p:txBody>
      </p:sp>
      <p:sp>
        <p:nvSpPr>
          <p:cNvPr id="49" name="Rectangle 51"/>
          <p:cNvSpPr>
            <a:spLocks noChangeArrowheads="1"/>
          </p:cNvSpPr>
          <p:nvPr/>
        </p:nvSpPr>
        <p:spPr bwMode="auto">
          <a:xfrm>
            <a:off x="5700713" y="2460625"/>
            <a:ext cx="393700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50" name="Rectangle 51"/>
          <p:cNvSpPr>
            <a:spLocks noChangeArrowheads="1"/>
          </p:cNvSpPr>
          <p:nvPr/>
        </p:nvSpPr>
        <p:spPr bwMode="auto">
          <a:xfrm>
            <a:off x="6145213" y="3897313"/>
            <a:ext cx="442912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51" name="Rectangle 51"/>
          <p:cNvSpPr>
            <a:spLocks noChangeArrowheads="1"/>
          </p:cNvSpPr>
          <p:nvPr/>
        </p:nvSpPr>
        <p:spPr bwMode="auto">
          <a:xfrm>
            <a:off x="5957888" y="3886200"/>
            <a:ext cx="393700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52" name="Rectangle 51"/>
          <p:cNvSpPr>
            <a:spLocks noChangeArrowheads="1"/>
          </p:cNvSpPr>
          <p:nvPr/>
        </p:nvSpPr>
        <p:spPr bwMode="auto">
          <a:xfrm>
            <a:off x="5649913" y="3897313"/>
            <a:ext cx="444500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21527" name="文本框 8203"/>
          <p:cNvSpPr txBox="1">
            <a:spLocks noChangeArrowheads="1"/>
          </p:cNvSpPr>
          <p:nvPr/>
        </p:nvSpPr>
        <p:spPr bwMode="auto">
          <a:xfrm>
            <a:off x="755650" y="1114425"/>
            <a:ext cx="8145463" cy="62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计算下面各题并验算。</a:t>
            </a:r>
          </a:p>
        </p:txBody>
      </p:sp>
      <p:pic>
        <p:nvPicPr>
          <p:cNvPr id="2" name="图片 5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066" y="409215"/>
            <a:ext cx="1714500" cy="4908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框 7"/>
          <p:cNvSpPr txBox="1"/>
          <p:nvPr/>
        </p:nvSpPr>
        <p:spPr>
          <a:xfrm>
            <a:off x="4699000" y="1315085"/>
            <a:ext cx="3487420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【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选自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</a:rPr>
              <a:t>教材</a:t>
            </a:r>
            <a:r>
              <a:rPr lang="en-US" altLang="zh-CN">
                <a:solidFill>
                  <a:srgbClr val="00B050"/>
                </a:solidFill>
                <a:latin typeface="+mn-ea"/>
                <a:ea typeface="+mn-ea"/>
              </a:rPr>
              <a:t>P69 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</a:rPr>
              <a:t>做一做</a:t>
            </a:r>
            <a:r>
              <a:rPr lang="en-US" altLang="zh-CN">
                <a:solidFill>
                  <a:srgbClr val="00B050"/>
                </a:solidFill>
                <a:latin typeface="+mn-ea"/>
                <a:ea typeface="+mn-ea"/>
              </a:rPr>
              <a:t> 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  <a:sym typeface="+mn-ea"/>
              </a:rPr>
              <a:t>第</a:t>
            </a:r>
            <a:r>
              <a:rPr lang="en-US" altLang="zh-CN">
                <a:solidFill>
                  <a:srgbClr val="00B050"/>
                </a:solidFill>
                <a:latin typeface="+mn-ea"/>
                <a:ea typeface="+mn-ea"/>
                <a:sym typeface="+mn-ea"/>
              </a:rPr>
              <a:t>1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  <a:sym typeface="+mn-ea"/>
              </a:rPr>
              <a:t>题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】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43" grpId="0"/>
      <p:bldP spid="48" grpId="0"/>
      <p:bldP spid="49" grpId="0"/>
      <p:bldP spid="50" grpId="0"/>
      <p:bldP spid="51" grpId="0"/>
      <p:bldP spid="5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文本框 10"/>
          <p:cNvSpPr txBox="1">
            <a:spLocks noChangeArrowheads="1"/>
          </p:cNvSpPr>
          <p:nvPr/>
        </p:nvSpPr>
        <p:spPr bwMode="auto">
          <a:xfrm>
            <a:off x="2916238" y="771525"/>
            <a:ext cx="2532062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15.62-7.46=</a:t>
            </a:r>
          </a:p>
        </p:txBody>
      </p:sp>
      <p:sp>
        <p:nvSpPr>
          <p:cNvPr id="8" name="文本框 7"/>
          <p:cNvSpPr txBox="1">
            <a:spLocks noChangeArrowheads="1"/>
          </p:cNvSpPr>
          <p:nvPr/>
        </p:nvSpPr>
        <p:spPr bwMode="auto">
          <a:xfrm>
            <a:off x="4991100" y="768350"/>
            <a:ext cx="128587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8.16</a:t>
            </a:r>
          </a:p>
        </p:txBody>
      </p:sp>
      <p:grpSp>
        <p:nvGrpSpPr>
          <p:cNvPr id="9" name="组合 17"/>
          <p:cNvGrpSpPr/>
          <p:nvPr/>
        </p:nvGrpSpPr>
        <p:grpSpPr bwMode="auto">
          <a:xfrm>
            <a:off x="5005388" y="2157413"/>
            <a:ext cx="1706562" cy="1682750"/>
            <a:chOff x="4951411" y="4090102"/>
            <a:chExt cx="1706940" cy="1683477"/>
          </a:xfrm>
        </p:grpSpPr>
        <p:sp>
          <p:nvSpPr>
            <p:cNvPr id="10" name="Rectangle 51"/>
            <p:cNvSpPr>
              <a:spLocks noChangeArrowheads="1"/>
            </p:cNvSpPr>
            <p:nvPr/>
          </p:nvSpPr>
          <p:spPr bwMode="auto">
            <a:xfrm>
              <a:off x="5051445" y="5128776"/>
              <a:ext cx="1586264" cy="644803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  <a:defRPr/>
              </a:pPr>
              <a:r>
                <a:rPr lang="en-US" altLang="zh-CN" sz="3200" b="1" dirty="0"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1 5 . 6 2</a:t>
              </a:r>
            </a:p>
          </p:txBody>
        </p:sp>
        <p:sp>
          <p:nvSpPr>
            <p:cNvPr id="11" name="Text Box 58"/>
            <p:cNvSpPr txBox="1">
              <a:spLocks noChangeArrowheads="1"/>
            </p:cNvSpPr>
            <p:nvPr/>
          </p:nvSpPr>
          <p:spPr bwMode="auto">
            <a:xfrm>
              <a:off x="5337258" y="4090102"/>
              <a:ext cx="1262343" cy="644803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  <a:spcBef>
                  <a:spcPct val="50000"/>
                </a:spcBef>
                <a:defRPr/>
              </a:pPr>
              <a:r>
                <a:rPr lang="en-US" altLang="zh-CN" sz="3200" b="1" dirty="0"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8 . 1 6</a:t>
              </a:r>
            </a:p>
          </p:txBody>
        </p:sp>
        <p:sp>
          <p:nvSpPr>
            <p:cNvPr id="12" name="Text Box 59"/>
            <p:cNvSpPr txBox="1">
              <a:spLocks noChangeArrowheads="1"/>
            </p:cNvSpPr>
            <p:nvPr/>
          </p:nvSpPr>
          <p:spPr bwMode="auto">
            <a:xfrm>
              <a:off x="5008574" y="4601498"/>
              <a:ext cx="1649777" cy="644803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  <a:spcBef>
                  <a:spcPct val="50000"/>
                </a:spcBef>
                <a:defRPr/>
              </a:pPr>
              <a:r>
                <a:rPr lang="en-US" altLang="zh-CN" sz="3200" b="1" dirty="0"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+ 7 . 4 6</a:t>
              </a:r>
            </a:p>
          </p:txBody>
        </p:sp>
        <p:sp>
          <p:nvSpPr>
            <p:cNvPr id="13" name="Line 60"/>
            <p:cNvSpPr>
              <a:spLocks noChangeShapeType="1"/>
            </p:cNvSpPr>
            <p:nvPr/>
          </p:nvSpPr>
          <p:spPr bwMode="auto">
            <a:xfrm>
              <a:off x="4951411" y="5205008"/>
              <a:ext cx="1641839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zh-CN" altLang="en-US" sz="32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4" name="组合 32"/>
          <p:cNvGrpSpPr/>
          <p:nvPr/>
        </p:nvGrpSpPr>
        <p:grpSpPr bwMode="auto">
          <a:xfrm>
            <a:off x="2657475" y="2162175"/>
            <a:ext cx="1833563" cy="1155700"/>
            <a:chOff x="4540250" y="1968500"/>
            <a:chExt cx="1833563" cy="1155069"/>
          </a:xfrm>
        </p:grpSpPr>
        <p:sp>
          <p:nvSpPr>
            <p:cNvPr id="15" name="Text Box 58"/>
            <p:cNvSpPr txBox="1">
              <a:spLocks noChangeArrowheads="1"/>
            </p:cNvSpPr>
            <p:nvPr/>
          </p:nvSpPr>
          <p:spPr bwMode="auto">
            <a:xfrm>
              <a:off x="4743450" y="1968500"/>
              <a:ext cx="1573213" cy="644173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  <a:spcBef>
                  <a:spcPct val="50000"/>
                </a:spcBef>
                <a:defRPr/>
              </a:pPr>
              <a:r>
                <a:rPr lang="en-US" altLang="zh-CN" sz="3200" b="1" dirty="0"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1 5 . 6 2</a:t>
              </a:r>
            </a:p>
          </p:txBody>
        </p:sp>
        <p:sp>
          <p:nvSpPr>
            <p:cNvPr id="16" name="Text Box 59"/>
            <p:cNvSpPr txBox="1">
              <a:spLocks noChangeArrowheads="1"/>
            </p:cNvSpPr>
            <p:nvPr/>
          </p:nvSpPr>
          <p:spPr bwMode="auto">
            <a:xfrm>
              <a:off x="4540250" y="2479396"/>
              <a:ext cx="1833563" cy="644173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  <a:spcBef>
                  <a:spcPct val="50000"/>
                </a:spcBef>
                <a:defRPr/>
              </a:pPr>
              <a:r>
                <a:rPr lang="en-US" altLang="zh-CN" sz="3200" b="1" dirty="0"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 –  7 . 4 6</a:t>
              </a:r>
            </a:p>
          </p:txBody>
        </p:sp>
        <p:sp>
          <p:nvSpPr>
            <p:cNvPr id="17" name="Line 60"/>
            <p:cNvSpPr>
              <a:spLocks noChangeShapeType="1"/>
            </p:cNvSpPr>
            <p:nvPr/>
          </p:nvSpPr>
          <p:spPr bwMode="auto">
            <a:xfrm>
              <a:off x="4645025" y="3082317"/>
              <a:ext cx="1641475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zh-CN" altLang="en-US" sz="32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</p:grpSp>
      <p:sp>
        <p:nvSpPr>
          <p:cNvPr id="18" name="文本框 17"/>
          <p:cNvSpPr txBox="1">
            <a:spLocks noChangeArrowheads="1"/>
          </p:cNvSpPr>
          <p:nvPr/>
        </p:nvSpPr>
        <p:spPr bwMode="auto">
          <a:xfrm>
            <a:off x="4991100" y="1663700"/>
            <a:ext cx="12668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验算：</a:t>
            </a:r>
          </a:p>
        </p:txBody>
      </p:sp>
      <p:sp>
        <p:nvSpPr>
          <p:cNvPr id="19" name="Rectangle 51"/>
          <p:cNvSpPr>
            <a:spLocks noChangeArrowheads="1"/>
          </p:cNvSpPr>
          <p:nvPr/>
        </p:nvSpPr>
        <p:spPr bwMode="auto">
          <a:xfrm>
            <a:off x="3727450" y="1733550"/>
            <a:ext cx="393700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20" name="Rectangle 51"/>
          <p:cNvSpPr>
            <a:spLocks noChangeArrowheads="1"/>
          </p:cNvSpPr>
          <p:nvPr/>
        </p:nvSpPr>
        <p:spPr bwMode="auto">
          <a:xfrm>
            <a:off x="3970338" y="3200400"/>
            <a:ext cx="442912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21" name="Rectangle 51"/>
          <p:cNvSpPr>
            <a:spLocks noChangeArrowheads="1"/>
          </p:cNvSpPr>
          <p:nvPr/>
        </p:nvSpPr>
        <p:spPr bwMode="auto">
          <a:xfrm>
            <a:off x="3684588" y="3200400"/>
            <a:ext cx="444500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22" name="Rectangle 51"/>
          <p:cNvSpPr>
            <a:spLocks noChangeArrowheads="1"/>
          </p:cNvSpPr>
          <p:nvPr/>
        </p:nvSpPr>
        <p:spPr bwMode="auto">
          <a:xfrm>
            <a:off x="3459163" y="3192463"/>
            <a:ext cx="393700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23" name="Rectangle 51"/>
          <p:cNvSpPr>
            <a:spLocks noChangeArrowheads="1"/>
          </p:cNvSpPr>
          <p:nvPr/>
        </p:nvSpPr>
        <p:spPr bwMode="auto">
          <a:xfrm>
            <a:off x="2909888" y="1733550"/>
            <a:ext cx="393700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24" name="Rectangle 51"/>
          <p:cNvSpPr>
            <a:spLocks noChangeArrowheads="1"/>
          </p:cNvSpPr>
          <p:nvPr/>
        </p:nvSpPr>
        <p:spPr bwMode="auto">
          <a:xfrm>
            <a:off x="3157538" y="3200400"/>
            <a:ext cx="444500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8" grpId="0"/>
      <p:bldP spid="19" grpId="0"/>
      <p:bldP spid="20" grpId="0"/>
      <p:bldP spid="21" grpId="0"/>
      <p:bldP spid="22" grpId="0"/>
      <p:bldP spid="23" grpId="0"/>
      <p:bldP spid="2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0"/>
          <p:cNvGrpSpPr/>
          <p:nvPr/>
        </p:nvGrpSpPr>
        <p:grpSpPr bwMode="auto">
          <a:xfrm>
            <a:off x="1075234" y="843558"/>
            <a:ext cx="7058025" cy="3384550"/>
            <a:chOff x="840981" y="1348240"/>
            <a:chExt cx="7335224" cy="2890037"/>
          </a:xfrm>
          <a:solidFill>
            <a:srgbClr val="FBE5D7"/>
          </a:solidFill>
        </p:grpSpPr>
        <p:sp>
          <p:nvSpPr>
            <p:cNvPr id="3" name="矩形 2"/>
            <p:cNvSpPr/>
            <p:nvPr/>
          </p:nvSpPr>
          <p:spPr bwMode="auto">
            <a:xfrm>
              <a:off x="840981" y="1428218"/>
              <a:ext cx="7247782" cy="2810059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19050">
              <a:noFill/>
              <a:miter lim="800000"/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3200" b="1" kern="0" dirty="0">
                <a:solidFill>
                  <a:srgbClr val="1C1C1C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4" name="矩形 3"/>
            <p:cNvSpPr/>
            <p:nvPr/>
          </p:nvSpPr>
          <p:spPr bwMode="auto">
            <a:xfrm>
              <a:off x="928422" y="1348240"/>
              <a:ext cx="7247783" cy="2810060"/>
            </a:xfrm>
            <a:prstGeom prst="rect">
              <a:avLst/>
            </a:prstGeom>
            <a:grpFill/>
            <a:ln w="19050">
              <a:noFill/>
              <a:miter lim="800000"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3200" b="1" kern="0" dirty="0">
                <a:solidFill>
                  <a:srgbClr val="1C1C1C"/>
                </a:solidFill>
                <a:latin typeface="宋体" panose="02010600030101010101" pitchFamily="2" charset="-122"/>
              </a:endParaRPr>
            </a:p>
          </p:txBody>
        </p:sp>
      </p:grpSp>
      <p:sp>
        <p:nvSpPr>
          <p:cNvPr id="5" name="矩形 1"/>
          <p:cNvSpPr>
            <a:spLocks noChangeArrowheads="1"/>
          </p:cNvSpPr>
          <p:nvPr/>
        </p:nvSpPr>
        <p:spPr bwMode="auto">
          <a:xfrm>
            <a:off x="1679575" y="1275259"/>
            <a:ext cx="6140450" cy="221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计算小数加减法时，先把小数点对齐，然后按照整数加减法的计算方法进行计算。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Box 45"/>
          <p:cNvSpPr txBox="1">
            <a:spLocks noChangeArrowheads="1"/>
          </p:cNvSpPr>
          <p:nvPr/>
        </p:nvSpPr>
        <p:spPr bwMode="auto">
          <a:xfrm>
            <a:off x="536575" y="941388"/>
            <a:ext cx="6788150" cy="560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1.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下面是小明的体重统计表。</a:t>
            </a:r>
          </a:p>
        </p:txBody>
      </p:sp>
      <p:sp>
        <p:nvSpPr>
          <p:cNvPr id="5" name="TextBox 45"/>
          <p:cNvSpPr txBox="1">
            <a:spLocks noChangeArrowheads="1"/>
          </p:cNvSpPr>
          <p:nvPr/>
        </p:nvSpPr>
        <p:spPr bwMode="auto">
          <a:xfrm>
            <a:off x="538906" y="2709425"/>
            <a:ext cx="4176712" cy="1114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）小明从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7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岁到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10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岁，体重增加了多少千克？</a:t>
            </a:r>
          </a:p>
        </p:txBody>
      </p:sp>
      <p:sp>
        <p:nvSpPr>
          <p:cNvPr id="6" name="Rectangle 51"/>
          <p:cNvSpPr>
            <a:spLocks noChangeArrowheads="1"/>
          </p:cNvSpPr>
          <p:nvPr/>
        </p:nvSpPr>
        <p:spPr bwMode="auto">
          <a:xfrm>
            <a:off x="4572000" y="4326099"/>
            <a:ext cx="4464496" cy="57349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答：体重增加了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12.1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千克。</a:t>
            </a:r>
          </a:p>
        </p:txBody>
      </p:sp>
      <p:sp>
        <p:nvSpPr>
          <p:cNvPr id="7" name="Rectangle 51"/>
          <p:cNvSpPr>
            <a:spLocks noChangeArrowheads="1"/>
          </p:cNvSpPr>
          <p:nvPr/>
        </p:nvSpPr>
        <p:spPr bwMode="auto">
          <a:xfrm>
            <a:off x="4657725" y="2500313"/>
            <a:ext cx="3455988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38.8</a:t>
            </a:r>
            <a:r>
              <a:rPr lang="zh-CN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－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26.7=</a:t>
            </a:r>
          </a:p>
        </p:txBody>
      </p:sp>
      <p:grpSp>
        <p:nvGrpSpPr>
          <p:cNvPr id="8" name="Group 36"/>
          <p:cNvGrpSpPr/>
          <p:nvPr/>
        </p:nvGrpSpPr>
        <p:grpSpPr bwMode="auto">
          <a:xfrm>
            <a:off x="5003800" y="2952750"/>
            <a:ext cx="2187575" cy="1443038"/>
            <a:chOff x="3150" y="2251"/>
            <a:chExt cx="1378" cy="909"/>
          </a:xfrm>
        </p:grpSpPr>
        <p:grpSp>
          <p:nvGrpSpPr>
            <p:cNvPr id="23563" name="Group 28"/>
            <p:cNvGrpSpPr/>
            <p:nvPr/>
          </p:nvGrpSpPr>
          <p:grpSpPr bwMode="auto">
            <a:xfrm>
              <a:off x="3150" y="2251"/>
              <a:ext cx="1378" cy="616"/>
              <a:chOff x="3150" y="2251"/>
              <a:chExt cx="1378" cy="616"/>
            </a:xfrm>
          </p:grpSpPr>
          <p:grpSp>
            <p:nvGrpSpPr>
              <p:cNvPr id="23565" name="Group 22"/>
              <p:cNvGrpSpPr/>
              <p:nvPr/>
            </p:nvGrpSpPr>
            <p:grpSpPr bwMode="auto">
              <a:xfrm>
                <a:off x="3150" y="2251"/>
                <a:ext cx="1378" cy="610"/>
                <a:chOff x="3150" y="2251"/>
                <a:chExt cx="1378" cy="610"/>
              </a:xfrm>
            </p:grpSpPr>
            <p:sp>
              <p:nvSpPr>
                <p:cNvPr id="23567" name="Text Box 15"/>
                <p:cNvSpPr txBox="1">
                  <a:spLocks noChangeArrowheads="1"/>
                </p:cNvSpPr>
                <p:nvPr/>
              </p:nvSpPr>
              <p:spPr bwMode="auto">
                <a:xfrm>
                  <a:off x="3705" y="2251"/>
                  <a:ext cx="771" cy="35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>
                    <a:lnSpc>
                      <a:spcPct val="120000"/>
                    </a:lnSpc>
                    <a:spcBef>
                      <a:spcPct val="50000"/>
                    </a:spcBef>
                  </a:pPr>
                  <a:r>
                    <a:rPr lang="en-US" altLang="zh-CN" sz="2800" b="1" dirty="0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rPr>
                    <a:t>3 8 . 8</a:t>
                  </a:r>
                </a:p>
              </p:txBody>
            </p:sp>
            <p:sp>
              <p:nvSpPr>
                <p:cNvPr id="23568" name="Text Box 16"/>
                <p:cNvSpPr txBox="1">
                  <a:spLocks noChangeArrowheads="1"/>
                </p:cNvSpPr>
                <p:nvPr/>
              </p:nvSpPr>
              <p:spPr bwMode="auto">
                <a:xfrm>
                  <a:off x="3150" y="2508"/>
                  <a:ext cx="1378" cy="35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>
                    <a:lnSpc>
                      <a:spcPct val="120000"/>
                    </a:lnSpc>
                    <a:spcBef>
                      <a:spcPct val="50000"/>
                    </a:spcBef>
                  </a:pPr>
                  <a:r>
                    <a:rPr lang="zh-CN" altLang="en-US" sz="2800" b="1" dirty="0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rPr>
                    <a:t>     </a:t>
                  </a:r>
                  <a:r>
                    <a:rPr lang="zh-CN" altLang="zh-CN" sz="2800" b="1" dirty="0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rPr>
                    <a:t>－</a:t>
                  </a:r>
                  <a:r>
                    <a:rPr lang="en-US" altLang="zh-CN" sz="2800" b="1" dirty="0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rPr>
                    <a:t> 2 6 . 7</a:t>
                  </a:r>
                </a:p>
              </p:txBody>
            </p:sp>
          </p:grpSp>
          <p:sp>
            <p:nvSpPr>
              <p:cNvPr id="23566" name="Line 23"/>
              <p:cNvSpPr>
                <a:spLocks noChangeShapeType="1"/>
              </p:cNvSpPr>
              <p:nvPr/>
            </p:nvSpPr>
            <p:spPr bwMode="auto">
              <a:xfrm>
                <a:off x="3523" y="2867"/>
                <a:ext cx="869" cy="0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23564" name="Rectangle 51"/>
            <p:cNvSpPr>
              <a:spLocks noChangeArrowheads="1"/>
            </p:cNvSpPr>
            <p:nvPr/>
          </p:nvSpPr>
          <p:spPr bwMode="auto">
            <a:xfrm>
              <a:off x="3714" y="2805"/>
              <a:ext cx="729" cy="3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1 2 . 1</a:t>
              </a:r>
            </a:p>
          </p:txBody>
        </p:sp>
      </p:grpSp>
      <p:sp>
        <p:nvSpPr>
          <p:cNvPr id="15" name="矩形 1"/>
          <p:cNvSpPr/>
          <p:nvPr/>
        </p:nvSpPr>
        <p:spPr>
          <a:xfrm>
            <a:off x="6548438" y="2487613"/>
            <a:ext cx="2595562" cy="5688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12.1</a:t>
            </a:r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千克</a:t>
            </a:r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</a:p>
        </p:txBody>
      </p:sp>
      <p:pic>
        <p:nvPicPr>
          <p:cNvPr id="23561" name="图片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599" b="36000"/>
          <a:stretch>
            <a:fillRect/>
          </a:stretch>
        </p:blipFill>
        <p:spPr bwMode="auto">
          <a:xfrm>
            <a:off x="3059113" y="-92075"/>
            <a:ext cx="2881312" cy="846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文本框 18"/>
          <p:cNvSpPr txBox="1"/>
          <p:nvPr/>
        </p:nvSpPr>
        <p:spPr>
          <a:xfrm>
            <a:off x="3582556" y="40092"/>
            <a:ext cx="2088232" cy="646331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/>
          <a:lstStyle>
            <a:defPPr>
              <a:defRPr lang="zh-CN"/>
            </a:defPPr>
            <a:lvl1pPr defTabSz="6858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defRPr sz="3600" b="1">
                <a:solidFill>
                  <a:srgbClr val="C93756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 defTabSz="685800"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685800"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685800"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685800"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3200" dirty="0"/>
              <a:t>巩固练习</a:t>
            </a:r>
          </a:p>
        </p:txBody>
      </p:sp>
      <p:graphicFrame>
        <p:nvGraphicFramePr>
          <p:cNvPr id="3" name="表格 3"/>
          <p:cNvGraphicFramePr>
            <a:graphicFrameLocks noGrp="1"/>
          </p:cNvGraphicFramePr>
          <p:nvPr/>
        </p:nvGraphicFramePr>
        <p:xfrm>
          <a:off x="1524000" y="1552436"/>
          <a:ext cx="6096000" cy="914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078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22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220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22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220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年龄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7</a:t>
                      </a:r>
                      <a:r>
                        <a:rPr lang="zh-CN" altLang="en-US" sz="2400" b="1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岁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8</a:t>
                      </a:r>
                      <a:r>
                        <a:rPr lang="zh-CN" altLang="en-US" sz="2400" b="1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岁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9</a:t>
                      </a:r>
                      <a:r>
                        <a:rPr lang="zh-CN" altLang="en-US" sz="2400" b="1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岁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10</a:t>
                      </a:r>
                      <a:r>
                        <a:rPr lang="zh-CN" altLang="en-US" sz="2400" b="1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岁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体重</a:t>
                      </a:r>
                      <a:r>
                        <a:rPr lang="en-US" altLang="zh-CN" sz="2400" b="1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/kg</a:t>
                      </a:r>
                      <a:endParaRPr lang="zh-CN" altLang="en-US" sz="2400" b="1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26.7</a:t>
                      </a:r>
                      <a:endParaRPr lang="zh-CN" altLang="en-US" sz="2400" b="1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30.6</a:t>
                      </a:r>
                      <a:endParaRPr lang="zh-CN" altLang="en-US" sz="2400" b="1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34.5</a:t>
                      </a:r>
                      <a:endParaRPr lang="zh-CN" altLang="en-US" sz="2400" b="1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38.8</a:t>
                      </a:r>
                      <a:endParaRPr lang="zh-CN" altLang="en-US" sz="2400" b="1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5" name="文本框 7"/>
          <p:cNvSpPr txBox="1"/>
          <p:nvPr/>
        </p:nvSpPr>
        <p:spPr>
          <a:xfrm>
            <a:off x="5076190" y="1082675"/>
            <a:ext cx="3500755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【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选自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</a:rPr>
              <a:t>教材</a:t>
            </a:r>
            <a:r>
              <a:rPr lang="en-US" altLang="zh-CN">
                <a:solidFill>
                  <a:srgbClr val="00B050"/>
                </a:solidFill>
                <a:latin typeface="+mn-ea"/>
                <a:ea typeface="+mn-ea"/>
              </a:rPr>
              <a:t>P69 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</a:rPr>
              <a:t>做一做</a:t>
            </a:r>
            <a:r>
              <a:rPr lang="en-US" altLang="zh-CN">
                <a:solidFill>
                  <a:srgbClr val="00B050"/>
                </a:solidFill>
                <a:latin typeface="+mn-ea"/>
                <a:ea typeface="+mn-ea"/>
              </a:rPr>
              <a:t> 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</a:rPr>
              <a:t>第</a:t>
            </a:r>
            <a:r>
              <a:rPr lang="en-US" altLang="zh-CN">
                <a:solidFill>
                  <a:srgbClr val="00B050"/>
                </a:solidFill>
                <a:latin typeface="+mn-ea"/>
                <a:ea typeface="+mn-ea"/>
              </a:rPr>
              <a:t>2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</a:rPr>
              <a:t>题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】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utoUpdateAnimBg="0"/>
      <p:bldP spid="6" grpId="0" autoUpdateAnimBg="0"/>
      <p:bldP spid="7" grpId="0" autoUpdateAnimBg="0"/>
      <p:bldP spid="15" grpId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45"/>
          <p:cNvSpPr txBox="1">
            <a:spLocks noChangeArrowheads="1"/>
          </p:cNvSpPr>
          <p:nvPr/>
        </p:nvSpPr>
        <p:spPr bwMode="auto">
          <a:xfrm>
            <a:off x="360362" y="1573971"/>
            <a:ext cx="4211638" cy="1076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）哪一年比上一年增加得最多？增加了多少？</a:t>
            </a:r>
          </a:p>
        </p:txBody>
      </p:sp>
      <p:sp>
        <p:nvSpPr>
          <p:cNvPr id="4" name="Rectangle 51"/>
          <p:cNvSpPr>
            <a:spLocks noChangeArrowheads="1"/>
          </p:cNvSpPr>
          <p:nvPr/>
        </p:nvSpPr>
        <p:spPr bwMode="auto">
          <a:xfrm>
            <a:off x="4465638" y="1457326"/>
            <a:ext cx="4211637" cy="560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30.6</a:t>
            </a:r>
            <a:r>
              <a:rPr lang="zh-CN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26.7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3.9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（千克）</a:t>
            </a:r>
          </a:p>
        </p:txBody>
      </p:sp>
      <p:sp>
        <p:nvSpPr>
          <p:cNvPr id="5" name="Rectangle 51"/>
          <p:cNvSpPr>
            <a:spLocks noChangeArrowheads="1"/>
          </p:cNvSpPr>
          <p:nvPr/>
        </p:nvSpPr>
        <p:spPr bwMode="auto">
          <a:xfrm>
            <a:off x="4465638" y="2073805"/>
            <a:ext cx="4156075" cy="560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34.5</a:t>
            </a:r>
            <a:r>
              <a:rPr lang="zh-CN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30.6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3.9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（千克） </a:t>
            </a:r>
          </a:p>
        </p:txBody>
      </p:sp>
      <p:sp>
        <p:nvSpPr>
          <p:cNvPr id="6" name="Rectangle 51"/>
          <p:cNvSpPr>
            <a:spLocks noChangeArrowheads="1"/>
          </p:cNvSpPr>
          <p:nvPr/>
        </p:nvSpPr>
        <p:spPr bwMode="auto">
          <a:xfrm>
            <a:off x="4465638" y="2690284"/>
            <a:ext cx="4156075" cy="560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38.8</a:t>
            </a:r>
            <a:r>
              <a:rPr lang="zh-CN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34.5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4.3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（千克） </a:t>
            </a:r>
          </a:p>
        </p:txBody>
      </p:sp>
      <p:sp>
        <p:nvSpPr>
          <p:cNvPr id="7" name="Rectangle 51"/>
          <p:cNvSpPr>
            <a:spLocks noChangeArrowheads="1"/>
          </p:cNvSpPr>
          <p:nvPr/>
        </p:nvSpPr>
        <p:spPr bwMode="auto">
          <a:xfrm>
            <a:off x="4465638" y="3306763"/>
            <a:ext cx="4641850" cy="560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4.3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千克</a:t>
            </a:r>
            <a:r>
              <a:rPr lang="zh-CN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＞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3.9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千克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=3.9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千克</a:t>
            </a:r>
          </a:p>
        </p:txBody>
      </p:sp>
      <p:sp>
        <p:nvSpPr>
          <p:cNvPr id="8" name="Rectangle 51"/>
          <p:cNvSpPr>
            <a:spLocks noChangeArrowheads="1"/>
          </p:cNvSpPr>
          <p:nvPr/>
        </p:nvSpPr>
        <p:spPr bwMode="auto">
          <a:xfrm>
            <a:off x="1349996" y="3845786"/>
            <a:ext cx="6444009" cy="1076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答：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岁那年比上一年增加得最多，增加了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4.3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千克。</a:t>
            </a:r>
          </a:p>
        </p:txBody>
      </p:sp>
      <p:graphicFrame>
        <p:nvGraphicFramePr>
          <p:cNvPr id="3" name="表格 3"/>
          <p:cNvGraphicFramePr>
            <a:graphicFrameLocks noGrp="1"/>
          </p:cNvGraphicFramePr>
          <p:nvPr/>
        </p:nvGraphicFramePr>
        <p:xfrm>
          <a:off x="1259632" y="416719"/>
          <a:ext cx="6096000" cy="914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078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22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220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22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220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年龄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7</a:t>
                      </a:r>
                      <a:r>
                        <a:rPr lang="zh-CN" altLang="en-US" sz="2400" b="1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岁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8</a:t>
                      </a:r>
                      <a:r>
                        <a:rPr lang="zh-CN" altLang="en-US" sz="2400" b="1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岁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9</a:t>
                      </a:r>
                      <a:r>
                        <a:rPr lang="zh-CN" altLang="en-US" sz="2400" b="1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岁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10</a:t>
                      </a:r>
                      <a:r>
                        <a:rPr lang="zh-CN" altLang="en-US" sz="2400" b="1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岁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体重</a:t>
                      </a:r>
                      <a:r>
                        <a:rPr lang="en-US" altLang="zh-CN" sz="2400" b="1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/kg</a:t>
                      </a:r>
                      <a:endParaRPr lang="zh-CN" altLang="en-US" sz="2400" b="1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26.7</a:t>
                      </a:r>
                      <a:endParaRPr lang="zh-CN" altLang="en-US" sz="2400" b="1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30.6</a:t>
                      </a:r>
                      <a:endParaRPr lang="zh-CN" altLang="en-US" sz="2400" b="1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34.5</a:t>
                      </a:r>
                      <a:endParaRPr lang="zh-CN" altLang="en-US" sz="2400" b="1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38.8</a:t>
                      </a:r>
                      <a:endParaRPr lang="zh-CN" altLang="en-US" sz="2400" b="1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806450" y="1016000"/>
            <a:ext cx="1317625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2.</a:t>
            </a:r>
            <a:r>
              <a:rPr lang="zh-CN" altLang="en-US" sz="32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口算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806450" y="1700213"/>
            <a:ext cx="1444625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2.5+0.9</a:t>
            </a:r>
            <a:endParaRPr lang="zh-CN" altLang="en-US" sz="3200" b="1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384550" y="1700213"/>
            <a:ext cx="1444625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7.8+1.6</a:t>
            </a:r>
            <a:endParaRPr lang="zh-CN" altLang="en-US" sz="3200" b="1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012160" y="1700213"/>
            <a:ext cx="1854200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0.39+0.15</a:t>
            </a:r>
            <a:endParaRPr lang="zh-CN" altLang="en-US" sz="3200" b="1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818137" y="2574925"/>
            <a:ext cx="1346200" cy="5857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1.2-0.5</a:t>
            </a:r>
            <a:endParaRPr lang="zh-CN" altLang="en-US" sz="3200" b="1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387725" y="2574925"/>
            <a:ext cx="1346200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4.7-2.8</a:t>
            </a:r>
            <a:endParaRPr lang="zh-CN" altLang="en-US" sz="3200" b="1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6012160" y="2574131"/>
            <a:ext cx="1757362" cy="5857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0.96-0.33</a:t>
            </a:r>
            <a:endParaRPr lang="zh-CN" altLang="en-US" sz="3200" b="1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2142367" y="1730815"/>
            <a:ext cx="838200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=3.4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4733925" y="1707654"/>
            <a:ext cx="839788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=9.4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7763669" y="1729425"/>
            <a:ext cx="1017587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=0.54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2105025" y="2603047"/>
            <a:ext cx="838200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=0.7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4608384" y="2605088"/>
            <a:ext cx="839787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=1.9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7618107" y="2609425"/>
            <a:ext cx="1017587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=0.63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4" name="文本框 7"/>
          <p:cNvSpPr txBox="1"/>
          <p:nvPr/>
        </p:nvSpPr>
        <p:spPr>
          <a:xfrm>
            <a:off x="2261235" y="1159510"/>
            <a:ext cx="3856990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【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选自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</a:rPr>
              <a:t>教材</a:t>
            </a:r>
            <a:r>
              <a:rPr lang="en-US" altLang="zh-CN">
                <a:solidFill>
                  <a:srgbClr val="00B050"/>
                </a:solidFill>
                <a:latin typeface="+mn-ea"/>
                <a:ea typeface="+mn-ea"/>
              </a:rPr>
              <a:t>P71 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</a:rPr>
              <a:t>练习十七</a:t>
            </a:r>
            <a:r>
              <a:rPr lang="en-US" altLang="zh-CN">
                <a:solidFill>
                  <a:srgbClr val="00B050"/>
                </a:solidFill>
                <a:latin typeface="+mn-ea"/>
                <a:ea typeface="+mn-ea"/>
              </a:rPr>
              <a:t> 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  <a:sym typeface="+mn-ea"/>
              </a:rPr>
              <a:t>第</a:t>
            </a:r>
            <a:r>
              <a:rPr lang="en-US" altLang="zh-CN">
                <a:solidFill>
                  <a:srgbClr val="00B050"/>
                </a:solidFill>
                <a:latin typeface="+mn-ea"/>
                <a:ea typeface="+mn-ea"/>
                <a:sym typeface="+mn-ea"/>
              </a:rPr>
              <a:t>1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  <a:sym typeface="+mn-ea"/>
              </a:rPr>
              <a:t>题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】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7" grpId="0"/>
      <p:bldP spid="18" grpId="0"/>
      <p:bldP spid="19" grpId="0"/>
      <p:bldP spid="2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613728" y="792163"/>
            <a:ext cx="4611687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3.</a:t>
            </a:r>
            <a:r>
              <a:rPr lang="zh-CN" altLang="en-US" sz="32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计算下面各题并验算。</a:t>
            </a:r>
          </a:p>
        </p:txBody>
      </p:sp>
      <p:grpSp>
        <p:nvGrpSpPr>
          <p:cNvPr id="3" name="组合 2"/>
          <p:cNvGrpSpPr/>
          <p:nvPr/>
        </p:nvGrpSpPr>
        <p:grpSpPr bwMode="auto">
          <a:xfrm>
            <a:off x="742950" y="2744788"/>
            <a:ext cx="1889125" cy="1684337"/>
            <a:chOff x="4957761" y="4090102"/>
            <a:chExt cx="1889126" cy="1683397"/>
          </a:xfrm>
        </p:grpSpPr>
        <p:sp>
          <p:nvSpPr>
            <p:cNvPr id="4" name="Rectangle 51"/>
            <p:cNvSpPr>
              <a:spLocks noChangeArrowheads="1"/>
            </p:cNvSpPr>
            <p:nvPr/>
          </p:nvSpPr>
          <p:spPr bwMode="auto">
            <a:xfrm>
              <a:off x="5341936" y="5129334"/>
              <a:ext cx="1504951" cy="64416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  <a:defRPr/>
              </a:pPr>
              <a:r>
                <a:rPr lang="en-US" altLang="zh-CN" sz="3200" b="1" dirty="0"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4 . 1 2</a:t>
              </a:r>
            </a:p>
          </p:txBody>
        </p:sp>
        <p:sp>
          <p:nvSpPr>
            <p:cNvPr id="5" name="Text Box 58"/>
            <p:cNvSpPr txBox="1">
              <a:spLocks noChangeArrowheads="1"/>
            </p:cNvSpPr>
            <p:nvPr/>
          </p:nvSpPr>
          <p:spPr bwMode="auto">
            <a:xfrm>
              <a:off x="5330824" y="4090102"/>
              <a:ext cx="1501776" cy="64416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  <a:spcBef>
                  <a:spcPct val="50000"/>
                </a:spcBef>
                <a:defRPr/>
              </a:pPr>
              <a:r>
                <a:rPr lang="en-US" altLang="zh-CN" sz="3200" b="1" dirty="0"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3 . 6 4</a:t>
              </a:r>
            </a:p>
          </p:txBody>
        </p:sp>
        <p:sp>
          <p:nvSpPr>
            <p:cNvPr id="6" name="Text Box 59"/>
            <p:cNvSpPr txBox="1">
              <a:spLocks noChangeArrowheads="1"/>
            </p:cNvSpPr>
            <p:nvPr/>
          </p:nvSpPr>
          <p:spPr bwMode="auto">
            <a:xfrm>
              <a:off x="4997449" y="4602578"/>
              <a:ext cx="1754188" cy="64416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  <a:spcBef>
                  <a:spcPct val="50000"/>
                </a:spcBef>
                <a:defRPr/>
              </a:pPr>
              <a:r>
                <a:rPr lang="en-US" altLang="zh-CN" sz="3200" b="1" dirty="0"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+ 0 . 4 8</a:t>
              </a:r>
            </a:p>
          </p:txBody>
        </p:sp>
        <p:sp>
          <p:nvSpPr>
            <p:cNvPr id="7" name="Line 60"/>
            <p:cNvSpPr>
              <a:spLocks noChangeShapeType="1"/>
            </p:cNvSpPr>
            <p:nvPr/>
          </p:nvSpPr>
          <p:spPr bwMode="auto">
            <a:xfrm>
              <a:off x="4957761" y="5205491"/>
              <a:ext cx="1641476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zh-CN" altLang="en-US" sz="32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</p:grpSp>
      <p:sp>
        <p:nvSpPr>
          <p:cNvPr id="26628" name="文本框 7"/>
          <p:cNvSpPr txBox="1">
            <a:spLocks noChangeArrowheads="1"/>
          </p:cNvSpPr>
          <p:nvPr/>
        </p:nvSpPr>
        <p:spPr bwMode="auto">
          <a:xfrm>
            <a:off x="971550" y="1450975"/>
            <a:ext cx="239077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3.64+0.48=</a:t>
            </a:r>
          </a:p>
        </p:txBody>
      </p:sp>
      <p:sp>
        <p:nvSpPr>
          <p:cNvPr id="26629" name="文本框 10"/>
          <p:cNvSpPr txBox="1">
            <a:spLocks noChangeArrowheads="1"/>
          </p:cNvSpPr>
          <p:nvPr/>
        </p:nvSpPr>
        <p:spPr bwMode="auto">
          <a:xfrm>
            <a:off x="4592638" y="1466850"/>
            <a:ext cx="2532062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21.56+6.74=</a:t>
            </a:r>
          </a:p>
        </p:txBody>
      </p:sp>
      <p:sp>
        <p:nvSpPr>
          <p:cNvPr id="10" name="文本框 9"/>
          <p:cNvSpPr txBox="1">
            <a:spLocks noChangeArrowheads="1"/>
          </p:cNvSpPr>
          <p:nvPr/>
        </p:nvSpPr>
        <p:spPr bwMode="auto">
          <a:xfrm>
            <a:off x="2922588" y="1454150"/>
            <a:ext cx="1287462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4.12</a:t>
            </a:r>
          </a:p>
        </p:txBody>
      </p:sp>
      <p:sp>
        <p:nvSpPr>
          <p:cNvPr id="11" name="文本框 10"/>
          <p:cNvSpPr txBox="1">
            <a:spLocks noChangeArrowheads="1"/>
          </p:cNvSpPr>
          <p:nvPr/>
        </p:nvSpPr>
        <p:spPr bwMode="auto">
          <a:xfrm>
            <a:off x="6735763" y="1457325"/>
            <a:ext cx="128587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28.3</a:t>
            </a:r>
          </a:p>
        </p:txBody>
      </p:sp>
      <p:grpSp>
        <p:nvGrpSpPr>
          <p:cNvPr id="12" name="组合 11"/>
          <p:cNvGrpSpPr/>
          <p:nvPr/>
        </p:nvGrpSpPr>
        <p:grpSpPr bwMode="auto">
          <a:xfrm>
            <a:off x="2441575" y="2738438"/>
            <a:ext cx="2012950" cy="1684337"/>
            <a:chOff x="4840286" y="4090102"/>
            <a:chExt cx="2012951" cy="1683512"/>
          </a:xfrm>
        </p:grpSpPr>
        <p:sp>
          <p:nvSpPr>
            <p:cNvPr id="13" name="Rectangle 51"/>
            <p:cNvSpPr>
              <a:spLocks noChangeArrowheads="1"/>
            </p:cNvSpPr>
            <p:nvPr/>
          </p:nvSpPr>
          <p:spPr bwMode="auto">
            <a:xfrm>
              <a:off x="5348286" y="5129405"/>
              <a:ext cx="1504951" cy="644209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  <a:defRPr/>
              </a:pPr>
              <a:r>
                <a:rPr lang="en-US" altLang="zh-CN" sz="3200" b="1" dirty="0"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3 . 6 4 </a:t>
              </a:r>
            </a:p>
          </p:txBody>
        </p:sp>
        <p:sp>
          <p:nvSpPr>
            <p:cNvPr id="14" name="Text Box 58"/>
            <p:cNvSpPr txBox="1">
              <a:spLocks noChangeArrowheads="1"/>
            </p:cNvSpPr>
            <p:nvPr/>
          </p:nvSpPr>
          <p:spPr bwMode="auto">
            <a:xfrm>
              <a:off x="5343524" y="4090102"/>
              <a:ext cx="1325563" cy="644209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  <a:spcBef>
                  <a:spcPct val="50000"/>
                </a:spcBef>
                <a:defRPr/>
              </a:pPr>
              <a:r>
                <a:rPr lang="en-US" altLang="zh-CN" sz="3200" b="1" dirty="0"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4 . 1 2</a:t>
              </a:r>
            </a:p>
          </p:txBody>
        </p:sp>
        <p:sp>
          <p:nvSpPr>
            <p:cNvPr id="15" name="Text Box 59"/>
            <p:cNvSpPr txBox="1">
              <a:spLocks noChangeArrowheads="1"/>
            </p:cNvSpPr>
            <p:nvPr/>
          </p:nvSpPr>
          <p:spPr bwMode="auto">
            <a:xfrm>
              <a:off x="4840286" y="4602613"/>
              <a:ext cx="1828801" cy="644209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  <a:spcBef>
                  <a:spcPct val="50000"/>
                </a:spcBef>
                <a:defRPr/>
              </a:pPr>
              <a:r>
                <a:rPr lang="en-US" altLang="zh-CN" sz="3200" b="1" dirty="0"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 –  0 . 4 8</a:t>
              </a:r>
            </a:p>
          </p:txBody>
        </p:sp>
        <p:sp>
          <p:nvSpPr>
            <p:cNvPr id="16" name="Line 60"/>
            <p:cNvSpPr>
              <a:spLocks noChangeShapeType="1"/>
            </p:cNvSpPr>
            <p:nvPr/>
          </p:nvSpPr>
          <p:spPr bwMode="auto">
            <a:xfrm>
              <a:off x="4970461" y="5205567"/>
              <a:ext cx="1641476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zh-CN" altLang="en-US" sz="32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</p:grpSp>
      <p:sp>
        <p:nvSpPr>
          <p:cNvPr id="17" name="文本框 16"/>
          <p:cNvSpPr txBox="1">
            <a:spLocks noChangeArrowheads="1"/>
          </p:cNvSpPr>
          <p:nvPr/>
        </p:nvSpPr>
        <p:spPr bwMode="auto">
          <a:xfrm>
            <a:off x="2479675" y="2260600"/>
            <a:ext cx="12668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验算：</a:t>
            </a:r>
          </a:p>
        </p:txBody>
      </p:sp>
      <p:grpSp>
        <p:nvGrpSpPr>
          <p:cNvPr id="18" name="组合 17"/>
          <p:cNvGrpSpPr/>
          <p:nvPr/>
        </p:nvGrpSpPr>
        <p:grpSpPr bwMode="auto">
          <a:xfrm>
            <a:off x="4857750" y="2738438"/>
            <a:ext cx="1697038" cy="1684337"/>
            <a:chOff x="4913311" y="4090102"/>
            <a:chExt cx="1697836" cy="1683397"/>
          </a:xfrm>
        </p:grpSpPr>
        <p:sp>
          <p:nvSpPr>
            <p:cNvPr id="19" name="Rectangle 51"/>
            <p:cNvSpPr>
              <a:spLocks noChangeArrowheads="1"/>
            </p:cNvSpPr>
            <p:nvPr/>
          </p:nvSpPr>
          <p:spPr bwMode="auto">
            <a:xfrm>
              <a:off x="5037194" y="5129334"/>
              <a:ext cx="1505658" cy="64416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  <a:defRPr/>
              </a:pPr>
              <a:r>
                <a:rPr lang="en-US" altLang="zh-CN" sz="3200" b="1" dirty="0"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2 8 . 3 0</a:t>
              </a:r>
            </a:p>
          </p:txBody>
        </p:sp>
        <p:sp>
          <p:nvSpPr>
            <p:cNvPr id="20" name="Text Box 58"/>
            <p:cNvSpPr txBox="1">
              <a:spLocks noChangeArrowheads="1"/>
            </p:cNvSpPr>
            <p:nvPr/>
          </p:nvSpPr>
          <p:spPr bwMode="auto">
            <a:xfrm>
              <a:off x="5038783" y="4090102"/>
              <a:ext cx="1561246" cy="64416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  <a:spcBef>
                  <a:spcPct val="50000"/>
                </a:spcBef>
                <a:defRPr/>
              </a:pPr>
              <a:r>
                <a:rPr lang="en-US" altLang="zh-CN" sz="3200" b="1" dirty="0"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2 1 . 5 6</a:t>
              </a:r>
            </a:p>
          </p:txBody>
        </p:sp>
        <p:sp>
          <p:nvSpPr>
            <p:cNvPr id="21" name="Text Box 59"/>
            <p:cNvSpPr txBox="1">
              <a:spLocks noChangeArrowheads="1"/>
            </p:cNvSpPr>
            <p:nvPr/>
          </p:nvSpPr>
          <p:spPr bwMode="auto">
            <a:xfrm>
              <a:off x="5008606" y="4602578"/>
              <a:ext cx="1602541" cy="64416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  <a:spcBef>
                  <a:spcPct val="50000"/>
                </a:spcBef>
                <a:defRPr/>
              </a:pPr>
              <a:r>
                <a:rPr lang="en-US" altLang="zh-CN" sz="3200" b="1" dirty="0"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+ 6 . 7 4</a:t>
              </a:r>
            </a:p>
          </p:txBody>
        </p:sp>
        <p:sp>
          <p:nvSpPr>
            <p:cNvPr id="22" name="Line 60"/>
            <p:cNvSpPr>
              <a:spLocks noChangeShapeType="1"/>
            </p:cNvSpPr>
            <p:nvPr/>
          </p:nvSpPr>
          <p:spPr bwMode="auto">
            <a:xfrm>
              <a:off x="4913311" y="5205491"/>
              <a:ext cx="1642247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zh-CN" altLang="en-US" sz="32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3" name="组合 22"/>
          <p:cNvGrpSpPr/>
          <p:nvPr/>
        </p:nvGrpSpPr>
        <p:grpSpPr bwMode="auto">
          <a:xfrm>
            <a:off x="6721475" y="2732088"/>
            <a:ext cx="1811338" cy="1684337"/>
            <a:chOff x="4840289" y="4090102"/>
            <a:chExt cx="1810542" cy="1683377"/>
          </a:xfrm>
        </p:grpSpPr>
        <p:sp>
          <p:nvSpPr>
            <p:cNvPr id="24" name="Rectangle 51"/>
            <p:cNvSpPr>
              <a:spLocks noChangeArrowheads="1"/>
            </p:cNvSpPr>
            <p:nvPr/>
          </p:nvSpPr>
          <p:spPr bwMode="auto">
            <a:xfrm>
              <a:off x="5049747" y="5129321"/>
              <a:ext cx="1504289" cy="644158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  <a:defRPr/>
              </a:pPr>
              <a:r>
                <a:rPr lang="en-US" altLang="zh-CN" sz="3200" b="1" dirty="0"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2 1 . 5 6</a:t>
              </a:r>
            </a:p>
          </p:txBody>
        </p:sp>
        <p:sp>
          <p:nvSpPr>
            <p:cNvPr id="25" name="Text Box 58"/>
            <p:cNvSpPr txBox="1">
              <a:spLocks noChangeArrowheads="1"/>
            </p:cNvSpPr>
            <p:nvPr/>
          </p:nvSpPr>
          <p:spPr bwMode="auto">
            <a:xfrm>
              <a:off x="5038640" y="4090102"/>
              <a:ext cx="1612191" cy="644158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  <a:spcBef>
                  <a:spcPct val="50000"/>
                </a:spcBef>
                <a:defRPr/>
              </a:pPr>
              <a:r>
                <a:rPr lang="en-US" altLang="zh-CN" sz="3200" b="1" dirty="0"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2 8 . 3</a:t>
              </a:r>
            </a:p>
          </p:txBody>
        </p:sp>
        <p:sp>
          <p:nvSpPr>
            <p:cNvPr id="26" name="Text Box 59"/>
            <p:cNvSpPr txBox="1">
              <a:spLocks noChangeArrowheads="1"/>
            </p:cNvSpPr>
            <p:nvPr/>
          </p:nvSpPr>
          <p:spPr bwMode="auto">
            <a:xfrm>
              <a:off x="4840289" y="4602572"/>
              <a:ext cx="1769285" cy="644158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  <a:spcBef>
                  <a:spcPct val="50000"/>
                </a:spcBef>
                <a:defRPr/>
              </a:pPr>
              <a:r>
                <a:rPr lang="en-US" altLang="zh-CN" sz="3200" b="1" dirty="0"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 –  6 . 7 4</a:t>
              </a:r>
            </a:p>
          </p:txBody>
        </p:sp>
        <p:sp>
          <p:nvSpPr>
            <p:cNvPr id="27" name="Line 60"/>
            <p:cNvSpPr>
              <a:spLocks noChangeShapeType="1"/>
            </p:cNvSpPr>
            <p:nvPr/>
          </p:nvSpPr>
          <p:spPr bwMode="auto">
            <a:xfrm>
              <a:off x="4945018" y="5205478"/>
              <a:ext cx="1640754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zh-CN" altLang="en-US" sz="32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</p:grpSp>
      <p:sp>
        <p:nvSpPr>
          <p:cNvPr id="28" name="文本框 27"/>
          <p:cNvSpPr txBox="1">
            <a:spLocks noChangeArrowheads="1"/>
          </p:cNvSpPr>
          <p:nvPr/>
        </p:nvSpPr>
        <p:spPr bwMode="auto">
          <a:xfrm>
            <a:off x="6643688" y="2260600"/>
            <a:ext cx="12668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验算：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4833620" y="925830"/>
            <a:ext cx="3856990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【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选自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</a:rPr>
              <a:t>教材</a:t>
            </a:r>
            <a:r>
              <a:rPr lang="en-US" altLang="zh-CN">
                <a:solidFill>
                  <a:srgbClr val="00B050"/>
                </a:solidFill>
                <a:latin typeface="+mn-ea"/>
                <a:ea typeface="+mn-ea"/>
              </a:rPr>
              <a:t>P71 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</a:rPr>
              <a:t>练习十七</a:t>
            </a:r>
            <a:r>
              <a:rPr lang="en-US" altLang="zh-CN">
                <a:solidFill>
                  <a:srgbClr val="00B050"/>
                </a:solidFill>
                <a:latin typeface="+mn-ea"/>
                <a:ea typeface="+mn-ea"/>
              </a:rPr>
              <a:t> 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  <a:sym typeface="+mn-ea"/>
              </a:rPr>
              <a:t>第</a:t>
            </a:r>
            <a:r>
              <a:rPr lang="en-US" altLang="zh-CN">
                <a:solidFill>
                  <a:srgbClr val="00B050"/>
                </a:solidFill>
                <a:latin typeface="+mn-ea"/>
                <a:ea typeface="+mn-ea"/>
                <a:sym typeface="+mn-ea"/>
              </a:rPr>
              <a:t>2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  <a:sym typeface="+mn-ea"/>
              </a:rPr>
              <a:t>题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】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7" grpId="0"/>
      <p:bldP spid="2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 bwMode="auto">
          <a:xfrm>
            <a:off x="619125" y="2401888"/>
            <a:ext cx="1927225" cy="1684337"/>
            <a:chOff x="4983080" y="4090102"/>
            <a:chExt cx="1926449" cy="1684137"/>
          </a:xfrm>
        </p:grpSpPr>
        <p:sp>
          <p:nvSpPr>
            <p:cNvPr id="3" name="Rectangle 51"/>
            <p:cNvSpPr>
              <a:spLocks noChangeArrowheads="1"/>
            </p:cNvSpPr>
            <p:nvPr/>
          </p:nvSpPr>
          <p:spPr bwMode="auto">
            <a:xfrm>
              <a:off x="5090987" y="5129791"/>
              <a:ext cx="1818542" cy="644448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  <a:defRPr/>
              </a:pPr>
              <a:r>
                <a:rPr lang="en-US" altLang="zh-CN" sz="3200" b="1" dirty="0"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1 7 . 0 4</a:t>
              </a:r>
            </a:p>
          </p:txBody>
        </p:sp>
        <p:sp>
          <p:nvSpPr>
            <p:cNvPr id="4" name="Text Box 58"/>
            <p:cNvSpPr txBox="1">
              <a:spLocks noChangeArrowheads="1"/>
            </p:cNvSpPr>
            <p:nvPr/>
          </p:nvSpPr>
          <p:spPr bwMode="auto">
            <a:xfrm>
              <a:off x="5395664" y="4090102"/>
              <a:ext cx="1309161" cy="644448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  <a:spcBef>
                  <a:spcPct val="50000"/>
                </a:spcBef>
                <a:defRPr/>
              </a:pPr>
              <a:r>
                <a:rPr lang="en-US" altLang="zh-CN" sz="3200" b="1" dirty="0"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7 . 8 5</a:t>
              </a:r>
            </a:p>
          </p:txBody>
        </p:sp>
        <p:sp>
          <p:nvSpPr>
            <p:cNvPr id="5" name="Text Box 59"/>
            <p:cNvSpPr txBox="1">
              <a:spLocks noChangeArrowheads="1"/>
            </p:cNvSpPr>
            <p:nvPr/>
          </p:nvSpPr>
          <p:spPr bwMode="auto">
            <a:xfrm>
              <a:off x="5067184" y="4602803"/>
              <a:ext cx="1604316" cy="644448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  <a:spcBef>
                  <a:spcPct val="50000"/>
                </a:spcBef>
                <a:defRPr/>
              </a:pPr>
              <a:r>
                <a:rPr lang="en-US" altLang="zh-CN" sz="3200" b="1" dirty="0"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+ 9 . 1 9</a:t>
              </a:r>
            </a:p>
          </p:txBody>
        </p:sp>
        <p:sp>
          <p:nvSpPr>
            <p:cNvPr id="6" name="Line 60"/>
            <p:cNvSpPr>
              <a:spLocks noChangeShapeType="1"/>
            </p:cNvSpPr>
            <p:nvPr/>
          </p:nvSpPr>
          <p:spPr bwMode="auto">
            <a:xfrm flipV="1">
              <a:off x="4983080" y="5185347"/>
              <a:ext cx="1742373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zh-CN" altLang="en-US" sz="32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</p:grpSp>
      <p:sp>
        <p:nvSpPr>
          <p:cNvPr id="27651" name="文本框 6"/>
          <p:cNvSpPr txBox="1">
            <a:spLocks noChangeArrowheads="1"/>
          </p:cNvSpPr>
          <p:nvPr/>
        </p:nvSpPr>
        <p:spPr bwMode="auto">
          <a:xfrm>
            <a:off x="900113" y="987425"/>
            <a:ext cx="2908300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7.85+9.19=</a:t>
            </a:r>
          </a:p>
        </p:txBody>
      </p:sp>
      <p:sp>
        <p:nvSpPr>
          <p:cNvPr id="27652" name="文本框 10"/>
          <p:cNvSpPr txBox="1">
            <a:spLocks noChangeArrowheads="1"/>
          </p:cNvSpPr>
          <p:nvPr/>
        </p:nvSpPr>
        <p:spPr bwMode="auto">
          <a:xfrm>
            <a:off x="5010150" y="1003300"/>
            <a:ext cx="2532063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41.2-15.6=</a:t>
            </a:r>
          </a:p>
        </p:txBody>
      </p:sp>
      <p:sp>
        <p:nvSpPr>
          <p:cNvPr id="9" name="文本框 8"/>
          <p:cNvSpPr txBox="1">
            <a:spLocks noChangeArrowheads="1"/>
          </p:cNvSpPr>
          <p:nvPr/>
        </p:nvSpPr>
        <p:spPr bwMode="auto">
          <a:xfrm>
            <a:off x="2832100" y="990600"/>
            <a:ext cx="1525588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17.04</a:t>
            </a:r>
          </a:p>
        </p:txBody>
      </p:sp>
      <p:sp>
        <p:nvSpPr>
          <p:cNvPr id="10" name="文本框 9"/>
          <p:cNvSpPr txBox="1">
            <a:spLocks noChangeArrowheads="1"/>
          </p:cNvSpPr>
          <p:nvPr/>
        </p:nvSpPr>
        <p:spPr bwMode="auto">
          <a:xfrm>
            <a:off x="6823075" y="993775"/>
            <a:ext cx="128587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25.6</a:t>
            </a:r>
          </a:p>
        </p:txBody>
      </p:sp>
      <p:grpSp>
        <p:nvGrpSpPr>
          <p:cNvPr id="11" name="组合 11"/>
          <p:cNvGrpSpPr/>
          <p:nvPr/>
        </p:nvGrpSpPr>
        <p:grpSpPr bwMode="auto">
          <a:xfrm>
            <a:off x="2643188" y="2389188"/>
            <a:ext cx="2209800" cy="1684337"/>
            <a:chOff x="5132379" y="4090102"/>
            <a:chExt cx="2209812" cy="1684137"/>
          </a:xfrm>
        </p:grpSpPr>
        <p:sp>
          <p:nvSpPr>
            <p:cNvPr id="12" name="Rectangle 51"/>
            <p:cNvSpPr>
              <a:spLocks noChangeArrowheads="1"/>
            </p:cNvSpPr>
            <p:nvPr/>
          </p:nvSpPr>
          <p:spPr bwMode="auto">
            <a:xfrm>
              <a:off x="5654669" y="5129791"/>
              <a:ext cx="1389071" cy="644448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  <a:defRPr/>
              </a:pPr>
              <a:r>
                <a:rPr lang="en-US" altLang="zh-CN" sz="3200" b="1" dirty="0"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7 . 8 5</a:t>
              </a:r>
            </a:p>
          </p:txBody>
        </p:sp>
        <p:sp>
          <p:nvSpPr>
            <p:cNvPr id="13" name="Text Box 58"/>
            <p:cNvSpPr txBox="1">
              <a:spLocks noChangeArrowheads="1"/>
            </p:cNvSpPr>
            <p:nvPr/>
          </p:nvSpPr>
          <p:spPr bwMode="auto">
            <a:xfrm>
              <a:off x="5356217" y="4090102"/>
              <a:ext cx="1985974" cy="644448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  <a:spcBef>
                  <a:spcPct val="50000"/>
                </a:spcBef>
                <a:defRPr/>
              </a:pPr>
              <a:r>
                <a:rPr lang="en-US" altLang="zh-CN" sz="3200" b="1" dirty="0"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1 7 . 0 4</a:t>
              </a:r>
            </a:p>
          </p:txBody>
        </p:sp>
        <p:sp>
          <p:nvSpPr>
            <p:cNvPr id="14" name="Text Box 59"/>
            <p:cNvSpPr txBox="1">
              <a:spLocks noChangeArrowheads="1"/>
            </p:cNvSpPr>
            <p:nvPr/>
          </p:nvSpPr>
          <p:spPr bwMode="auto">
            <a:xfrm>
              <a:off x="5151429" y="4602803"/>
              <a:ext cx="1919297" cy="644448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  <a:spcBef>
                  <a:spcPct val="50000"/>
                </a:spcBef>
                <a:defRPr/>
              </a:pPr>
              <a:r>
                <a:rPr lang="en-US" altLang="zh-CN" sz="3200" b="1" dirty="0"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 –  9 . 1 9</a:t>
              </a:r>
            </a:p>
          </p:txBody>
        </p:sp>
        <p:sp>
          <p:nvSpPr>
            <p:cNvPr id="15" name="Line 60"/>
            <p:cNvSpPr>
              <a:spLocks noChangeShapeType="1"/>
            </p:cNvSpPr>
            <p:nvPr/>
          </p:nvSpPr>
          <p:spPr bwMode="auto">
            <a:xfrm>
              <a:off x="5132379" y="5198045"/>
              <a:ext cx="1860560" cy="158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zh-CN" altLang="en-US" sz="32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</p:grpSp>
      <p:sp>
        <p:nvSpPr>
          <p:cNvPr id="16" name="文本框 15"/>
          <p:cNvSpPr txBox="1">
            <a:spLocks noChangeArrowheads="1"/>
          </p:cNvSpPr>
          <p:nvPr/>
        </p:nvSpPr>
        <p:spPr bwMode="auto">
          <a:xfrm>
            <a:off x="2362200" y="1906588"/>
            <a:ext cx="12668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验算：</a:t>
            </a:r>
          </a:p>
        </p:txBody>
      </p:sp>
      <p:grpSp>
        <p:nvGrpSpPr>
          <p:cNvPr id="17" name="组合 17"/>
          <p:cNvGrpSpPr/>
          <p:nvPr/>
        </p:nvGrpSpPr>
        <p:grpSpPr bwMode="auto">
          <a:xfrm>
            <a:off x="6842125" y="2395538"/>
            <a:ext cx="1897063" cy="1684337"/>
            <a:chOff x="4703859" y="4090102"/>
            <a:chExt cx="1896171" cy="1683377"/>
          </a:xfrm>
        </p:grpSpPr>
        <p:sp>
          <p:nvSpPr>
            <p:cNvPr id="18" name="Rectangle 51"/>
            <p:cNvSpPr>
              <a:spLocks noChangeArrowheads="1"/>
            </p:cNvSpPr>
            <p:nvPr/>
          </p:nvSpPr>
          <p:spPr bwMode="auto">
            <a:xfrm>
              <a:off x="5056118" y="5129321"/>
              <a:ext cx="1504242" cy="644158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  <a:defRPr/>
              </a:pPr>
              <a:r>
                <a:rPr lang="en-US" altLang="zh-CN" sz="3200" b="1" dirty="0"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4 1 . 2</a:t>
              </a:r>
            </a:p>
          </p:txBody>
        </p:sp>
        <p:sp>
          <p:nvSpPr>
            <p:cNvPr id="19" name="Text Box 58"/>
            <p:cNvSpPr txBox="1">
              <a:spLocks noChangeArrowheads="1"/>
            </p:cNvSpPr>
            <p:nvPr/>
          </p:nvSpPr>
          <p:spPr bwMode="auto">
            <a:xfrm>
              <a:off x="5038665" y="4090102"/>
              <a:ext cx="1561365" cy="644158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  <a:spcBef>
                  <a:spcPct val="50000"/>
                </a:spcBef>
                <a:defRPr/>
              </a:pPr>
              <a:r>
                <a:rPr lang="en-US" altLang="zh-CN" sz="3200" b="1" dirty="0"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2 5 . 6</a:t>
              </a:r>
            </a:p>
          </p:txBody>
        </p:sp>
        <p:sp>
          <p:nvSpPr>
            <p:cNvPr id="20" name="Text Box 59"/>
            <p:cNvSpPr txBox="1">
              <a:spLocks noChangeArrowheads="1"/>
            </p:cNvSpPr>
            <p:nvPr/>
          </p:nvSpPr>
          <p:spPr bwMode="auto">
            <a:xfrm>
              <a:off x="4726074" y="4602572"/>
              <a:ext cx="1808899" cy="644158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  <a:spcBef>
                  <a:spcPct val="50000"/>
                </a:spcBef>
                <a:defRPr/>
              </a:pPr>
              <a:r>
                <a:rPr lang="en-US" altLang="zh-CN" sz="3200" b="1" dirty="0"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+ 1 5 . 6</a:t>
              </a:r>
            </a:p>
          </p:txBody>
        </p:sp>
        <p:sp>
          <p:nvSpPr>
            <p:cNvPr id="21" name="Line 60"/>
            <p:cNvSpPr>
              <a:spLocks noChangeShapeType="1"/>
            </p:cNvSpPr>
            <p:nvPr/>
          </p:nvSpPr>
          <p:spPr bwMode="auto">
            <a:xfrm>
              <a:off x="4703859" y="5205478"/>
              <a:ext cx="1640703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zh-CN" altLang="en-US" sz="32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2" name="组合 22"/>
          <p:cNvGrpSpPr/>
          <p:nvPr/>
        </p:nvGrpSpPr>
        <p:grpSpPr bwMode="auto">
          <a:xfrm>
            <a:off x="4813300" y="2389188"/>
            <a:ext cx="2112963" cy="1684337"/>
            <a:chOff x="4538795" y="4090102"/>
            <a:chExt cx="2112036" cy="1682637"/>
          </a:xfrm>
        </p:grpSpPr>
        <p:sp>
          <p:nvSpPr>
            <p:cNvPr id="23" name="Rectangle 51"/>
            <p:cNvSpPr>
              <a:spLocks noChangeArrowheads="1"/>
            </p:cNvSpPr>
            <p:nvPr/>
          </p:nvSpPr>
          <p:spPr bwMode="auto">
            <a:xfrm>
              <a:off x="5049746" y="5128865"/>
              <a:ext cx="1504290" cy="643874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  <a:defRPr/>
              </a:pPr>
              <a:r>
                <a:rPr lang="en-US" altLang="zh-CN" sz="3200" b="1" dirty="0"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2 5 . 6 </a:t>
              </a:r>
            </a:p>
          </p:txBody>
        </p:sp>
        <p:sp>
          <p:nvSpPr>
            <p:cNvPr id="24" name="Text Box 58"/>
            <p:cNvSpPr txBox="1">
              <a:spLocks noChangeArrowheads="1"/>
            </p:cNvSpPr>
            <p:nvPr/>
          </p:nvSpPr>
          <p:spPr bwMode="auto">
            <a:xfrm>
              <a:off x="5038639" y="4090102"/>
              <a:ext cx="1612192" cy="643874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  <a:spcBef>
                  <a:spcPct val="50000"/>
                </a:spcBef>
                <a:defRPr/>
              </a:pPr>
              <a:r>
                <a:rPr lang="en-US" altLang="zh-CN" sz="3200" b="1" dirty="0"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4 1 . 2</a:t>
              </a:r>
            </a:p>
          </p:txBody>
        </p:sp>
        <p:sp>
          <p:nvSpPr>
            <p:cNvPr id="25" name="Text Box 59"/>
            <p:cNvSpPr txBox="1">
              <a:spLocks noChangeArrowheads="1"/>
            </p:cNvSpPr>
            <p:nvPr/>
          </p:nvSpPr>
          <p:spPr bwMode="auto">
            <a:xfrm>
              <a:off x="4538795" y="4602346"/>
              <a:ext cx="1926379" cy="643874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  <a:spcBef>
                  <a:spcPct val="50000"/>
                </a:spcBef>
                <a:defRPr/>
              </a:pPr>
              <a:r>
                <a:rPr lang="en-US" altLang="zh-CN" sz="3200" b="1" dirty="0"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 –  1 5 . 6</a:t>
              </a:r>
            </a:p>
          </p:txBody>
        </p:sp>
        <p:sp>
          <p:nvSpPr>
            <p:cNvPr id="26" name="Line 60"/>
            <p:cNvSpPr>
              <a:spLocks noChangeShapeType="1"/>
            </p:cNvSpPr>
            <p:nvPr/>
          </p:nvSpPr>
          <p:spPr bwMode="auto">
            <a:xfrm>
              <a:off x="4626070" y="5197059"/>
              <a:ext cx="1716921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zh-CN" altLang="en-US" sz="32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</p:grpSp>
      <p:sp>
        <p:nvSpPr>
          <p:cNvPr id="27" name="文本框 26"/>
          <p:cNvSpPr txBox="1">
            <a:spLocks noChangeArrowheads="1"/>
          </p:cNvSpPr>
          <p:nvPr/>
        </p:nvSpPr>
        <p:spPr bwMode="auto">
          <a:xfrm>
            <a:off x="6526213" y="1906588"/>
            <a:ext cx="12668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验算：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6" grpId="0"/>
      <p:bldP spid="2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 bwMode="auto">
          <a:xfrm>
            <a:off x="2617788" y="2393950"/>
            <a:ext cx="1825625" cy="1682750"/>
            <a:chOff x="4786311" y="4090102"/>
            <a:chExt cx="1825626" cy="1683389"/>
          </a:xfrm>
        </p:grpSpPr>
        <p:sp>
          <p:nvSpPr>
            <p:cNvPr id="3" name="Rectangle 51"/>
            <p:cNvSpPr>
              <a:spLocks noChangeArrowheads="1"/>
            </p:cNvSpPr>
            <p:nvPr/>
          </p:nvSpPr>
          <p:spPr bwMode="auto">
            <a:xfrm>
              <a:off x="5159373" y="5128721"/>
              <a:ext cx="1370014" cy="64477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  <a:defRPr/>
              </a:pPr>
              <a:r>
                <a:rPr lang="en-US" altLang="zh-CN" sz="3200" b="1" dirty="0"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8 . 2 4</a:t>
              </a:r>
            </a:p>
          </p:txBody>
        </p:sp>
        <p:sp>
          <p:nvSpPr>
            <p:cNvPr id="4" name="Text Box 58"/>
            <p:cNvSpPr txBox="1">
              <a:spLocks noChangeArrowheads="1"/>
            </p:cNvSpPr>
            <p:nvPr/>
          </p:nvSpPr>
          <p:spPr bwMode="auto">
            <a:xfrm>
              <a:off x="5159373" y="4090102"/>
              <a:ext cx="1452564" cy="64477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  <a:spcBef>
                  <a:spcPct val="50000"/>
                </a:spcBef>
                <a:defRPr/>
              </a:pPr>
              <a:r>
                <a:rPr lang="en-US" altLang="zh-CN" sz="3200" b="1" dirty="0"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4 . 6 8</a:t>
              </a:r>
            </a:p>
          </p:txBody>
        </p:sp>
        <p:sp>
          <p:nvSpPr>
            <p:cNvPr id="5" name="Text Box 59"/>
            <p:cNvSpPr txBox="1">
              <a:spLocks noChangeArrowheads="1"/>
            </p:cNvSpPr>
            <p:nvPr/>
          </p:nvSpPr>
          <p:spPr bwMode="auto">
            <a:xfrm>
              <a:off x="4824411" y="4601471"/>
              <a:ext cx="1673226" cy="64477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  <a:spcBef>
                  <a:spcPct val="50000"/>
                </a:spcBef>
                <a:defRPr/>
              </a:pPr>
              <a:r>
                <a:rPr lang="en-US" altLang="zh-CN" sz="3200" b="1" dirty="0"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+ 3 . 5 6</a:t>
              </a:r>
            </a:p>
          </p:txBody>
        </p:sp>
        <p:sp>
          <p:nvSpPr>
            <p:cNvPr id="6" name="Line 60"/>
            <p:cNvSpPr>
              <a:spLocks noChangeShapeType="1"/>
            </p:cNvSpPr>
            <p:nvPr/>
          </p:nvSpPr>
          <p:spPr bwMode="auto">
            <a:xfrm>
              <a:off x="4786311" y="5204950"/>
              <a:ext cx="1641476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zh-CN" altLang="en-US" sz="32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</p:grpSp>
      <p:sp>
        <p:nvSpPr>
          <p:cNvPr id="28675" name="文本框 6"/>
          <p:cNvSpPr txBox="1">
            <a:spLocks noChangeArrowheads="1"/>
          </p:cNvSpPr>
          <p:nvPr/>
        </p:nvSpPr>
        <p:spPr bwMode="auto">
          <a:xfrm>
            <a:off x="900113" y="987425"/>
            <a:ext cx="2000250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8.24-3.56=</a:t>
            </a:r>
          </a:p>
        </p:txBody>
      </p:sp>
      <p:sp>
        <p:nvSpPr>
          <p:cNvPr id="28676" name="文本框 10"/>
          <p:cNvSpPr txBox="1">
            <a:spLocks noChangeArrowheads="1"/>
          </p:cNvSpPr>
          <p:nvPr/>
        </p:nvSpPr>
        <p:spPr bwMode="auto">
          <a:xfrm>
            <a:off x="4908550" y="1003300"/>
            <a:ext cx="2532063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11.65-7.39=</a:t>
            </a:r>
          </a:p>
        </p:txBody>
      </p:sp>
      <p:sp>
        <p:nvSpPr>
          <p:cNvPr id="9" name="文本框 8"/>
          <p:cNvSpPr txBox="1">
            <a:spLocks noChangeArrowheads="1"/>
          </p:cNvSpPr>
          <p:nvPr/>
        </p:nvSpPr>
        <p:spPr bwMode="auto">
          <a:xfrm>
            <a:off x="2813050" y="990600"/>
            <a:ext cx="1287463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4.68</a:t>
            </a:r>
          </a:p>
        </p:txBody>
      </p:sp>
      <p:sp>
        <p:nvSpPr>
          <p:cNvPr id="10" name="文本框 9"/>
          <p:cNvSpPr txBox="1">
            <a:spLocks noChangeArrowheads="1"/>
          </p:cNvSpPr>
          <p:nvPr/>
        </p:nvSpPr>
        <p:spPr bwMode="auto">
          <a:xfrm>
            <a:off x="6969125" y="993775"/>
            <a:ext cx="128587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4.26</a:t>
            </a:r>
          </a:p>
        </p:txBody>
      </p:sp>
      <p:grpSp>
        <p:nvGrpSpPr>
          <p:cNvPr id="11" name="组合 11"/>
          <p:cNvGrpSpPr/>
          <p:nvPr/>
        </p:nvGrpSpPr>
        <p:grpSpPr bwMode="auto">
          <a:xfrm>
            <a:off x="757238" y="2393950"/>
            <a:ext cx="2012950" cy="1682750"/>
            <a:chOff x="4833935" y="4090102"/>
            <a:chExt cx="2012952" cy="1683362"/>
          </a:xfrm>
        </p:grpSpPr>
        <p:sp>
          <p:nvSpPr>
            <p:cNvPr id="12" name="Rectangle 51"/>
            <p:cNvSpPr>
              <a:spLocks noChangeArrowheads="1"/>
            </p:cNvSpPr>
            <p:nvPr/>
          </p:nvSpPr>
          <p:spPr bwMode="auto">
            <a:xfrm>
              <a:off x="5341936" y="5128705"/>
              <a:ext cx="1504951" cy="644759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  <a:defRPr/>
              </a:pPr>
              <a:r>
                <a:rPr lang="en-US" altLang="zh-CN" sz="3200" b="1" dirty="0"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4 . 6 8</a:t>
              </a:r>
            </a:p>
          </p:txBody>
        </p:sp>
        <p:sp>
          <p:nvSpPr>
            <p:cNvPr id="13" name="Text Box 58"/>
            <p:cNvSpPr txBox="1">
              <a:spLocks noChangeArrowheads="1"/>
            </p:cNvSpPr>
            <p:nvPr/>
          </p:nvSpPr>
          <p:spPr bwMode="auto">
            <a:xfrm>
              <a:off x="5349873" y="4090102"/>
              <a:ext cx="1325564" cy="644759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  <a:spcBef>
                  <a:spcPct val="50000"/>
                </a:spcBef>
                <a:defRPr/>
              </a:pPr>
              <a:r>
                <a:rPr lang="en-US" altLang="zh-CN" sz="3200" b="1" dirty="0"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8 . 2 4</a:t>
              </a:r>
            </a:p>
          </p:txBody>
        </p:sp>
        <p:sp>
          <p:nvSpPr>
            <p:cNvPr id="14" name="Text Box 59"/>
            <p:cNvSpPr txBox="1">
              <a:spLocks noChangeArrowheads="1"/>
            </p:cNvSpPr>
            <p:nvPr/>
          </p:nvSpPr>
          <p:spPr bwMode="auto">
            <a:xfrm>
              <a:off x="4833935" y="4601463"/>
              <a:ext cx="1768477" cy="644759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  <a:spcBef>
                  <a:spcPct val="50000"/>
                </a:spcBef>
                <a:defRPr/>
              </a:pPr>
              <a:r>
                <a:rPr lang="en-US" altLang="zh-CN" sz="3200" b="1" dirty="0"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 –  3 . 5 6</a:t>
              </a:r>
            </a:p>
          </p:txBody>
        </p:sp>
        <p:sp>
          <p:nvSpPr>
            <p:cNvPr id="15" name="Line 60"/>
            <p:cNvSpPr>
              <a:spLocks noChangeShapeType="1"/>
            </p:cNvSpPr>
            <p:nvPr/>
          </p:nvSpPr>
          <p:spPr bwMode="auto">
            <a:xfrm>
              <a:off x="4919660" y="5204932"/>
              <a:ext cx="1641477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zh-CN" altLang="en-US" sz="32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</p:grpSp>
      <p:sp>
        <p:nvSpPr>
          <p:cNvPr id="16" name="文本框 15"/>
          <p:cNvSpPr txBox="1">
            <a:spLocks noChangeArrowheads="1"/>
          </p:cNvSpPr>
          <p:nvPr/>
        </p:nvSpPr>
        <p:spPr bwMode="auto">
          <a:xfrm>
            <a:off x="2622550" y="1935163"/>
            <a:ext cx="12668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验算：</a:t>
            </a:r>
          </a:p>
        </p:txBody>
      </p:sp>
      <p:grpSp>
        <p:nvGrpSpPr>
          <p:cNvPr id="17" name="组合 17"/>
          <p:cNvGrpSpPr/>
          <p:nvPr/>
        </p:nvGrpSpPr>
        <p:grpSpPr bwMode="auto">
          <a:xfrm>
            <a:off x="6632575" y="2393950"/>
            <a:ext cx="1706563" cy="1682750"/>
            <a:chOff x="4951411" y="4090102"/>
            <a:chExt cx="1706940" cy="1684102"/>
          </a:xfrm>
        </p:grpSpPr>
        <p:sp>
          <p:nvSpPr>
            <p:cNvPr id="18" name="Rectangle 51"/>
            <p:cNvSpPr>
              <a:spLocks noChangeArrowheads="1"/>
            </p:cNvSpPr>
            <p:nvPr/>
          </p:nvSpPr>
          <p:spPr bwMode="auto">
            <a:xfrm>
              <a:off x="5046682" y="5129161"/>
              <a:ext cx="1533864" cy="645043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  <a:defRPr/>
              </a:pPr>
              <a:r>
                <a:rPr lang="en-US" altLang="zh-CN" sz="3200" b="1" dirty="0"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1 1 . 6 5</a:t>
              </a:r>
            </a:p>
          </p:txBody>
        </p:sp>
        <p:sp>
          <p:nvSpPr>
            <p:cNvPr id="19" name="Text Box 58"/>
            <p:cNvSpPr txBox="1">
              <a:spLocks noChangeArrowheads="1"/>
            </p:cNvSpPr>
            <p:nvPr/>
          </p:nvSpPr>
          <p:spPr bwMode="auto">
            <a:xfrm>
              <a:off x="5337259" y="4090102"/>
              <a:ext cx="1262341" cy="645043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  <a:spcBef>
                  <a:spcPct val="50000"/>
                </a:spcBef>
                <a:defRPr/>
              </a:pPr>
              <a:r>
                <a:rPr lang="en-US" altLang="zh-CN" sz="3200" b="1" dirty="0"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4 . 2 6</a:t>
              </a:r>
            </a:p>
          </p:txBody>
        </p:sp>
        <p:sp>
          <p:nvSpPr>
            <p:cNvPr id="20" name="Text Box 59"/>
            <p:cNvSpPr txBox="1">
              <a:spLocks noChangeArrowheads="1"/>
            </p:cNvSpPr>
            <p:nvPr/>
          </p:nvSpPr>
          <p:spPr bwMode="auto">
            <a:xfrm>
              <a:off x="5008574" y="4601688"/>
              <a:ext cx="1649777" cy="645043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  <a:spcBef>
                  <a:spcPct val="50000"/>
                </a:spcBef>
                <a:defRPr/>
              </a:pPr>
              <a:r>
                <a:rPr lang="en-US" altLang="zh-CN" sz="3200" b="1" dirty="0"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+ 7 . 3 9</a:t>
              </a:r>
            </a:p>
          </p:txBody>
        </p:sp>
        <p:sp>
          <p:nvSpPr>
            <p:cNvPr id="21" name="Line 60"/>
            <p:cNvSpPr>
              <a:spLocks noChangeShapeType="1"/>
            </p:cNvSpPr>
            <p:nvPr/>
          </p:nvSpPr>
          <p:spPr bwMode="auto">
            <a:xfrm>
              <a:off x="4951411" y="5205422"/>
              <a:ext cx="1641838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zh-CN" altLang="en-US" sz="32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2" name="组合 22"/>
          <p:cNvGrpSpPr/>
          <p:nvPr/>
        </p:nvGrpSpPr>
        <p:grpSpPr bwMode="auto">
          <a:xfrm>
            <a:off x="4700588" y="2393950"/>
            <a:ext cx="1833562" cy="1682750"/>
            <a:chOff x="4840289" y="4090102"/>
            <a:chExt cx="1833558" cy="1683362"/>
          </a:xfrm>
        </p:grpSpPr>
        <p:sp>
          <p:nvSpPr>
            <p:cNvPr id="23" name="Rectangle 51"/>
            <p:cNvSpPr>
              <a:spLocks noChangeArrowheads="1"/>
            </p:cNvSpPr>
            <p:nvPr/>
          </p:nvSpPr>
          <p:spPr bwMode="auto">
            <a:xfrm>
              <a:off x="5348288" y="5128705"/>
              <a:ext cx="1212847" cy="644759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  <a:defRPr/>
              </a:pPr>
              <a:r>
                <a:rPr lang="en-US" altLang="zh-CN" sz="3200" b="1" dirty="0"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4 . 2 6</a:t>
              </a:r>
            </a:p>
          </p:txBody>
        </p:sp>
        <p:sp>
          <p:nvSpPr>
            <p:cNvPr id="24" name="Text Box 58"/>
            <p:cNvSpPr txBox="1">
              <a:spLocks noChangeArrowheads="1"/>
            </p:cNvSpPr>
            <p:nvPr/>
          </p:nvSpPr>
          <p:spPr bwMode="auto">
            <a:xfrm>
              <a:off x="5043489" y="4090102"/>
              <a:ext cx="1543047" cy="644759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  <a:spcBef>
                  <a:spcPct val="50000"/>
                </a:spcBef>
                <a:defRPr/>
              </a:pPr>
              <a:r>
                <a:rPr lang="en-US" altLang="zh-CN" sz="3200" b="1" dirty="0"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1 1 . 6 5</a:t>
              </a:r>
            </a:p>
          </p:txBody>
        </p:sp>
        <p:sp>
          <p:nvSpPr>
            <p:cNvPr id="25" name="Text Box 59"/>
            <p:cNvSpPr txBox="1">
              <a:spLocks noChangeArrowheads="1"/>
            </p:cNvSpPr>
            <p:nvPr/>
          </p:nvSpPr>
          <p:spPr bwMode="auto">
            <a:xfrm>
              <a:off x="4840289" y="4601463"/>
              <a:ext cx="1833558" cy="644759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  <a:spcBef>
                  <a:spcPct val="50000"/>
                </a:spcBef>
                <a:defRPr/>
              </a:pPr>
              <a:r>
                <a:rPr lang="en-US" altLang="zh-CN" sz="3200" b="1" dirty="0"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 –  7 . 3 9</a:t>
              </a:r>
            </a:p>
          </p:txBody>
        </p:sp>
        <p:sp>
          <p:nvSpPr>
            <p:cNvPr id="26" name="Line 60"/>
            <p:cNvSpPr>
              <a:spLocks noChangeShapeType="1"/>
            </p:cNvSpPr>
            <p:nvPr/>
          </p:nvSpPr>
          <p:spPr bwMode="auto">
            <a:xfrm>
              <a:off x="4945064" y="5204932"/>
              <a:ext cx="1641471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zh-CN" altLang="en-US" sz="32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</p:grpSp>
      <p:sp>
        <p:nvSpPr>
          <p:cNvPr id="27" name="文本框 26"/>
          <p:cNvSpPr txBox="1">
            <a:spLocks noChangeArrowheads="1"/>
          </p:cNvSpPr>
          <p:nvPr/>
        </p:nvSpPr>
        <p:spPr bwMode="auto">
          <a:xfrm>
            <a:off x="6727825" y="1935163"/>
            <a:ext cx="12668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验算：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6" grpId="0"/>
      <p:bldP spid="2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400175" y="484188"/>
            <a:ext cx="496888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4.</a:t>
            </a:r>
            <a:endParaRPr lang="zh-CN" altLang="en-US" sz="3200" b="1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897063" y="3643313"/>
            <a:ext cx="4135437" cy="5857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0.95-0.35=0.6</a:t>
            </a:r>
            <a:r>
              <a:rPr lang="zh-CN" altLang="en-US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千克</a:t>
            </a:r>
            <a:r>
              <a:rPr lang="zh-CN" altLang="en-US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</a:p>
        </p:txBody>
      </p:sp>
      <p:sp>
        <p:nvSpPr>
          <p:cNvPr id="29701" name="文本框 6"/>
          <p:cNvSpPr txBox="1">
            <a:spLocks noChangeArrowheads="1"/>
          </p:cNvSpPr>
          <p:nvPr/>
        </p:nvSpPr>
        <p:spPr bwMode="auto">
          <a:xfrm>
            <a:off x="1897063" y="3005138"/>
            <a:ext cx="428783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杯里的水有多少千克？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1835150" y="4291013"/>
            <a:ext cx="4802188" cy="5857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答：杯里的水有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0.6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千克。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111458" y="411510"/>
            <a:ext cx="3144779" cy="2429254"/>
          </a:xfrm>
          <a:prstGeom prst="rect">
            <a:avLst/>
          </a:prstGeom>
        </p:spPr>
      </p:pic>
      <p:sp>
        <p:nvSpPr>
          <p:cNvPr id="2" name="文本框 7"/>
          <p:cNvSpPr txBox="1"/>
          <p:nvPr/>
        </p:nvSpPr>
        <p:spPr>
          <a:xfrm>
            <a:off x="1187450" y="123825"/>
            <a:ext cx="3856990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【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选自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</a:rPr>
              <a:t>教材</a:t>
            </a:r>
            <a:r>
              <a:rPr lang="en-US" altLang="zh-CN">
                <a:solidFill>
                  <a:srgbClr val="00B050"/>
                </a:solidFill>
                <a:latin typeface="+mn-ea"/>
                <a:ea typeface="+mn-ea"/>
              </a:rPr>
              <a:t>P71 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</a:rPr>
              <a:t>练习十七</a:t>
            </a:r>
            <a:r>
              <a:rPr lang="en-US" altLang="zh-CN">
                <a:solidFill>
                  <a:srgbClr val="00B050"/>
                </a:solidFill>
                <a:latin typeface="+mn-ea"/>
                <a:ea typeface="+mn-ea"/>
              </a:rPr>
              <a:t> 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  <a:sym typeface="+mn-ea"/>
              </a:rPr>
              <a:t>第</a:t>
            </a:r>
            <a:r>
              <a:rPr lang="en-US" altLang="zh-CN">
                <a:solidFill>
                  <a:srgbClr val="00B050"/>
                </a:solidFill>
                <a:latin typeface="+mn-ea"/>
                <a:ea typeface="+mn-ea"/>
                <a:sym typeface="+mn-ea"/>
              </a:rPr>
              <a:t>3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  <a:sym typeface="+mn-ea"/>
              </a:rPr>
              <a:t>题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】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3"/>
          <p:cNvGraphicFramePr>
            <a:graphicFrameLocks noGrp="1"/>
          </p:cNvGraphicFramePr>
          <p:nvPr/>
        </p:nvGraphicFramePr>
        <p:xfrm>
          <a:off x="971600" y="2036173"/>
          <a:ext cx="6840760" cy="20726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561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项    目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电话费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宽带费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合   计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4   </a:t>
                      </a:r>
                      <a:r>
                        <a:rPr lang="zh-CN" altLang="en-US" sz="2800" b="1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月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83.54</a:t>
                      </a:r>
                      <a:r>
                        <a:rPr lang="zh-CN" altLang="en-US" sz="2800" b="1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元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80.00</a:t>
                      </a:r>
                      <a:r>
                        <a:rPr lang="zh-CN" altLang="en-US" sz="2800" b="1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元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5  </a:t>
                      </a:r>
                      <a:r>
                        <a:rPr lang="zh-CN" altLang="en-US" sz="2800" b="1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月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79.26</a:t>
                      </a:r>
                      <a:r>
                        <a:rPr lang="zh-CN" altLang="en-US" sz="2800" b="1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元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80.00</a:t>
                      </a:r>
                      <a:r>
                        <a:rPr lang="zh-CN" altLang="en-US" sz="2800" b="1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元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总   计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0722" name="文本框 1"/>
          <p:cNvSpPr txBox="1">
            <a:spLocks noChangeArrowheads="1"/>
          </p:cNvSpPr>
          <p:nvPr/>
        </p:nvSpPr>
        <p:spPr bwMode="auto">
          <a:xfrm>
            <a:off x="611560" y="843558"/>
            <a:ext cx="7366000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60680" indent="-36068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5.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小丽家两个月的电话费和宽带费如下表，把表填写完整。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6168650" y="2555746"/>
            <a:ext cx="1531188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163.54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元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168650" y="3071602"/>
            <a:ext cx="1531188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159.26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元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790982" y="3587010"/>
            <a:ext cx="1351652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162.8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元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613933" y="3587010"/>
            <a:ext cx="1082348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160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元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219733" y="3587010"/>
            <a:ext cx="142902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322.8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元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" name="文本框 7"/>
          <p:cNvSpPr txBox="1"/>
          <p:nvPr/>
        </p:nvSpPr>
        <p:spPr>
          <a:xfrm>
            <a:off x="4428490" y="1456690"/>
            <a:ext cx="3856990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【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选自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</a:rPr>
              <a:t>教材</a:t>
            </a:r>
            <a:r>
              <a:rPr lang="en-US" altLang="zh-CN">
                <a:solidFill>
                  <a:srgbClr val="00B050"/>
                </a:solidFill>
                <a:latin typeface="+mn-ea"/>
                <a:ea typeface="+mn-ea"/>
              </a:rPr>
              <a:t>P71 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</a:rPr>
              <a:t>练习十七</a:t>
            </a:r>
            <a:r>
              <a:rPr lang="en-US" altLang="zh-CN">
                <a:solidFill>
                  <a:srgbClr val="00B050"/>
                </a:solidFill>
                <a:latin typeface="+mn-ea"/>
                <a:ea typeface="+mn-ea"/>
              </a:rPr>
              <a:t> 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  <a:sym typeface="+mn-ea"/>
              </a:rPr>
              <a:t>第</a:t>
            </a:r>
            <a:r>
              <a:rPr lang="en-US" altLang="zh-CN">
                <a:solidFill>
                  <a:srgbClr val="00B050"/>
                </a:solidFill>
                <a:latin typeface="+mn-ea"/>
                <a:ea typeface="+mn-ea"/>
                <a:sym typeface="+mn-ea"/>
              </a:rPr>
              <a:t>4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  <a:sym typeface="+mn-ea"/>
              </a:rPr>
              <a:t>题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】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图片 32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953"/>
          <a:stretch>
            <a:fillRect/>
          </a:stretch>
        </p:blipFill>
        <p:spPr bwMode="auto">
          <a:xfrm>
            <a:off x="971550" y="404461"/>
            <a:ext cx="6275411" cy="2095500"/>
          </a:xfrm>
          <a:custGeom>
            <a:avLst/>
            <a:gdLst>
              <a:gd name="connsiteX0" fmla="*/ 5378450 w 6275411"/>
              <a:gd name="connsiteY0" fmla="*/ 2065337 h 2095500"/>
              <a:gd name="connsiteX1" fmla="*/ 6273800 w 6275411"/>
              <a:gd name="connsiteY1" fmla="*/ 2084387 h 2095500"/>
              <a:gd name="connsiteX2" fmla="*/ 6275411 w 6275411"/>
              <a:gd name="connsiteY2" fmla="*/ 2084534 h 2095500"/>
              <a:gd name="connsiteX3" fmla="*/ 6275411 w 6275411"/>
              <a:gd name="connsiteY3" fmla="*/ 2095500 h 2095500"/>
              <a:gd name="connsiteX4" fmla="*/ 2966171 w 6275411"/>
              <a:gd name="connsiteY4" fmla="*/ 2095500 h 2095500"/>
              <a:gd name="connsiteX5" fmla="*/ 4572000 w 6275411"/>
              <a:gd name="connsiteY5" fmla="*/ 2084387 h 2095500"/>
              <a:gd name="connsiteX6" fmla="*/ 5378450 w 6275411"/>
              <a:gd name="connsiteY6" fmla="*/ 2065337 h 2095500"/>
              <a:gd name="connsiteX7" fmla="*/ 0 w 6275411"/>
              <a:gd name="connsiteY7" fmla="*/ 2024269 h 2095500"/>
              <a:gd name="connsiteX8" fmla="*/ 31750 w 6275411"/>
              <a:gd name="connsiteY8" fmla="*/ 2039937 h 2095500"/>
              <a:gd name="connsiteX9" fmla="*/ 146050 w 6275411"/>
              <a:gd name="connsiteY9" fmla="*/ 2078037 h 2095500"/>
              <a:gd name="connsiteX10" fmla="*/ 187834 w 6275411"/>
              <a:gd name="connsiteY10" fmla="*/ 2095500 h 2095500"/>
              <a:gd name="connsiteX11" fmla="*/ 0 w 6275411"/>
              <a:gd name="connsiteY11" fmla="*/ 2095500 h 2095500"/>
              <a:gd name="connsiteX12" fmla="*/ 1974850 w 6275411"/>
              <a:gd name="connsiteY12" fmla="*/ 2008187 h 2095500"/>
              <a:gd name="connsiteX13" fmla="*/ 2254250 w 6275411"/>
              <a:gd name="connsiteY13" fmla="*/ 2020887 h 2095500"/>
              <a:gd name="connsiteX14" fmla="*/ 2451100 w 6275411"/>
              <a:gd name="connsiteY14" fmla="*/ 2058987 h 2095500"/>
              <a:gd name="connsiteX15" fmla="*/ 2673540 w 6275411"/>
              <a:gd name="connsiteY15" fmla="*/ 2089263 h 2095500"/>
              <a:gd name="connsiteX16" fmla="*/ 2724008 w 6275411"/>
              <a:gd name="connsiteY16" fmla="*/ 2095500 h 2095500"/>
              <a:gd name="connsiteX17" fmla="*/ 1395650 w 6275411"/>
              <a:gd name="connsiteY17" fmla="*/ 2095500 h 2095500"/>
              <a:gd name="connsiteX18" fmla="*/ 1416050 w 6275411"/>
              <a:gd name="connsiteY18" fmla="*/ 2090737 h 2095500"/>
              <a:gd name="connsiteX19" fmla="*/ 1733550 w 6275411"/>
              <a:gd name="connsiteY19" fmla="*/ 2052637 h 2095500"/>
              <a:gd name="connsiteX20" fmla="*/ 1854200 w 6275411"/>
              <a:gd name="connsiteY20" fmla="*/ 2033587 h 2095500"/>
              <a:gd name="connsiteX21" fmla="*/ 1974850 w 6275411"/>
              <a:gd name="connsiteY21" fmla="*/ 2008187 h 2095500"/>
              <a:gd name="connsiteX22" fmla="*/ 0 w 6275411"/>
              <a:gd name="connsiteY22" fmla="*/ 0 h 2095500"/>
              <a:gd name="connsiteX23" fmla="*/ 6275411 w 6275411"/>
              <a:gd name="connsiteY23" fmla="*/ 0 h 2095500"/>
              <a:gd name="connsiteX24" fmla="*/ 6275411 w 6275411"/>
              <a:gd name="connsiteY24" fmla="*/ 956401 h 2095500"/>
              <a:gd name="connsiteX25" fmla="*/ 6245715 w 6275411"/>
              <a:gd name="connsiteY25" fmla="*/ 962953 h 2095500"/>
              <a:gd name="connsiteX26" fmla="*/ 6197600 w 6275411"/>
              <a:gd name="connsiteY26" fmla="*/ 973137 h 2095500"/>
              <a:gd name="connsiteX27" fmla="*/ 6102350 w 6275411"/>
              <a:gd name="connsiteY27" fmla="*/ 998537 h 2095500"/>
              <a:gd name="connsiteX28" fmla="*/ 5791200 w 6275411"/>
              <a:gd name="connsiteY28" fmla="*/ 966787 h 2095500"/>
              <a:gd name="connsiteX29" fmla="*/ 5670550 w 6275411"/>
              <a:gd name="connsiteY29" fmla="*/ 896937 h 2095500"/>
              <a:gd name="connsiteX30" fmla="*/ 5353050 w 6275411"/>
              <a:gd name="connsiteY30" fmla="*/ 795337 h 2095500"/>
              <a:gd name="connsiteX31" fmla="*/ 5238750 w 6275411"/>
              <a:gd name="connsiteY31" fmla="*/ 782637 h 2095500"/>
              <a:gd name="connsiteX32" fmla="*/ 5156200 w 6275411"/>
              <a:gd name="connsiteY32" fmla="*/ 769937 h 2095500"/>
              <a:gd name="connsiteX33" fmla="*/ 5130800 w 6275411"/>
              <a:gd name="connsiteY33" fmla="*/ 763587 h 2095500"/>
              <a:gd name="connsiteX34" fmla="*/ 5035550 w 6275411"/>
              <a:gd name="connsiteY34" fmla="*/ 757237 h 2095500"/>
              <a:gd name="connsiteX35" fmla="*/ 4914900 w 6275411"/>
              <a:gd name="connsiteY35" fmla="*/ 744537 h 2095500"/>
              <a:gd name="connsiteX36" fmla="*/ 4248150 w 6275411"/>
              <a:gd name="connsiteY36" fmla="*/ 738187 h 2095500"/>
              <a:gd name="connsiteX37" fmla="*/ 4064000 w 6275411"/>
              <a:gd name="connsiteY37" fmla="*/ 719137 h 2095500"/>
              <a:gd name="connsiteX38" fmla="*/ 3746500 w 6275411"/>
              <a:gd name="connsiteY38" fmla="*/ 712787 h 2095500"/>
              <a:gd name="connsiteX39" fmla="*/ 3625850 w 6275411"/>
              <a:gd name="connsiteY39" fmla="*/ 706437 h 2095500"/>
              <a:gd name="connsiteX40" fmla="*/ 3549650 w 6275411"/>
              <a:gd name="connsiteY40" fmla="*/ 693737 h 2095500"/>
              <a:gd name="connsiteX41" fmla="*/ 3048000 w 6275411"/>
              <a:gd name="connsiteY41" fmla="*/ 674687 h 2095500"/>
              <a:gd name="connsiteX42" fmla="*/ 2628900 w 6275411"/>
              <a:gd name="connsiteY42" fmla="*/ 655637 h 2095500"/>
              <a:gd name="connsiteX43" fmla="*/ 2355850 w 6275411"/>
              <a:gd name="connsiteY43" fmla="*/ 636587 h 2095500"/>
              <a:gd name="connsiteX44" fmla="*/ 1517650 w 6275411"/>
              <a:gd name="connsiteY44" fmla="*/ 617537 h 2095500"/>
              <a:gd name="connsiteX45" fmla="*/ 800100 w 6275411"/>
              <a:gd name="connsiteY45" fmla="*/ 623887 h 2095500"/>
              <a:gd name="connsiteX46" fmla="*/ 736600 w 6275411"/>
              <a:gd name="connsiteY46" fmla="*/ 642937 h 2095500"/>
              <a:gd name="connsiteX47" fmla="*/ 660400 w 6275411"/>
              <a:gd name="connsiteY47" fmla="*/ 661987 h 2095500"/>
              <a:gd name="connsiteX48" fmla="*/ 323850 w 6275411"/>
              <a:gd name="connsiteY48" fmla="*/ 668337 h 2095500"/>
              <a:gd name="connsiteX49" fmla="*/ 387350 w 6275411"/>
              <a:gd name="connsiteY49" fmla="*/ 649287 h 2095500"/>
              <a:gd name="connsiteX50" fmla="*/ 177800 w 6275411"/>
              <a:gd name="connsiteY50" fmla="*/ 744537 h 2095500"/>
              <a:gd name="connsiteX51" fmla="*/ 4563 w 6275411"/>
              <a:gd name="connsiteY51" fmla="*/ 869071 h 2095500"/>
              <a:gd name="connsiteX52" fmla="*/ 0 w 6275411"/>
              <a:gd name="connsiteY52" fmla="*/ 872996 h 2095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6275411" h="2095500">
                <a:moveTo>
                  <a:pt x="5378450" y="2065337"/>
                </a:moveTo>
                <a:lnTo>
                  <a:pt x="6273800" y="2084387"/>
                </a:lnTo>
                <a:lnTo>
                  <a:pt x="6275411" y="2084534"/>
                </a:lnTo>
                <a:lnTo>
                  <a:pt x="6275411" y="2095500"/>
                </a:lnTo>
                <a:lnTo>
                  <a:pt x="2966171" y="2095500"/>
                </a:lnTo>
                <a:lnTo>
                  <a:pt x="4572000" y="2084387"/>
                </a:lnTo>
                <a:cubicBezTo>
                  <a:pt x="5286434" y="2077366"/>
                  <a:pt x="5077171" y="2098812"/>
                  <a:pt x="5378450" y="2065337"/>
                </a:cubicBezTo>
                <a:close/>
                <a:moveTo>
                  <a:pt x="0" y="2024269"/>
                </a:moveTo>
                <a:lnTo>
                  <a:pt x="31750" y="2039937"/>
                </a:lnTo>
                <a:cubicBezTo>
                  <a:pt x="67817" y="2057602"/>
                  <a:pt x="108538" y="2063694"/>
                  <a:pt x="146050" y="2078037"/>
                </a:cubicBezTo>
                <a:lnTo>
                  <a:pt x="187834" y="2095500"/>
                </a:lnTo>
                <a:lnTo>
                  <a:pt x="0" y="2095500"/>
                </a:lnTo>
                <a:close/>
                <a:moveTo>
                  <a:pt x="1974850" y="2008187"/>
                </a:moveTo>
                <a:cubicBezTo>
                  <a:pt x="2067983" y="2012420"/>
                  <a:pt x="2161332" y="2013271"/>
                  <a:pt x="2254250" y="2020887"/>
                </a:cubicBezTo>
                <a:cubicBezTo>
                  <a:pt x="2318468" y="2026151"/>
                  <a:pt x="2387497" y="2048084"/>
                  <a:pt x="2451100" y="2058987"/>
                </a:cubicBezTo>
                <a:cubicBezTo>
                  <a:pt x="2504186" y="2068088"/>
                  <a:pt x="2600223" y="2080199"/>
                  <a:pt x="2673540" y="2089263"/>
                </a:cubicBezTo>
                <a:lnTo>
                  <a:pt x="2724008" y="2095500"/>
                </a:lnTo>
                <a:lnTo>
                  <a:pt x="1395650" y="2095500"/>
                </a:lnTo>
                <a:lnTo>
                  <a:pt x="1416050" y="2090737"/>
                </a:lnTo>
                <a:cubicBezTo>
                  <a:pt x="1521440" y="2074769"/>
                  <a:pt x="1628262" y="2069261"/>
                  <a:pt x="1733550" y="2052637"/>
                </a:cubicBezTo>
                <a:lnTo>
                  <a:pt x="1854200" y="2033587"/>
                </a:lnTo>
                <a:cubicBezTo>
                  <a:pt x="1924789" y="2021130"/>
                  <a:pt x="1926992" y="2020152"/>
                  <a:pt x="1974850" y="2008187"/>
                </a:cubicBezTo>
                <a:close/>
                <a:moveTo>
                  <a:pt x="0" y="0"/>
                </a:moveTo>
                <a:lnTo>
                  <a:pt x="6275411" y="0"/>
                </a:lnTo>
                <a:lnTo>
                  <a:pt x="6275411" y="956401"/>
                </a:lnTo>
                <a:lnTo>
                  <a:pt x="6245715" y="962953"/>
                </a:lnTo>
                <a:cubicBezTo>
                  <a:pt x="6230909" y="965784"/>
                  <a:pt x="6215028" y="968780"/>
                  <a:pt x="6197600" y="973137"/>
                </a:cubicBezTo>
                <a:cubicBezTo>
                  <a:pt x="6165722" y="981107"/>
                  <a:pt x="6134100" y="990070"/>
                  <a:pt x="6102350" y="998537"/>
                </a:cubicBezTo>
                <a:cubicBezTo>
                  <a:pt x="5998633" y="987954"/>
                  <a:pt x="5892684" y="990666"/>
                  <a:pt x="5791200" y="966787"/>
                </a:cubicBezTo>
                <a:cubicBezTo>
                  <a:pt x="5745965" y="956143"/>
                  <a:pt x="5713304" y="915147"/>
                  <a:pt x="5670550" y="896937"/>
                </a:cubicBezTo>
                <a:cubicBezTo>
                  <a:pt x="5645022" y="886064"/>
                  <a:pt x="5428391" y="809035"/>
                  <a:pt x="5353050" y="795337"/>
                </a:cubicBezTo>
                <a:cubicBezTo>
                  <a:pt x="5315334" y="788480"/>
                  <a:pt x="5276769" y="787543"/>
                  <a:pt x="5238750" y="782637"/>
                </a:cubicBezTo>
                <a:cubicBezTo>
                  <a:pt x="5211139" y="779074"/>
                  <a:pt x="5183617" y="774775"/>
                  <a:pt x="5156200" y="769937"/>
                </a:cubicBezTo>
                <a:cubicBezTo>
                  <a:pt x="5147606" y="768420"/>
                  <a:pt x="5139479" y="764501"/>
                  <a:pt x="5130800" y="763587"/>
                </a:cubicBezTo>
                <a:cubicBezTo>
                  <a:pt x="5099154" y="760256"/>
                  <a:pt x="5067247" y="760034"/>
                  <a:pt x="5035550" y="757237"/>
                </a:cubicBezTo>
                <a:cubicBezTo>
                  <a:pt x="4995268" y="753683"/>
                  <a:pt x="4955327" y="745515"/>
                  <a:pt x="4914900" y="744537"/>
                </a:cubicBezTo>
                <a:cubicBezTo>
                  <a:pt x="4692705" y="739161"/>
                  <a:pt x="4470400" y="740304"/>
                  <a:pt x="4248150" y="738187"/>
                </a:cubicBezTo>
                <a:cubicBezTo>
                  <a:pt x="4189010" y="730795"/>
                  <a:pt x="4124102" y="721045"/>
                  <a:pt x="4064000" y="719137"/>
                </a:cubicBezTo>
                <a:cubicBezTo>
                  <a:pt x="3958199" y="715778"/>
                  <a:pt x="3852333" y="714904"/>
                  <a:pt x="3746500" y="712787"/>
                </a:cubicBezTo>
                <a:cubicBezTo>
                  <a:pt x="3706283" y="710670"/>
                  <a:pt x="3665935" y="710316"/>
                  <a:pt x="3625850" y="706437"/>
                </a:cubicBezTo>
                <a:cubicBezTo>
                  <a:pt x="3600219" y="703957"/>
                  <a:pt x="3575362" y="695150"/>
                  <a:pt x="3549650" y="693737"/>
                </a:cubicBezTo>
                <a:cubicBezTo>
                  <a:pt x="3382565" y="684556"/>
                  <a:pt x="3048000" y="674687"/>
                  <a:pt x="3048000" y="674687"/>
                </a:cubicBezTo>
                <a:cubicBezTo>
                  <a:pt x="2711900" y="645461"/>
                  <a:pt x="3135899" y="679218"/>
                  <a:pt x="2628900" y="655637"/>
                </a:cubicBezTo>
                <a:cubicBezTo>
                  <a:pt x="2537761" y="651398"/>
                  <a:pt x="2447034" y="639713"/>
                  <a:pt x="2355850" y="636587"/>
                </a:cubicBezTo>
                <a:cubicBezTo>
                  <a:pt x="2076542" y="627011"/>
                  <a:pt x="1517650" y="617537"/>
                  <a:pt x="1517650" y="617537"/>
                </a:cubicBezTo>
                <a:lnTo>
                  <a:pt x="800100" y="623887"/>
                </a:lnTo>
                <a:cubicBezTo>
                  <a:pt x="778013" y="624605"/>
                  <a:pt x="757920" y="637122"/>
                  <a:pt x="736600" y="642937"/>
                </a:cubicBezTo>
                <a:cubicBezTo>
                  <a:pt x="711341" y="649826"/>
                  <a:pt x="686531" y="660354"/>
                  <a:pt x="660400" y="661987"/>
                </a:cubicBezTo>
                <a:cubicBezTo>
                  <a:pt x="548415" y="668986"/>
                  <a:pt x="436053" y="668337"/>
                  <a:pt x="323850" y="668337"/>
                </a:cubicBezTo>
                <a:lnTo>
                  <a:pt x="387350" y="649287"/>
                </a:lnTo>
                <a:cubicBezTo>
                  <a:pt x="294247" y="664804"/>
                  <a:pt x="318193" y="656792"/>
                  <a:pt x="177800" y="744537"/>
                </a:cubicBezTo>
                <a:cubicBezTo>
                  <a:pt x="131358" y="773564"/>
                  <a:pt x="66604" y="819319"/>
                  <a:pt x="4563" y="869071"/>
                </a:cubicBezTo>
                <a:lnTo>
                  <a:pt x="0" y="872996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文本框 2"/>
          <p:cNvSpPr txBox="1"/>
          <p:nvPr/>
        </p:nvSpPr>
        <p:spPr>
          <a:xfrm>
            <a:off x="1042988" y="360011"/>
            <a:ext cx="492125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6.</a:t>
            </a:r>
            <a:endParaRPr lang="zh-CN" altLang="en-US" sz="3200" b="1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45300" y="848117"/>
            <a:ext cx="1682772" cy="1944963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42988" y="1055865"/>
            <a:ext cx="4863675" cy="1260336"/>
          </a:xfrm>
          <a:prstGeom prst="rect">
            <a:avLst/>
          </a:prstGeom>
        </p:spPr>
      </p:pic>
      <p:grpSp>
        <p:nvGrpSpPr>
          <p:cNvPr id="28" name="组合 27"/>
          <p:cNvGrpSpPr/>
          <p:nvPr/>
        </p:nvGrpSpPr>
        <p:grpSpPr>
          <a:xfrm>
            <a:off x="1790263" y="2421746"/>
            <a:ext cx="5323326" cy="559035"/>
            <a:chOff x="1790263" y="2472898"/>
            <a:chExt cx="5323326" cy="559035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1790263" y="2472898"/>
              <a:ext cx="567771" cy="559035"/>
            </a:xfrm>
            <a:prstGeom prst="rect">
              <a:avLst/>
            </a:prstGeom>
          </p:spPr>
        </p:pic>
        <p:pic>
          <p:nvPicPr>
            <p:cNvPr id="25" name="图片 24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2717835" y="2492551"/>
              <a:ext cx="519728" cy="519728"/>
            </a:xfrm>
            <a:prstGeom prst="rect">
              <a:avLst/>
            </a:prstGeom>
          </p:spPr>
        </p:pic>
        <p:grpSp>
          <p:nvGrpSpPr>
            <p:cNvPr id="4" name="组合 30"/>
            <p:cNvGrpSpPr/>
            <p:nvPr/>
          </p:nvGrpSpPr>
          <p:grpSpPr bwMode="auto">
            <a:xfrm>
              <a:off x="2335214" y="2484922"/>
              <a:ext cx="4778375" cy="534987"/>
              <a:chOff x="1314324" y="2442328"/>
              <a:chExt cx="4778047" cy="534440"/>
            </a:xfrm>
          </p:grpSpPr>
          <p:sp>
            <p:nvSpPr>
              <p:cNvPr id="9" name="文本框 8"/>
              <p:cNvSpPr txBox="1"/>
              <p:nvPr/>
            </p:nvSpPr>
            <p:spPr bwMode="auto">
              <a:xfrm>
                <a:off x="1314324" y="2455015"/>
                <a:ext cx="390498" cy="521753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en-US" altLang="zh-CN" sz="2800" b="1" dirty="0"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+</a:t>
                </a:r>
                <a:endParaRPr lang="zh-CN" altLang="en-US" sz="2800" b="1" dirty="0"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endParaRPr>
              </a:p>
            </p:txBody>
          </p:sp>
          <p:sp>
            <p:nvSpPr>
              <p:cNvPr id="6" name="文本框 5"/>
              <p:cNvSpPr txBox="1"/>
              <p:nvPr/>
            </p:nvSpPr>
            <p:spPr>
              <a:xfrm>
                <a:off x="2355652" y="2442328"/>
                <a:ext cx="3736719" cy="521753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en-US" altLang="zh-CN" sz="28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75.8+45.5=121.3</a:t>
                </a:r>
                <a:r>
                  <a:rPr lang="zh-CN" altLang="en-US" sz="28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（元）</a:t>
                </a:r>
              </a:p>
            </p:txBody>
          </p:sp>
        </p:grpSp>
      </p:grpSp>
      <p:grpSp>
        <p:nvGrpSpPr>
          <p:cNvPr id="31" name="组合 30"/>
          <p:cNvGrpSpPr/>
          <p:nvPr/>
        </p:nvGrpSpPr>
        <p:grpSpPr>
          <a:xfrm>
            <a:off x="1807019" y="3041106"/>
            <a:ext cx="5038282" cy="559035"/>
            <a:chOff x="1807019" y="3092258"/>
            <a:chExt cx="5038282" cy="559035"/>
          </a:xfrm>
        </p:grpSpPr>
        <p:grpSp>
          <p:nvGrpSpPr>
            <p:cNvPr id="10" name="组合 31"/>
            <p:cNvGrpSpPr/>
            <p:nvPr/>
          </p:nvGrpSpPr>
          <p:grpSpPr bwMode="auto">
            <a:xfrm>
              <a:off x="2314576" y="3100387"/>
              <a:ext cx="4530725" cy="528637"/>
              <a:chOff x="1293335" y="3041548"/>
              <a:chExt cx="4529987" cy="528541"/>
            </a:xfrm>
          </p:grpSpPr>
          <p:sp>
            <p:nvSpPr>
              <p:cNvPr id="16" name="文本框 15"/>
              <p:cNvSpPr txBox="1"/>
              <p:nvPr/>
            </p:nvSpPr>
            <p:spPr bwMode="auto">
              <a:xfrm>
                <a:off x="1293335" y="3047897"/>
                <a:ext cx="390461" cy="522192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en-US" altLang="zh-CN" sz="2800" b="1" dirty="0"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+</a:t>
                </a:r>
                <a:endParaRPr lang="zh-CN" altLang="en-US" sz="2800" b="1" dirty="0"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endParaRPr>
              </a:p>
            </p:txBody>
          </p:sp>
          <p:sp>
            <p:nvSpPr>
              <p:cNvPr id="12" name="文本框 11"/>
              <p:cNvSpPr txBox="1"/>
              <p:nvPr/>
            </p:nvSpPr>
            <p:spPr>
              <a:xfrm>
                <a:off x="2355200" y="3041548"/>
                <a:ext cx="3468122" cy="523780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en-US" altLang="zh-CN" sz="28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75.8+58=133.8</a:t>
                </a:r>
                <a:r>
                  <a:rPr lang="zh-CN" altLang="en-US" sz="28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（元）</a:t>
                </a:r>
              </a:p>
            </p:txBody>
          </p:sp>
        </p:grpSp>
        <p:pic>
          <p:nvPicPr>
            <p:cNvPr id="27" name="图片 26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2709121" y="3119328"/>
              <a:ext cx="519728" cy="524095"/>
            </a:xfrm>
            <a:prstGeom prst="rect">
              <a:avLst/>
            </a:prstGeom>
          </p:spPr>
        </p:pic>
        <p:pic>
          <p:nvPicPr>
            <p:cNvPr id="29" name="图片 28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1807019" y="3092258"/>
              <a:ext cx="567771" cy="559035"/>
            </a:xfrm>
            <a:prstGeom prst="rect">
              <a:avLst/>
            </a:prstGeom>
          </p:spPr>
        </p:pic>
      </p:grpSp>
      <p:grpSp>
        <p:nvGrpSpPr>
          <p:cNvPr id="34" name="组合 33"/>
          <p:cNvGrpSpPr/>
          <p:nvPr/>
        </p:nvGrpSpPr>
        <p:grpSpPr>
          <a:xfrm>
            <a:off x="1818275" y="3652314"/>
            <a:ext cx="5027024" cy="552625"/>
            <a:chOff x="1818275" y="3703466"/>
            <a:chExt cx="5027024" cy="552625"/>
          </a:xfrm>
        </p:grpSpPr>
        <p:grpSp>
          <p:nvGrpSpPr>
            <p:cNvPr id="17" name="组合 32"/>
            <p:cNvGrpSpPr/>
            <p:nvPr/>
          </p:nvGrpSpPr>
          <p:grpSpPr bwMode="auto">
            <a:xfrm>
              <a:off x="2335212" y="3733803"/>
              <a:ext cx="4510087" cy="522288"/>
              <a:chOff x="1314248" y="3675703"/>
              <a:chExt cx="4509099" cy="521845"/>
            </a:xfrm>
          </p:grpSpPr>
          <p:sp>
            <p:nvSpPr>
              <p:cNvPr id="23" name="文本框 22"/>
              <p:cNvSpPr txBox="1"/>
              <p:nvPr/>
            </p:nvSpPr>
            <p:spPr bwMode="auto">
              <a:xfrm>
                <a:off x="1314248" y="3675703"/>
                <a:ext cx="390439" cy="52184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en-US" altLang="zh-CN" sz="2800" b="1" dirty="0"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+</a:t>
                </a:r>
                <a:endParaRPr lang="zh-CN" altLang="en-US" sz="2800" b="1" dirty="0"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endParaRPr>
              </a:p>
            </p:txBody>
          </p:sp>
          <p:sp>
            <p:nvSpPr>
              <p:cNvPr id="19" name="文本框 18"/>
              <p:cNvSpPr txBox="1"/>
              <p:nvPr/>
            </p:nvSpPr>
            <p:spPr>
              <a:xfrm>
                <a:off x="2355420" y="3675703"/>
                <a:ext cx="3467927" cy="52184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en-US" altLang="zh-CN" sz="28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92.5+45.5=138</a:t>
                </a:r>
                <a:r>
                  <a:rPr lang="zh-CN" altLang="en-US" sz="28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（元）</a:t>
                </a:r>
              </a:p>
            </p:txBody>
          </p:sp>
        </p:grpSp>
        <p:pic>
          <p:nvPicPr>
            <p:cNvPr id="8" name="图片 7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1818275" y="3711534"/>
              <a:ext cx="567772" cy="531823"/>
            </a:xfrm>
            <a:prstGeom prst="rect">
              <a:avLst/>
            </a:prstGeom>
          </p:spPr>
        </p:pic>
        <p:pic>
          <p:nvPicPr>
            <p:cNvPr id="32" name="图片 31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2711170" y="3703466"/>
              <a:ext cx="519728" cy="519728"/>
            </a:xfrm>
            <a:prstGeom prst="rect">
              <a:avLst/>
            </a:prstGeom>
          </p:spPr>
        </p:pic>
      </p:grpSp>
      <p:grpSp>
        <p:nvGrpSpPr>
          <p:cNvPr id="38" name="组合 37"/>
          <p:cNvGrpSpPr/>
          <p:nvPr/>
        </p:nvGrpSpPr>
        <p:grpSpPr>
          <a:xfrm>
            <a:off x="1813135" y="4245614"/>
            <a:ext cx="5032164" cy="541933"/>
            <a:chOff x="1813135" y="4296766"/>
            <a:chExt cx="5032164" cy="541933"/>
          </a:xfrm>
        </p:grpSpPr>
        <p:grpSp>
          <p:nvGrpSpPr>
            <p:cNvPr id="24" name="组合 33"/>
            <p:cNvGrpSpPr/>
            <p:nvPr/>
          </p:nvGrpSpPr>
          <p:grpSpPr bwMode="auto">
            <a:xfrm>
              <a:off x="2335212" y="4316412"/>
              <a:ext cx="4510087" cy="522287"/>
              <a:chOff x="1314248" y="4257980"/>
              <a:chExt cx="4509099" cy="522381"/>
            </a:xfrm>
          </p:grpSpPr>
          <p:sp>
            <p:nvSpPr>
              <p:cNvPr id="30" name="文本框 29"/>
              <p:cNvSpPr txBox="1"/>
              <p:nvPr/>
            </p:nvSpPr>
            <p:spPr bwMode="auto">
              <a:xfrm>
                <a:off x="1314248" y="4257980"/>
                <a:ext cx="390439" cy="522381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en-US" altLang="zh-CN" sz="2800" b="1" dirty="0"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+</a:t>
                </a:r>
                <a:endParaRPr lang="zh-CN" altLang="en-US" sz="2800" b="1" dirty="0"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endParaRPr>
              </a:p>
            </p:txBody>
          </p:sp>
          <p:sp>
            <p:nvSpPr>
              <p:cNvPr id="26" name="文本框 25"/>
              <p:cNvSpPr txBox="1"/>
              <p:nvPr/>
            </p:nvSpPr>
            <p:spPr>
              <a:xfrm>
                <a:off x="2355420" y="4257980"/>
                <a:ext cx="3467927" cy="522381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en-US" altLang="zh-CN" sz="28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92.5+58=150.5</a:t>
                </a:r>
                <a:r>
                  <a:rPr lang="zh-CN" altLang="en-US" sz="28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（元）</a:t>
                </a:r>
              </a:p>
            </p:txBody>
          </p:sp>
        </p:grpSp>
        <p:pic>
          <p:nvPicPr>
            <p:cNvPr id="35" name="图片 34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1813135" y="4296766"/>
              <a:ext cx="567772" cy="531823"/>
            </a:xfrm>
            <a:prstGeom prst="rect">
              <a:avLst/>
            </a:prstGeom>
          </p:spPr>
        </p:pic>
        <p:pic>
          <p:nvPicPr>
            <p:cNvPr id="36" name="图片 35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2705101" y="4313574"/>
              <a:ext cx="519728" cy="524095"/>
            </a:xfrm>
            <a:prstGeom prst="rect">
              <a:avLst/>
            </a:prstGeom>
          </p:spPr>
        </p:pic>
      </p:grpSp>
      <p:sp>
        <p:nvSpPr>
          <p:cNvPr id="11" name="文本框 7"/>
          <p:cNvSpPr txBox="1"/>
          <p:nvPr/>
        </p:nvSpPr>
        <p:spPr>
          <a:xfrm>
            <a:off x="1332865" y="195580"/>
            <a:ext cx="3856990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【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选自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</a:rPr>
              <a:t>教材</a:t>
            </a:r>
            <a:r>
              <a:rPr lang="en-US" altLang="zh-CN">
                <a:solidFill>
                  <a:srgbClr val="00B050"/>
                </a:solidFill>
                <a:latin typeface="+mn-ea"/>
                <a:ea typeface="+mn-ea"/>
              </a:rPr>
              <a:t>P72 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</a:rPr>
              <a:t>练习十七</a:t>
            </a:r>
            <a:r>
              <a:rPr lang="en-US" altLang="zh-CN">
                <a:solidFill>
                  <a:srgbClr val="00B050"/>
                </a:solidFill>
                <a:latin typeface="+mn-ea"/>
                <a:ea typeface="+mn-ea"/>
              </a:rPr>
              <a:t> 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  <a:sym typeface="+mn-ea"/>
              </a:rPr>
              <a:t>第</a:t>
            </a:r>
            <a:r>
              <a:rPr lang="en-US" altLang="zh-CN">
                <a:solidFill>
                  <a:srgbClr val="00B050"/>
                </a:solidFill>
                <a:latin typeface="+mn-ea"/>
                <a:ea typeface="+mn-ea"/>
                <a:sym typeface="+mn-ea"/>
              </a:rPr>
              <a:t>8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  <a:sym typeface="+mn-ea"/>
              </a:rPr>
              <a:t>题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】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10"/>
          <p:cNvGrpSpPr/>
          <p:nvPr/>
        </p:nvGrpSpPr>
        <p:grpSpPr bwMode="auto">
          <a:xfrm>
            <a:off x="1075234" y="1203424"/>
            <a:ext cx="7058025" cy="3384550"/>
            <a:chOff x="840981" y="1348240"/>
            <a:chExt cx="7335224" cy="2890037"/>
          </a:xfrm>
          <a:solidFill>
            <a:srgbClr val="FBE5D7"/>
          </a:solidFill>
        </p:grpSpPr>
        <p:sp>
          <p:nvSpPr>
            <p:cNvPr id="6" name="矩形 5"/>
            <p:cNvSpPr/>
            <p:nvPr/>
          </p:nvSpPr>
          <p:spPr bwMode="auto">
            <a:xfrm>
              <a:off x="840981" y="1428218"/>
              <a:ext cx="7247782" cy="2810059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19050">
              <a:noFill/>
              <a:miter lim="800000"/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3200" b="1" kern="0" dirty="0">
                <a:solidFill>
                  <a:srgbClr val="1C1C1C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7" name="矩形 6"/>
            <p:cNvSpPr/>
            <p:nvPr/>
          </p:nvSpPr>
          <p:spPr bwMode="auto">
            <a:xfrm>
              <a:off x="928422" y="1348240"/>
              <a:ext cx="7247783" cy="2810060"/>
            </a:xfrm>
            <a:prstGeom prst="rect">
              <a:avLst/>
            </a:prstGeom>
            <a:grpFill/>
            <a:ln w="19050">
              <a:noFill/>
              <a:miter lim="800000"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3200" b="1" kern="0" dirty="0">
                <a:solidFill>
                  <a:srgbClr val="1C1C1C"/>
                </a:solidFill>
                <a:latin typeface="宋体" panose="02010600030101010101" pitchFamily="2" charset="-122"/>
              </a:endParaRPr>
            </a:p>
          </p:txBody>
        </p:sp>
      </p:grpSp>
      <p:sp>
        <p:nvSpPr>
          <p:cNvPr id="32771" name="Oval 21"/>
          <p:cNvSpPr>
            <a:spLocks noChangeArrowheads="1"/>
          </p:cNvSpPr>
          <p:nvPr/>
        </p:nvSpPr>
        <p:spPr bwMode="auto">
          <a:xfrm>
            <a:off x="1371600" y="1338263"/>
            <a:ext cx="292100" cy="296862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dist="63500" dir="2700000" algn="ctr" rotWithShape="0">
              <a:schemeClr val="tx1">
                <a:alpha val="50000"/>
              </a:scheme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/>
            <a:endParaRPr lang="zh-CN" altLang="en-US" sz="2800" b="1">
              <a:solidFill>
                <a:srgbClr val="6B513B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2772" name="矩形 1"/>
          <p:cNvSpPr>
            <a:spLocks noChangeArrowheads="1"/>
          </p:cNvSpPr>
          <p:nvPr/>
        </p:nvSpPr>
        <p:spPr bwMode="auto">
          <a:xfrm>
            <a:off x="1679575" y="1635125"/>
            <a:ext cx="6140450" cy="221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计算小数加减法时，先把小数点对齐，然后按照整数加减法的计算方法进行计算。</a:t>
            </a:r>
          </a:p>
        </p:txBody>
      </p:sp>
      <p:pic>
        <p:nvPicPr>
          <p:cNvPr id="32773" name="图片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599" b="36000"/>
          <a:stretch>
            <a:fillRect/>
          </a:stretch>
        </p:blipFill>
        <p:spPr bwMode="auto">
          <a:xfrm>
            <a:off x="3059113" y="-92075"/>
            <a:ext cx="2881312" cy="846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文本框 10"/>
          <p:cNvSpPr txBox="1"/>
          <p:nvPr/>
        </p:nvSpPr>
        <p:spPr>
          <a:xfrm>
            <a:off x="3582556" y="40092"/>
            <a:ext cx="2088232" cy="646331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/>
          <a:lstStyle>
            <a:defPPr>
              <a:defRPr lang="zh-CN"/>
            </a:defPPr>
            <a:lvl1pPr defTabSz="6858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defRPr sz="3600" b="1">
                <a:solidFill>
                  <a:srgbClr val="C93756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 defTabSz="685800"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685800"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685800"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685800"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3200" dirty="0"/>
              <a:t>课堂小结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矩形 1"/>
          <p:cNvSpPr>
            <a:spLocks noChangeArrowheads="1"/>
          </p:cNvSpPr>
          <p:nvPr/>
        </p:nvSpPr>
        <p:spPr bwMode="auto">
          <a:xfrm>
            <a:off x="865188" y="1131888"/>
            <a:ext cx="7413625" cy="2214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 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计算下面各题并验算。</a:t>
            </a:r>
            <a:endParaRPr lang="en-US" altLang="zh-CN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2.78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＋ 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6.64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　　   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16.57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＋ 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4.83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　　     </a:t>
            </a:r>
            <a:endParaRPr lang="en-US" altLang="zh-CN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8.36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 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5.74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＝　　   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10.03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 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7.57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1043608" y="361823"/>
            <a:ext cx="2808312" cy="646331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/>
          <a:lstStyle>
            <a:defPPr>
              <a:defRPr lang="zh-CN"/>
            </a:defPPr>
            <a:lvl1pPr defTabSz="6858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defRPr sz="3600" b="1">
                <a:solidFill>
                  <a:srgbClr val="C93756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 defTabSz="685800"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685800"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685800"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685800"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dirty="0"/>
              <a:t>▶备选练习</a:t>
            </a:r>
          </a:p>
        </p:txBody>
      </p:sp>
      <p:grpSp>
        <p:nvGrpSpPr>
          <p:cNvPr id="33796" name="组合 2"/>
          <p:cNvGrpSpPr/>
          <p:nvPr/>
        </p:nvGrpSpPr>
        <p:grpSpPr bwMode="auto">
          <a:xfrm>
            <a:off x="2382838" y="4832350"/>
            <a:ext cx="4413250" cy="306388"/>
            <a:chOff x="2382515" y="4832269"/>
            <a:chExt cx="4413894" cy="306387"/>
          </a:xfrm>
        </p:grpSpPr>
        <p:sp>
          <p:nvSpPr>
            <p:cNvPr id="9" name="圆角矩形 8"/>
            <p:cNvSpPr/>
            <p:nvPr/>
          </p:nvSpPr>
          <p:spPr>
            <a:xfrm>
              <a:off x="2382515" y="4832269"/>
              <a:ext cx="4413894" cy="306387"/>
            </a:xfrm>
            <a:prstGeom prst="round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3798" name="矩形 16"/>
            <p:cNvSpPr>
              <a:spLocks noChangeArrowheads="1"/>
            </p:cNvSpPr>
            <p:nvPr/>
          </p:nvSpPr>
          <p:spPr bwMode="auto">
            <a:xfrm>
              <a:off x="2567781" y="4832269"/>
              <a:ext cx="4043363" cy="3063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选自“状元成才路”系列丛书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《</a:t>
              </a:r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创优作业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100</a:t>
              </a:r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分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》</a:t>
              </a:r>
              <a:endParaRPr lang="zh-CN" altLang="en-US" sz="14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矩形 1"/>
          <p:cNvSpPr>
            <a:spLocks noChangeArrowheads="1"/>
          </p:cNvSpPr>
          <p:nvPr/>
        </p:nvSpPr>
        <p:spPr bwMode="auto">
          <a:xfrm>
            <a:off x="971550" y="1004888"/>
            <a:ext cx="77771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2.78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＋ 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6.64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　　       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16.57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＋ 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4.83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</a:p>
        </p:txBody>
      </p:sp>
      <p:sp>
        <p:nvSpPr>
          <p:cNvPr id="8" name="文本框 7"/>
          <p:cNvSpPr txBox="1">
            <a:spLocks noChangeArrowheads="1"/>
          </p:cNvSpPr>
          <p:nvPr/>
        </p:nvSpPr>
        <p:spPr bwMode="auto">
          <a:xfrm>
            <a:off x="3521075" y="931863"/>
            <a:ext cx="10509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9.42</a:t>
            </a:r>
          </a:p>
        </p:txBody>
      </p:sp>
      <p:grpSp>
        <p:nvGrpSpPr>
          <p:cNvPr id="17" name="组合 16"/>
          <p:cNvGrpSpPr/>
          <p:nvPr/>
        </p:nvGrpSpPr>
        <p:grpSpPr bwMode="auto">
          <a:xfrm>
            <a:off x="757238" y="2393950"/>
            <a:ext cx="2012950" cy="1682750"/>
            <a:chOff x="757238" y="2393950"/>
            <a:chExt cx="2012950" cy="1682750"/>
          </a:xfrm>
        </p:grpSpPr>
        <p:grpSp>
          <p:nvGrpSpPr>
            <p:cNvPr id="34854" name="组合 11"/>
            <p:cNvGrpSpPr/>
            <p:nvPr/>
          </p:nvGrpSpPr>
          <p:grpSpPr bwMode="auto">
            <a:xfrm>
              <a:off x="757238" y="2393950"/>
              <a:ext cx="2012950" cy="1682750"/>
              <a:chOff x="4833935" y="4090102"/>
              <a:chExt cx="2012952" cy="1683362"/>
            </a:xfrm>
          </p:grpSpPr>
          <p:sp>
            <p:nvSpPr>
              <p:cNvPr id="10" name="Rectangle 51"/>
              <p:cNvSpPr>
                <a:spLocks noChangeArrowheads="1"/>
              </p:cNvSpPr>
              <p:nvPr/>
            </p:nvSpPr>
            <p:spPr bwMode="auto">
              <a:xfrm>
                <a:off x="5341936" y="5128705"/>
                <a:ext cx="1504951" cy="64475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>
                  <a:lnSpc>
                    <a:spcPct val="120000"/>
                  </a:lnSpc>
                  <a:defRPr/>
                </a:pPr>
                <a:r>
                  <a:rPr lang="en-US" altLang="zh-CN" sz="3200" b="1" dirty="0"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9 . 4 2</a:t>
                </a:r>
              </a:p>
            </p:txBody>
          </p:sp>
          <p:sp>
            <p:nvSpPr>
              <p:cNvPr id="11" name="Text Box 58"/>
              <p:cNvSpPr txBox="1">
                <a:spLocks noChangeArrowheads="1"/>
              </p:cNvSpPr>
              <p:nvPr/>
            </p:nvSpPr>
            <p:spPr bwMode="auto">
              <a:xfrm>
                <a:off x="5349873" y="4090102"/>
                <a:ext cx="1325564" cy="64475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>
                  <a:lnSpc>
                    <a:spcPct val="120000"/>
                  </a:lnSpc>
                  <a:spcBef>
                    <a:spcPct val="50000"/>
                  </a:spcBef>
                  <a:defRPr/>
                </a:pPr>
                <a:r>
                  <a:rPr lang="en-US" altLang="zh-CN" sz="3200" b="1" dirty="0"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2 . 7 8</a:t>
                </a:r>
              </a:p>
            </p:txBody>
          </p:sp>
          <p:sp>
            <p:nvSpPr>
              <p:cNvPr id="12" name="Text Box 59"/>
              <p:cNvSpPr txBox="1">
                <a:spLocks noChangeArrowheads="1"/>
              </p:cNvSpPr>
              <p:nvPr/>
            </p:nvSpPr>
            <p:spPr bwMode="auto">
              <a:xfrm>
                <a:off x="4833935" y="4601463"/>
                <a:ext cx="1768477" cy="64475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>
                  <a:lnSpc>
                    <a:spcPct val="120000"/>
                  </a:lnSpc>
                  <a:spcBef>
                    <a:spcPct val="50000"/>
                  </a:spcBef>
                  <a:defRPr/>
                </a:pPr>
                <a:r>
                  <a:rPr lang="en-US" altLang="zh-CN" sz="3200" b="1" dirty="0"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 +  6 . 6 4</a:t>
                </a:r>
              </a:p>
            </p:txBody>
          </p:sp>
          <p:sp>
            <p:nvSpPr>
              <p:cNvPr id="13" name="Line 60"/>
              <p:cNvSpPr>
                <a:spLocks noChangeShapeType="1"/>
              </p:cNvSpPr>
              <p:nvPr/>
            </p:nvSpPr>
            <p:spPr bwMode="auto">
              <a:xfrm>
                <a:off x="4919660" y="5204932"/>
                <a:ext cx="1641477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 sz="3200"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34855" name="文本框 14"/>
            <p:cNvSpPr txBox="1">
              <a:spLocks noChangeArrowheads="1"/>
            </p:cNvSpPr>
            <p:nvPr/>
          </p:nvSpPr>
          <p:spPr bwMode="auto">
            <a:xfrm>
              <a:off x="1511301" y="3187628"/>
              <a:ext cx="506412" cy="3620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sz="16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34856" name="文本框 15"/>
            <p:cNvSpPr txBox="1">
              <a:spLocks noChangeArrowheads="1"/>
            </p:cNvSpPr>
            <p:nvPr/>
          </p:nvSpPr>
          <p:spPr bwMode="auto">
            <a:xfrm>
              <a:off x="1997076" y="3203503"/>
              <a:ext cx="506412" cy="3620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sz="16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</a:t>
              </a:r>
            </a:p>
          </p:txBody>
        </p:sp>
      </p:grpSp>
      <p:grpSp>
        <p:nvGrpSpPr>
          <p:cNvPr id="20" name="组合 19"/>
          <p:cNvGrpSpPr/>
          <p:nvPr/>
        </p:nvGrpSpPr>
        <p:grpSpPr bwMode="auto">
          <a:xfrm>
            <a:off x="2746375" y="1935163"/>
            <a:ext cx="1825625" cy="2141537"/>
            <a:chOff x="2617788" y="1935163"/>
            <a:chExt cx="1825625" cy="2141537"/>
          </a:xfrm>
        </p:grpSpPr>
        <p:grpSp>
          <p:nvGrpSpPr>
            <p:cNvPr id="34846" name="组合 2"/>
            <p:cNvGrpSpPr/>
            <p:nvPr/>
          </p:nvGrpSpPr>
          <p:grpSpPr bwMode="auto">
            <a:xfrm>
              <a:off x="2617788" y="2393950"/>
              <a:ext cx="1825625" cy="1682750"/>
              <a:chOff x="4786311" y="4090102"/>
              <a:chExt cx="1825626" cy="1683389"/>
            </a:xfrm>
          </p:grpSpPr>
          <p:sp>
            <p:nvSpPr>
              <p:cNvPr id="4" name="Rectangle 51"/>
              <p:cNvSpPr>
                <a:spLocks noChangeArrowheads="1"/>
              </p:cNvSpPr>
              <p:nvPr/>
            </p:nvSpPr>
            <p:spPr bwMode="auto">
              <a:xfrm>
                <a:off x="5159374" y="5128721"/>
                <a:ext cx="1370013" cy="6447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>
                  <a:lnSpc>
                    <a:spcPct val="120000"/>
                  </a:lnSpc>
                  <a:defRPr/>
                </a:pPr>
                <a:r>
                  <a:rPr lang="en-US" altLang="zh-CN" sz="3200" b="1" dirty="0"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6 . 6 4</a:t>
                </a:r>
              </a:p>
            </p:txBody>
          </p:sp>
          <p:sp>
            <p:nvSpPr>
              <p:cNvPr id="5" name="Text Box 58"/>
              <p:cNvSpPr txBox="1">
                <a:spLocks noChangeArrowheads="1"/>
              </p:cNvSpPr>
              <p:nvPr/>
            </p:nvSpPr>
            <p:spPr bwMode="auto">
              <a:xfrm>
                <a:off x="5159374" y="4090102"/>
                <a:ext cx="1452563" cy="6447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>
                  <a:lnSpc>
                    <a:spcPct val="120000"/>
                  </a:lnSpc>
                  <a:spcBef>
                    <a:spcPct val="50000"/>
                  </a:spcBef>
                  <a:defRPr/>
                </a:pPr>
                <a:r>
                  <a:rPr lang="en-US" altLang="zh-CN" sz="3200" b="1" dirty="0"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9 . 4 2</a:t>
                </a:r>
              </a:p>
            </p:txBody>
          </p:sp>
          <p:sp>
            <p:nvSpPr>
              <p:cNvPr id="6" name="Text Box 59"/>
              <p:cNvSpPr txBox="1">
                <a:spLocks noChangeArrowheads="1"/>
              </p:cNvSpPr>
              <p:nvPr/>
            </p:nvSpPr>
            <p:spPr bwMode="auto">
              <a:xfrm>
                <a:off x="4824411" y="4601471"/>
                <a:ext cx="1673226" cy="6320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>
                  <a:lnSpc>
                    <a:spcPct val="120000"/>
                  </a:lnSpc>
                  <a:spcBef>
                    <a:spcPct val="50000"/>
                  </a:spcBef>
                  <a:defRPr/>
                </a:pPr>
                <a:r>
                  <a:rPr lang="en-US" altLang="zh-CN" sz="3200" b="1" dirty="0"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-  2 . 7 8</a:t>
                </a:r>
              </a:p>
            </p:txBody>
          </p:sp>
          <p:sp>
            <p:nvSpPr>
              <p:cNvPr id="7" name="Line 60"/>
              <p:cNvSpPr>
                <a:spLocks noChangeShapeType="1"/>
              </p:cNvSpPr>
              <p:nvPr/>
            </p:nvSpPr>
            <p:spPr bwMode="auto">
              <a:xfrm>
                <a:off x="4786311" y="5204950"/>
                <a:ext cx="1641476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 sz="3200"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34847" name="文本框 13"/>
            <p:cNvSpPr txBox="1">
              <a:spLocks noChangeArrowheads="1"/>
            </p:cNvSpPr>
            <p:nvPr/>
          </p:nvSpPr>
          <p:spPr bwMode="auto">
            <a:xfrm>
              <a:off x="2622550" y="1935163"/>
              <a:ext cx="1266825" cy="523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2800" b="1">
                  <a:latin typeface="楷体" panose="02010609060101010101" pitchFamily="49" charset="-122"/>
                  <a:ea typeface="楷体" panose="02010609060101010101" pitchFamily="49" charset="-122"/>
                  <a:cs typeface="Times New Roman" panose="02020603050405020304" pitchFamily="18" charset="0"/>
                </a:rPr>
                <a:t>验算：</a:t>
              </a:r>
            </a:p>
          </p:txBody>
        </p:sp>
        <p:sp>
          <p:nvSpPr>
            <p:cNvPr id="34848" name="文本框 17"/>
            <p:cNvSpPr txBox="1">
              <a:spLocks noChangeArrowheads="1"/>
            </p:cNvSpPr>
            <p:nvPr/>
          </p:nvSpPr>
          <p:spPr bwMode="auto">
            <a:xfrm>
              <a:off x="2998787" y="2097294"/>
              <a:ext cx="506412" cy="7665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sz="40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·</a:t>
              </a:r>
            </a:p>
          </p:txBody>
        </p:sp>
        <p:sp>
          <p:nvSpPr>
            <p:cNvPr id="34849" name="文本框 18"/>
            <p:cNvSpPr txBox="1">
              <a:spLocks noChangeArrowheads="1"/>
            </p:cNvSpPr>
            <p:nvPr/>
          </p:nvSpPr>
          <p:spPr bwMode="auto">
            <a:xfrm>
              <a:off x="3530600" y="2088556"/>
              <a:ext cx="506412" cy="7665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sz="40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·</a:t>
              </a:r>
            </a:p>
          </p:txBody>
        </p:sp>
      </p:grpSp>
      <p:grpSp>
        <p:nvGrpSpPr>
          <p:cNvPr id="31" name="组合 30"/>
          <p:cNvGrpSpPr/>
          <p:nvPr/>
        </p:nvGrpSpPr>
        <p:grpSpPr bwMode="auto">
          <a:xfrm>
            <a:off x="4568825" y="2444750"/>
            <a:ext cx="2090738" cy="1617663"/>
            <a:chOff x="4592640" y="2152168"/>
            <a:chExt cx="2090739" cy="1619004"/>
          </a:xfrm>
        </p:grpSpPr>
        <p:grpSp>
          <p:nvGrpSpPr>
            <p:cNvPr id="34837" name="组合 20"/>
            <p:cNvGrpSpPr/>
            <p:nvPr/>
          </p:nvGrpSpPr>
          <p:grpSpPr bwMode="auto">
            <a:xfrm>
              <a:off x="4592640" y="2152168"/>
              <a:ext cx="2090739" cy="1619004"/>
              <a:chOff x="663576" y="2441581"/>
              <a:chExt cx="2090739" cy="1619004"/>
            </a:xfrm>
          </p:grpSpPr>
          <p:grpSp>
            <p:nvGrpSpPr>
              <p:cNvPr id="34839" name="组合 11"/>
              <p:cNvGrpSpPr/>
              <p:nvPr/>
            </p:nvGrpSpPr>
            <p:grpSpPr bwMode="auto">
              <a:xfrm>
                <a:off x="663576" y="2441581"/>
                <a:ext cx="2090739" cy="1619004"/>
                <a:chOff x="4740273" y="4137751"/>
                <a:chExt cx="2090741" cy="1619593"/>
              </a:xfrm>
            </p:grpSpPr>
            <p:sp>
              <p:nvSpPr>
                <p:cNvPr id="25" name="Rectangle 51"/>
                <p:cNvSpPr>
                  <a:spLocks noChangeArrowheads="1"/>
                </p:cNvSpPr>
                <p:nvPr/>
              </p:nvSpPr>
              <p:spPr bwMode="auto">
                <a:xfrm>
                  <a:off x="5100637" y="5112050"/>
                  <a:ext cx="1504952" cy="64529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>
                    <a:lnSpc>
                      <a:spcPct val="120000"/>
                    </a:lnSpc>
                    <a:defRPr/>
                  </a:pPr>
                  <a:r>
                    <a:rPr lang="en-US" altLang="zh-CN" sz="3200" b="1" dirty="0"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rPr>
                    <a:t>2 1 . 4 0</a:t>
                  </a:r>
                </a:p>
              </p:txBody>
            </p:sp>
            <p:sp>
              <p:nvSpPr>
                <p:cNvPr id="26" name="Text Box 58"/>
                <p:cNvSpPr txBox="1">
                  <a:spLocks noChangeArrowheads="1"/>
                </p:cNvSpPr>
                <p:nvPr/>
              </p:nvSpPr>
              <p:spPr bwMode="auto">
                <a:xfrm>
                  <a:off x="5070473" y="4137751"/>
                  <a:ext cx="1760541" cy="63257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>
                    <a:lnSpc>
                      <a:spcPct val="120000"/>
                    </a:lnSpc>
                    <a:spcBef>
                      <a:spcPct val="50000"/>
                    </a:spcBef>
                    <a:defRPr/>
                  </a:pPr>
                  <a:r>
                    <a:rPr lang="en-US" altLang="zh-CN" sz="3200" b="1" dirty="0"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rPr>
                    <a:t>1 6 . 5 7</a:t>
                  </a:r>
                </a:p>
              </p:txBody>
            </p:sp>
            <p:sp>
              <p:nvSpPr>
                <p:cNvPr id="27" name="Text Box 59"/>
                <p:cNvSpPr txBox="1">
                  <a:spLocks noChangeArrowheads="1"/>
                </p:cNvSpPr>
                <p:nvPr/>
              </p:nvSpPr>
              <p:spPr bwMode="auto">
                <a:xfrm>
                  <a:off x="4740273" y="4601854"/>
                  <a:ext cx="1881191" cy="63099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>
                    <a:lnSpc>
                      <a:spcPct val="120000"/>
                    </a:lnSpc>
                    <a:spcBef>
                      <a:spcPct val="50000"/>
                    </a:spcBef>
                    <a:defRPr/>
                  </a:pPr>
                  <a:r>
                    <a:rPr lang="en-US" altLang="zh-CN" sz="3200" b="1" dirty="0"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rPr>
                    <a:t> +   4 . 8 3</a:t>
                  </a:r>
                </a:p>
              </p:txBody>
            </p:sp>
            <p:sp>
              <p:nvSpPr>
                <p:cNvPr id="28" name="Line 60"/>
                <p:cNvSpPr>
                  <a:spLocks noChangeShapeType="1"/>
                </p:cNvSpPr>
                <p:nvPr/>
              </p:nvSpPr>
              <p:spPr bwMode="auto">
                <a:xfrm>
                  <a:off x="4919661" y="5204235"/>
                  <a:ext cx="1641477" cy="0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zh-CN" altLang="en-US" sz="3200"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34840" name="文本框 22"/>
              <p:cNvSpPr txBox="1">
                <a:spLocks noChangeArrowheads="1"/>
              </p:cNvSpPr>
              <p:nvPr/>
            </p:nvSpPr>
            <p:spPr bwMode="auto">
              <a:xfrm>
                <a:off x="1511301" y="3187628"/>
                <a:ext cx="506412" cy="3620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>
                  <a:lnSpc>
                    <a:spcPct val="120000"/>
                  </a:lnSpc>
                </a:pPr>
                <a:r>
                  <a:rPr lang="en-US" altLang="zh-CN" sz="16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1</a:t>
                </a:r>
              </a:p>
            </p:txBody>
          </p:sp>
          <p:sp>
            <p:nvSpPr>
              <p:cNvPr id="34841" name="文本框 23"/>
              <p:cNvSpPr txBox="1">
                <a:spLocks noChangeArrowheads="1"/>
              </p:cNvSpPr>
              <p:nvPr/>
            </p:nvSpPr>
            <p:spPr bwMode="auto">
              <a:xfrm>
                <a:off x="1997076" y="3203503"/>
                <a:ext cx="506412" cy="3620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>
                  <a:lnSpc>
                    <a:spcPct val="120000"/>
                  </a:lnSpc>
                </a:pPr>
                <a:r>
                  <a:rPr lang="en-US" altLang="zh-CN" sz="16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1</a:t>
                </a:r>
              </a:p>
            </p:txBody>
          </p:sp>
        </p:grpSp>
        <p:cxnSp>
          <p:nvCxnSpPr>
            <p:cNvPr id="30" name="直接连接符 29"/>
            <p:cNvCxnSpPr/>
            <p:nvPr/>
          </p:nvCxnSpPr>
          <p:spPr>
            <a:xfrm>
              <a:off x="6153154" y="3275461"/>
              <a:ext cx="279400" cy="478233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" name="组合 31"/>
          <p:cNvGrpSpPr/>
          <p:nvPr/>
        </p:nvGrpSpPr>
        <p:grpSpPr bwMode="auto">
          <a:xfrm>
            <a:off x="6524625" y="1966913"/>
            <a:ext cx="1998663" cy="2128837"/>
            <a:chOff x="2445620" y="1935163"/>
            <a:chExt cx="1997794" cy="2128723"/>
          </a:xfrm>
        </p:grpSpPr>
        <p:grpSp>
          <p:nvGrpSpPr>
            <p:cNvPr id="34828" name="组合 32"/>
            <p:cNvGrpSpPr/>
            <p:nvPr/>
          </p:nvGrpSpPr>
          <p:grpSpPr bwMode="auto">
            <a:xfrm>
              <a:off x="2445620" y="2393950"/>
              <a:ext cx="1997794" cy="1669936"/>
              <a:chOff x="4614143" y="4090102"/>
              <a:chExt cx="1997795" cy="1670570"/>
            </a:xfrm>
          </p:grpSpPr>
          <p:sp>
            <p:nvSpPr>
              <p:cNvPr id="37" name="Rectangle 51"/>
              <p:cNvSpPr>
                <a:spLocks noChangeArrowheads="1"/>
              </p:cNvSpPr>
              <p:nvPr/>
            </p:nvSpPr>
            <p:spPr bwMode="auto">
              <a:xfrm>
                <a:off x="4864859" y="5128641"/>
                <a:ext cx="1664565" cy="63203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>
                  <a:lnSpc>
                    <a:spcPct val="120000"/>
                  </a:lnSpc>
                  <a:defRPr/>
                </a:pPr>
                <a:r>
                  <a:rPr lang="en-US" altLang="zh-CN" sz="3200" b="1" dirty="0"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1 6 . 5 7</a:t>
                </a:r>
              </a:p>
            </p:txBody>
          </p:sp>
          <p:sp>
            <p:nvSpPr>
              <p:cNvPr id="38" name="Text Box 58"/>
              <p:cNvSpPr txBox="1">
                <a:spLocks noChangeArrowheads="1"/>
              </p:cNvSpPr>
              <p:nvPr/>
            </p:nvSpPr>
            <p:spPr bwMode="auto">
              <a:xfrm>
                <a:off x="4864859" y="4090077"/>
                <a:ext cx="1747079" cy="63203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>
                  <a:lnSpc>
                    <a:spcPct val="120000"/>
                  </a:lnSpc>
                  <a:spcBef>
                    <a:spcPct val="50000"/>
                  </a:spcBef>
                  <a:defRPr/>
                </a:pPr>
                <a:r>
                  <a:rPr lang="en-US" altLang="zh-CN" sz="3200" b="1" dirty="0"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2 1 . 4 0</a:t>
                </a:r>
              </a:p>
            </p:txBody>
          </p:sp>
          <p:sp>
            <p:nvSpPr>
              <p:cNvPr id="39" name="Text Box 59"/>
              <p:cNvSpPr txBox="1">
                <a:spLocks noChangeArrowheads="1"/>
              </p:cNvSpPr>
              <p:nvPr/>
            </p:nvSpPr>
            <p:spPr bwMode="auto">
              <a:xfrm>
                <a:off x="4614143" y="4601419"/>
                <a:ext cx="1977166" cy="63203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>
                  <a:lnSpc>
                    <a:spcPct val="120000"/>
                  </a:lnSpc>
                  <a:spcBef>
                    <a:spcPct val="50000"/>
                  </a:spcBef>
                  <a:defRPr/>
                </a:pPr>
                <a:r>
                  <a:rPr lang="en-US" altLang="zh-CN" sz="3200" b="1" dirty="0"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-    4 . 8 3</a:t>
                </a:r>
              </a:p>
            </p:txBody>
          </p:sp>
          <p:sp>
            <p:nvSpPr>
              <p:cNvPr id="40" name="Line 60"/>
              <p:cNvSpPr>
                <a:spLocks noChangeShapeType="1"/>
              </p:cNvSpPr>
              <p:nvPr/>
            </p:nvSpPr>
            <p:spPr bwMode="auto">
              <a:xfrm>
                <a:off x="4785519" y="5204866"/>
                <a:ext cx="1642349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 sz="3200"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34829" name="文本框 33"/>
            <p:cNvSpPr txBox="1">
              <a:spLocks noChangeArrowheads="1"/>
            </p:cNvSpPr>
            <p:nvPr/>
          </p:nvSpPr>
          <p:spPr bwMode="auto">
            <a:xfrm>
              <a:off x="2622550" y="1935163"/>
              <a:ext cx="1266825" cy="523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2800" b="1">
                  <a:latin typeface="楷体" panose="02010609060101010101" pitchFamily="49" charset="-122"/>
                  <a:ea typeface="楷体" panose="02010609060101010101" pitchFamily="49" charset="-122"/>
                  <a:cs typeface="Times New Roman" panose="02020603050405020304" pitchFamily="18" charset="0"/>
                </a:rPr>
                <a:t>验算：</a:t>
              </a:r>
            </a:p>
          </p:txBody>
        </p:sp>
        <p:sp>
          <p:nvSpPr>
            <p:cNvPr id="34830" name="文本框 34"/>
            <p:cNvSpPr txBox="1">
              <a:spLocks noChangeArrowheads="1"/>
            </p:cNvSpPr>
            <p:nvPr/>
          </p:nvSpPr>
          <p:spPr bwMode="auto">
            <a:xfrm>
              <a:off x="3011594" y="2049772"/>
              <a:ext cx="506412" cy="7665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sz="40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·</a:t>
              </a:r>
            </a:p>
          </p:txBody>
        </p:sp>
        <p:sp>
          <p:nvSpPr>
            <p:cNvPr id="34831" name="文本框 35"/>
            <p:cNvSpPr txBox="1">
              <a:spLocks noChangeArrowheads="1"/>
            </p:cNvSpPr>
            <p:nvPr/>
          </p:nvSpPr>
          <p:spPr bwMode="auto">
            <a:xfrm>
              <a:off x="3560868" y="2049772"/>
              <a:ext cx="506412" cy="7665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sz="40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·</a:t>
              </a:r>
            </a:p>
          </p:txBody>
        </p:sp>
        <p:sp>
          <p:nvSpPr>
            <p:cNvPr id="34832" name="文本框 40"/>
            <p:cNvSpPr txBox="1">
              <a:spLocks noChangeArrowheads="1"/>
            </p:cNvSpPr>
            <p:nvPr/>
          </p:nvSpPr>
          <p:spPr bwMode="auto">
            <a:xfrm>
              <a:off x="2683748" y="2057768"/>
              <a:ext cx="506412" cy="7665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sz="40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·</a:t>
              </a:r>
            </a:p>
          </p:txBody>
        </p:sp>
      </p:grpSp>
      <p:sp>
        <p:nvSpPr>
          <p:cNvPr id="42" name="文本框 41"/>
          <p:cNvSpPr txBox="1">
            <a:spLocks noChangeArrowheads="1"/>
          </p:cNvSpPr>
          <p:nvPr/>
        </p:nvSpPr>
        <p:spPr bwMode="auto">
          <a:xfrm>
            <a:off x="7672388" y="931863"/>
            <a:ext cx="1049337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21.4</a:t>
            </a:r>
          </a:p>
        </p:txBody>
      </p:sp>
      <p:grpSp>
        <p:nvGrpSpPr>
          <p:cNvPr id="34825" name="组合 2"/>
          <p:cNvGrpSpPr/>
          <p:nvPr/>
        </p:nvGrpSpPr>
        <p:grpSpPr bwMode="auto">
          <a:xfrm>
            <a:off x="2382838" y="4832350"/>
            <a:ext cx="4413250" cy="306388"/>
            <a:chOff x="2382515" y="4832269"/>
            <a:chExt cx="4413894" cy="306387"/>
          </a:xfrm>
        </p:grpSpPr>
        <p:sp>
          <p:nvSpPr>
            <p:cNvPr id="45" name="圆角矩形 44"/>
            <p:cNvSpPr/>
            <p:nvPr/>
          </p:nvSpPr>
          <p:spPr>
            <a:xfrm>
              <a:off x="2382515" y="4832269"/>
              <a:ext cx="4413894" cy="306387"/>
            </a:xfrm>
            <a:prstGeom prst="round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4827" name="矩形 16"/>
            <p:cNvSpPr>
              <a:spLocks noChangeArrowheads="1"/>
            </p:cNvSpPr>
            <p:nvPr/>
          </p:nvSpPr>
          <p:spPr bwMode="auto">
            <a:xfrm>
              <a:off x="2567781" y="4832269"/>
              <a:ext cx="4043363" cy="3063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选自“状元成才路”系列丛书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《</a:t>
              </a:r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创优作业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100</a:t>
              </a:r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分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》</a:t>
              </a:r>
              <a:endParaRPr lang="zh-CN" altLang="en-US" sz="14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4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矩形 1"/>
          <p:cNvSpPr>
            <a:spLocks noChangeArrowheads="1"/>
          </p:cNvSpPr>
          <p:nvPr/>
        </p:nvSpPr>
        <p:spPr bwMode="auto">
          <a:xfrm>
            <a:off x="1443038" y="808038"/>
            <a:ext cx="684688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8.36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 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5.74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＝　　     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10.03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 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7.57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</a:p>
        </p:txBody>
      </p:sp>
      <p:grpSp>
        <p:nvGrpSpPr>
          <p:cNvPr id="25" name="组合 24"/>
          <p:cNvGrpSpPr/>
          <p:nvPr/>
        </p:nvGrpSpPr>
        <p:grpSpPr bwMode="auto">
          <a:xfrm>
            <a:off x="2862263" y="1500188"/>
            <a:ext cx="1879600" cy="2141537"/>
            <a:chOff x="2863009" y="1500981"/>
            <a:chExt cx="1878432" cy="2141537"/>
          </a:xfrm>
        </p:grpSpPr>
        <p:grpSp>
          <p:nvGrpSpPr>
            <p:cNvPr id="35875" name="组合 11"/>
            <p:cNvGrpSpPr/>
            <p:nvPr/>
          </p:nvGrpSpPr>
          <p:grpSpPr bwMode="auto">
            <a:xfrm>
              <a:off x="2863009" y="1500981"/>
              <a:ext cx="1878432" cy="2141537"/>
              <a:chOff x="2564981" y="1935163"/>
              <a:chExt cx="1878432" cy="2141537"/>
            </a:xfrm>
          </p:grpSpPr>
          <p:grpSp>
            <p:nvGrpSpPr>
              <p:cNvPr id="35877" name="组合 12"/>
              <p:cNvGrpSpPr/>
              <p:nvPr/>
            </p:nvGrpSpPr>
            <p:grpSpPr bwMode="auto">
              <a:xfrm>
                <a:off x="2564981" y="2393950"/>
                <a:ext cx="1878432" cy="1682750"/>
                <a:chOff x="4733504" y="4090102"/>
                <a:chExt cx="1878433" cy="1683389"/>
              </a:xfrm>
            </p:grpSpPr>
            <p:sp>
              <p:nvSpPr>
                <p:cNvPr id="17" name="Rectangle 51"/>
                <p:cNvSpPr>
                  <a:spLocks noChangeArrowheads="1"/>
                </p:cNvSpPr>
                <p:nvPr/>
              </p:nvSpPr>
              <p:spPr bwMode="auto">
                <a:xfrm>
                  <a:off x="5158690" y="5128721"/>
                  <a:ext cx="1370748" cy="64477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>
                    <a:lnSpc>
                      <a:spcPct val="120000"/>
                    </a:lnSpc>
                    <a:defRPr/>
                  </a:pPr>
                  <a:r>
                    <a:rPr lang="en-US" altLang="zh-CN" sz="3200" b="1" dirty="0"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rPr>
                    <a:t>8 . 3 6</a:t>
                  </a:r>
                </a:p>
              </p:txBody>
            </p:sp>
            <p:sp>
              <p:nvSpPr>
                <p:cNvPr id="18" name="Text Box 58"/>
                <p:cNvSpPr txBox="1">
                  <a:spLocks noChangeArrowheads="1"/>
                </p:cNvSpPr>
                <p:nvPr/>
              </p:nvSpPr>
              <p:spPr bwMode="auto">
                <a:xfrm>
                  <a:off x="5158690" y="4090102"/>
                  <a:ext cx="1453247" cy="64477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>
                    <a:lnSpc>
                      <a:spcPct val="120000"/>
                    </a:lnSpc>
                    <a:spcBef>
                      <a:spcPct val="50000"/>
                    </a:spcBef>
                    <a:defRPr/>
                  </a:pPr>
                  <a:r>
                    <a:rPr lang="en-US" altLang="zh-CN" sz="3200" b="1" dirty="0"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rPr>
                    <a:t>2 . 6 2</a:t>
                  </a:r>
                </a:p>
              </p:txBody>
            </p:sp>
            <p:sp>
              <p:nvSpPr>
                <p:cNvPr id="19" name="Text Box 59"/>
                <p:cNvSpPr txBox="1">
                  <a:spLocks noChangeArrowheads="1"/>
                </p:cNvSpPr>
                <p:nvPr/>
              </p:nvSpPr>
              <p:spPr bwMode="auto">
                <a:xfrm>
                  <a:off x="4733504" y="4611000"/>
                  <a:ext cx="1673772" cy="632065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>
                    <a:lnSpc>
                      <a:spcPct val="120000"/>
                    </a:lnSpc>
                    <a:spcBef>
                      <a:spcPct val="50000"/>
                    </a:spcBef>
                    <a:defRPr/>
                  </a:pPr>
                  <a:r>
                    <a:rPr lang="en-US" altLang="zh-CN" sz="3200" b="1" dirty="0"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rPr>
                    <a:t>+  5 . 7 4</a:t>
                  </a:r>
                </a:p>
              </p:txBody>
            </p:sp>
            <p:sp>
              <p:nvSpPr>
                <p:cNvPr id="20" name="Line 60"/>
                <p:cNvSpPr>
                  <a:spLocks noChangeShapeType="1"/>
                </p:cNvSpPr>
                <p:nvPr/>
              </p:nvSpPr>
              <p:spPr bwMode="auto">
                <a:xfrm>
                  <a:off x="4785858" y="5204950"/>
                  <a:ext cx="1642043" cy="0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zh-CN" altLang="en-US" sz="3200"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35878" name="文本框 13"/>
              <p:cNvSpPr txBox="1">
                <a:spLocks noChangeArrowheads="1"/>
              </p:cNvSpPr>
              <p:nvPr/>
            </p:nvSpPr>
            <p:spPr bwMode="auto">
              <a:xfrm>
                <a:off x="2622550" y="1935163"/>
                <a:ext cx="1266825" cy="5238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r>
                  <a:rPr lang="zh-CN" altLang="en-US" sz="2800" b="1">
                    <a:latin typeface="楷体" panose="02010609060101010101" pitchFamily="49" charset="-122"/>
                    <a:ea typeface="楷体" panose="02010609060101010101" pitchFamily="49" charset="-122"/>
                    <a:cs typeface="Times New Roman" panose="02020603050405020304" pitchFamily="18" charset="0"/>
                  </a:rPr>
                  <a:t>验算：</a:t>
                </a:r>
              </a:p>
            </p:txBody>
          </p:sp>
        </p:grpSp>
        <p:sp>
          <p:nvSpPr>
            <p:cNvPr id="35876" name="文本框 21"/>
            <p:cNvSpPr txBox="1">
              <a:spLocks noChangeArrowheads="1"/>
            </p:cNvSpPr>
            <p:nvPr/>
          </p:nvSpPr>
          <p:spPr bwMode="auto">
            <a:xfrm>
              <a:off x="3483347" y="2779789"/>
              <a:ext cx="506412" cy="3620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sz="16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</a:t>
              </a:r>
            </a:p>
          </p:txBody>
        </p:sp>
      </p:grpSp>
      <p:grpSp>
        <p:nvGrpSpPr>
          <p:cNvPr id="24" name="组合 23"/>
          <p:cNvGrpSpPr/>
          <p:nvPr/>
        </p:nvGrpSpPr>
        <p:grpSpPr bwMode="auto">
          <a:xfrm>
            <a:off x="993775" y="1622425"/>
            <a:ext cx="1946275" cy="2019300"/>
            <a:chOff x="993354" y="1622733"/>
            <a:chExt cx="1946275" cy="2019785"/>
          </a:xfrm>
        </p:grpSpPr>
        <p:grpSp>
          <p:nvGrpSpPr>
            <p:cNvPr id="35869" name="组合 11"/>
            <p:cNvGrpSpPr/>
            <p:nvPr/>
          </p:nvGrpSpPr>
          <p:grpSpPr bwMode="auto">
            <a:xfrm>
              <a:off x="993354" y="1959768"/>
              <a:ext cx="1946275" cy="1682750"/>
              <a:chOff x="4900610" y="4090102"/>
              <a:chExt cx="1946277" cy="1683362"/>
            </a:xfrm>
          </p:grpSpPr>
          <p:sp>
            <p:nvSpPr>
              <p:cNvPr id="8" name="Rectangle 51"/>
              <p:cNvSpPr>
                <a:spLocks noChangeArrowheads="1"/>
              </p:cNvSpPr>
              <p:nvPr/>
            </p:nvSpPr>
            <p:spPr bwMode="auto">
              <a:xfrm>
                <a:off x="5341935" y="5128550"/>
                <a:ext cx="1504952" cy="64491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>
                  <a:lnSpc>
                    <a:spcPct val="120000"/>
                  </a:lnSpc>
                  <a:defRPr/>
                </a:pPr>
                <a:r>
                  <a:rPr lang="en-US" altLang="zh-CN" sz="3200" b="1" dirty="0"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2 . 6 2</a:t>
                </a:r>
              </a:p>
            </p:txBody>
          </p:sp>
          <p:sp>
            <p:nvSpPr>
              <p:cNvPr id="9" name="Text Box 58"/>
              <p:cNvSpPr txBox="1">
                <a:spLocks noChangeArrowheads="1"/>
              </p:cNvSpPr>
              <p:nvPr/>
            </p:nvSpPr>
            <p:spPr bwMode="auto">
              <a:xfrm>
                <a:off x="5349873" y="4089698"/>
                <a:ext cx="1325563" cy="64491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>
                  <a:lnSpc>
                    <a:spcPct val="120000"/>
                  </a:lnSpc>
                  <a:spcBef>
                    <a:spcPct val="50000"/>
                  </a:spcBef>
                  <a:defRPr/>
                </a:pPr>
                <a:r>
                  <a:rPr lang="en-US" altLang="zh-CN" sz="3200" b="1" dirty="0"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8 . 3 6</a:t>
                </a:r>
              </a:p>
            </p:txBody>
          </p:sp>
          <p:sp>
            <p:nvSpPr>
              <p:cNvPr id="10" name="Text Box 59"/>
              <p:cNvSpPr txBox="1">
                <a:spLocks noChangeArrowheads="1"/>
              </p:cNvSpPr>
              <p:nvPr/>
            </p:nvSpPr>
            <p:spPr bwMode="auto">
              <a:xfrm>
                <a:off x="4900610" y="4601181"/>
                <a:ext cx="1768477" cy="64491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>
                  <a:lnSpc>
                    <a:spcPct val="120000"/>
                  </a:lnSpc>
                  <a:spcBef>
                    <a:spcPct val="50000"/>
                  </a:spcBef>
                  <a:defRPr/>
                </a:pPr>
                <a:r>
                  <a:rPr lang="en-US" altLang="zh-CN" sz="3200" b="1" dirty="0"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 -  5 . 7 4</a:t>
                </a:r>
              </a:p>
            </p:txBody>
          </p:sp>
          <p:sp>
            <p:nvSpPr>
              <p:cNvPr id="11" name="Line 60"/>
              <p:cNvSpPr>
                <a:spLocks noChangeShapeType="1"/>
              </p:cNvSpPr>
              <p:nvPr/>
            </p:nvSpPr>
            <p:spPr bwMode="auto">
              <a:xfrm>
                <a:off x="4919660" y="5204796"/>
                <a:ext cx="1641477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 sz="3200"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35870" name="文本框 22"/>
            <p:cNvSpPr txBox="1">
              <a:spLocks noChangeArrowheads="1"/>
            </p:cNvSpPr>
            <p:nvPr/>
          </p:nvSpPr>
          <p:spPr bwMode="auto">
            <a:xfrm>
              <a:off x="1442617" y="1622733"/>
              <a:ext cx="506412" cy="7665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sz="40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·</a:t>
              </a:r>
            </a:p>
          </p:txBody>
        </p:sp>
      </p:grpSp>
      <p:sp>
        <p:nvSpPr>
          <p:cNvPr id="26" name="文本框 25"/>
          <p:cNvSpPr txBox="1">
            <a:spLocks noChangeArrowheads="1"/>
          </p:cNvSpPr>
          <p:nvPr/>
        </p:nvSpPr>
        <p:spPr bwMode="auto">
          <a:xfrm>
            <a:off x="3973513" y="728663"/>
            <a:ext cx="10509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2.62</a:t>
            </a:r>
          </a:p>
        </p:txBody>
      </p:sp>
      <p:grpSp>
        <p:nvGrpSpPr>
          <p:cNvPr id="27" name="组合 26"/>
          <p:cNvGrpSpPr/>
          <p:nvPr/>
        </p:nvGrpSpPr>
        <p:grpSpPr bwMode="auto">
          <a:xfrm>
            <a:off x="4868863" y="1622425"/>
            <a:ext cx="2159000" cy="2038350"/>
            <a:chOff x="781004" y="1604950"/>
            <a:chExt cx="2158626" cy="2037568"/>
          </a:xfrm>
        </p:grpSpPr>
        <p:grpSp>
          <p:nvGrpSpPr>
            <p:cNvPr id="35861" name="组合 11"/>
            <p:cNvGrpSpPr/>
            <p:nvPr/>
          </p:nvGrpSpPr>
          <p:grpSpPr bwMode="auto">
            <a:xfrm>
              <a:off x="781004" y="1959768"/>
              <a:ext cx="2158626" cy="1682750"/>
              <a:chOff x="4688259" y="4090102"/>
              <a:chExt cx="2158628" cy="1683362"/>
            </a:xfrm>
          </p:grpSpPr>
          <p:sp>
            <p:nvSpPr>
              <p:cNvPr id="30" name="Rectangle 51"/>
              <p:cNvSpPr>
                <a:spLocks noChangeArrowheads="1"/>
              </p:cNvSpPr>
              <p:nvPr/>
            </p:nvSpPr>
            <p:spPr bwMode="auto">
              <a:xfrm>
                <a:off x="5342196" y="5128952"/>
                <a:ext cx="1504691" cy="6445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>
                  <a:lnSpc>
                    <a:spcPct val="120000"/>
                  </a:lnSpc>
                  <a:defRPr/>
                </a:pPr>
                <a:r>
                  <a:rPr lang="en-US" altLang="zh-CN" sz="3200" b="1" dirty="0"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2 . 4 6</a:t>
                </a:r>
              </a:p>
            </p:txBody>
          </p:sp>
          <p:sp>
            <p:nvSpPr>
              <p:cNvPr id="31" name="Text Box 58"/>
              <p:cNvSpPr txBox="1">
                <a:spLocks noChangeArrowheads="1"/>
              </p:cNvSpPr>
              <p:nvPr/>
            </p:nvSpPr>
            <p:spPr bwMode="auto">
              <a:xfrm>
                <a:off x="5018402" y="4090748"/>
                <a:ext cx="1657064" cy="6318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>
                  <a:lnSpc>
                    <a:spcPct val="120000"/>
                  </a:lnSpc>
                  <a:spcBef>
                    <a:spcPct val="50000"/>
                  </a:spcBef>
                  <a:defRPr/>
                </a:pPr>
                <a:r>
                  <a:rPr lang="en-US" altLang="zh-CN" sz="3200" b="1" dirty="0"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1 0 . 0 3</a:t>
                </a:r>
              </a:p>
            </p:txBody>
          </p:sp>
          <p:sp>
            <p:nvSpPr>
              <p:cNvPr id="32" name="Text Box 59"/>
              <p:cNvSpPr txBox="1">
                <a:spLocks noChangeArrowheads="1"/>
              </p:cNvSpPr>
              <p:nvPr/>
            </p:nvSpPr>
            <p:spPr bwMode="auto">
              <a:xfrm>
                <a:off x="4688259" y="4611437"/>
                <a:ext cx="2101488" cy="6445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>
                  <a:lnSpc>
                    <a:spcPct val="120000"/>
                  </a:lnSpc>
                  <a:spcBef>
                    <a:spcPct val="50000"/>
                  </a:spcBef>
                  <a:defRPr/>
                </a:pPr>
                <a:r>
                  <a:rPr lang="en-US" altLang="zh-CN" sz="3200" b="1" dirty="0"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 -    7 . 5 7</a:t>
                </a:r>
              </a:p>
            </p:txBody>
          </p:sp>
          <p:sp>
            <p:nvSpPr>
              <p:cNvPr id="33" name="Line 60"/>
              <p:cNvSpPr>
                <a:spLocks noChangeShapeType="1"/>
              </p:cNvSpPr>
              <p:nvPr/>
            </p:nvSpPr>
            <p:spPr bwMode="auto">
              <a:xfrm>
                <a:off x="4919994" y="5205150"/>
                <a:ext cx="1641192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 sz="3200"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35862" name="文本框 28"/>
            <p:cNvSpPr txBox="1">
              <a:spLocks noChangeArrowheads="1"/>
            </p:cNvSpPr>
            <p:nvPr/>
          </p:nvSpPr>
          <p:spPr bwMode="auto">
            <a:xfrm>
              <a:off x="1121472" y="1612893"/>
              <a:ext cx="506412" cy="7665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sz="40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·</a:t>
              </a:r>
            </a:p>
          </p:txBody>
        </p:sp>
        <p:sp>
          <p:nvSpPr>
            <p:cNvPr id="35863" name="文本框 33"/>
            <p:cNvSpPr txBox="1">
              <a:spLocks noChangeArrowheads="1"/>
            </p:cNvSpPr>
            <p:nvPr/>
          </p:nvSpPr>
          <p:spPr bwMode="auto">
            <a:xfrm>
              <a:off x="1422304" y="1604950"/>
              <a:ext cx="506412" cy="7665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sz="40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·</a:t>
              </a:r>
            </a:p>
          </p:txBody>
        </p:sp>
        <p:sp>
          <p:nvSpPr>
            <p:cNvPr id="35864" name="文本框 34"/>
            <p:cNvSpPr txBox="1">
              <a:spLocks noChangeArrowheads="1"/>
            </p:cNvSpPr>
            <p:nvPr/>
          </p:nvSpPr>
          <p:spPr bwMode="auto">
            <a:xfrm>
              <a:off x="1939691" y="1606801"/>
              <a:ext cx="452800" cy="7662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sz="40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·</a:t>
              </a:r>
            </a:p>
          </p:txBody>
        </p:sp>
      </p:grpSp>
      <p:grpSp>
        <p:nvGrpSpPr>
          <p:cNvPr id="36" name="组合 35"/>
          <p:cNvGrpSpPr/>
          <p:nvPr/>
        </p:nvGrpSpPr>
        <p:grpSpPr bwMode="auto">
          <a:xfrm>
            <a:off x="6896100" y="1519238"/>
            <a:ext cx="1878013" cy="2128837"/>
            <a:chOff x="2863009" y="1500981"/>
            <a:chExt cx="1878432" cy="2128723"/>
          </a:xfrm>
        </p:grpSpPr>
        <p:grpSp>
          <p:nvGrpSpPr>
            <p:cNvPr id="35852" name="组合 36"/>
            <p:cNvGrpSpPr/>
            <p:nvPr/>
          </p:nvGrpSpPr>
          <p:grpSpPr bwMode="auto">
            <a:xfrm>
              <a:off x="2863009" y="1500981"/>
              <a:ext cx="1878432" cy="2128723"/>
              <a:chOff x="2564981" y="1935163"/>
              <a:chExt cx="1878432" cy="2128723"/>
            </a:xfrm>
          </p:grpSpPr>
          <p:grpSp>
            <p:nvGrpSpPr>
              <p:cNvPr id="35855" name="组合 38"/>
              <p:cNvGrpSpPr/>
              <p:nvPr/>
            </p:nvGrpSpPr>
            <p:grpSpPr bwMode="auto">
              <a:xfrm>
                <a:off x="2564981" y="2393950"/>
                <a:ext cx="1878432" cy="1669936"/>
                <a:chOff x="4733504" y="4090102"/>
                <a:chExt cx="1878433" cy="1670570"/>
              </a:xfrm>
            </p:grpSpPr>
            <p:sp>
              <p:nvSpPr>
                <p:cNvPr id="41" name="Rectangle 51"/>
                <p:cNvSpPr>
                  <a:spLocks noChangeArrowheads="1"/>
                </p:cNvSpPr>
                <p:nvPr/>
              </p:nvSpPr>
              <p:spPr bwMode="auto">
                <a:xfrm>
                  <a:off x="4904992" y="5128641"/>
                  <a:ext cx="1624376" cy="632031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>
                    <a:lnSpc>
                      <a:spcPct val="120000"/>
                    </a:lnSpc>
                    <a:defRPr/>
                  </a:pPr>
                  <a:r>
                    <a:rPr lang="en-US" altLang="zh-CN" sz="3200" b="1" dirty="0"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rPr>
                    <a:t>1 0 . 0 3</a:t>
                  </a:r>
                </a:p>
              </p:txBody>
            </p:sp>
            <p:sp>
              <p:nvSpPr>
                <p:cNvPr id="42" name="Text Box 58"/>
                <p:cNvSpPr txBox="1">
                  <a:spLocks noChangeArrowheads="1"/>
                </p:cNvSpPr>
                <p:nvPr/>
              </p:nvSpPr>
              <p:spPr bwMode="auto">
                <a:xfrm>
                  <a:off x="5159049" y="4090077"/>
                  <a:ext cx="1452888" cy="644735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>
                    <a:lnSpc>
                      <a:spcPct val="120000"/>
                    </a:lnSpc>
                    <a:spcBef>
                      <a:spcPct val="50000"/>
                    </a:spcBef>
                    <a:defRPr/>
                  </a:pPr>
                  <a:r>
                    <a:rPr lang="en-US" altLang="zh-CN" sz="3200" b="1" dirty="0"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rPr>
                    <a:t>7 . 5 7</a:t>
                  </a:r>
                </a:p>
              </p:txBody>
            </p:sp>
            <p:sp>
              <p:nvSpPr>
                <p:cNvPr id="43" name="Text Box 59"/>
                <p:cNvSpPr txBox="1">
                  <a:spLocks noChangeArrowheads="1"/>
                </p:cNvSpPr>
                <p:nvPr/>
              </p:nvSpPr>
              <p:spPr bwMode="auto">
                <a:xfrm>
                  <a:off x="4733504" y="4610947"/>
                  <a:ext cx="1673599" cy="632031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>
                    <a:lnSpc>
                      <a:spcPct val="120000"/>
                    </a:lnSpc>
                    <a:spcBef>
                      <a:spcPct val="50000"/>
                    </a:spcBef>
                    <a:defRPr/>
                  </a:pPr>
                  <a:r>
                    <a:rPr lang="en-US" altLang="zh-CN" sz="3200" b="1" dirty="0"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rPr>
                    <a:t>+  2 . 4 6</a:t>
                  </a:r>
                </a:p>
              </p:txBody>
            </p:sp>
            <p:sp>
              <p:nvSpPr>
                <p:cNvPr id="44" name="Line 60"/>
                <p:cNvSpPr>
                  <a:spLocks noChangeShapeType="1"/>
                </p:cNvSpPr>
                <p:nvPr/>
              </p:nvSpPr>
              <p:spPr bwMode="auto">
                <a:xfrm>
                  <a:off x="4785904" y="5204866"/>
                  <a:ext cx="1641842" cy="0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zh-CN" altLang="en-US" sz="3200"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35856" name="文本框 39"/>
              <p:cNvSpPr txBox="1">
                <a:spLocks noChangeArrowheads="1"/>
              </p:cNvSpPr>
              <p:nvPr/>
            </p:nvSpPr>
            <p:spPr bwMode="auto">
              <a:xfrm>
                <a:off x="2622550" y="1935163"/>
                <a:ext cx="1266825" cy="5238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r>
                  <a:rPr lang="zh-CN" altLang="en-US" sz="2800" b="1">
                    <a:latin typeface="楷体" panose="02010609060101010101" pitchFamily="49" charset="-122"/>
                    <a:ea typeface="楷体" panose="02010609060101010101" pitchFamily="49" charset="-122"/>
                    <a:cs typeface="Times New Roman" panose="02020603050405020304" pitchFamily="18" charset="0"/>
                  </a:rPr>
                  <a:t>验算：</a:t>
                </a:r>
              </a:p>
            </p:txBody>
          </p:sp>
        </p:grpSp>
        <p:sp>
          <p:nvSpPr>
            <p:cNvPr id="35853" name="文本框 37"/>
            <p:cNvSpPr txBox="1">
              <a:spLocks noChangeArrowheads="1"/>
            </p:cNvSpPr>
            <p:nvPr/>
          </p:nvSpPr>
          <p:spPr bwMode="auto">
            <a:xfrm>
              <a:off x="3508747" y="2768610"/>
              <a:ext cx="506412" cy="3620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sz="16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35854" name="文本框 44"/>
            <p:cNvSpPr txBox="1">
              <a:spLocks noChangeArrowheads="1"/>
            </p:cNvSpPr>
            <p:nvPr/>
          </p:nvSpPr>
          <p:spPr bwMode="auto">
            <a:xfrm>
              <a:off x="4003774" y="2775422"/>
              <a:ext cx="506412" cy="3620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sz="16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</a:t>
              </a:r>
            </a:p>
          </p:txBody>
        </p:sp>
      </p:grpSp>
      <p:sp>
        <p:nvSpPr>
          <p:cNvPr id="46" name="文本框 45"/>
          <p:cNvSpPr txBox="1">
            <a:spLocks noChangeArrowheads="1"/>
          </p:cNvSpPr>
          <p:nvPr/>
        </p:nvSpPr>
        <p:spPr bwMode="auto">
          <a:xfrm>
            <a:off x="7794625" y="758825"/>
            <a:ext cx="10509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2.46</a:t>
            </a:r>
          </a:p>
        </p:txBody>
      </p:sp>
      <p:grpSp>
        <p:nvGrpSpPr>
          <p:cNvPr id="35849" name="组合 2"/>
          <p:cNvGrpSpPr/>
          <p:nvPr/>
        </p:nvGrpSpPr>
        <p:grpSpPr bwMode="auto">
          <a:xfrm>
            <a:off x="2382838" y="4832350"/>
            <a:ext cx="4413250" cy="306388"/>
            <a:chOff x="2382515" y="4832269"/>
            <a:chExt cx="4413894" cy="306387"/>
          </a:xfrm>
        </p:grpSpPr>
        <p:sp>
          <p:nvSpPr>
            <p:cNvPr id="47" name="圆角矩形 46"/>
            <p:cNvSpPr/>
            <p:nvPr/>
          </p:nvSpPr>
          <p:spPr>
            <a:xfrm>
              <a:off x="2382515" y="4832269"/>
              <a:ext cx="4413894" cy="306387"/>
            </a:xfrm>
            <a:prstGeom prst="round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5851" name="矩形 16"/>
            <p:cNvSpPr>
              <a:spLocks noChangeArrowheads="1"/>
            </p:cNvSpPr>
            <p:nvPr/>
          </p:nvSpPr>
          <p:spPr bwMode="auto">
            <a:xfrm>
              <a:off x="2567781" y="4832269"/>
              <a:ext cx="4043363" cy="3063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选自“状元成才路”系列丛书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《</a:t>
              </a:r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创优作业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100</a:t>
              </a:r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分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》</a:t>
              </a:r>
              <a:endParaRPr lang="zh-CN" altLang="en-US" sz="14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46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矩形 1"/>
          <p:cNvSpPr>
            <a:spLocks noChangeArrowheads="1"/>
          </p:cNvSpPr>
          <p:nvPr/>
        </p:nvSpPr>
        <p:spPr bwMode="auto">
          <a:xfrm>
            <a:off x="1116013" y="307975"/>
            <a:ext cx="2376487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买水果。</a:t>
            </a:r>
          </a:p>
        </p:txBody>
      </p:sp>
      <p:pic>
        <p:nvPicPr>
          <p:cNvPr id="36867" name="图片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200" y="919163"/>
            <a:ext cx="7558088" cy="1325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68" name="矩形 3"/>
          <p:cNvSpPr>
            <a:spLocks noChangeArrowheads="1"/>
          </p:cNvSpPr>
          <p:nvPr/>
        </p:nvSpPr>
        <p:spPr bwMode="auto">
          <a:xfrm>
            <a:off x="971550" y="2233613"/>
            <a:ext cx="7556500" cy="1303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(1) 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买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1kg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香蕉和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1kg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草莓，共需多少钱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?</a:t>
            </a:r>
          </a:p>
          <a:p>
            <a:pPr>
              <a:lnSpc>
                <a:spcPct val="13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(2) 1kg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西瓜比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1kg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樱桃便宜多少钱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?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矩形 6"/>
          <p:cNvSpPr>
            <a:spLocks noChangeArrowheads="1"/>
          </p:cNvSpPr>
          <p:nvPr/>
        </p:nvSpPr>
        <p:spPr bwMode="auto">
          <a:xfrm>
            <a:off x="676275" y="3586480"/>
            <a:ext cx="4648835" cy="730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(1)7.2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＋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12.8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20(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　</a:t>
            </a:r>
          </a:p>
        </p:txBody>
      </p:sp>
      <p:grpSp>
        <p:nvGrpSpPr>
          <p:cNvPr id="36870" name="组合 2"/>
          <p:cNvGrpSpPr/>
          <p:nvPr/>
        </p:nvGrpSpPr>
        <p:grpSpPr bwMode="auto">
          <a:xfrm>
            <a:off x="2382838" y="4832350"/>
            <a:ext cx="4413250" cy="306388"/>
            <a:chOff x="2382515" y="4832269"/>
            <a:chExt cx="4413894" cy="306387"/>
          </a:xfrm>
        </p:grpSpPr>
        <p:sp>
          <p:nvSpPr>
            <p:cNvPr id="9" name="圆角矩形 8"/>
            <p:cNvSpPr/>
            <p:nvPr/>
          </p:nvSpPr>
          <p:spPr>
            <a:xfrm>
              <a:off x="2382515" y="4832269"/>
              <a:ext cx="4413894" cy="306387"/>
            </a:xfrm>
            <a:prstGeom prst="round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6872" name="矩形 16"/>
            <p:cNvSpPr>
              <a:spLocks noChangeArrowheads="1"/>
            </p:cNvSpPr>
            <p:nvPr/>
          </p:nvSpPr>
          <p:spPr bwMode="auto">
            <a:xfrm>
              <a:off x="2567781" y="4832269"/>
              <a:ext cx="4043363" cy="3063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选自“状元成才路”系列丛书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《</a:t>
              </a:r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创优作业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100</a:t>
              </a:r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分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》</a:t>
              </a:r>
              <a:endParaRPr lang="zh-CN" altLang="en-US" sz="14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4636770" y="3572510"/>
            <a:ext cx="4082415" cy="73088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(2)27.6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－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3.8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＝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23.8(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元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)</a:t>
            </a: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" grpId="0"/>
      <p:bldP spid="2" grpId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矩形 2"/>
          <p:cNvSpPr>
            <a:spLocks noChangeArrowheads="1"/>
          </p:cNvSpPr>
          <p:nvPr/>
        </p:nvSpPr>
        <p:spPr bwMode="auto">
          <a:xfrm>
            <a:off x="900113" y="301625"/>
            <a:ext cx="7488237" cy="1304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60680" indent="-36068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3. 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成成家两个月的煤气费和电费如下，把表填完整。</a:t>
            </a:r>
          </a:p>
        </p:txBody>
      </p:sp>
      <p:pic>
        <p:nvPicPr>
          <p:cNvPr id="37891" name="图片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813" y="1606550"/>
            <a:ext cx="6245225" cy="2649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2981325" y="2927350"/>
            <a:ext cx="1193800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20.30</a:t>
            </a:r>
          </a:p>
        </p:txBody>
      </p:sp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2941638" y="3559175"/>
            <a:ext cx="1195387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43.35</a:t>
            </a:r>
          </a:p>
        </p:txBody>
      </p:sp>
      <p:sp>
        <p:nvSpPr>
          <p:cNvPr id="7" name="文本框 6"/>
          <p:cNvSpPr txBox="1">
            <a:spLocks noChangeArrowheads="1"/>
          </p:cNvSpPr>
          <p:nvPr/>
        </p:nvSpPr>
        <p:spPr bwMode="auto">
          <a:xfrm>
            <a:off x="4821238" y="3559175"/>
            <a:ext cx="1193800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27.87</a:t>
            </a:r>
          </a:p>
        </p:txBody>
      </p:sp>
      <p:sp>
        <p:nvSpPr>
          <p:cNvPr id="8" name="文本框 7"/>
          <p:cNvSpPr txBox="1">
            <a:spLocks noChangeArrowheads="1"/>
          </p:cNvSpPr>
          <p:nvPr/>
        </p:nvSpPr>
        <p:spPr bwMode="auto">
          <a:xfrm>
            <a:off x="6386513" y="2259013"/>
            <a:ext cx="1193800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35.32</a:t>
            </a:r>
          </a:p>
        </p:txBody>
      </p:sp>
      <p:sp>
        <p:nvSpPr>
          <p:cNvPr id="9" name="文本框 8"/>
          <p:cNvSpPr txBox="1">
            <a:spLocks noChangeArrowheads="1"/>
          </p:cNvSpPr>
          <p:nvPr/>
        </p:nvSpPr>
        <p:spPr bwMode="auto">
          <a:xfrm>
            <a:off x="6402388" y="3543300"/>
            <a:ext cx="1193800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71.22</a:t>
            </a:r>
          </a:p>
        </p:txBody>
      </p:sp>
      <p:grpSp>
        <p:nvGrpSpPr>
          <p:cNvPr id="37897" name="组合 2"/>
          <p:cNvGrpSpPr/>
          <p:nvPr/>
        </p:nvGrpSpPr>
        <p:grpSpPr bwMode="auto">
          <a:xfrm>
            <a:off x="2382838" y="4832350"/>
            <a:ext cx="4413250" cy="306388"/>
            <a:chOff x="2382515" y="4832269"/>
            <a:chExt cx="4413894" cy="306387"/>
          </a:xfrm>
        </p:grpSpPr>
        <p:sp>
          <p:nvSpPr>
            <p:cNvPr id="12" name="圆角矩形 11"/>
            <p:cNvSpPr/>
            <p:nvPr/>
          </p:nvSpPr>
          <p:spPr>
            <a:xfrm>
              <a:off x="2382515" y="4832269"/>
              <a:ext cx="4413894" cy="306387"/>
            </a:xfrm>
            <a:prstGeom prst="round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7899" name="矩形 16"/>
            <p:cNvSpPr>
              <a:spLocks noChangeArrowheads="1"/>
            </p:cNvSpPr>
            <p:nvPr/>
          </p:nvSpPr>
          <p:spPr bwMode="auto">
            <a:xfrm>
              <a:off x="2567781" y="4832269"/>
              <a:ext cx="4043363" cy="3063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选自“状元成才路”系列丛书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《</a:t>
              </a:r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创优作业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100</a:t>
              </a:r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分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》</a:t>
              </a:r>
              <a:endParaRPr lang="zh-CN" altLang="en-US" sz="14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</p:bldLst>
  </p:timing>
</p:sld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1582</Words>
  <Application>Microsoft Office PowerPoint</Application>
  <PresentationFormat>全屏显示(16:9)</PresentationFormat>
  <Paragraphs>394</Paragraphs>
  <Slides>31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31</vt:i4>
      </vt:variant>
    </vt:vector>
  </HeadingPairs>
  <TitlesOfParts>
    <vt:vector size="42" baseType="lpstr">
      <vt:lpstr>等线</vt:lpstr>
      <vt:lpstr>等线 Light</vt:lpstr>
      <vt:lpstr>黑体</vt:lpstr>
      <vt:lpstr>楷体</vt:lpstr>
      <vt:lpstr>楷体_GB2312</vt:lpstr>
      <vt:lpstr>宋体</vt:lpstr>
      <vt:lpstr>微软雅黑</vt:lpstr>
      <vt:lpstr>幼圆</vt:lpstr>
      <vt:lpstr>Arial</vt:lpstr>
      <vt:lpstr>Times New Roman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状元成才路</Manager>
  <Company>状元成才路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状元成才路</dc:description>
  <cp:lastModifiedBy>litao</cp:lastModifiedBy>
  <cp:revision>260</cp:revision>
  <dcterms:created xsi:type="dcterms:W3CDTF">2015-08-27T07:30:00Z</dcterms:created>
  <dcterms:modified xsi:type="dcterms:W3CDTF">2023-11-21T05:37:20Z</dcterms:modified>
  <cp:category>状元成才路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2052-11.8.2.11734</vt:lpwstr>
  </property>
  <property fmtid="{D5CDD505-2E9C-101B-9397-08002B2CF9AE}" pid="3" name="ICV">
    <vt:lpwstr>A633589455A444A4AEE7E7E10FEDC295</vt:lpwstr>
  </property>
</Properties>
</file>