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63" r:id="rId2"/>
    <p:sldId id="264" r:id="rId3"/>
    <p:sldId id="269" r:id="rId4"/>
    <p:sldId id="362" r:id="rId5"/>
    <p:sldId id="364" r:id="rId6"/>
    <p:sldId id="350" r:id="rId7"/>
    <p:sldId id="355" r:id="rId8"/>
    <p:sldId id="345" r:id="rId9"/>
    <p:sldId id="357" r:id="rId10"/>
    <p:sldId id="358" r:id="rId11"/>
    <p:sldId id="359" r:id="rId12"/>
    <p:sldId id="365" r:id="rId13"/>
    <p:sldId id="366" r:id="rId14"/>
    <p:sldId id="367" r:id="rId15"/>
    <p:sldId id="270" r:id="rId16"/>
    <p:sldId id="369" r:id="rId17"/>
    <p:sldId id="370" r:id="rId1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6">
          <p15:clr>
            <a:srgbClr val="A4A3A4"/>
          </p15:clr>
        </p15:guide>
        <p15:guide id="2" orient="horz" pos="742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5D7"/>
    <a:srgbClr val="395E58"/>
    <a:srgbClr val="C0A7C5"/>
    <a:srgbClr val="FFFFFF"/>
    <a:srgbClr val="FEFEED"/>
    <a:srgbClr val="21A0A3"/>
    <a:srgbClr val="24AFB2"/>
    <a:srgbClr val="28C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36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230" y="444"/>
      </p:cViewPr>
      <p:guideLst>
        <p:guide orient="horz" pos="1666"/>
        <p:guide orient="horz" pos="742"/>
        <p:guide orient="horz" pos="2970"/>
        <p:guide pos="158"/>
        <p:guide pos="352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22755A7-7150-40B7-803C-E01318445C6C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277285C-0012-4E19-AE2F-E4704BC5FD6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56E1E233-DB62-4E5A-8E91-C43C7BF9FDB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747713" y="225425"/>
            <a:ext cx="5381625" cy="3619500"/>
            <a:chOff x="747639" y="225771"/>
            <a:chExt cx="7257714" cy="4879990"/>
          </a:xfrm>
        </p:grpSpPr>
        <p:pic>
          <p:nvPicPr>
            <p:cNvPr id="4" name="图片 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639" y="1382527"/>
              <a:ext cx="793750" cy="704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38553" y="4064361"/>
              <a:ext cx="1066800" cy="104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01572" y="225771"/>
              <a:ext cx="1020313" cy="1107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24275"/>
            <a:ext cx="219868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27">
            <a:extLst>
              <a:ext uri="{FF2B5EF4-FFF2-40B4-BE49-F238E27FC236}">
                <a16:creationId xmlns:a16="http://schemas.microsoft.com/office/drawing/2014/main" id="{B21468AD-1402-4C5D-8596-FE667D29DB0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201613" y="177800"/>
            <a:ext cx="8740775" cy="4784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1513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3" y="4394200"/>
            <a:ext cx="1243012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538" y="3808413"/>
            <a:ext cx="1087437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27">
            <a:extLst>
              <a:ext uri="{FF2B5EF4-FFF2-40B4-BE49-F238E27FC236}">
                <a16:creationId xmlns:a16="http://schemas.microsoft.com/office/drawing/2014/main" id="{0ED80A16-9E5E-4271-B8DD-5BA0C26327B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B179DB8-7AAF-4B83-9A25-6DC4623F21BC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20791" y="1463405"/>
            <a:ext cx="6048672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>
            <a:defPPr>
              <a:defRPr lang="zh-CN"/>
            </a:defPPr>
            <a:lvl1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r>
              <a:rPr lang="zh-CN" altLang="en-US" dirty="0">
                <a:ln w="6350">
                  <a:noFill/>
                </a:ln>
                <a:solidFill>
                  <a:srgbClr val="395E58"/>
                </a:solidFill>
                <a:sym typeface="+mn-lt"/>
              </a:rPr>
              <a:t>小数加减法（</a:t>
            </a:r>
            <a:r>
              <a:rPr lang="en-US" altLang="zh-CN" dirty="0">
                <a:ln w="6350">
                  <a:noFill/>
                </a:ln>
                <a:solidFill>
                  <a:srgbClr val="395E58"/>
                </a:solidFill>
                <a:sym typeface="+mn-lt"/>
              </a:rPr>
              <a:t>2</a:t>
            </a:r>
            <a:r>
              <a:rPr lang="zh-CN" altLang="en-US" dirty="0">
                <a:ln w="6350">
                  <a:noFill/>
                </a:ln>
                <a:solidFill>
                  <a:srgbClr val="395E58"/>
                </a:solidFill>
                <a:sym typeface="+mn-lt"/>
              </a:rPr>
              <a:t>）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733306" y="2658802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395E5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solidFill>
                  <a:srgbClr val="395E58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347614"/>
            <a:ext cx="939076" cy="925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1"/>
          <p:cNvSpPr txBox="1">
            <a:spLocks noChangeArrowheads="1"/>
          </p:cNvSpPr>
          <p:nvPr/>
        </p:nvSpPr>
        <p:spPr bwMode="auto">
          <a:xfrm>
            <a:off x="1169988" y="1800225"/>
            <a:ext cx="7559675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4.85+1.95=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7.85-5.68=</a:t>
            </a: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7.32+2.45=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5.92-4.39=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3206750" y="1909763"/>
            <a:ext cx="12573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6.8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6761163" y="1909763"/>
            <a:ext cx="13112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2.17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206750" y="2649538"/>
            <a:ext cx="12573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9.77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761163" y="2649538"/>
            <a:ext cx="13112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1.53</a:t>
            </a:r>
          </a:p>
        </p:txBody>
      </p:sp>
      <p:sp>
        <p:nvSpPr>
          <p:cNvPr id="9223" name="矩形 12"/>
          <p:cNvSpPr>
            <a:spLocks noChangeArrowheads="1"/>
          </p:cNvSpPr>
          <p:nvPr/>
        </p:nvSpPr>
        <p:spPr bwMode="auto">
          <a:xfrm>
            <a:off x="1187450" y="1138238"/>
            <a:ext cx="1512888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算一算</a:t>
            </a: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1258888" y="3545191"/>
            <a:ext cx="7369175" cy="1048729"/>
            <a:chOff x="1259632" y="3544700"/>
            <a:chExt cx="7368170" cy="1049558"/>
          </a:xfrm>
        </p:grpSpPr>
        <p:sp>
          <p:nvSpPr>
            <p:cNvPr id="9227" name="AutoShape 27"/>
            <p:cNvSpPr>
              <a:spLocks noChangeArrowheads="1"/>
            </p:cNvSpPr>
            <p:nvPr/>
          </p:nvSpPr>
          <p:spPr bwMode="auto">
            <a:xfrm>
              <a:off x="1259632" y="3633243"/>
              <a:ext cx="6174416" cy="720080"/>
            </a:xfrm>
            <a:prstGeom prst="wedgeRoundRectCallout">
              <a:avLst>
                <a:gd name="adj1" fmla="val 53370"/>
                <a:gd name="adj2" fmla="val -616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今天我们继续学习小数加减法。</a:t>
              </a:r>
            </a:p>
          </p:txBody>
        </p:sp>
        <p:pic>
          <p:nvPicPr>
            <p:cNvPr id="9228" name="图片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596336" y="3544700"/>
              <a:ext cx="1031466" cy="1049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5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9" b="36000"/>
          <a:stretch>
            <a:fillRect/>
          </a:stretch>
        </p:blipFill>
        <p:spPr bwMode="auto">
          <a:xfrm>
            <a:off x="3059113" y="-92075"/>
            <a:ext cx="288131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3579128" y="44222"/>
            <a:ext cx="208823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dirty="0"/>
              <a:t>导入新课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utoUpdateAnimBg="0"/>
      <p:bldP spid="9" grpId="0" autoUpdateAnimBg="0"/>
      <p:bldP spid="11" grpId="0" autoUpdateAnimBg="0"/>
      <p:bldP spid="1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 bwMode="auto">
          <a:xfrm>
            <a:off x="683568" y="2697163"/>
            <a:ext cx="6253808" cy="1714499"/>
            <a:chOff x="684262" y="2697578"/>
            <a:chExt cx="6253573" cy="1713785"/>
          </a:xfrm>
        </p:grpSpPr>
        <p:sp>
          <p:nvSpPr>
            <p:cNvPr id="33" name="圆角矩形标注 4"/>
            <p:cNvSpPr/>
            <p:nvPr/>
          </p:nvSpPr>
          <p:spPr bwMode="auto">
            <a:xfrm>
              <a:off x="2337432" y="3173629"/>
              <a:ext cx="4600403" cy="1237734"/>
            </a:xfrm>
            <a:prstGeom prst="wedgeRoundRectCallout">
              <a:avLst>
                <a:gd name="adj1" fmla="val -60020"/>
                <a:gd name="adj2" fmla="val -45484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从图中你知道了哪些数学信息</a:t>
              </a:r>
              <a:r>
                <a:rPr 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?</a:t>
              </a:r>
              <a:r>
                <a:rPr lang="zh-CN" alt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你能提出哪些数学问题</a:t>
              </a:r>
              <a:r>
                <a:rPr lang="en-US" sz="28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?</a:t>
              </a:r>
              <a:endPara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0247" name="图片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262" y="2697578"/>
              <a:ext cx="1206004" cy="1225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44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9" b="36000"/>
          <a:stretch>
            <a:fillRect/>
          </a:stretch>
        </p:blipFill>
        <p:spPr bwMode="auto">
          <a:xfrm>
            <a:off x="3059113" y="-92075"/>
            <a:ext cx="288131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文本框 18"/>
          <p:cNvSpPr txBox="1"/>
          <p:nvPr/>
        </p:nvSpPr>
        <p:spPr>
          <a:xfrm>
            <a:off x="3579128" y="44222"/>
            <a:ext cx="208823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dirty="0"/>
              <a:t>自主探究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2609" y="1061204"/>
            <a:ext cx="6436797" cy="1581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 bwMode="auto">
          <a:xfrm>
            <a:off x="2257225" y="3328499"/>
            <a:ext cx="6531652" cy="1519290"/>
            <a:chOff x="2257687" y="3328160"/>
            <a:chExt cx="6530635" cy="1519381"/>
          </a:xfrm>
        </p:grpSpPr>
        <p:pic>
          <p:nvPicPr>
            <p:cNvPr id="11271" name="图片 15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3871" y="3328160"/>
              <a:ext cx="1124451" cy="1519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2" name="AutoShape 27"/>
            <p:cNvSpPr>
              <a:spLocks noChangeArrowheads="1"/>
            </p:cNvSpPr>
            <p:nvPr/>
          </p:nvSpPr>
          <p:spPr bwMode="auto">
            <a:xfrm>
              <a:off x="2257687" y="3439780"/>
              <a:ext cx="5219097" cy="1357393"/>
            </a:xfrm>
            <a:prstGeom prst="wedgeRoundRectCallout">
              <a:avLst>
                <a:gd name="adj1" fmla="val 56308"/>
                <a:gd name="adj2" fmla="val -25462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《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数学家的故事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》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比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《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神奇的大自然</a:t>
              </a:r>
              <a:r>
                <a:rPr lang="en-US" altLang="zh-CN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》</a:t>
              </a:r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便宜多少钱？</a:t>
              </a:r>
            </a:p>
          </p:txBody>
        </p:sp>
      </p:grp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6380163" y="2417763"/>
            <a:ext cx="20601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16.45+18.3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10"/>
          <p:cNvSpPr txBox="1">
            <a:spLocks noChangeArrowheads="1"/>
          </p:cNvSpPr>
          <p:nvPr/>
        </p:nvSpPr>
        <p:spPr bwMode="auto">
          <a:xfrm>
            <a:off x="229836" y="3825875"/>
            <a:ext cx="19623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18.3-16.45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54344" y="1857988"/>
            <a:ext cx="5649975" cy="1661769"/>
            <a:chOff x="390955" y="1863017"/>
            <a:chExt cx="5649975" cy="1661769"/>
          </a:xfrm>
        </p:grpSpPr>
        <p:sp>
          <p:nvSpPr>
            <p:cNvPr id="11273" name="AutoShape 27"/>
            <p:cNvSpPr>
              <a:spLocks noChangeArrowheads="1"/>
            </p:cNvSpPr>
            <p:nvPr/>
          </p:nvSpPr>
          <p:spPr bwMode="auto">
            <a:xfrm flipH="1">
              <a:off x="1961004" y="2074466"/>
              <a:ext cx="4079926" cy="1191333"/>
            </a:xfrm>
            <a:prstGeom prst="wedgeRoundRectCallout">
              <a:avLst>
                <a:gd name="adj1" fmla="val 55532"/>
                <a:gd name="adj2" fmla="val -3623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小林买了这两本书，一共花了多少钱？</a:t>
              </a:r>
              <a:endParaRPr lang="zh-CN" altLang="en-US" sz="30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1" name="image70.jpe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90955" y="1863017"/>
              <a:ext cx="1371621" cy="1661769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2609" y="355809"/>
            <a:ext cx="6436797" cy="15818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488" y="597937"/>
            <a:ext cx="635977" cy="6318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6"/>
          <p:cNvSpPr>
            <a:spLocks noChangeArrowheads="1"/>
          </p:cNvSpPr>
          <p:nvPr/>
        </p:nvSpPr>
        <p:spPr bwMode="auto">
          <a:xfrm>
            <a:off x="3039035" y="1287463"/>
            <a:ext cx="316006" cy="9144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3200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290" name="TextBox 10"/>
          <p:cNvSpPr txBox="1">
            <a:spLocks noChangeArrowheads="1"/>
          </p:cNvSpPr>
          <p:nvPr/>
        </p:nvSpPr>
        <p:spPr bwMode="auto">
          <a:xfrm>
            <a:off x="2805113" y="433388"/>
            <a:ext cx="20601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16.45+18.3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4"/>
          <p:cNvGrpSpPr/>
          <p:nvPr/>
        </p:nvGrpSpPr>
        <p:grpSpPr bwMode="auto">
          <a:xfrm>
            <a:off x="523876" y="1173163"/>
            <a:ext cx="2014704" cy="1687693"/>
            <a:chOff x="1536665" y="4584644"/>
            <a:chExt cx="2015349" cy="1687484"/>
          </a:xfrm>
        </p:grpSpPr>
        <p:sp>
          <p:nvSpPr>
            <p:cNvPr id="12319" name="Rectangle 25"/>
            <p:cNvSpPr>
              <a:spLocks noChangeArrowheads="1"/>
            </p:cNvSpPr>
            <p:nvPr/>
          </p:nvSpPr>
          <p:spPr bwMode="auto">
            <a:xfrm>
              <a:off x="1571368" y="5035310"/>
              <a:ext cx="415929" cy="633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12320" name="Text Box 31"/>
            <p:cNvSpPr txBox="1">
              <a:spLocks noChangeArrowheads="1"/>
            </p:cNvSpPr>
            <p:nvPr/>
          </p:nvSpPr>
          <p:spPr bwMode="auto">
            <a:xfrm>
              <a:off x="2106803" y="5056914"/>
              <a:ext cx="1310691" cy="63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1   8.</a:t>
              </a:r>
              <a:r>
                <a: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2321" name="Line 32"/>
            <p:cNvSpPr>
              <a:spLocks noChangeShapeType="1"/>
            </p:cNvSpPr>
            <p:nvPr/>
          </p:nvSpPr>
          <p:spPr bwMode="auto">
            <a:xfrm>
              <a:off x="1536665" y="5666878"/>
              <a:ext cx="201534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22" name="Text Box 31"/>
            <p:cNvSpPr txBox="1">
              <a:spLocks noChangeArrowheads="1"/>
            </p:cNvSpPr>
            <p:nvPr/>
          </p:nvSpPr>
          <p:spPr bwMode="auto">
            <a:xfrm>
              <a:off x="1797383" y="4584644"/>
              <a:ext cx="1618566" cy="633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1 6.</a:t>
              </a:r>
              <a:r>
                <a:rPr lang="zh-CN" altLang="en-US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4</a:t>
              </a:r>
              <a:r>
                <a:rPr lang="zh-CN" altLang="en-US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2323" name="Text Box 31"/>
            <p:cNvSpPr txBox="1">
              <a:spLocks noChangeArrowheads="1"/>
            </p:cNvSpPr>
            <p:nvPr/>
          </p:nvSpPr>
          <p:spPr bwMode="auto">
            <a:xfrm>
              <a:off x="1779333" y="5638314"/>
              <a:ext cx="1618566" cy="6338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1 8.</a:t>
              </a:r>
              <a:r>
                <a:rPr lang="zh-CN" altLang="en-US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  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2  8</a:t>
              </a:r>
            </a:p>
          </p:txBody>
        </p:sp>
        <p:sp>
          <p:nvSpPr>
            <p:cNvPr id="2" name="Text Box 31"/>
            <p:cNvSpPr txBox="1">
              <a:spLocks noChangeArrowheads="1"/>
            </p:cNvSpPr>
            <p:nvPr/>
          </p:nvSpPr>
          <p:spPr bwMode="auto">
            <a:xfrm>
              <a:off x="2335562" y="5300835"/>
              <a:ext cx="297269" cy="397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5150019" y="1426474"/>
            <a:ext cx="3731173" cy="1483416"/>
            <a:chOff x="-89377" y="1236903"/>
            <a:chExt cx="3731870" cy="1482661"/>
          </a:xfrm>
        </p:grpSpPr>
        <p:sp>
          <p:nvSpPr>
            <p:cNvPr id="12317" name="AutoShape 27"/>
            <p:cNvSpPr>
              <a:spLocks noChangeArrowheads="1"/>
            </p:cNvSpPr>
            <p:nvPr/>
          </p:nvSpPr>
          <p:spPr bwMode="auto">
            <a:xfrm>
              <a:off x="-89377" y="1236903"/>
              <a:ext cx="2705100" cy="595312"/>
            </a:xfrm>
            <a:prstGeom prst="wedgeRoundRectCallout">
              <a:avLst>
                <a:gd name="adj1" fmla="val 59461"/>
                <a:gd name="adj2" fmla="val 34185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C0000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hangingPunct="1"/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我是这样做的。</a:t>
              </a:r>
            </a:p>
          </p:txBody>
        </p:sp>
        <p:pic>
          <p:nvPicPr>
            <p:cNvPr id="12318" name="图片 1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634989" y="1354407"/>
              <a:ext cx="1007504" cy="1365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2051050" y="3103563"/>
            <a:ext cx="544353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000" b="1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       </a:t>
            </a:r>
            <a:r>
              <a:rPr lang="zh-CN" altLang="en-US" sz="3000" b="1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这种做法对吗？为什么？</a:t>
            </a:r>
          </a:p>
        </p:txBody>
      </p:sp>
      <p:grpSp>
        <p:nvGrpSpPr>
          <p:cNvPr id="15" name="组合 40"/>
          <p:cNvGrpSpPr/>
          <p:nvPr/>
        </p:nvGrpSpPr>
        <p:grpSpPr bwMode="auto">
          <a:xfrm>
            <a:off x="950913" y="3060700"/>
            <a:ext cx="1854203" cy="655638"/>
            <a:chOff x="1258556" y="557965"/>
            <a:chExt cx="1854642" cy="656238"/>
          </a:xfrm>
        </p:grpSpPr>
        <p:pic>
          <p:nvPicPr>
            <p:cNvPr id="12313" name="图片 4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3469" y="585318"/>
              <a:ext cx="699729" cy="62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314" name="组合 42"/>
            <p:cNvGrpSpPr/>
            <p:nvPr/>
          </p:nvGrpSpPr>
          <p:grpSpPr bwMode="auto">
            <a:xfrm>
              <a:off x="1258556" y="557965"/>
              <a:ext cx="1217930" cy="656238"/>
              <a:chOff x="166" y="5742"/>
              <a:chExt cx="1918" cy="1034"/>
            </a:xfrm>
          </p:grpSpPr>
          <p:sp>
            <p:nvSpPr>
              <p:cNvPr id="12315" name="矩形 26"/>
              <p:cNvSpPr>
                <a:spLocks noChangeArrowheads="1"/>
              </p:cNvSpPr>
              <p:nvPr/>
            </p:nvSpPr>
            <p:spPr bwMode="auto">
              <a:xfrm rot="300000">
                <a:off x="166" y="5742"/>
                <a:ext cx="955" cy="953"/>
              </a:xfrm>
              <a:prstGeom prst="rect">
                <a:avLst/>
              </a:prstGeom>
              <a:solidFill>
                <a:srgbClr val="FB6E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 dirty="0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观</a:t>
                </a:r>
              </a:p>
            </p:txBody>
          </p:sp>
          <p:sp>
            <p:nvSpPr>
              <p:cNvPr id="12316" name="矩形 27"/>
              <p:cNvSpPr>
                <a:spLocks noChangeArrowheads="1"/>
              </p:cNvSpPr>
              <p:nvPr/>
            </p:nvSpPr>
            <p:spPr bwMode="auto">
              <a:xfrm rot="-180000">
                <a:off x="1129" y="5822"/>
                <a:ext cx="955" cy="953"/>
              </a:xfrm>
              <a:prstGeom prst="rect">
                <a:avLst/>
              </a:prstGeom>
              <a:solidFill>
                <a:srgbClr val="FECC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r>
                  <a:rPr lang="zh-CN" altLang="en-US" sz="3600" b="1" dirty="0">
                    <a:solidFill>
                      <a:srgbClr val="0066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察</a:t>
                </a:r>
                <a:endParaRPr lang="zh-CN" altLang="zh-CN" sz="3600" b="1" dirty="0">
                  <a:solidFill>
                    <a:srgbClr val="0066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1107070" y="4145861"/>
            <a:ext cx="7597775" cy="604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不对，小数点必须对齐，相同数位相加。</a:t>
            </a:r>
          </a:p>
        </p:txBody>
      </p:sp>
      <p:sp>
        <p:nvSpPr>
          <p:cNvPr id="19" name="Rectangle 25"/>
          <p:cNvSpPr>
            <a:spLocks noChangeArrowheads="1"/>
          </p:cNvSpPr>
          <p:nvPr/>
        </p:nvSpPr>
        <p:spPr bwMode="auto">
          <a:xfrm>
            <a:off x="2671026" y="1598613"/>
            <a:ext cx="414337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+</a:t>
            </a:r>
          </a:p>
        </p:txBody>
      </p:sp>
      <p:sp>
        <p:nvSpPr>
          <p:cNvPr id="22" name="Text Box 27"/>
          <p:cNvSpPr txBox="1">
            <a:spLocks noChangeArrowheads="1"/>
          </p:cNvSpPr>
          <p:nvPr/>
        </p:nvSpPr>
        <p:spPr bwMode="auto">
          <a:xfrm>
            <a:off x="4100513" y="2214563"/>
            <a:ext cx="3857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3" name="Text Box 27"/>
          <p:cNvSpPr txBox="1">
            <a:spLocks noChangeArrowheads="1"/>
          </p:cNvSpPr>
          <p:nvPr/>
        </p:nvSpPr>
        <p:spPr bwMode="auto">
          <a:xfrm>
            <a:off x="4502150" y="2214563"/>
            <a:ext cx="385763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4" name="Text Box 27"/>
          <p:cNvSpPr txBox="1">
            <a:spLocks noChangeArrowheads="1"/>
          </p:cNvSpPr>
          <p:nvPr/>
        </p:nvSpPr>
        <p:spPr bwMode="auto">
          <a:xfrm>
            <a:off x="3432644" y="2214563"/>
            <a:ext cx="953445" cy="6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5" name="Rectangle 26"/>
          <p:cNvSpPr>
            <a:spLocks noChangeArrowheads="1"/>
          </p:cNvSpPr>
          <p:nvPr/>
        </p:nvSpPr>
        <p:spPr bwMode="auto">
          <a:xfrm>
            <a:off x="4159250" y="1287463"/>
            <a:ext cx="293688" cy="91281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3200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Rectangle 26"/>
          <p:cNvSpPr>
            <a:spLocks noChangeArrowheads="1"/>
          </p:cNvSpPr>
          <p:nvPr/>
        </p:nvSpPr>
        <p:spPr bwMode="auto">
          <a:xfrm>
            <a:off x="3460750" y="1287463"/>
            <a:ext cx="304800" cy="912812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3200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4540250" y="1287463"/>
            <a:ext cx="367926" cy="914400"/>
          </a:xfrm>
          <a:prstGeom prst="rect">
            <a:avLst/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endParaRPr lang="zh-CN" altLang="en-US" sz="3200" b="1">
              <a:latin typeface="Times New Roman" panose="02020603050405020304" pitchFamily="18" charset="0"/>
              <a:ea typeface="楷体_GB2312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Text Box 31"/>
          <p:cNvSpPr txBox="1">
            <a:spLocks noChangeArrowheads="1"/>
          </p:cNvSpPr>
          <p:nvPr/>
        </p:nvSpPr>
        <p:spPr bwMode="auto">
          <a:xfrm>
            <a:off x="3007274" y="1585913"/>
            <a:ext cx="1952076" cy="6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1  8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" name="Line 32"/>
          <p:cNvSpPr>
            <a:spLocks noChangeShapeType="1"/>
          </p:cNvSpPr>
          <p:nvPr/>
        </p:nvSpPr>
        <p:spPr bwMode="auto">
          <a:xfrm flipV="1">
            <a:off x="2768778" y="2265363"/>
            <a:ext cx="219057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Rectangle 37"/>
          <p:cNvSpPr>
            <a:spLocks noChangeArrowheads="1"/>
          </p:cNvSpPr>
          <p:nvPr/>
        </p:nvSpPr>
        <p:spPr bwMode="auto">
          <a:xfrm>
            <a:off x="3824288" y="2214563"/>
            <a:ext cx="28416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007274" y="1166813"/>
            <a:ext cx="1925825" cy="6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1  6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. 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3200" b="1" dirty="0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2" name="Text Box 27"/>
          <p:cNvSpPr txBox="1">
            <a:spLocks noChangeArrowheads="1"/>
          </p:cNvSpPr>
          <p:nvPr/>
        </p:nvSpPr>
        <p:spPr bwMode="auto">
          <a:xfrm>
            <a:off x="4520233" y="1586602"/>
            <a:ext cx="386942" cy="63389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0</a:t>
            </a:r>
          </a:p>
        </p:txBody>
      </p:sp>
      <p:grpSp>
        <p:nvGrpSpPr>
          <p:cNvPr id="33" name="组合 32"/>
          <p:cNvGrpSpPr/>
          <p:nvPr/>
        </p:nvGrpSpPr>
        <p:grpSpPr bwMode="auto">
          <a:xfrm>
            <a:off x="5156200" y="1093788"/>
            <a:ext cx="3692201" cy="3227756"/>
            <a:chOff x="4395539" y="3771898"/>
            <a:chExt cx="3692613" cy="3226543"/>
          </a:xfrm>
        </p:grpSpPr>
        <p:sp>
          <p:nvSpPr>
            <p:cNvPr id="12311" name="AutoShape 27"/>
            <p:cNvSpPr>
              <a:spLocks noChangeArrowheads="1"/>
            </p:cNvSpPr>
            <p:nvPr/>
          </p:nvSpPr>
          <p:spPr bwMode="auto">
            <a:xfrm>
              <a:off x="4395539" y="3771898"/>
              <a:ext cx="3581447" cy="1736646"/>
            </a:xfrm>
            <a:prstGeom prst="wedgeRoundRectCallout">
              <a:avLst>
                <a:gd name="adj1" fmla="val 37671"/>
                <a:gd name="adj2" fmla="val 6345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可根据小数的性质，在百分位上添“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0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”再计算。</a:t>
              </a:r>
              <a:endPara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2312" name="图片 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55714" y="5604368"/>
              <a:ext cx="1032438" cy="1394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Rectangle 51"/>
          <p:cNvSpPr>
            <a:spLocks noChangeArrowheads="1"/>
          </p:cNvSpPr>
          <p:nvPr/>
        </p:nvSpPr>
        <p:spPr bwMode="auto">
          <a:xfrm>
            <a:off x="4768850" y="396875"/>
            <a:ext cx="31226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=34.75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Rectangle 51"/>
          <p:cNvSpPr>
            <a:spLocks noChangeArrowheads="1"/>
          </p:cNvSpPr>
          <p:nvPr/>
        </p:nvSpPr>
        <p:spPr bwMode="auto">
          <a:xfrm>
            <a:off x="2105025" y="3559175"/>
            <a:ext cx="4456113" cy="641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答：一共花了</a:t>
            </a: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34.75</a:t>
            </a:r>
            <a:r>
              <a:rPr lang="zh-CN" altLang="en-US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元。</a:t>
            </a:r>
            <a:endParaRPr lang="en-US" altLang="zh-CN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3007274" y="2207864"/>
            <a:ext cx="953445" cy="633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" name="Text Box 27"/>
          <p:cNvSpPr txBox="1">
            <a:spLocks noChangeArrowheads="1"/>
          </p:cNvSpPr>
          <p:nvPr/>
        </p:nvSpPr>
        <p:spPr bwMode="auto">
          <a:xfrm>
            <a:off x="3264430" y="1950581"/>
            <a:ext cx="953445" cy="364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bldLvl="0" animBg="1"/>
      <p:bldP spid="14" grpId="0"/>
      <p:bldP spid="14" grpId="1"/>
      <p:bldP spid="21" grpId="0"/>
      <p:bldP spid="21" grpId="1"/>
      <p:bldP spid="19" grpId="0"/>
      <p:bldP spid="22" grpId="0"/>
      <p:bldP spid="23" grpId="0"/>
      <p:bldP spid="24" grpId="0" bldLvl="0" animBg="1"/>
      <p:bldP spid="25" grpId="0" bldLvl="0" animBg="1"/>
      <p:bldP spid="25" grpId="1" bldLvl="0" animBg="1"/>
      <p:bldP spid="26" grpId="0" bldLvl="0" animBg="1"/>
      <p:bldP spid="26" grpId="1" bldLvl="0" animBg="1"/>
      <p:bldP spid="27" grpId="0" bldLvl="0" animBg="1"/>
      <p:bldP spid="27" grpId="1" bldLvl="0" animBg="1"/>
      <p:bldP spid="28" grpId="0"/>
      <p:bldP spid="30" grpId="0"/>
      <p:bldP spid="31" grpId="0"/>
      <p:bldP spid="36" grpId="0"/>
      <p:bldP spid="37" grpId="0"/>
      <p:bldP spid="4" grpId="0" bldLvl="0" animBg="1"/>
      <p:bldP spid="6" grpId="0" bldLvl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11"/>
          <p:cNvSpPr txBox="1">
            <a:spLocks noChangeArrowheads="1"/>
          </p:cNvSpPr>
          <p:nvPr/>
        </p:nvSpPr>
        <p:spPr bwMode="auto">
          <a:xfrm>
            <a:off x="866775" y="411163"/>
            <a:ext cx="741045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数学家的故事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比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神奇的大自然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》 </a:t>
            </a:r>
          </a:p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便宜多少钱？</a:t>
            </a:r>
          </a:p>
        </p:txBody>
      </p:sp>
      <p:sp>
        <p:nvSpPr>
          <p:cNvPr id="13315" name="TextBox 10"/>
          <p:cNvSpPr txBox="1">
            <a:spLocks noChangeArrowheads="1"/>
          </p:cNvSpPr>
          <p:nvPr/>
        </p:nvSpPr>
        <p:spPr bwMode="auto">
          <a:xfrm>
            <a:off x="3132138" y="1536700"/>
            <a:ext cx="196239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18.3-16.45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Text Box 27"/>
          <p:cNvSpPr txBox="1">
            <a:spLocks noChangeArrowheads="1"/>
          </p:cNvSpPr>
          <p:nvPr/>
        </p:nvSpPr>
        <p:spPr bwMode="auto">
          <a:xfrm>
            <a:off x="2787650" y="3178175"/>
            <a:ext cx="430213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8</a:t>
            </a:r>
          </a:p>
        </p:txBody>
      </p:sp>
      <p:sp>
        <p:nvSpPr>
          <p:cNvPr id="41" name="Text Box 27"/>
          <p:cNvSpPr txBox="1">
            <a:spLocks noChangeArrowheads="1"/>
          </p:cNvSpPr>
          <p:nvPr/>
        </p:nvSpPr>
        <p:spPr bwMode="auto">
          <a:xfrm>
            <a:off x="3184525" y="3178175"/>
            <a:ext cx="430213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5</a:t>
            </a:r>
          </a:p>
        </p:txBody>
      </p: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2081689" y="3178175"/>
            <a:ext cx="769937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楷体_GB2312" pitchFamily="49" charset="-122"/>
                <a:cs typeface="宋体" panose="02010600030101010101" pitchFamily="2" charset="-122"/>
              </a:rPr>
              <a:t>1</a:t>
            </a:r>
          </a:p>
        </p:txBody>
      </p:sp>
      <p:sp>
        <p:nvSpPr>
          <p:cNvPr id="43" name="Rectangle 26"/>
          <p:cNvSpPr>
            <a:spLocks noChangeArrowheads="1"/>
          </p:cNvSpPr>
          <p:nvPr/>
        </p:nvSpPr>
        <p:spPr bwMode="auto">
          <a:xfrm>
            <a:off x="2835275" y="2365375"/>
            <a:ext cx="311150" cy="8620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120000"/>
              </a:lnSpc>
              <a:defRPr/>
            </a:pPr>
            <a:endParaRPr lang="zh-CN" altLang="en-US" sz="3200" b="1">
              <a:solidFill>
                <a:srgbClr val="000000"/>
              </a:solidFill>
              <a:latin typeface="+mj-lt"/>
              <a:ea typeface="楷体_GB2312" pitchFamily="49" charset="-122"/>
              <a:cs typeface="宋体" panose="02010600030101010101" pitchFamily="2" charset="-122"/>
            </a:endParaRPr>
          </a:p>
        </p:txBody>
      </p:sp>
      <p:sp>
        <p:nvSpPr>
          <p:cNvPr id="44" name="Rectangle 26"/>
          <p:cNvSpPr>
            <a:spLocks noChangeArrowheads="1"/>
          </p:cNvSpPr>
          <p:nvPr/>
        </p:nvSpPr>
        <p:spPr bwMode="auto">
          <a:xfrm>
            <a:off x="2082800" y="2365375"/>
            <a:ext cx="357188" cy="866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120000"/>
              </a:lnSpc>
              <a:defRPr/>
            </a:pPr>
            <a:endParaRPr lang="zh-CN" altLang="en-US" sz="3200" b="1">
              <a:solidFill>
                <a:srgbClr val="000000"/>
              </a:solidFill>
              <a:latin typeface="+mj-lt"/>
              <a:ea typeface="楷体_GB2312" pitchFamily="49" charset="-122"/>
              <a:cs typeface="宋体" panose="02010600030101010101" pitchFamily="2" charset="-122"/>
            </a:endParaRPr>
          </a:p>
        </p:txBody>
      </p:sp>
      <p:sp>
        <p:nvSpPr>
          <p:cNvPr id="45" name="Rectangle 26"/>
          <p:cNvSpPr>
            <a:spLocks noChangeArrowheads="1"/>
          </p:cNvSpPr>
          <p:nvPr/>
        </p:nvSpPr>
        <p:spPr bwMode="auto">
          <a:xfrm>
            <a:off x="3213100" y="2365375"/>
            <a:ext cx="333375" cy="8667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/>
        </p:spPr>
        <p:txBody>
          <a:bodyPr wrap="none" lIns="90000" tIns="46800" rIns="90000" bIns="46800" anchor="ctr"/>
          <a:lstStyle/>
          <a:p>
            <a:pPr>
              <a:lnSpc>
                <a:spcPct val="120000"/>
              </a:lnSpc>
              <a:defRPr/>
            </a:pPr>
            <a:endParaRPr lang="zh-CN" altLang="en-US" sz="3200" b="1">
              <a:solidFill>
                <a:srgbClr val="000000"/>
              </a:solidFill>
              <a:latin typeface="+mj-lt"/>
              <a:ea typeface="楷体_GB2312" pitchFamily="49" charset="-122"/>
              <a:cs typeface="宋体" panose="02010600030101010101" pitchFamily="2" charset="-122"/>
            </a:endParaRPr>
          </a:p>
        </p:txBody>
      </p:sp>
      <p:sp>
        <p:nvSpPr>
          <p:cNvPr id="46" name="Text Box 34"/>
          <p:cNvSpPr txBox="1">
            <a:spLocks noChangeArrowheads="1"/>
          </p:cNvSpPr>
          <p:nvPr/>
        </p:nvSpPr>
        <p:spPr bwMode="auto">
          <a:xfrm>
            <a:off x="2844800" y="1782763"/>
            <a:ext cx="2794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.</a:t>
            </a:r>
          </a:p>
        </p:txBody>
      </p:sp>
      <p:sp>
        <p:nvSpPr>
          <p:cNvPr id="47" name="Rectangle 37"/>
          <p:cNvSpPr>
            <a:spLocks noChangeArrowheads="1"/>
          </p:cNvSpPr>
          <p:nvPr/>
        </p:nvSpPr>
        <p:spPr bwMode="auto">
          <a:xfrm>
            <a:off x="2468563" y="3152775"/>
            <a:ext cx="284163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</a:p>
        </p:txBody>
      </p:sp>
      <p:grpSp>
        <p:nvGrpSpPr>
          <p:cNvPr id="48" name="组合 31"/>
          <p:cNvGrpSpPr/>
          <p:nvPr/>
        </p:nvGrpSpPr>
        <p:grpSpPr bwMode="auto">
          <a:xfrm>
            <a:off x="1200150" y="2225675"/>
            <a:ext cx="2397125" cy="1110615"/>
            <a:chOff x="2070" y="2525"/>
            <a:chExt cx="3775" cy="1749"/>
          </a:xfrm>
        </p:grpSpPr>
        <p:sp>
          <p:nvSpPr>
            <p:cNvPr id="13332" name="Rectangle 25"/>
            <p:cNvSpPr>
              <a:spLocks noChangeArrowheads="1"/>
            </p:cNvSpPr>
            <p:nvPr/>
          </p:nvSpPr>
          <p:spPr bwMode="auto">
            <a:xfrm>
              <a:off x="2070" y="3207"/>
              <a:ext cx="605" cy="1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-</a:t>
              </a:r>
            </a:p>
          </p:txBody>
        </p:sp>
        <p:sp>
          <p:nvSpPr>
            <p:cNvPr id="13333" name="Text Box 31"/>
            <p:cNvSpPr txBox="1">
              <a:spLocks noChangeArrowheads="1"/>
            </p:cNvSpPr>
            <p:nvPr/>
          </p:nvSpPr>
          <p:spPr bwMode="auto">
            <a:xfrm>
              <a:off x="2795" y="3187"/>
              <a:ext cx="3033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1  6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</a:p>
          </p:txBody>
        </p:sp>
        <p:sp>
          <p:nvSpPr>
            <p:cNvPr id="13334" name="Line 32"/>
            <p:cNvSpPr>
              <a:spLocks noChangeShapeType="1"/>
            </p:cNvSpPr>
            <p:nvPr/>
          </p:nvSpPr>
          <p:spPr bwMode="auto">
            <a:xfrm flipV="1">
              <a:off x="2070" y="4195"/>
              <a:ext cx="37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5" name="Text Box 31"/>
            <p:cNvSpPr txBox="1">
              <a:spLocks noChangeArrowheads="1"/>
            </p:cNvSpPr>
            <p:nvPr/>
          </p:nvSpPr>
          <p:spPr bwMode="auto">
            <a:xfrm>
              <a:off x="2795" y="2525"/>
              <a:ext cx="2387" cy="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1  8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  </a:t>
              </a:r>
              <a:r>
                <a:rPr lang="en-US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</a:p>
          </p:txBody>
        </p:sp>
      </p:grpSp>
      <p:sp>
        <p:nvSpPr>
          <p:cNvPr id="53" name="Rectangle 51"/>
          <p:cNvSpPr>
            <a:spLocks noChangeArrowheads="1"/>
          </p:cNvSpPr>
          <p:nvPr/>
        </p:nvSpPr>
        <p:spPr bwMode="auto">
          <a:xfrm>
            <a:off x="4948853" y="1504950"/>
            <a:ext cx="2520950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=1.85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4" name="Rectangle 51"/>
          <p:cNvSpPr>
            <a:spLocks noChangeArrowheads="1"/>
          </p:cNvSpPr>
          <p:nvPr/>
        </p:nvSpPr>
        <p:spPr bwMode="auto">
          <a:xfrm>
            <a:off x="1192213" y="3704470"/>
            <a:ext cx="730885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数学家的故事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神奇的大自然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便宜</a:t>
            </a:r>
            <a:r>
              <a:rPr lang="en-US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1.85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5" name="Text Box 34"/>
          <p:cNvSpPr txBox="1">
            <a:spLocks noChangeArrowheads="1"/>
          </p:cNvSpPr>
          <p:nvPr/>
        </p:nvSpPr>
        <p:spPr bwMode="auto">
          <a:xfrm>
            <a:off x="2120900" y="1795463"/>
            <a:ext cx="2794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黑体" panose="02010609060101010101" pitchFamily="49" charset="-122"/>
              </a:rPr>
              <a:t>.</a:t>
            </a:r>
          </a:p>
        </p:txBody>
      </p:sp>
      <p:sp>
        <p:nvSpPr>
          <p:cNvPr id="56" name="文本框 55"/>
          <p:cNvSpPr txBox="1">
            <a:spLocks noChangeArrowheads="1"/>
          </p:cNvSpPr>
          <p:nvPr/>
        </p:nvSpPr>
        <p:spPr bwMode="auto">
          <a:xfrm>
            <a:off x="3184525" y="2227263"/>
            <a:ext cx="36195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4157295" y="2331769"/>
            <a:ext cx="4339604" cy="1241949"/>
            <a:chOff x="4156605" y="2502483"/>
            <a:chExt cx="4340471" cy="1242595"/>
          </a:xfrm>
        </p:grpSpPr>
        <p:sp>
          <p:nvSpPr>
            <p:cNvPr id="58" name="圆角矩形标注 4"/>
            <p:cNvSpPr/>
            <p:nvPr/>
          </p:nvSpPr>
          <p:spPr bwMode="auto">
            <a:xfrm flipH="1">
              <a:off x="4156605" y="2502483"/>
              <a:ext cx="3164520" cy="698864"/>
            </a:xfrm>
            <a:prstGeom prst="wedgeRoundRectCallout">
              <a:avLst>
                <a:gd name="adj1" fmla="val -57389"/>
                <a:gd name="adj2" fmla="val 37677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黑体" panose="02010609060101010101" pitchFamily="49" charset="-122"/>
                </a:defRPr>
              </a:lvl9pPr>
            </a:lstStyle>
            <a:p>
              <a:pPr>
                <a:defRPr/>
              </a:pPr>
              <a:r>
                <a:rPr kumimoji="1" lang="zh-CN" altLang="en-US" sz="3200" b="1" noProof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百分位怎样减？</a:t>
              </a:r>
            </a:p>
          </p:txBody>
        </p:sp>
        <p:pic>
          <p:nvPicPr>
            <p:cNvPr id="13331" name="图片 5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390755" y="2620035"/>
              <a:ext cx="1106321" cy="1125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 bldLvl="0" animBg="1"/>
      <p:bldP spid="43" grpId="0" bldLvl="0" animBg="1"/>
      <p:bldP spid="43" grpId="1" bldLvl="0" animBg="1"/>
      <p:bldP spid="44" grpId="0" bldLvl="0" animBg="1"/>
      <p:bldP spid="44" grpId="1" bldLvl="0" animBg="1"/>
      <p:bldP spid="45" grpId="0" bldLvl="0" animBg="1"/>
      <p:bldP spid="45" grpId="1" bldLvl="0" animBg="1"/>
      <p:bldP spid="46" grpId="0"/>
      <p:bldP spid="47" grpId="0"/>
      <p:bldP spid="53" grpId="0"/>
      <p:bldP spid="54" grpId="0"/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"/>
          <p:cNvSpPr>
            <a:spLocks noChangeArrowheads="1"/>
          </p:cNvSpPr>
          <p:nvPr/>
        </p:nvSpPr>
        <p:spPr bwMode="auto">
          <a:xfrm>
            <a:off x="971550" y="415925"/>
            <a:ext cx="67770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</a:rPr>
              <a:t>归纳概括计算小数加减法的一般方法</a:t>
            </a:r>
          </a:p>
        </p:txBody>
      </p:sp>
      <p:grpSp>
        <p:nvGrpSpPr>
          <p:cNvPr id="26" name="组合 10"/>
          <p:cNvGrpSpPr/>
          <p:nvPr/>
        </p:nvGrpSpPr>
        <p:grpSpPr bwMode="auto">
          <a:xfrm>
            <a:off x="755576" y="1131590"/>
            <a:ext cx="7632848" cy="3672408"/>
            <a:chOff x="840981" y="1348240"/>
            <a:chExt cx="7335224" cy="2890037"/>
          </a:xfrm>
          <a:solidFill>
            <a:srgbClr val="FBE5D7"/>
          </a:solidFill>
        </p:grpSpPr>
        <p:sp>
          <p:nvSpPr>
            <p:cNvPr id="27" name="矩形 26"/>
            <p:cNvSpPr/>
            <p:nvPr/>
          </p:nvSpPr>
          <p:spPr bwMode="auto">
            <a:xfrm>
              <a:off x="840981" y="1428218"/>
              <a:ext cx="7247782" cy="281005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8" name="矩形 27"/>
            <p:cNvSpPr/>
            <p:nvPr/>
          </p:nvSpPr>
          <p:spPr bwMode="auto">
            <a:xfrm>
              <a:off x="928422" y="1348240"/>
              <a:ext cx="7247783" cy="2810060"/>
            </a:xfrm>
            <a:prstGeom prst="rect">
              <a:avLst/>
            </a:prstGeom>
            <a:grpFill/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15364" name="Oval 21"/>
          <p:cNvSpPr>
            <a:spLocks noChangeArrowheads="1"/>
          </p:cNvSpPr>
          <p:nvPr/>
        </p:nvSpPr>
        <p:spPr bwMode="auto">
          <a:xfrm>
            <a:off x="1052513" y="1266825"/>
            <a:ext cx="315912" cy="3222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63500" dir="2700000" algn="ctr" rotWithShape="0">
              <a:schemeClr val="tx1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endParaRPr lang="zh-CN" altLang="en-US" sz="2800" b="1">
              <a:solidFill>
                <a:srgbClr val="6B513B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1262063" y="1290638"/>
            <a:ext cx="7002462" cy="314483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(1)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小数点对齐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，也就是相同数位对齐；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0850" indent="-450850">
              <a:lnSpc>
                <a:spcPct val="12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(2)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从低位算起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，按整数加减法的计算方法 进行计算。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得数点上小数点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，与横线上方的小数点对齐。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0850" indent="-450850">
              <a:lnSpc>
                <a:spcPct val="12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(3)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得数的小数部分末尾有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的，一般要根据小数的性质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去掉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8203"/>
          <p:cNvSpPr txBox="1">
            <a:spLocks noChangeArrowheads="1"/>
          </p:cNvSpPr>
          <p:nvPr/>
        </p:nvSpPr>
        <p:spPr bwMode="auto">
          <a:xfrm>
            <a:off x="551705" y="1026319"/>
            <a:ext cx="656907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计算下面各题并验算。</a:t>
            </a:r>
          </a:p>
        </p:txBody>
      </p:sp>
      <p:grpSp>
        <p:nvGrpSpPr>
          <p:cNvPr id="19" name="组合 10"/>
          <p:cNvGrpSpPr/>
          <p:nvPr/>
        </p:nvGrpSpPr>
        <p:grpSpPr bwMode="auto">
          <a:xfrm>
            <a:off x="639763" y="2900363"/>
            <a:ext cx="1736725" cy="1144587"/>
            <a:chOff x="511175" y="2719388"/>
            <a:chExt cx="1736725" cy="1144473"/>
          </a:xfrm>
        </p:grpSpPr>
        <p:sp>
          <p:nvSpPr>
            <p:cNvPr id="20" name="Text Box 58"/>
            <p:cNvSpPr txBox="1">
              <a:spLocks noChangeArrowheads="1"/>
            </p:cNvSpPr>
            <p:nvPr/>
          </p:nvSpPr>
          <p:spPr bwMode="auto">
            <a:xfrm>
              <a:off x="763587" y="2719388"/>
              <a:ext cx="769938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1 2</a:t>
              </a:r>
            </a:p>
          </p:txBody>
        </p:sp>
        <p:sp>
          <p:nvSpPr>
            <p:cNvPr id="21" name="Text Box 59"/>
            <p:cNvSpPr txBox="1">
              <a:spLocks noChangeArrowheads="1"/>
            </p:cNvSpPr>
            <p:nvPr/>
          </p:nvSpPr>
          <p:spPr bwMode="auto">
            <a:xfrm>
              <a:off x="722312" y="3232099"/>
              <a:ext cx="1525588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+ 0 . 5</a:t>
              </a:r>
            </a:p>
          </p:txBody>
        </p:sp>
        <p:sp>
          <p:nvSpPr>
            <p:cNvPr id="22" name="Line 60"/>
            <p:cNvSpPr>
              <a:spLocks noChangeShapeType="1"/>
            </p:cNvSpPr>
            <p:nvPr/>
          </p:nvSpPr>
          <p:spPr bwMode="auto">
            <a:xfrm>
              <a:off x="511175" y="3835289"/>
              <a:ext cx="16414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6388" name="文本框 22"/>
          <p:cNvSpPr txBox="1">
            <a:spLocks noChangeArrowheads="1"/>
          </p:cNvSpPr>
          <p:nvPr/>
        </p:nvSpPr>
        <p:spPr bwMode="auto">
          <a:xfrm>
            <a:off x="868363" y="1720850"/>
            <a:ext cx="20002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12+0.5=</a:t>
            </a:r>
          </a:p>
        </p:txBody>
      </p:sp>
      <p:sp>
        <p:nvSpPr>
          <p:cNvPr id="16389" name="文本框 10"/>
          <p:cNvSpPr txBox="1">
            <a:spLocks noChangeArrowheads="1"/>
          </p:cNvSpPr>
          <p:nvPr/>
        </p:nvSpPr>
        <p:spPr bwMode="auto">
          <a:xfrm>
            <a:off x="4489450" y="1736725"/>
            <a:ext cx="25320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12.56+5.8=</a:t>
            </a: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2489200" y="1724025"/>
            <a:ext cx="12874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12.5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6448425" y="1727200"/>
            <a:ext cx="1285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18.36</a:t>
            </a:r>
          </a:p>
        </p:txBody>
      </p:sp>
      <p:grpSp>
        <p:nvGrpSpPr>
          <p:cNvPr id="27" name="组合 11"/>
          <p:cNvGrpSpPr/>
          <p:nvPr/>
        </p:nvGrpSpPr>
        <p:grpSpPr bwMode="auto">
          <a:xfrm>
            <a:off x="2493963" y="2894013"/>
            <a:ext cx="1736725" cy="1671637"/>
            <a:chOff x="4786311" y="4090102"/>
            <a:chExt cx="1736726" cy="1671330"/>
          </a:xfrm>
        </p:grpSpPr>
        <p:sp>
          <p:nvSpPr>
            <p:cNvPr id="28" name="Rectangle 51"/>
            <p:cNvSpPr>
              <a:spLocks noChangeArrowheads="1"/>
            </p:cNvSpPr>
            <p:nvPr/>
          </p:nvSpPr>
          <p:spPr bwMode="auto">
            <a:xfrm>
              <a:off x="5018086" y="5129723"/>
              <a:ext cx="1504951" cy="631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1 2 . 0</a:t>
              </a:r>
            </a:p>
          </p:txBody>
        </p:sp>
        <p:sp>
          <p:nvSpPr>
            <p:cNvPr id="29" name="Text Box 58"/>
            <p:cNvSpPr txBox="1">
              <a:spLocks noChangeArrowheads="1"/>
            </p:cNvSpPr>
            <p:nvPr/>
          </p:nvSpPr>
          <p:spPr bwMode="auto">
            <a:xfrm>
              <a:off x="5038723" y="4090102"/>
              <a:ext cx="1325564" cy="631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1 2 . 5</a:t>
              </a:r>
            </a:p>
          </p:txBody>
        </p:sp>
        <p:sp>
          <p:nvSpPr>
            <p:cNvPr id="30" name="Text Box 59"/>
            <p:cNvSpPr txBox="1">
              <a:spLocks noChangeArrowheads="1"/>
            </p:cNvSpPr>
            <p:nvPr/>
          </p:nvSpPr>
          <p:spPr bwMode="auto">
            <a:xfrm>
              <a:off x="4840286" y="4602770"/>
              <a:ext cx="1644651" cy="631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0 . 5</a:t>
              </a:r>
            </a:p>
          </p:txBody>
        </p:sp>
        <p:sp>
          <p:nvSpPr>
            <p:cNvPr id="31" name="Line 60"/>
            <p:cNvSpPr>
              <a:spLocks noChangeShapeType="1"/>
            </p:cNvSpPr>
            <p:nvPr/>
          </p:nvSpPr>
          <p:spPr bwMode="auto">
            <a:xfrm>
              <a:off x="4786311" y="5205909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2509838" y="2409825"/>
            <a:ext cx="12668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grpSp>
        <p:nvGrpSpPr>
          <p:cNvPr id="33" name="组合 29"/>
          <p:cNvGrpSpPr/>
          <p:nvPr/>
        </p:nvGrpSpPr>
        <p:grpSpPr bwMode="auto">
          <a:xfrm>
            <a:off x="4754563" y="2894013"/>
            <a:ext cx="1685925" cy="1144587"/>
            <a:chOff x="4625975" y="2713038"/>
            <a:chExt cx="1685925" cy="1144473"/>
          </a:xfrm>
        </p:grpSpPr>
        <p:sp>
          <p:nvSpPr>
            <p:cNvPr id="34" name="Text Box 58"/>
            <p:cNvSpPr txBox="1">
              <a:spLocks noChangeArrowheads="1"/>
            </p:cNvSpPr>
            <p:nvPr/>
          </p:nvSpPr>
          <p:spPr bwMode="auto">
            <a:xfrm>
              <a:off x="4751387" y="2713038"/>
              <a:ext cx="1560513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1 2 . 5 6</a:t>
              </a:r>
            </a:p>
          </p:txBody>
        </p:sp>
        <p:sp>
          <p:nvSpPr>
            <p:cNvPr id="35" name="Text Box 59"/>
            <p:cNvSpPr txBox="1">
              <a:spLocks noChangeArrowheads="1"/>
            </p:cNvSpPr>
            <p:nvPr/>
          </p:nvSpPr>
          <p:spPr bwMode="auto">
            <a:xfrm>
              <a:off x="4721225" y="3225749"/>
              <a:ext cx="1527175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+ 5 . 8</a:t>
              </a:r>
            </a:p>
          </p:txBody>
        </p:sp>
        <p:sp>
          <p:nvSpPr>
            <p:cNvPr id="36" name="Line 60"/>
            <p:cNvSpPr>
              <a:spLocks noChangeShapeType="1"/>
            </p:cNvSpPr>
            <p:nvPr/>
          </p:nvSpPr>
          <p:spPr bwMode="auto">
            <a:xfrm>
              <a:off x="4625975" y="3828939"/>
              <a:ext cx="164147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22"/>
          <p:cNvGrpSpPr/>
          <p:nvPr/>
        </p:nvGrpSpPr>
        <p:grpSpPr bwMode="auto">
          <a:xfrm>
            <a:off x="6618288" y="2887663"/>
            <a:ext cx="1811337" cy="1671637"/>
            <a:chOff x="4840289" y="4090102"/>
            <a:chExt cx="1810542" cy="1670690"/>
          </a:xfrm>
        </p:grpSpPr>
        <p:sp>
          <p:nvSpPr>
            <p:cNvPr id="38" name="Rectangle 51"/>
            <p:cNvSpPr>
              <a:spLocks noChangeArrowheads="1"/>
            </p:cNvSpPr>
            <p:nvPr/>
          </p:nvSpPr>
          <p:spPr bwMode="auto">
            <a:xfrm>
              <a:off x="5049747" y="5129325"/>
              <a:ext cx="1504289" cy="6314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1 2 . 5 6</a:t>
              </a:r>
            </a:p>
          </p:txBody>
        </p:sp>
        <p:sp>
          <p:nvSpPr>
            <p:cNvPr id="39" name="Text Box 58"/>
            <p:cNvSpPr txBox="1">
              <a:spLocks noChangeArrowheads="1"/>
            </p:cNvSpPr>
            <p:nvPr/>
          </p:nvSpPr>
          <p:spPr bwMode="auto">
            <a:xfrm>
              <a:off x="5038639" y="4090102"/>
              <a:ext cx="1612192" cy="6314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1 8 . 3 6</a:t>
              </a:r>
            </a:p>
          </p:txBody>
        </p:sp>
        <p:sp>
          <p:nvSpPr>
            <p:cNvPr id="40" name="Text Box 59"/>
            <p:cNvSpPr txBox="1">
              <a:spLocks noChangeArrowheads="1"/>
            </p:cNvSpPr>
            <p:nvPr/>
          </p:nvSpPr>
          <p:spPr bwMode="auto">
            <a:xfrm>
              <a:off x="4840289" y="4602574"/>
              <a:ext cx="1643928" cy="6314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5 . 8</a:t>
              </a:r>
            </a:p>
          </p:txBody>
        </p:sp>
        <p:sp>
          <p:nvSpPr>
            <p:cNvPr id="41" name="Line 60"/>
            <p:cNvSpPr>
              <a:spLocks noChangeShapeType="1"/>
            </p:cNvSpPr>
            <p:nvPr/>
          </p:nvSpPr>
          <p:spPr bwMode="auto">
            <a:xfrm>
              <a:off x="4945018" y="5205482"/>
              <a:ext cx="164075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6673850" y="2409825"/>
            <a:ext cx="12668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1687513" y="3970338"/>
            <a:ext cx="393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1490663" y="3986213"/>
            <a:ext cx="287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890588" y="3970338"/>
            <a:ext cx="785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1 2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6013450" y="3986213"/>
            <a:ext cx="3921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5695950" y="3986213"/>
            <a:ext cx="3921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5170488" y="3970338"/>
            <a:ext cx="393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>
            <a:spLocks noChangeArrowheads="1"/>
          </p:cNvSpPr>
          <p:nvPr/>
        </p:nvSpPr>
        <p:spPr bwMode="auto">
          <a:xfrm>
            <a:off x="4849813" y="3970338"/>
            <a:ext cx="393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>
            <a:spLocks noChangeArrowheads="1"/>
          </p:cNvSpPr>
          <p:nvPr/>
        </p:nvSpPr>
        <p:spPr bwMode="auto">
          <a:xfrm>
            <a:off x="5484813" y="3970338"/>
            <a:ext cx="287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405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9" b="36000"/>
          <a:stretch>
            <a:fillRect/>
          </a:stretch>
        </p:blipFill>
        <p:spPr bwMode="auto">
          <a:xfrm>
            <a:off x="3059113" y="-92075"/>
            <a:ext cx="288131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文本框 52"/>
          <p:cNvSpPr txBox="1"/>
          <p:nvPr/>
        </p:nvSpPr>
        <p:spPr>
          <a:xfrm>
            <a:off x="3579128" y="44222"/>
            <a:ext cx="208823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dirty="0"/>
              <a:t>巩固练习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955540" y="1206500"/>
            <a:ext cx="27641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P70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2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14"/>
          <p:cNvSpPr txBox="1">
            <a:spLocks noChangeArrowheads="1"/>
          </p:cNvSpPr>
          <p:nvPr/>
        </p:nvSpPr>
        <p:spPr bwMode="auto">
          <a:xfrm rot="1603585">
            <a:off x="8001000" y="1554163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 rot="1603585">
            <a:off x="3090863" y="3441700"/>
            <a:ext cx="1384300" cy="200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7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39" name="组合 10"/>
          <p:cNvGrpSpPr/>
          <p:nvPr/>
        </p:nvGrpSpPr>
        <p:grpSpPr bwMode="auto">
          <a:xfrm>
            <a:off x="323850" y="2392363"/>
            <a:ext cx="2316163" cy="1152525"/>
            <a:chOff x="160491" y="1970088"/>
            <a:chExt cx="2316009" cy="1151734"/>
          </a:xfrm>
        </p:grpSpPr>
        <p:sp>
          <p:nvSpPr>
            <p:cNvPr id="40" name="Text Box 58"/>
            <p:cNvSpPr txBox="1">
              <a:spLocks noChangeArrowheads="1"/>
            </p:cNvSpPr>
            <p:nvPr/>
          </p:nvSpPr>
          <p:spPr bwMode="auto">
            <a:xfrm>
              <a:off x="509718" y="1970088"/>
              <a:ext cx="1966782" cy="6313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1 1 3 . 0 4</a:t>
              </a:r>
            </a:p>
          </p:txBody>
        </p:sp>
        <p:sp>
          <p:nvSpPr>
            <p:cNvPr id="41" name="Text Box 59"/>
            <p:cNvSpPr txBox="1">
              <a:spLocks noChangeArrowheads="1"/>
            </p:cNvSpPr>
            <p:nvPr/>
          </p:nvSpPr>
          <p:spPr bwMode="auto">
            <a:xfrm>
              <a:off x="160491" y="2490431"/>
              <a:ext cx="1850902" cy="63139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      7 . 8 </a:t>
              </a:r>
            </a:p>
          </p:txBody>
        </p:sp>
        <p:sp>
          <p:nvSpPr>
            <p:cNvPr id="42" name="Line 60"/>
            <p:cNvSpPr>
              <a:spLocks noChangeShapeType="1"/>
            </p:cNvSpPr>
            <p:nvPr/>
          </p:nvSpPr>
          <p:spPr bwMode="auto">
            <a:xfrm flipV="1">
              <a:off x="231924" y="3064711"/>
              <a:ext cx="216044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7413" name="文本框 42"/>
          <p:cNvSpPr txBox="1">
            <a:spLocks noChangeArrowheads="1"/>
          </p:cNvSpPr>
          <p:nvPr/>
        </p:nvSpPr>
        <p:spPr bwMode="auto">
          <a:xfrm>
            <a:off x="795338" y="1058863"/>
            <a:ext cx="29083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113.04+7.8=</a:t>
            </a:r>
          </a:p>
        </p:txBody>
      </p:sp>
      <p:sp>
        <p:nvSpPr>
          <p:cNvPr id="17414" name="文本框 10"/>
          <p:cNvSpPr txBox="1">
            <a:spLocks noChangeArrowheads="1"/>
          </p:cNvSpPr>
          <p:nvPr/>
        </p:nvSpPr>
        <p:spPr bwMode="auto">
          <a:xfrm>
            <a:off x="5457825" y="1074738"/>
            <a:ext cx="25320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27-0.8=</a:t>
            </a: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2924175" y="1062038"/>
            <a:ext cx="15255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120.84</a:t>
            </a: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6791325" y="1065213"/>
            <a:ext cx="1285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26.2</a:t>
            </a:r>
          </a:p>
        </p:txBody>
      </p:sp>
      <p:grpSp>
        <p:nvGrpSpPr>
          <p:cNvPr id="47" name="组合 11"/>
          <p:cNvGrpSpPr/>
          <p:nvPr/>
        </p:nvGrpSpPr>
        <p:grpSpPr bwMode="auto">
          <a:xfrm>
            <a:off x="2601913" y="2376488"/>
            <a:ext cx="2193925" cy="1671637"/>
            <a:chOff x="4830761" y="4090102"/>
            <a:chExt cx="2193929" cy="1671330"/>
          </a:xfrm>
        </p:grpSpPr>
        <p:sp>
          <p:nvSpPr>
            <p:cNvPr id="48" name="Rectangle 51"/>
            <p:cNvSpPr>
              <a:spLocks noChangeArrowheads="1"/>
            </p:cNvSpPr>
            <p:nvPr/>
          </p:nvSpPr>
          <p:spPr bwMode="auto">
            <a:xfrm>
              <a:off x="5045073" y="5129723"/>
              <a:ext cx="1846266" cy="631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1 1 3 . 0 4</a:t>
              </a:r>
            </a:p>
          </p:txBody>
        </p:sp>
        <p:sp>
          <p:nvSpPr>
            <p:cNvPr id="49" name="Text Box 58"/>
            <p:cNvSpPr txBox="1">
              <a:spLocks noChangeArrowheads="1"/>
            </p:cNvSpPr>
            <p:nvPr/>
          </p:nvSpPr>
          <p:spPr bwMode="auto">
            <a:xfrm>
              <a:off x="5038723" y="4090102"/>
              <a:ext cx="1985967" cy="631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1 2 0 . 8 4</a:t>
              </a:r>
            </a:p>
          </p:txBody>
        </p:sp>
        <p:sp>
          <p:nvSpPr>
            <p:cNvPr id="50" name="Text Box 59"/>
            <p:cNvSpPr txBox="1">
              <a:spLocks noChangeArrowheads="1"/>
            </p:cNvSpPr>
            <p:nvPr/>
          </p:nvSpPr>
          <p:spPr bwMode="auto">
            <a:xfrm>
              <a:off x="5151437" y="4602770"/>
              <a:ext cx="1644653" cy="63170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7 . 8</a:t>
              </a:r>
            </a:p>
          </p:txBody>
        </p:sp>
        <p:sp>
          <p:nvSpPr>
            <p:cNvPr id="51" name="Line 60"/>
            <p:cNvSpPr>
              <a:spLocks noChangeShapeType="1"/>
            </p:cNvSpPr>
            <p:nvPr/>
          </p:nvSpPr>
          <p:spPr bwMode="auto">
            <a:xfrm>
              <a:off x="4830761" y="5199560"/>
              <a:ext cx="206057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2" name="文本框 51"/>
          <p:cNvSpPr txBox="1">
            <a:spLocks noChangeArrowheads="1"/>
          </p:cNvSpPr>
          <p:nvPr/>
        </p:nvSpPr>
        <p:spPr bwMode="auto">
          <a:xfrm>
            <a:off x="2635250" y="1865313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grpSp>
        <p:nvGrpSpPr>
          <p:cNvPr id="53" name="组合 17"/>
          <p:cNvGrpSpPr/>
          <p:nvPr/>
        </p:nvGrpSpPr>
        <p:grpSpPr bwMode="auto">
          <a:xfrm>
            <a:off x="7094538" y="2368550"/>
            <a:ext cx="1687512" cy="1671638"/>
            <a:chOff x="4913311" y="4090102"/>
            <a:chExt cx="1686719" cy="1670690"/>
          </a:xfrm>
        </p:grpSpPr>
        <p:sp>
          <p:nvSpPr>
            <p:cNvPr id="54" name="Rectangle 51"/>
            <p:cNvSpPr>
              <a:spLocks noChangeArrowheads="1"/>
            </p:cNvSpPr>
            <p:nvPr/>
          </p:nvSpPr>
          <p:spPr bwMode="auto">
            <a:xfrm>
              <a:off x="5037078" y="5129325"/>
              <a:ext cx="1504243" cy="6314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2 7 . 0</a:t>
              </a:r>
            </a:p>
          </p:txBody>
        </p:sp>
        <p:sp>
          <p:nvSpPr>
            <p:cNvPr id="55" name="Text Box 58"/>
            <p:cNvSpPr txBox="1">
              <a:spLocks noChangeArrowheads="1"/>
            </p:cNvSpPr>
            <p:nvPr/>
          </p:nvSpPr>
          <p:spPr bwMode="auto">
            <a:xfrm>
              <a:off x="5038664" y="4090102"/>
              <a:ext cx="1561366" cy="6314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2 6 . 2</a:t>
              </a:r>
            </a:p>
          </p:txBody>
        </p:sp>
        <p:sp>
          <p:nvSpPr>
            <p:cNvPr id="56" name="Text Box 59"/>
            <p:cNvSpPr txBox="1">
              <a:spLocks noChangeArrowheads="1"/>
            </p:cNvSpPr>
            <p:nvPr/>
          </p:nvSpPr>
          <p:spPr bwMode="auto">
            <a:xfrm>
              <a:off x="5010102" y="4602574"/>
              <a:ext cx="1524871" cy="6314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+ 0 . 8</a:t>
              </a:r>
            </a:p>
          </p:txBody>
        </p:sp>
        <p:sp>
          <p:nvSpPr>
            <p:cNvPr id="57" name="Line 60"/>
            <p:cNvSpPr>
              <a:spLocks noChangeShapeType="1"/>
            </p:cNvSpPr>
            <p:nvPr/>
          </p:nvSpPr>
          <p:spPr bwMode="auto">
            <a:xfrm>
              <a:off x="4913311" y="5205482"/>
              <a:ext cx="164070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组合 36"/>
          <p:cNvGrpSpPr/>
          <p:nvPr/>
        </p:nvGrpSpPr>
        <p:grpSpPr bwMode="auto">
          <a:xfrm>
            <a:off x="5173663" y="2376488"/>
            <a:ext cx="1735137" cy="1144587"/>
            <a:chOff x="5009471" y="1963738"/>
            <a:chExt cx="1735814" cy="1144473"/>
          </a:xfrm>
        </p:grpSpPr>
        <p:sp>
          <p:nvSpPr>
            <p:cNvPr id="59" name="Text Box 58"/>
            <p:cNvSpPr txBox="1">
              <a:spLocks noChangeArrowheads="1"/>
            </p:cNvSpPr>
            <p:nvPr/>
          </p:nvSpPr>
          <p:spPr bwMode="auto">
            <a:xfrm>
              <a:off x="5298509" y="1963738"/>
              <a:ext cx="1351489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2 7 </a:t>
              </a:r>
            </a:p>
          </p:txBody>
        </p:sp>
        <p:sp>
          <p:nvSpPr>
            <p:cNvPr id="60" name="Text Box 59"/>
            <p:cNvSpPr txBox="1">
              <a:spLocks noChangeArrowheads="1"/>
            </p:cNvSpPr>
            <p:nvPr/>
          </p:nvSpPr>
          <p:spPr bwMode="auto">
            <a:xfrm>
              <a:off x="5099993" y="2476449"/>
              <a:ext cx="1645292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0 . 8</a:t>
              </a:r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5009471" y="3079639"/>
              <a:ext cx="164211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6799263" y="1865313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2084388" y="3459163"/>
            <a:ext cx="393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>
            <a:spLocks noChangeArrowheads="1"/>
          </p:cNvSpPr>
          <p:nvPr/>
        </p:nvSpPr>
        <p:spPr bwMode="auto">
          <a:xfrm>
            <a:off x="1770063" y="3459163"/>
            <a:ext cx="393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/>
          <p:cNvSpPr txBox="1">
            <a:spLocks noChangeArrowheads="1"/>
          </p:cNvSpPr>
          <p:nvPr/>
        </p:nvSpPr>
        <p:spPr bwMode="auto">
          <a:xfrm>
            <a:off x="1590675" y="3459163"/>
            <a:ext cx="2873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>
            <a:spLocks noChangeArrowheads="1"/>
          </p:cNvSpPr>
          <p:nvPr/>
        </p:nvSpPr>
        <p:spPr bwMode="auto">
          <a:xfrm>
            <a:off x="1265238" y="3459163"/>
            <a:ext cx="3921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>
            <a:spLocks noChangeArrowheads="1"/>
          </p:cNvSpPr>
          <p:nvPr/>
        </p:nvSpPr>
        <p:spPr bwMode="auto">
          <a:xfrm>
            <a:off x="1095375" y="3211513"/>
            <a:ext cx="28733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6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/>
          <p:cNvSpPr txBox="1">
            <a:spLocks noChangeArrowheads="1"/>
          </p:cNvSpPr>
          <p:nvPr/>
        </p:nvSpPr>
        <p:spPr bwMode="auto">
          <a:xfrm>
            <a:off x="966788" y="3459163"/>
            <a:ext cx="3921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/>
          <p:cNvSpPr txBox="1">
            <a:spLocks noChangeArrowheads="1"/>
          </p:cNvSpPr>
          <p:nvPr/>
        </p:nvSpPr>
        <p:spPr bwMode="auto">
          <a:xfrm>
            <a:off x="668338" y="3459163"/>
            <a:ext cx="393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>
            <a:spLocks noChangeArrowheads="1"/>
          </p:cNvSpPr>
          <p:nvPr/>
        </p:nvSpPr>
        <p:spPr bwMode="auto">
          <a:xfrm>
            <a:off x="5834063" y="2005013"/>
            <a:ext cx="287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/>
          <p:cNvSpPr txBox="1">
            <a:spLocks noChangeArrowheads="1"/>
          </p:cNvSpPr>
          <p:nvPr/>
        </p:nvSpPr>
        <p:spPr bwMode="auto">
          <a:xfrm>
            <a:off x="6278563" y="3479800"/>
            <a:ext cx="3937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/>
          <p:cNvSpPr txBox="1">
            <a:spLocks noChangeArrowheads="1"/>
          </p:cNvSpPr>
          <p:nvPr/>
        </p:nvSpPr>
        <p:spPr bwMode="auto">
          <a:xfrm>
            <a:off x="5775325" y="3484563"/>
            <a:ext cx="393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文本框 72"/>
          <p:cNvSpPr txBox="1">
            <a:spLocks noChangeArrowheads="1"/>
          </p:cNvSpPr>
          <p:nvPr/>
        </p:nvSpPr>
        <p:spPr bwMode="auto">
          <a:xfrm>
            <a:off x="6076950" y="3484563"/>
            <a:ext cx="2873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文本框 73"/>
          <p:cNvSpPr txBox="1">
            <a:spLocks noChangeArrowheads="1"/>
          </p:cNvSpPr>
          <p:nvPr/>
        </p:nvSpPr>
        <p:spPr bwMode="auto">
          <a:xfrm>
            <a:off x="5462588" y="3479800"/>
            <a:ext cx="3937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52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 bwMode="auto">
          <a:xfrm>
            <a:off x="2614613" y="2393950"/>
            <a:ext cx="1736725" cy="1670050"/>
            <a:chOff x="4786311" y="4090102"/>
            <a:chExt cx="1736726" cy="1670690"/>
          </a:xfrm>
        </p:grpSpPr>
        <p:sp>
          <p:nvSpPr>
            <p:cNvPr id="40" name="Rectangle 51"/>
            <p:cNvSpPr>
              <a:spLocks noChangeArrowheads="1"/>
            </p:cNvSpPr>
            <p:nvPr/>
          </p:nvSpPr>
          <p:spPr bwMode="auto">
            <a:xfrm>
              <a:off x="5018086" y="5128725"/>
              <a:ext cx="1504951" cy="6320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1 6 . 4</a:t>
              </a:r>
            </a:p>
          </p:txBody>
        </p:sp>
        <p:sp>
          <p:nvSpPr>
            <p:cNvPr id="41" name="Text Box 58"/>
            <p:cNvSpPr txBox="1">
              <a:spLocks noChangeArrowheads="1"/>
            </p:cNvSpPr>
            <p:nvPr/>
          </p:nvSpPr>
          <p:spPr bwMode="auto">
            <a:xfrm>
              <a:off x="5038723" y="4090102"/>
              <a:ext cx="1452564" cy="6320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1 3 . 2</a:t>
              </a:r>
            </a:p>
          </p:txBody>
        </p:sp>
        <p:sp>
          <p:nvSpPr>
            <p:cNvPr id="42" name="Text Box 59"/>
            <p:cNvSpPr txBox="1">
              <a:spLocks noChangeArrowheads="1"/>
            </p:cNvSpPr>
            <p:nvPr/>
          </p:nvSpPr>
          <p:spPr bwMode="auto">
            <a:xfrm>
              <a:off x="4997448" y="4601473"/>
              <a:ext cx="1525589" cy="63206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+ 3 . 2</a:t>
              </a:r>
            </a:p>
          </p:txBody>
        </p:sp>
        <p:sp>
          <p:nvSpPr>
            <p:cNvPr id="43" name="Line 60"/>
            <p:cNvSpPr>
              <a:spLocks noChangeShapeType="1"/>
            </p:cNvSpPr>
            <p:nvPr/>
          </p:nvSpPr>
          <p:spPr bwMode="auto">
            <a:xfrm>
              <a:off x="4786311" y="5204954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18435" name="文本框 43"/>
          <p:cNvSpPr txBox="1">
            <a:spLocks noChangeArrowheads="1"/>
          </p:cNvSpPr>
          <p:nvPr/>
        </p:nvSpPr>
        <p:spPr bwMode="auto">
          <a:xfrm>
            <a:off x="1042988" y="987425"/>
            <a:ext cx="200025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16.4-3.2=</a:t>
            </a:r>
          </a:p>
        </p:txBody>
      </p:sp>
      <p:sp>
        <p:nvSpPr>
          <p:cNvPr id="18436" name="文本框 10"/>
          <p:cNvSpPr txBox="1">
            <a:spLocks noChangeArrowheads="1"/>
          </p:cNvSpPr>
          <p:nvPr/>
        </p:nvSpPr>
        <p:spPr bwMode="auto">
          <a:xfrm>
            <a:off x="5102225" y="1003300"/>
            <a:ext cx="25320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0.3-0.18=</a:t>
            </a: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2663825" y="990600"/>
            <a:ext cx="128746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13.2</a:t>
            </a: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6769100" y="993775"/>
            <a:ext cx="128587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0.12</a:t>
            </a:r>
          </a:p>
        </p:txBody>
      </p:sp>
      <p:grpSp>
        <p:nvGrpSpPr>
          <p:cNvPr id="48" name="组合 47"/>
          <p:cNvGrpSpPr/>
          <p:nvPr/>
        </p:nvGrpSpPr>
        <p:grpSpPr bwMode="auto">
          <a:xfrm>
            <a:off x="852488" y="2393950"/>
            <a:ext cx="1703387" cy="1130300"/>
            <a:chOff x="549275" y="1968500"/>
            <a:chExt cx="1703388" cy="1130117"/>
          </a:xfrm>
        </p:grpSpPr>
        <p:sp>
          <p:nvSpPr>
            <p:cNvPr id="49" name="Text Box 58"/>
            <p:cNvSpPr txBox="1">
              <a:spLocks noChangeArrowheads="1"/>
            </p:cNvSpPr>
            <p:nvPr/>
          </p:nvSpPr>
          <p:spPr bwMode="auto">
            <a:xfrm>
              <a:off x="801687" y="1968500"/>
              <a:ext cx="1325564" cy="63172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1 6 . 4</a:t>
              </a:r>
            </a:p>
          </p:txBody>
        </p:sp>
        <p:sp>
          <p:nvSpPr>
            <p:cNvPr id="50" name="Text Box 59"/>
            <p:cNvSpPr txBox="1">
              <a:spLocks noChangeArrowheads="1"/>
            </p:cNvSpPr>
            <p:nvPr/>
          </p:nvSpPr>
          <p:spPr bwMode="auto">
            <a:xfrm>
              <a:off x="608012" y="2466894"/>
              <a:ext cx="1644651" cy="63172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3 . 2</a:t>
              </a:r>
            </a:p>
          </p:txBody>
        </p:sp>
        <p:sp>
          <p:nvSpPr>
            <p:cNvPr id="51" name="Line 60"/>
            <p:cNvSpPr>
              <a:spLocks noChangeShapeType="1"/>
            </p:cNvSpPr>
            <p:nvPr/>
          </p:nvSpPr>
          <p:spPr bwMode="auto">
            <a:xfrm>
              <a:off x="549275" y="3082745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52" name="文本框 51"/>
          <p:cNvSpPr txBox="1">
            <a:spLocks noChangeArrowheads="1"/>
          </p:cNvSpPr>
          <p:nvPr/>
        </p:nvSpPr>
        <p:spPr bwMode="auto">
          <a:xfrm>
            <a:off x="2555875" y="1854200"/>
            <a:ext cx="12668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grpSp>
        <p:nvGrpSpPr>
          <p:cNvPr id="53" name="组合 17"/>
          <p:cNvGrpSpPr/>
          <p:nvPr/>
        </p:nvGrpSpPr>
        <p:grpSpPr bwMode="auto">
          <a:xfrm>
            <a:off x="6775450" y="2393950"/>
            <a:ext cx="1706563" cy="1670050"/>
            <a:chOff x="4951411" y="4090102"/>
            <a:chExt cx="1706940" cy="1671284"/>
          </a:xfrm>
        </p:grpSpPr>
        <p:sp>
          <p:nvSpPr>
            <p:cNvPr id="54" name="Rectangle 51"/>
            <p:cNvSpPr>
              <a:spLocks noChangeArrowheads="1"/>
            </p:cNvSpPr>
            <p:nvPr/>
          </p:nvSpPr>
          <p:spPr bwMode="auto">
            <a:xfrm>
              <a:off x="5337259" y="5129094"/>
              <a:ext cx="1205178" cy="63229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0 . 3 0</a:t>
              </a:r>
            </a:p>
          </p:txBody>
        </p:sp>
        <p:sp>
          <p:nvSpPr>
            <p:cNvPr id="55" name="Text Box 58"/>
            <p:cNvSpPr txBox="1">
              <a:spLocks noChangeArrowheads="1"/>
            </p:cNvSpPr>
            <p:nvPr/>
          </p:nvSpPr>
          <p:spPr bwMode="auto">
            <a:xfrm>
              <a:off x="5337259" y="4090102"/>
              <a:ext cx="1262341" cy="63229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0 . 1 2</a:t>
              </a:r>
            </a:p>
          </p:txBody>
        </p:sp>
        <p:sp>
          <p:nvSpPr>
            <p:cNvPr id="56" name="Text Box 59"/>
            <p:cNvSpPr txBox="1">
              <a:spLocks noChangeArrowheads="1"/>
            </p:cNvSpPr>
            <p:nvPr/>
          </p:nvSpPr>
          <p:spPr bwMode="auto">
            <a:xfrm>
              <a:off x="5008574" y="4601655"/>
              <a:ext cx="1649777" cy="63229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+ 0 . 1 8</a:t>
              </a:r>
            </a:p>
          </p:txBody>
        </p:sp>
        <p:sp>
          <p:nvSpPr>
            <p:cNvPr id="57" name="Line 60"/>
            <p:cNvSpPr>
              <a:spLocks noChangeShapeType="1"/>
            </p:cNvSpPr>
            <p:nvPr/>
          </p:nvSpPr>
          <p:spPr bwMode="auto">
            <a:xfrm>
              <a:off x="4951411" y="5205350"/>
              <a:ext cx="1641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8" name="组合 32"/>
          <p:cNvGrpSpPr/>
          <p:nvPr/>
        </p:nvGrpSpPr>
        <p:grpSpPr bwMode="auto">
          <a:xfrm>
            <a:off x="4843463" y="2393950"/>
            <a:ext cx="1833562" cy="1143000"/>
            <a:chOff x="4540250" y="1968500"/>
            <a:chExt cx="1833563" cy="1142886"/>
          </a:xfrm>
        </p:grpSpPr>
        <p:sp>
          <p:nvSpPr>
            <p:cNvPr id="59" name="Text Box 58"/>
            <p:cNvSpPr txBox="1">
              <a:spLocks noChangeArrowheads="1"/>
            </p:cNvSpPr>
            <p:nvPr/>
          </p:nvSpPr>
          <p:spPr bwMode="auto">
            <a:xfrm>
              <a:off x="5041900" y="1968500"/>
              <a:ext cx="1309688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0 . 3 0 </a:t>
              </a:r>
            </a:p>
          </p:txBody>
        </p:sp>
        <p:sp>
          <p:nvSpPr>
            <p:cNvPr id="60" name="Text Box 59"/>
            <p:cNvSpPr txBox="1">
              <a:spLocks noChangeArrowheads="1"/>
            </p:cNvSpPr>
            <p:nvPr/>
          </p:nvSpPr>
          <p:spPr bwMode="auto">
            <a:xfrm>
              <a:off x="4540250" y="2479624"/>
              <a:ext cx="1833563" cy="63176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–  0 . 1 8</a:t>
              </a:r>
            </a:p>
          </p:txBody>
        </p:sp>
        <p:sp>
          <p:nvSpPr>
            <p:cNvPr id="61" name="Line 60"/>
            <p:cNvSpPr>
              <a:spLocks noChangeShapeType="1"/>
            </p:cNvSpPr>
            <p:nvPr/>
          </p:nvSpPr>
          <p:spPr bwMode="auto">
            <a:xfrm>
              <a:off x="4645025" y="3082814"/>
              <a:ext cx="1641476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sz="320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sp>
        <p:nvSpPr>
          <p:cNvPr id="62" name="文本框 61"/>
          <p:cNvSpPr txBox="1">
            <a:spLocks noChangeArrowheads="1"/>
          </p:cNvSpPr>
          <p:nvPr/>
        </p:nvSpPr>
        <p:spPr bwMode="auto">
          <a:xfrm>
            <a:off x="6715125" y="1911350"/>
            <a:ext cx="1266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验算：</a:t>
            </a:r>
          </a:p>
        </p:txBody>
      </p:sp>
      <p:sp>
        <p:nvSpPr>
          <p:cNvPr id="63" name="文本框 62"/>
          <p:cNvSpPr txBox="1">
            <a:spLocks noChangeArrowheads="1"/>
          </p:cNvSpPr>
          <p:nvPr/>
        </p:nvSpPr>
        <p:spPr bwMode="auto">
          <a:xfrm>
            <a:off x="1911350" y="3517900"/>
            <a:ext cx="3921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>
            <a:spLocks noChangeArrowheads="1"/>
          </p:cNvSpPr>
          <p:nvPr/>
        </p:nvSpPr>
        <p:spPr bwMode="auto">
          <a:xfrm>
            <a:off x="1716088" y="3514725"/>
            <a:ext cx="2873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/>
          <p:cNvSpPr txBox="1">
            <a:spLocks noChangeArrowheads="1"/>
          </p:cNvSpPr>
          <p:nvPr/>
        </p:nvSpPr>
        <p:spPr bwMode="auto">
          <a:xfrm>
            <a:off x="1404938" y="3519488"/>
            <a:ext cx="390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文本框 65"/>
          <p:cNvSpPr txBox="1">
            <a:spLocks noChangeArrowheads="1"/>
          </p:cNvSpPr>
          <p:nvPr/>
        </p:nvSpPr>
        <p:spPr bwMode="auto">
          <a:xfrm>
            <a:off x="1114425" y="351948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文本框 66"/>
          <p:cNvSpPr txBox="1">
            <a:spLocks noChangeArrowheads="1"/>
          </p:cNvSpPr>
          <p:nvPr/>
        </p:nvSpPr>
        <p:spPr bwMode="auto">
          <a:xfrm>
            <a:off x="5902325" y="2012950"/>
            <a:ext cx="2873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文本框 67"/>
          <p:cNvSpPr txBox="1">
            <a:spLocks noChangeArrowheads="1"/>
          </p:cNvSpPr>
          <p:nvPr/>
        </p:nvSpPr>
        <p:spPr bwMode="auto">
          <a:xfrm>
            <a:off x="6165850" y="3516313"/>
            <a:ext cx="3921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文本框 68"/>
          <p:cNvSpPr txBox="1">
            <a:spLocks noChangeArrowheads="1"/>
          </p:cNvSpPr>
          <p:nvPr/>
        </p:nvSpPr>
        <p:spPr bwMode="auto">
          <a:xfrm>
            <a:off x="5849938" y="3514725"/>
            <a:ext cx="3937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文本框 69"/>
          <p:cNvSpPr txBox="1">
            <a:spLocks noChangeArrowheads="1"/>
          </p:cNvSpPr>
          <p:nvPr/>
        </p:nvSpPr>
        <p:spPr bwMode="auto">
          <a:xfrm>
            <a:off x="5662613" y="3516313"/>
            <a:ext cx="2873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文本框 70"/>
          <p:cNvSpPr txBox="1">
            <a:spLocks noChangeArrowheads="1"/>
          </p:cNvSpPr>
          <p:nvPr/>
        </p:nvSpPr>
        <p:spPr bwMode="auto">
          <a:xfrm>
            <a:off x="5345113" y="3514725"/>
            <a:ext cx="3857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52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612775" y="1060450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459" name="组合 3"/>
          <p:cNvGrpSpPr/>
          <p:nvPr/>
        </p:nvGrpSpPr>
        <p:grpSpPr bwMode="auto">
          <a:xfrm>
            <a:off x="547688" y="1627188"/>
            <a:ext cx="974725" cy="2411412"/>
            <a:chOff x="3091706" y="1995686"/>
            <a:chExt cx="974256" cy="2411709"/>
          </a:xfrm>
        </p:grpSpPr>
        <p:sp>
          <p:nvSpPr>
            <p:cNvPr id="2" name="矩形: 圆角 1"/>
            <p:cNvSpPr/>
            <p:nvPr/>
          </p:nvSpPr>
          <p:spPr>
            <a:xfrm>
              <a:off x="3091706" y="1995686"/>
              <a:ext cx="974256" cy="2411709"/>
            </a:xfrm>
            <a:prstGeom prst="roundRect">
              <a:avLst/>
            </a:prstGeom>
            <a:solidFill>
              <a:srgbClr val="FEFEE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3137721" y="2313225"/>
              <a:ext cx="871119" cy="50647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1.37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137721" y="3005460"/>
              <a:ext cx="871119" cy="50488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9.8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134547" y="3651652"/>
              <a:ext cx="869531" cy="50647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14.5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460" name="文本框 1"/>
          <p:cNvSpPr txBox="1">
            <a:spLocks noChangeArrowheads="1"/>
          </p:cNvSpPr>
          <p:nvPr/>
        </p:nvSpPr>
        <p:spPr bwMode="auto">
          <a:xfrm>
            <a:off x="1522413" y="2540000"/>
            <a:ext cx="5762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461" name="组合 19"/>
          <p:cNvGrpSpPr/>
          <p:nvPr/>
        </p:nvGrpSpPr>
        <p:grpSpPr bwMode="auto">
          <a:xfrm>
            <a:off x="1897063" y="1635125"/>
            <a:ext cx="1082675" cy="2416175"/>
            <a:chOff x="3110572" y="1990948"/>
            <a:chExt cx="1072125" cy="2416447"/>
          </a:xfrm>
        </p:grpSpPr>
        <p:sp>
          <p:nvSpPr>
            <p:cNvPr id="21" name="矩形: 圆角 20"/>
            <p:cNvSpPr/>
            <p:nvPr/>
          </p:nvSpPr>
          <p:spPr>
            <a:xfrm>
              <a:off x="3110572" y="1990948"/>
              <a:ext cx="1072125" cy="2416447"/>
            </a:xfrm>
            <a:prstGeom prst="roundRect">
              <a:avLst/>
            </a:prstGeom>
            <a:solidFill>
              <a:srgbClr val="FEFEE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175025" y="2313247"/>
              <a:ext cx="940074" cy="50646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8.95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175025" y="3005475"/>
              <a:ext cx="940074" cy="50488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6.28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171881" y="3651660"/>
              <a:ext cx="938503" cy="50647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5.74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462" name="文本框 1"/>
          <p:cNvSpPr txBox="1">
            <a:spLocks noChangeArrowheads="1"/>
          </p:cNvSpPr>
          <p:nvPr/>
        </p:nvSpPr>
        <p:spPr bwMode="auto">
          <a:xfrm>
            <a:off x="3006725" y="2540000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463" name="组合 25"/>
          <p:cNvGrpSpPr/>
          <p:nvPr/>
        </p:nvGrpSpPr>
        <p:grpSpPr bwMode="auto">
          <a:xfrm>
            <a:off x="3392488" y="1635125"/>
            <a:ext cx="1008062" cy="2413000"/>
            <a:chOff x="3091706" y="1995686"/>
            <a:chExt cx="1296144" cy="2411709"/>
          </a:xfrm>
        </p:grpSpPr>
        <p:sp>
          <p:nvSpPr>
            <p:cNvPr id="27" name="矩形: 圆角 26"/>
            <p:cNvSpPr/>
            <p:nvPr/>
          </p:nvSpPr>
          <p:spPr>
            <a:xfrm>
              <a:off x="3091706" y="1995686"/>
              <a:ext cx="1296144" cy="2411709"/>
            </a:xfrm>
            <a:prstGeom prst="roundRect">
              <a:avLst/>
            </a:prstGeom>
            <a:solidFill>
              <a:srgbClr val="FEFEE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159064" y="2313016"/>
              <a:ext cx="1179798" cy="50614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159064" y="3004796"/>
              <a:ext cx="1179798" cy="50614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154982" y="3652149"/>
              <a:ext cx="1179798" cy="50614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3433763" y="1944688"/>
            <a:ext cx="9937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10.32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3408363" y="2636838"/>
            <a:ext cx="9921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16.08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3408363" y="3273425"/>
            <a:ext cx="9937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20.24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467" name="组合 53"/>
          <p:cNvGrpSpPr/>
          <p:nvPr/>
        </p:nvGrpSpPr>
        <p:grpSpPr bwMode="auto">
          <a:xfrm>
            <a:off x="4627563" y="1635125"/>
            <a:ext cx="974725" cy="2413000"/>
            <a:chOff x="3091706" y="1995686"/>
            <a:chExt cx="974256" cy="2411709"/>
          </a:xfrm>
        </p:grpSpPr>
        <p:sp>
          <p:nvSpPr>
            <p:cNvPr id="55" name="矩形: 圆角 54"/>
            <p:cNvSpPr/>
            <p:nvPr/>
          </p:nvSpPr>
          <p:spPr>
            <a:xfrm>
              <a:off x="3091706" y="1995686"/>
              <a:ext cx="974256" cy="2411709"/>
            </a:xfrm>
            <a:prstGeom prst="roundRect">
              <a:avLst/>
            </a:prstGeom>
            <a:solidFill>
              <a:srgbClr val="FEFEE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3137721" y="2313016"/>
              <a:ext cx="871119" cy="50614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6.52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137721" y="3004796"/>
              <a:ext cx="871119" cy="50614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62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3134547" y="3652149"/>
              <a:ext cx="869531" cy="50614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0.70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468" name="文本框 1"/>
          <p:cNvSpPr txBox="1">
            <a:spLocks noChangeArrowheads="1"/>
          </p:cNvSpPr>
          <p:nvPr/>
        </p:nvSpPr>
        <p:spPr bwMode="auto">
          <a:xfrm>
            <a:off x="5581650" y="2549525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469" name="组合 59"/>
          <p:cNvGrpSpPr/>
          <p:nvPr/>
        </p:nvGrpSpPr>
        <p:grpSpPr bwMode="auto">
          <a:xfrm>
            <a:off x="5976938" y="1644650"/>
            <a:ext cx="1082675" cy="2416175"/>
            <a:chOff x="3110572" y="1990948"/>
            <a:chExt cx="1072125" cy="2416447"/>
          </a:xfrm>
        </p:grpSpPr>
        <p:sp>
          <p:nvSpPr>
            <p:cNvPr id="61" name="矩形: 圆角 60"/>
            <p:cNvSpPr/>
            <p:nvPr/>
          </p:nvSpPr>
          <p:spPr>
            <a:xfrm>
              <a:off x="3110572" y="1990948"/>
              <a:ext cx="1072125" cy="2416447"/>
            </a:xfrm>
            <a:prstGeom prst="roundRect">
              <a:avLst/>
            </a:prstGeom>
            <a:solidFill>
              <a:srgbClr val="FEFEE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3175025" y="2313247"/>
              <a:ext cx="940074" cy="506469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3.44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3175025" y="3005475"/>
              <a:ext cx="940074" cy="50488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17.7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3171881" y="3651660"/>
              <a:ext cx="938503" cy="50647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0.25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9470" name="文本框 1"/>
          <p:cNvSpPr txBox="1">
            <a:spLocks noChangeArrowheads="1"/>
          </p:cNvSpPr>
          <p:nvPr/>
        </p:nvSpPr>
        <p:spPr bwMode="auto">
          <a:xfrm>
            <a:off x="7086600" y="2549525"/>
            <a:ext cx="5762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471" name="组合 65"/>
          <p:cNvGrpSpPr/>
          <p:nvPr/>
        </p:nvGrpSpPr>
        <p:grpSpPr bwMode="auto">
          <a:xfrm>
            <a:off x="7472363" y="1644650"/>
            <a:ext cx="1008062" cy="2411413"/>
            <a:chOff x="3091706" y="1995686"/>
            <a:chExt cx="1296144" cy="2411709"/>
          </a:xfrm>
        </p:grpSpPr>
        <p:sp>
          <p:nvSpPr>
            <p:cNvPr id="67" name="矩形: 圆角 66"/>
            <p:cNvSpPr/>
            <p:nvPr/>
          </p:nvSpPr>
          <p:spPr>
            <a:xfrm>
              <a:off x="3091706" y="1995686"/>
              <a:ext cx="1296144" cy="2411709"/>
            </a:xfrm>
            <a:prstGeom prst="roundRect">
              <a:avLst/>
            </a:prstGeom>
            <a:solidFill>
              <a:srgbClr val="FEFEE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3159064" y="2313225"/>
              <a:ext cx="1179798" cy="506475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3159064" y="3005460"/>
              <a:ext cx="1179798" cy="504887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3154982" y="3651652"/>
              <a:ext cx="1179798" cy="50647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C0A7C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1" name="文本框 70"/>
          <p:cNvSpPr txBox="1">
            <a:spLocks noChangeArrowheads="1"/>
          </p:cNvSpPr>
          <p:nvPr/>
        </p:nvSpPr>
        <p:spPr bwMode="auto">
          <a:xfrm>
            <a:off x="7515225" y="1954213"/>
            <a:ext cx="812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3.08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2" name="文本框 71"/>
          <p:cNvSpPr txBox="1">
            <a:spLocks noChangeArrowheads="1"/>
          </p:cNvSpPr>
          <p:nvPr/>
        </p:nvSpPr>
        <p:spPr bwMode="auto">
          <a:xfrm>
            <a:off x="7488238" y="2644775"/>
            <a:ext cx="81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文本框 72"/>
          <p:cNvSpPr txBox="1">
            <a:spLocks noChangeArrowheads="1"/>
          </p:cNvSpPr>
          <p:nvPr/>
        </p:nvSpPr>
        <p:spPr bwMode="auto">
          <a:xfrm>
            <a:off x="7488238" y="3282950"/>
            <a:ext cx="81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0.45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10" y="483870"/>
            <a:ext cx="385699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P71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练习十七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5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71" grpId="0"/>
      <p:bldP spid="72" grpId="0"/>
      <p:bldP spid="7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611560" y="721049"/>
            <a:ext cx="74959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下面的计算正确吗？把错误的改正确。</a:t>
            </a:r>
          </a:p>
        </p:txBody>
      </p:sp>
      <p:grpSp>
        <p:nvGrpSpPr>
          <p:cNvPr id="4" name="组合 4"/>
          <p:cNvGrpSpPr/>
          <p:nvPr/>
        </p:nvGrpSpPr>
        <p:grpSpPr bwMode="auto">
          <a:xfrm>
            <a:off x="808004" y="3147814"/>
            <a:ext cx="1797050" cy="1492250"/>
            <a:chOff x="1668390" y="4223385"/>
            <a:chExt cx="1796820" cy="1493648"/>
          </a:xfrm>
        </p:grpSpPr>
        <p:sp>
          <p:nvSpPr>
            <p:cNvPr id="5" name="Rectangle 51"/>
            <p:cNvSpPr>
              <a:spLocks noChangeArrowheads="1"/>
            </p:cNvSpPr>
            <p:nvPr/>
          </p:nvSpPr>
          <p:spPr bwMode="auto">
            <a:xfrm>
              <a:off x="1892198" y="5119574"/>
              <a:ext cx="1547615" cy="5974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1 6 . 2 9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6" name="Text Box 39"/>
            <p:cNvSpPr txBox="1">
              <a:spLocks noChangeArrowheads="1"/>
            </p:cNvSpPr>
            <p:nvPr/>
          </p:nvSpPr>
          <p:spPr bwMode="auto">
            <a:xfrm>
              <a:off x="1984262" y="4223385"/>
              <a:ext cx="1307933" cy="59745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12 . 5</a:t>
              </a:r>
            </a:p>
          </p:txBody>
        </p:sp>
        <p:sp>
          <p:nvSpPr>
            <p:cNvPr id="7" name="Text Box 40"/>
            <p:cNvSpPr txBox="1">
              <a:spLocks noChangeArrowheads="1"/>
            </p:cNvSpPr>
            <p:nvPr/>
          </p:nvSpPr>
          <p:spPr bwMode="auto">
            <a:xfrm>
              <a:off x="1668390" y="4612687"/>
              <a:ext cx="1796820" cy="599048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+  3 . 7 9</a:t>
              </a:r>
            </a:p>
          </p:txBody>
        </p:sp>
        <p:sp>
          <p:nvSpPr>
            <p:cNvPr id="8" name="Line 41"/>
            <p:cNvSpPr>
              <a:spLocks noChangeShapeType="1"/>
            </p:cNvSpPr>
            <p:nvPr/>
          </p:nvSpPr>
          <p:spPr bwMode="auto">
            <a:xfrm>
              <a:off x="1800135" y="5195845"/>
              <a:ext cx="1439679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9"/>
          <p:cNvGrpSpPr/>
          <p:nvPr/>
        </p:nvGrpSpPr>
        <p:grpSpPr bwMode="auto">
          <a:xfrm>
            <a:off x="3011071" y="3146226"/>
            <a:ext cx="1608138" cy="1493838"/>
            <a:chOff x="1684393" y="4223385"/>
            <a:chExt cx="1607801" cy="1493648"/>
          </a:xfrm>
        </p:grpSpPr>
        <p:sp>
          <p:nvSpPr>
            <p:cNvPr id="10" name="Rectangle 51"/>
            <p:cNvSpPr>
              <a:spLocks noChangeArrowheads="1"/>
            </p:cNvSpPr>
            <p:nvPr/>
          </p:nvSpPr>
          <p:spPr bwMode="auto">
            <a:xfrm>
              <a:off x="2006588" y="5118621"/>
              <a:ext cx="1169742" cy="59841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10 . 0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1" name="Text Box 39"/>
            <p:cNvSpPr txBox="1">
              <a:spLocks noChangeArrowheads="1"/>
            </p:cNvSpPr>
            <p:nvPr/>
          </p:nvSpPr>
          <p:spPr bwMode="auto">
            <a:xfrm>
              <a:off x="1984368" y="4223385"/>
              <a:ext cx="1307826" cy="59841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23 . 4</a:t>
              </a:r>
            </a:p>
          </p:txBody>
        </p:sp>
        <p:sp>
          <p:nvSpPr>
            <p:cNvPr id="12" name="Text Box 40"/>
            <p:cNvSpPr txBox="1">
              <a:spLocks noChangeArrowheads="1"/>
            </p:cNvSpPr>
            <p:nvPr/>
          </p:nvSpPr>
          <p:spPr bwMode="auto">
            <a:xfrm>
              <a:off x="1684393" y="4612274"/>
              <a:ext cx="1607801" cy="59841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- 13 . 4</a:t>
              </a:r>
            </a:p>
          </p:txBody>
        </p:sp>
        <p:sp>
          <p:nvSpPr>
            <p:cNvPr id="13" name="Line 41"/>
            <p:cNvSpPr>
              <a:spLocks noChangeShapeType="1"/>
            </p:cNvSpPr>
            <p:nvPr/>
          </p:nvSpPr>
          <p:spPr bwMode="auto">
            <a:xfrm>
              <a:off x="1800257" y="5194811"/>
              <a:ext cx="143956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组合 17"/>
          <p:cNvGrpSpPr/>
          <p:nvPr/>
        </p:nvGrpSpPr>
        <p:grpSpPr bwMode="auto">
          <a:xfrm>
            <a:off x="4998101" y="3146226"/>
            <a:ext cx="1608137" cy="1492250"/>
            <a:chOff x="1684393" y="4223385"/>
            <a:chExt cx="1607801" cy="1493859"/>
          </a:xfrm>
        </p:grpSpPr>
        <p:sp>
          <p:nvSpPr>
            <p:cNvPr id="15" name="Rectangle 51"/>
            <p:cNvSpPr>
              <a:spLocks noChangeArrowheads="1"/>
            </p:cNvSpPr>
            <p:nvPr/>
          </p:nvSpPr>
          <p:spPr bwMode="auto">
            <a:xfrm>
              <a:off x="1997065" y="5119700"/>
              <a:ext cx="1295129" cy="59754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3 . 7 4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0493" name="Text Box 39"/>
            <p:cNvSpPr txBox="1">
              <a:spLocks noChangeArrowheads="1"/>
            </p:cNvSpPr>
            <p:nvPr/>
          </p:nvSpPr>
          <p:spPr bwMode="auto">
            <a:xfrm>
              <a:off x="1997064" y="4223385"/>
              <a:ext cx="1242753" cy="598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</a:pPr>
              <a:r>
                <a:rPr lang="en-US" altLang="zh-CN" sz="30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5 . 0 0</a:t>
              </a:r>
            </a:p>
          </p:txBody>
        </p:sp>
        <p:sp>
          <p:nvSpPr>
            <p:cNvPr id="17" name="Text Box 40"/>
            <p:cNvSpPr txBox="1">
              <a:spLocks noChangeArrowheads="1"/>
            </p:cNvSpPr>
            <p:nvPr/>
          </p:nvSpPr>
          <p:spPr bwMode="auto">
            <a:xfrm>
              <a:off x="1684393" y="4612742"/>
              <a:ext cx="1607801" cy="59913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- 1 . 2 6</a:t>
              </a:r>
            </a:p>
          </p:txBody>
        </p:sp>
        <p:sp>
          <p:nvSpPr>
            <p:cNvPr id="18" name="Line 41"/>
            <p:cNvSpPr>
              <a:spLocks noChangeShapeType="1"/>
            </p:cNvSpPr>
            <p:nvPr/>
          </p:nvSpPr>
          <p:spPr bwMode="auto">
            <a:xfrm>
              <a:off x="1800256" y="5195983"/>
              <a:ext cx="143956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组合 22"/>
          <p:cNvGrpSpPr/>
          <p:nvPr/>
        </p:nvGrpSpPr>
        <p:grpSpPr bwMode="auto">
          <a:xfrm>
            <a:off x="6985130" y="3146226"/>
            <a:ext cx="1608137" cy="1492250"/>
            <a:chOff x="1684393" y="4223385"/>
            <a:chExt cx="1607801" cy="1493859"/>
          </a:xfrm>
        </p:grpSpPr>
        <p:sp>
          <p:nvSpPr>
            <p:cNvPr id="20" name="Rectangle 51"/>
            <p:cNvSpPr>
              <a:spLocks noChangeArrowheads="1"/>
            </p:cNvSpPr>
            <p:nvPr/>
          </p:nvSpPr>
          <p:spPr bwMode="auto">
            <a:xfrm>
              <a:off x="1997065" y="5119700"/>
              <a:ext cx="1295129" cy="59754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4 . 1 6</a:t>
              </a:r>
              <a:endParaRPr lang="zh-CN" altLang="en-US" sz="30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21" name="Text Box 39"/>
            <p:cNvSpPr txBox="1">
              <a:spLocks noChangeArrowheads="1"/>
            </p:cNvSpPr>
            <p:nvPr/>
          </p:nvSpPr>
          <p:spPr bwMode="auto">
            <a:xfrm>
              <a:off x="1997065" y="4223385"/>
              <a:ext cx="1295129" cy="59913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7 . 1 6</a:t>
              </a:r>
            </a:p>
          </p:txBody>
        </p:sp>
        <p:sp>
          <p:nvSpPr>
            <p:cNvPr id="22" name="Text Box 40"/>
            <p:cNvSpPr txBox="1">
              <a:spLocks noChangeArrowheads="1"/>
            </p:cNvSpPr>
            <p:nvPr/>
          </p:nvSpPr>
          <p:spPr bwMode="auto">
            <a:xfrm>
              <a:off x="1684393" y="4612742"/>
              <a:ext cx="699941" cy="59754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  <a:spcBef>
                  <a:spcPct val="50000"/>
                </a:spcBef>
                <a:defRPr/>
              </a:pPr>
              <a:r>
                <a:rPr lang="zh-CN" altLang="en-US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  <a:r>
                <a:rPr lang="en-US" altLang="zh-CN" sz="30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- 3</a:t>
              </a:r>
            </a:p>
          </p:txBody>
        </p:sp>
        <p:sp>
          <p:nvSpPr>
            <p:cNvPr id="23" name="Line 41"/>
            <p:cNvSpPr>
              <a:spLocks noChangeShapeType="1"/>
            </p:cNvSpPr>
            <p:nvPr/>
          </p:nvSpPr>
          <p:spPr bwMode="auto">
            <a:xfrm>
              <a:off x="1800256" y="5195983"/>
              <a:ext cx="143956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3772" y="1546828"/>
            <a:ext cx="1722919" cy="1494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45664" y="1546828"/>
            <a:ext cx="1688696" cy="14940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24903" y="1546828"/>
            <a:ext cx="1754535" cy="1494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76961" y="1546828"/>
            <a:ext cx="1748383" cy="149400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4211955" y="353060"/>
            <a:ext cx="37522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P72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练习十七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6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2"/>
          <p:cNvSpPr txBox="1">
            <a:spLocks noChangeArrowheads="1"/>
          </p:cNvSpPr>
          <p:nvPr/>
        </p:nvSpPr>
        <p:spPr bwMode="auto">
          <a:xfrm>
            <a:off x="412750" y="377825"/>
            <a:ext cx="4718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用小数计算下面各题。</a:t>
            </a:r>
          </a:p>
        </p:txBody>
      </p:sp>
      <p:sp>
        <p:nvSpPr>
          <p:cNvPr id="21507" name="文本框 3"/>
          <p:cNvSpPr txBox="1">
            <a:spLocks noChangeArrowheads="1"/>
          </p:cNvSpPr>
          <p:nvPr/>
        </p:nvSpPr>
        <p:spPr bwMode="auto">
          <a:xfrm>
            <a:off x="755650" y="1009650"/>
            <a:ext cx="3894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元零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  <p:sp>
        <p:nvSpPr>
          <p:cNvPr id="21508" name="文本框 4"/>
          <p:cNvSpPr txBox="1">
            <a:spLocks noChangeArrowheads="1"/>
          </p:cNvSpPr>
          <p:nvPr/>
        </p:nvSpPr>
        <p:spPr bwMode="auto">
          <a:xfrm>
            <a:off x="755650" y="1644650"/>
            <a:ext cx="26527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1t30kg+980kg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9" name="文本框 5"/>
          <p:cNvSpPr txBox="1">
            <a:spLocks noChangeArrowheads="1"/>
          </p:cNvSpPr>
          <p:nvPr/>
        </p:nvSpPr>
        <p:spPr bwMode="auto">
          <a:xfrm>
            <a:off x="755650" y="2279650"/>
            <a:ext cx="33813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4m35cm+5m70cm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0" name="文本框 6"/>
          <p:cNvSpPr txBox="1">
            <a:spLocks noChangeArrowheads="1"/>
          </p:cNvSpPr>
          <p:nvPr/>
        </p:nvSpPr>
        <p:spPr bwMode="auto">
          <a:xfrm>
            <a:off x="755650" y="2913063"/>
            <a:ext cx="26670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10kg-4kg800g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1" name="文本框 7"/>
          <p:cNvSpPr txBox="1">
            <a:spLocks noChangeArrowheads="1"/>
          </p:cNvSpPr>
          <p:nvPr/>
        </p:nvSpPr>
        <p:spPr bwMode="auto">
          <a:xfrm>
            <a:off x="755650" y="3546475"/>
            <a:ext cx="35782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4km800m-3km50m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12" name="文本框 8"/>
          <p:cNvSpPr txBox="1">
            <a:spLocks noChangeArrowheads="1"/>
          </p:cNvSpPr>
          <p:nvPr/>
        </p:nvSpPr>
        <p:spPr bwMode="auto">
          <a:xfrm>
            <a:off x="755650" y="4179888"/>
            <a:ext cx="28273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6km-2km860m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4659313" y="1004888"/>
            <a:ext cx="40433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5.62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+3.09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=8.71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3489325" y="1647825"/>
            <a:ext cx="3216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1.03t+0.98t=2.01t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137025" y="2276475"/>
            <a:ext cx="38306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4.35m+5.7m=10.05m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454400" y="2906713"/>
            <a:ext cx="3289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10kg-4.8kg=5.2kg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4333875" y="3538538"/>
            <a:ext cx="42116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4.8km-3.05km=1.75km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3609975" y="4187825"/>
            <a:ext cx="3903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6km-2.86km=3.14km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43120" y="527685"/>
            <a:ext cx="3271520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sz="1600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 sz="1600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 sz="1600">
                <a:solidFill>
                  <a:srgbClr val="00B050"/>
                </a:solidFill>
                <a:latin typeface="+mn-ea"/>
                <a:ea typeface="+mn-ea"/>
              </a:rPr>
              <a:t>P72 </a:t>
            </a:r>
            <a:r>
              <a:rPr lang="zh-CN" altLang="en-US" sz="1600">
                <a:solidFill>
                  <a:srgbClr val="00B050"/>
                </a:solidFill>
                <a:latin typeface="+mn-ea"/>
                <a:ea typeface="+mn-ea"/>
              </a:rPr>
              <a:t>练习十七</a:t>
            </a:r>
            <a:r>
              <a:rPr lang="en-US" altLang="zh-CN" sz="1600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 sz="160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 sz="160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7</a:t>
            </a:r>
            <a:r>
              <a:rPr lang="zh-CN" altLang="en-US" sz="1600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sz="1600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2"/>
          <p:cNvSpPr txBox="1">
            <a:spLocks noChangeArrowheads="1"/>
          </p:cNvSpPr>
          <p:nvPr/>
        </p:nvSpPr>
        <p:spPr bwMode="auto">
          <a:xfrm>
            <a:off x="771525" y="631825"/>
            <a:ext cx="760095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9875" indent="-26987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一些女子田径项目的中国纪录和世界纪录（截至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月）如下表，它们各相差多少？</a:t>
            </a:r>
          </a:p>
        </p:txBody>
      </p:sp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1116013" y="3241675"/>
            <a:ext cx="7491412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2.09-1.97=0.12(m)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          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7.52-7.01=0.51(m)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22.63-21.76=0.87(m)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76.80-71.68=5.12(m)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72.28-6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.9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.3(m)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	 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10.79-10.49=0.3(秒)</a:t>
            </a: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468313" y="1722438"/>
          <a:ext cx="8355011" cy="1495425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605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0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0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0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0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984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项目</a:t>
                      </a: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跳高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跳远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铅球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铁饼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标枪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100m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84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中国纪录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1.97m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7.01m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21.76m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71.68m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67.98m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10.79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秒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847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世界纪录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2.09m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7.52m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22.63m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76.80m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72.28m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10.49</a:t>
                      </a:r>
                      <a:r>
                        <a:rPr lang="zh-CN" altLang="en-US" sz="24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秒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6" marR="91436" marT="45714" marB="45714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文本框 23"/>
          <p:cNvSpPr txBox="1"/>
          <p:nvPr/>
        </p:nvSpPr>
        <p:spPr>
          <a:xfrm>
            <a:off x="4211955" y="316230"/>
            <a:ext cx="37522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P72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练习十七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 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第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9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  <a:sym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10"/>
          <p:cNvGrpSpPr/>
          <p:nvPr/>
        </p:nvGrpSpPr>
        <p:grpSpPr bwMode="auto">
          <a:xfrm>
            <a:off x="1018984" y="915566"/>
            <a:ext cx="7632848" cy="3672408"/>
            <a:chOff x="840981" y="1348240"/>
            <a:chExt cx="7335224" cy="2890037"/>
          </a:xfrm>
          <a:solidFill>
            <a:srgbClr val="FBE5D7"/>
          </a:solidFill>
        </p:grpSpPr>
        <p:sp>
          <p:nvSpPr>
            <p:cNvPr id="10" name="矩形 9"/>
            <p:cNvSpPr/>
            <p:nvPr/>
          </p:nvSpPr>
          <p:spPr bwMode="auto">
            <a:xfrm>
              <a:off x="840981" y="1428218"/>
              <a:ext cx="7247782" cy="2810059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 bwMode="auto">
            <a:xfrm>
              <a:off x="928422" y="1348240"/>
              <a:ext cx="7247783" cy="2810060"/>
            </a:xfrm>
            <a:prstGeom prst="rect">
              <a:avLst/>
            </a:prstGeom>
            <a:grpFill/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24580" name="Rectangle 1"/>
          <p:cNvSpPr>
            <a:spLocks noChangeArrowheads="1"/>
          </p:cNvSpPr>
          <p:nvPr/>
        </p:nvSpPr>
        <p:spPr bwMode="auto">
          <a:xfrm>
            <a:off x="1403350" y="1506414"/>
            <a:ext cx="7002463" cy="2897187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(1)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小数点对齐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，也就是相同数位对齐；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0850" indent="-450850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(2)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从低位算起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，按整数加减法的计算方法 进行计算。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得数点上小数点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，与横线上方的小数点对齐。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450850" indent="-450850">
              <a:lnSpc>
                <a:spcPct val="11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(3)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得数的小数部分末尾有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的，一般要根据小数的性质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去掉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3556" name="Oval 21"/>
          <p:cNvSpPr>
            <a:spLocks noChangeArrowheads="1"/>
          </p:cNvSpPr>
          <p:nvPr/>
        </p:nvSpPr>
        <p:spPr bwMode="auto">
          <a:xfrm>
            <a:off x="1316038" y="1050801"/>
            <a:ext cx="315912" cy="32226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dist="63500" dir="2700000" algn="ctr" rotWithShape="0">
              <a:schemeClr val="tx1">
                <a:alpha val="50000"/>
              </a:scheme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endParaRPr lang="zh-CN" altLang="en-US" sz="2800" b="1">
              <a:solidFill>
                <a:srgbClr val="6B513B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7" name="矩形 1"/>
          <p:cNvSpPr>
            <a:spLocks noChangeArrowheads="1"/>
          </p:cNvSpPr>
          <p:nvPr/>
        </p:nvSpPr>
        <p:spPr bwMode="auto">
          <a:xfrm>
            <a:off x="2894013" y="990476"/>
            <a:ext cx="3790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小数加减法的一般方法</a:t>
            </a:r>
            <a:endParaRPr lang="zh-CN" altLang="en-US" sz="28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3558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99" b="36000"/>
          <a:stretch>
            <a:fillRect/>
          </a:stretch>
        </p:blipFill>
        <p:spPr bwMode="auto">
          <a:xfrm>
            <a:off x="3059113" y="-92075"/>
            <a:ext cx="288131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/>
          <p:cNvSpPr txBox="1"/>
          <p:nvPr/>
        </p:nvSpPr>
        <p:spPr>
          <a:xfrm>
            <a:off x="3579128" y="44222"/>
            <a:ext cx="208823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dirty="0"/>
              <a:t>课堂小结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7"/>
          <p:cNvSpPr>
            <a:spLocks noChangeArrowheads="1"/>
          </p:cNvSpPr>
          <p:nvPr/>
        </p:nvSpPr>
        <p:spPr bwMode="auto">
          <a:xfrm>
            <a:off x="684213" y="800100"/>
            <a:ext cx="7189787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解决实际问题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98803" y="361823"/>
            <a:ext cx="3096344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/>
              <a:t>▶备选练习</a:t>
            </a:r>
          </a:p>
        </p:txBody>
      </p:sp>
      <p:sp>
        <p:nvSpPr>
          <p:cNvPr id="24580" name="矩形 7"/>
          <p:cNvSpPr>
            <a:spLocks noChangeArrowheads="1"/>
          </p:cNvSpPr>
          <p:nvPr/>
        </p:nvSpPr>
        <p:spPr bwMode="auto">
          <a:xfrm>
            <a:off x="827088" y="1543050"/>
            <a:ext cx="7993062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92505" indent="-9925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）妈妈今天逛超市，买了牛奶和面包，其中买牛奶用了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22.54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元，买面包用了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11.36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元，妈妈一共花了多少钱？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1871663" y="3252788"/>
            <a:ext cx="59055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22.54+11.36=33.9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答：妈妈一共花了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33.9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元钱。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582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58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7"/>
          <p:cNvSpPr>
            <a:spLocks noChangeArrowheads="1"/>
          </p:cNvSpPr>
          <p:nvPr/>
        </p:nvSpPr>
        <p:spPr bwMode="auto">
          <a:xfrm>
            <a:off x="611188" y="915988"/>
            <a:ext cx="8137525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992505" indent="-9925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）小明家这个月的水电费一共是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85.4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元，其中水费是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22.56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元，小明家这个月的电费是多少元？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619250" y="2779713"/>
            <a:ext cx="65532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85.4-22.56=62.84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答：小明家这个月的电费是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62.84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604" name="组合 2"/>
          <p:cNvGrpSpPr/>
          <p:nvPr/>
        </p:nvGrpSpPr>
        <p:grpSpPr bwMode="auto">
          <a:xfrm>
            <a:off x="2382838" y="4832350"/>
            <a:ext cx="4413250" cy="306388"/>
            <a:chOff x="2382515" y="4832269"/>
            <a:chExt cx="4413894" cy="306387"/>
          </a:xfrm>
        </p:grpSpPr>
        <p:sp>
          <p:nvSpPr>
            <p:cNvPr id="6" name="圆角矩形 5"/>
            <p:cNvSpPr/>
            <p:nvPr/>
          </p:nvSpPr>
          <p:spPr>
            <a:xfrm>
              <a:off x="2382515" y="4832269"/>
              <a:ext cx="4413894" cy="306387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606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3363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972</Words>
  <Application>Microsoft Office PowerPoint</Application>
  <PresentationFormat>全屏显示(16:9)</PresentationFormat>
  <Paragraphs>243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等线</vt:lpstr>
      <vt:lpstr>等线 Light</vt:lpstr>
      <vt:lpstr>黑体</vt:lpstr>
      <vt:lpstr>楷体</vt:lpstr>
      <vt:lpstr>楷体_GB2312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238</cp:revision>
  <dcterms:created xsi:type="dcterms:W3CDTF">2015-08-27T07:30:00Z</dcterms:created>
  <dcterms:modified xsi:type="dcterms:W3CDTF">2023-11-21T05:40:04Z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C49B6AD3385C4A17AA13F1C77C072D2F</vt:lpwstr>
  </property>
</Properties>
</file>