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3" r:id="rId2"/>
    <p:sldId id="264" r:id="rId3"/>
    <p:sldId id="348" r:id="rId4"/>
    <p:sldId id="269" r:id="rId5"/>
    <p:sldId id="350" r:id="rId6"/>
    <p:sldId id="349" r:id="rId7"/>
    <p:sldId id="351" r:id="rId8"/>
    <p:sldId id="352" r:id="rId9"/>
    <p:sldId id="353" r:id="rId10"/>
    <p:sldId id="344" r:id="rId11"/>
    <p:sldId id="354" r:id="rId12"/>
    <p:sldId id="368" r:id="rId13"/>
    <p:sldId id="345" r:id="rId14"/>
    <p:sldId id="346" r:id="rId15"/>
    <p:sldId id="347" r:id="rId16"/>
    <p:sldId id="356" r:id="rId17"/>
    <p:sldId id="357" r:id="rId18"/>
    <p:sldId id="371" r:id="rId19"/>
    <p:sldId id="358" r:id="rId20"/>
    <p:sldId id="363" r:id="rId21"/>
    <p:sldId id="364" r:id="rId22"/>
    <p:sldId id="365" r:id="rId23"/>
    <p:sldId id="366" r:id="rId24"/>
    <p:sldId id="367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5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4786"/>
    <a:srgbClr val="FEFEED"/>
    <a:srgbClr val="D9554A"/>
    <a:srgbClr val="FBE5D7"/>
    <a:srgbClr val="0066FF"/>
    <a:srgbClr val="21A0A3"/>
    <a:srgbClr val="24AFB2"/>
    <a:srgbClr val="28C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8" autoAdjust="0"/>
    <p:restoredTop sz="96209" autoAdjust="0"/>
  </p:normalViewPr>
  <p:slideViewPr>
    <p:cSldViewPr showGuides="1">
      <p:cViewPr varScale="1">
        <p:scale>
          <a:sx n="72" d="100"/>
          <a:sy n="72" d="100"/>
        </p:scale>
        <p:origin x="66" y="1248"/>
      </p:cViewPr>
      <p:guideLst>
        <p:guide orient="horz" pos="1632"/>
        <p:guide orient="horz" pos="715"/>
        <p:guide orient="horz" pos="2970"/>
        <p:guide pos="158"/>
        <p:guide pos="35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C73F83C-57AF-4156-B253-3DA70145B17E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4B2C3EE-78B5-48B8-8FFA-49AA424700E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699E319C-AA55-4062-8BD3-9B190C82E107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08"/>
          <a:stretch>
            <a:fillRect/>
          </a:stretch>
        </p:blipFill>
        <p:spPr bwMode="auto">
          <a:xfrm>
            <a:off x="6610350" y="3144838"/>
            <a:ext cx="2570163" cy="199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39725"/>
            <a:ext cx="5492750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323850" y="268288"/>
            <a:ext cx="8462963" cy="4583112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8013"/>
            <a:ext cx="7961313" cy="199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-184150"/>
            <a:ext cx="4795838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-403225"/>
            <a:ext cx="3290888" cy="329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27">
            <a:extLst>
              <a:ext uri="{FF2B5EF4-FFF2-40B4-BE49-F238E27FC236}">
                <a16:creationId xmlns:a16="http://schemas.microsoft.com/office/drawing/2014/main" id="{5B8164DD-E54F-4A2C-9B65-E5A8CA8D123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211138" y="168275"/>
            <a:ext cx="8721725" cy="4806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4084638"/>
            <a:ext cx="1309687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92811" flipH="1">
            <a:off x="6350" y="-4763"/>
            <a:ext cx="8239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4314825"/>
            <a:ext cx="1292225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27">
            <a:extLst>
              <a:ext uri="{FF2B5EF4-FFF2-40B4-BE49-F238E27FC236}">
                <a16:creationId xmlns:a16="http://schemas.microsoft.com/office/drawing/2014/main" id="{A6BB7DE8-E3CF-4DE0-912D-BB91FF61666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40EBD36-4750-4584-B613-8D250885FD2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39752" y="1779662"/>
            <a:ext cx="6048672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 dirty="0"/>
              <a:t>小数加减混合运算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708400" y="2787650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663871"/>
            <a:ext cx="939076" cy="925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39" b="42019"/>
          <a:stretch>
            <a:fillRect/>
          </a:stretch>
        </p:blipFill>
        <p:spPr bwMode="auto">
          <a:xfrm>
            <a:off x="3146425" y="-104775"/>
            <a:ext cx="2814638" cy="828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552633" y="-26650"/>
            <a:ext cx="220173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导入新课</a:t>
            </a:r>
          </a:p>
        </p:txBody>
      </p:sp>
      <p:sp>
        <p:nvSpPr>
          <p:cNvPr id="9220" name="文本框 1"/>
          <p:cNvSpPr txBox="1">
            <a:spLocks noChangeArrowheads="1"/>
          </p:cNvSpPr>
          <p:nvPr/>
        </p:nvSpPr>
        <p:spPr bwMode="auto">
          <a:xfrm>
            <a:off x="600075" y="2427734"/>
            <a:ext cx="786447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0.86+0.5=           5.3+0.28=           0.7+0.9=              1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0.37=              3.9+6.5=             1.25+2.75=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5.9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=       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3.53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336800" y="2402334"/>
            <a:ext cx="1270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1.36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149850" y="2416621"/>
            <a:ext cx="12922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5.58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750175" y="2415034"/>
            <a:ext cx="10699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1.6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101850" y="3000821"/>
            <a:ext cx="12176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0.63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987925" y="3037334"/>
            <a:ext cx="11461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10.4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8124825" y="3030984"/>
            <a:ext cx="6778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1" name="文本框 25"/>
          <p:cNvSpPr txBox="1">
            <a:spLocks noChangeArrowheads="1"/>
          </p:cNvSpPr>
          <p:nvPr/>
        </p:nvSpPr>
        <p:spPr bwMode="auto">
          <a:xfrm>
            <a:off x="1884363" y="3623121"/>
            <a:ext cx="12176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25"/>
          <p:cNvSpPr txBox="1">
            <a:spLocks noChangeArrowheads="1"/>
          </p:cNvSpPr>
          <p:nvPr/>
        </p:nvSpPr>
        <p:spPr bwMode="auto">
          <a:xfrm>
            <a:off x="5370513" y="3588196"/>
            <a:ext cx="12176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3.32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圆角矩形标注 4"/>
          <p:cNvSpPr/>
          <p:nvPr/>
        </p:nvSpPr>
        <p:spPr bwMode="auto">
          <a:xfrm>
            <a:off x="2555558" y="987760"/>
            <a:ext cx="3576637" cy="708025"/>
          </a:xfrm>
          <a:prstGeom prst="wedgeRoundRectCallout">
            <a:avLst>
              <a:gd name="adj1" fmla="val -60730"/>
              <a:gd name="adj2" fmla="val 47760"/>
              <a:gd name="adj3" fmla="val 16667"/>
            </a:avLst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看谁算的又对又快！</a:t>
            </a:r>
          </a:p>
        </p:txBody>
      </p:sp>
      <p:pic>
        <p:nvPicPr>
          <p:cNvPr id="9230" name="图片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72" y="1131590"/>
            <a:ext cx="1085295" cy="1103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1" grpId="0" autoUpdateAnimBg="0"/>
      <p:bldP spid="1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1"/>
          <p:cNvSpPr txBox="1">
            <a:spLocks noChangeArrowheads="1"/>
          </p:cNvSpPr>
          <p:nvPr/>
        </p:nvSpPr>
        <p:spPr bwMode="auto">
          <a:xfrm>
            <a:off x="1331913" y="1203325"/>
            <a:ext cx="25400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168+605+894</a:t>
            </a:r>
          </a:p>
        </p:txBody>
      </p:sp>
      <p:sp>
        <p:nvSpPr>
          <p:cNvPr id="10243" name="文本框 6"/>
          <p:cNvSpPr txBox="1">
            <a:spLocks noChangeArrowheads="1"/>
          </p:cNvSpPr>
          <p:nvPr/>
        </p:nvSpPr>
        <p:spPr bwMode="auto">
          <a:xfrm>
            <a:off x="4716463" y="1203325"/>
            <a:ext cx="33655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4756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-(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392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654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</a:p>
        </p:txBody>
      </p:sp>
      <p:sp>
        <p:nvSpPr>
          <p:cNvPr id="10244" name="矩形 29"/>
          <p:cNvSpPr>
            <a:spLocks noChangeArrowheads="1"/>
          </p:cNvSpPr>
          <p:nvPr/>
        </p:nvSpPr>
        <p:spPr bwMode="auto">
          <a:xfrm>
            <a:off x="1042988" y="484188"/>
            <a:ext cx="72739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先说出下面各题的运算顺序，再计算。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9" name="Group 4"/>
          <p:cNvGrpSpPr/>
          <p:nvPr/>
        </p:nvGrpSpPr>
        <p:grpSpPr>
          <a:xfrm>
            <a:off x="1691640" y="1767463"/>
            <a:ext cx="810895" cy="144145"/>
            <a:chOff x="923" y="1392"/>
            <a:chExt cx="686" cy="9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0" name="Line 5"/>
            <p:cNvSpPr/>
            <p:nvPr/>
          </p:nvSpPr>
          <p:spPr>
            <a:xfrm>
              <a:off x="923" y="1488"/>
              <a:ext cx="684" cy="0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Line 6"/>
            <p:cNvSpPr/>
            <p:nvPr/>
          </p:nvSpPr>
          <p:spPr>
            <a:xfrm>
              <a:off x="925" y="1392"/>
              <a:ext cx="0" cy="96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Line 7"/>
            <p:cNvSpPr/>
            <p:nvPr/>
          </p:nvSpPr>
          <p:spPr>
            <a:xfrm>
              <a:off x="1609" y="1392"/>
              <a:ext cx="0" cy="96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Group 8"/>
          <p:cNvGrpSpPr/>
          <p:nvPr/>
        </p:nvGrpSpPr>
        <p:grpSpPr>
          <a:xfrm>
            <a:off x="2107248" y="1777623"/>
            <a:ext cx="1237649" cy="454025"/>
            <a:chOff x="816" y="1299"/>
            <a:chExt cx="893" cy="18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4" name="Line 9"/>
            <p:cNvSpPr/>
            <p:nvPr/>
          </p:nvSpPr>
          <p:spPr>
            <a:xfrm>
              <a:off x="816" y="1488"/>
              <a:ext cx="893" cy="0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Line 10"/>
            <p:cNvSpPr/>
            <p:nvPr/>
          </p:nvSpPr>
          <p:spPr>
            <a:xfrm>
              <a:off x="816" y="1392"/>
              <a:ext cx="0" cy="96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Line 11"/>
            <p:cNvSpPr/>
            <p:nvPr/>
          </p:nvSpPr>
          <p:spPr>
            <a:xfrm flipV="1">
              <a:off x="1705" y="1299"/>
              <a:ext cx="0" cy="189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" name="Rectangle 51"/>
          <p:cNvSpPr>
            <a:spLocks noChangeArrowheads="1"/>
          </p:cNvSpPr>
          <p:nvPr/>
        </p:nvSpPr>
        <p:spPr bwMode="auto">
          <a:xfrm>
            <a:off x="1085850" y="2232025"/>
            <a:ext cx="2043113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=773+</a:t>
            </a:r>
            <a:r>
              <a:rPr kumimoji="0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894</a:t>
            </a:r>
          </a:p>
        </p:txBody>
      </p:sp>
      <p:sp>
        <p:nvSpPr>
          <p:cNvPr id="38" name="Rectangle 51"/>
          <p:cNvSpPr>
            <a:spLocks noChangeArrowheads="1"/>
          </p:cNvSpPr>
          <p:nvPr/>
        </p:nvSpPr>
        <p:spPr bwMode="auto">
          <a:xfrm>
            <a:off x="1087438" y="2859088"/>
            <a:ext cx="20431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=1667</a:t>
            </a:r>
          </a:p>
        </p:txBody>
      </p:sp>
      <p:grpSp>
        <p:nvGrpSpPr>
          <p:cNvPr id="39" name="Group 12"/>
          <p:cNvGrpSpPr/>
          <p:nvPr/>
        </p:nvGrpSpPr>
        <p:grpSpPr>
          <a:xfrm>
            <a:off x="6201703" y="1773178"/>
            <a:ext cx="876300" cy="223837"/>
            <a:chOff x="816" y="1392"/>
            <a:chExt cx="864" cy="9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0" name="Line 13"/>
            <p:cNvSpPr/>
            <p:nvPr/>
          </p:nvSpPr>
          <p:spPr>
            <a:xfrm>
              <a:off x="816" y="1488"/>
              <a:ext cx="864" cy="0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Line 14"/>
            <p:cNvSpPr/>
            <p:nvPr/>
          </p:nvSpPr>
          <p:spPr>
            <a:xfrm>
              <a:off x="816" y="1392"/>
              <a:ext cx="0" cy="96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Line 15"/>
            <p:cNvSpPr/>
            <p:nvPr/>
          </p:nvSpPr>
          <p:spPr>
            <a:xfrm flipV="1">
              <a:off x="1680" y="1392"/>
              <a:ext cx="0" cy="96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3" name="Group 16"/>
          <p:cNvGrpSpPr/>
          <p:nvPr/>
        </p:nvGrpSpPr>
        <p:grpSpPr>
          <a:xfrm>
            <a:off x="5132046" y="1823660"/>
            <a:ext cx="1449387" cy="444500"/>
            <a:chOff x="816" y="1287"/>
            <a:chExt cx="864" cy="20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4" name="Line 17"/>
            <p:cNvSpPr/>
            <p:nvPr/>
          </p:nvSpPr>
          <p:spPr>
            <a:xfrm>
              <a:off x="816" y="1488"/>
              <a:ext cx="864" cy="0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Line 18"/>
            <p:cNvSpPr/>
            <p:nvPr/>
          </p:nvSpPr>
          <p:spPr>
            <a:xfrm>
              <a:off x="816" y="1287"/>
              <a:ext cx="0" cy="201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Line 19"/>
            <p:cNvSpPr/>
            <p:nvPr/>
          </p:nvSpPr>
          <p:spPr>
            <a:xfrm>
              <a:off x="1680" y="1392"/>
              <a:ext cx="0" cy="96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Rectangle 51"/>
          <p:cNvSpPr>
            <a:spLocks noChangeArrowheads="1"/>
          </p:cNvSpPr>
          <p:nvPr/>
        </p:nvSpPr>
        <p:spPr bwMode="auto">
          <a:xfrm>
            <a:off x="4494213" y="2232025"/>
            <a:ext cx="32924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=4756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1046</a:t>
            </a:r>
          </a:p>
        </p:txBody>
      </p:sp>
      <p:sp>
        <p:nvSpPr>
          <p:cNvPr id="48" name="Rectangle 51"/>
          <p:cNvSpPr>
            <a:spLocks noChangeArrowheads="1"/>
          </p:cNvSpPr>
          <p:nvPr/>
        </p:nvSpPr>
        <p:spPr bwMode="auto">
          <a:xfrm>
            <a:off x="4494213" y="2859088"/>
            <a:ext cx="20431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=3710</a:t>
            </a:r>
          </a:p>
        </p:txBody>
      </p:sp>
      <p:grpSp>
        <p:nvGrpSpPr>
          <p:cNvPr id="55" name="组合 54"/>
          <p:cNvGrpSpPr/>
          <p:nvPr/>
        </p:nvGrpSpPr>
        <p:grpSpPr bwMode="auto">
          <a:xfrm>
            <a:off x="100817" y="2957935"/>
            <a:ext cx="5366831" cy="1749199"/>
            <a:chOff x="100472" y="2957675"/>
            <a:chExt cx="5367896" cy="1750126"/>
          </a:xfrm>
        </p:grpSpPr>
        <p:pic>
          <p:nvPicPr>
            <p:cNvPr id="10258" name="图片 5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472" y="2957675"/>
              <a:ext cx="1137222" cy="1378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7" name="AutoShape 27"/>
            <p:cNvSpPr>
              <a:spLocks noChangeArrowheads="1"/>
            </p:cNvSpPr>
            <p:nvPr/>
          </p:nvSpPr>
          <p:spPr bwMode="auto">
            <a:xfrm>
              <a:off x="1210933" y="3515985"/>
              <a:ext cx="4257435" cy="1191816"/>
            </a:xfrm>
            <a:prstGeom prst="wedgeRoundRectCallout">
              <a:avLst>
                <a:gd name="adj1" fmla="val -55398"/>
                <a:gd name="adj2" fmla="val -46495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整数加、减混合运算，一般从左往右算。</a:t>
              </a:r>
            </a:p>
          </p:txBody>
        </p:sp>
      </p:grpSp>
      <p:grpSp>
        <p:nvGrpSpPr>
          <p:cNvPr id="56" name="组合 55"/>
          <p:cNvGrpSpPr/>
          <p:nvPr/>
        </p:nvGrpSpPr>
        <p:grpSpPr bwMode="auto">
          <a:xfrm>
            <a:off x="5921375" y="1710819"/>
            <a:ext cx="2962822" cy="3059617"/>
            <a:chOff x="5921623" y="1710380"/>
            <a:chExt cx="2962595" cy="3060762"/>
          </a:xfrm>
        </p:grpSpPr>
        <p:sp>
          <p:nvSpPr>
            <p:cNvPr id="10255" name="AutoShape 27"/>
            <p:cNvSpPr>
              <a:spLocks noChangeArrowheads="1"/>
            </p:cNvSpPr>
            <p:nvPr/>
          </p:nvSpPr>
          <p:spPr bwMode="auto">
            <a:xfrm>
              <a:off x="5921623" y="3034496"/>
              <a:ext cx="2312760" cy="1736646"/>
            </a:xfrm>
            <a:prstGeom prst="wedgeRoundRectCallout">
              <a:avLst>
                <a:gd name="adj1" fmla="val 42222"/>
                <a:gd name="adj2" fmla="val -70630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有括号时，就先算括号里面的。</a:t>
              </a:r>
            </a:p>
          </p:txBody>
        </p:sp>
        <p:pic>
          <p:nvPicPr>
            <p:cNvPr id="10256" name="图片 5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8342" y="1710380"/>
              <a:ext cx="1115876" cy="1508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7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6"/>
          <p:cNvSpPr txBox="1">
            <a:spLocks noChangeArrowheads="1"/>
          </p:cNvSpPr>
          <p:nvPr/>
        </p:nvSpPr>
        <p:spPr bwMode="auto">
          <a:xfrm>
            <a:off x="1258888" y="994097"/>
            <a:ext cx="7427912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）小刚买了下面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本书，一共花了多少钱？</a:t>
            </a:r>
          </a:p>
        </p:txBody>
      </p:sp>
      <p:pic>
        <p:nvPicPr>
          <p:cNvPr id="11267" name="Picture 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56" y="994097"/>
            <a:ext cx="590588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组合 12"/>
          <p:cNvGrpSpPr/>
          <p:nvPr/>
        </p:nvGrpSpPr>
        <p:grpSpPr bwMode="auto">
          <a:xfrm>
            <a:off x="1170666" y="3692475"/>
            <a:ext cx="5705589" cy="1181200"/>
            <a:chOff x="1171317" y="3691766"/>
            <a:chExt cx="5704335" cy="1181168"/>
          </a:xfrm>
        </p:grpSpPr>
        <p:sp>
          <p:nvSpPr>
            <p:cNvPr id="11" name="圆角矩形标注 4"/>
            <p:cNvSpPr/>
            <p:nvPr/>
          </p:nvSpPr>
          <p:spPr bwMode="auto">
            <a:xfrm>
              <a:off x="2699065" y="3828337"/>
              <a:ext cx="4176587" cy="954062"/>
            </a:xfrm>
            <a:prstGeom prst="wedgeRoundRectCallout">
              <a:avLst>
                <a:gd name="adj1" fmla="val -60935"/>
                <a:gd name="adj2" fmla="val -2129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你知道了哪些数学信息？要解决的问题是什么？</a:t>
              </a:r>
            </a:p>
          </p:txBody>
        </p:sp>
        <p:pic>
          <p:nvPicPr>
            <p:cNvPr id="11273" name="图片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317" y="3691766"/>
              <a:ext cx="1161661" cy="1181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70" name="图片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19" b="42579"/>
          <a:stretch>
            <a:fillRect/>
          </a:stretch>
        </p:blipFill>
        <p:spPr bwMode="auto">
          <a:xfrm>
            <a:off x="3146425" y="-68752"/>
            <a:ext cx="2814638" cy="776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3552633" y="-26650"/>
            <a:ext cx="220173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探究新知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25" y="2149665"/>
            <a:ext cx="5161550" cy="1659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1"/>
          <p:cNvSpPr>
            <a:spLocks noChangeArrowheads="1"/>
          </p:cNvSpPr>
          <p:nvPr/>
        </p:nvSpPr>
        <p:spPr bwMode="auto">
          <a:xfrm>
            <a:off x="1262385" y="627063"/>
            <a:ext cx="345693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17.45+15.8+1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4.69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2211419" y="1652588"/>
            <a:ext cx="1823233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1 7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" name="Text Box 31"/>
          <p:cNvSpPr txBox="1">
            <a:spLocks noChangeArrowheads="1"/>
          </p:cNvSpPr>
          <p:nvPr/>
        </p:nvSpPr>
        <p:spPr bwMode="auto">
          <a:xfrm>
            <a:off x="2211399" y="2100263"/>
            <a:ext cx="1412864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1 5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0" name="Text Box 31"/>
          <p:cNvSpPr txBox="1">
            <a:spLocks noChangeArrowheads="1"/>
          </p:cNvSpPr>
          <p:nvPr/>
        </p:nvSpPr>
        <p:spPr bwMode="auto">
          <a:xfrm>
            <a:off x="2211418" y="2552700"/>
            <a:ext cx="1823233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1 4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1835150" y="2574925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</a:p>
        </p:txBody>
      </p:sp>
      <p:sp>
        <p:nvSpPr>
          <p:cNvPr id="12" name="Text Box 34"/>
          <p:cNvSpPr txBox="1">
            <a:spLocks noChangeArrowheads="1"/>
          </p:cNvSpPr>
          <p:nvPr/>
        </p:nvSpPr>
        <p:spPr bwMode="auto">
          <a:xfrm>
            <a:off x="3427413" y="2800350"/>
            <a:ext cx="2841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2695575" y="2800350"/>
            <a:ext cx="2841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4" name="Text Box 27"/>
          <p:cNvSpPr txBox="1">
            <a:spLocks noChangeArrowheads="1"/>
          </p:cNvSpPr>
          <p:nvPr/>
        </p:nvSpPr>
        <p:spPr bwMode="auto">
          <a:xfrm>
            <a:off x="3617913" y="3071813"/>
            <a:ext cx="38735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" name="Text Box 27"/>
          <p:cNvSpPr txBox="1">
            <a:spLocks noChangeArrowheads="1"/>
          </p:cNvSpPr>
          <p:nvPr/>
        </p:nvSpPr>
        <p:spPr bwMode="auto">
          <a:xfrm>
            <a:off x="3236913" y="3073400"/>
            <a:ext cx="38735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6" name="Text Box 27"/>
          <p:cNvSpPr txBox="1">
            <a:spLocks noChangeArrowheads="1"/>
          </p:cNvSpPr>
          <p:nvPr/>
        </p:nvSpPr>
        <p:spPr bwMode="auto">
          <a:xfrm>
            <a:off x="2538768" y="3079750"/>
            <a:ext cx="78422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endParaRPr lang="en-US" altLang="zh-CN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Rectangle 37"/>
          <p:cNvSpPr>
            <a:spLocks noChangeArrowheads="1"/>
          </p:cNvSpPr>
          <p:nvPr/>
        </p:nvSpPr>
        <p:spPr bwMode="auto">
          <a:xfrm>
            <a:off x="2922588" y="3136900"/>
            <a:ext cx="28416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3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714500" y="3949700"/>
            <a:ext cx="4835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  <a:sym typeface="宋体" panose="02010600030101010101" pitchFamily="2" charset="-122"/>
              </a:rPr>
              <a:t>答：一共花了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  <a:sym typeface="宋体" panose="02010600030101010101" pitchFamily="2" charset="-122"/>
              </a:rPr>
              <a:t>47.94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  <a:sym typeface="宋体" panose="02010600030101010101" pitchFamily="2" charset="-122"/>
              </a:rPr>
              <a:t>元钱。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51"/>
          <p:cNvSpPr>
            <a:spLocks noChangeArrowheads="1"/>
          </p:cNvSpPr>
          <p:nvPr/>
        </p:nvSpPr>
        <p:spPr bwMode="auto">
          <a:xfrm>
            <a:off x="4397375" y="628650"/>
            <a:ext cx="216058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=47.94(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3" name="Line 32"/>
          <p:cNvSpPr>
            <a:spLocks noChangeShapeType="1"/>
          </p:cNvSpPr>
          <p:nvPr/>
        </p:nvSpPr>
        <p:spPr bwMode="auto">
          <a:xfrm>
            <a:off x="2024063" y="3155950"/>
            <a:ext cx="2347912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5156200" y="1298830"/>
            <a:ext cx="3465467" cy="1772983"/>
            <a:chOff x="5156553" y="1298128"/>
            <a:chExt cx="3465867" cy="1774241"/>
          </a:xfrm>
        </p:grpSpPr>
        <p:sp>
          <p:nvSpPr>
            <p:cNvPr id="12305" name="AutoShape 27"/>
            <p:cNvSpPr>
              <a:spLocks noChangeArrowheads="1"/>
            </p:cNvSpPr>
            <p:nvPr/>
          </p:nvSpPr>
          <p:spPr bwMode="auto">
            <a:xfrm>
              <a:off x="5156553" y="1358006"/>
              <a:ext cx="1947863" cy="1191816"/>
            </a:xfrm>
            <a:prstGeom prst="wedgeRoundRectCallout">
              <a:avLst>
                <a:gd name="adj1" fmla="val 62565"/>
                <a:gd name="adj2" fmla="val -364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你是怎样算的？</a:t>
              </a:r>
            </a:p>
          </p:txBody>
        </p:sp>
        <p:pic>
          <p:nvPicPr>
            <p:cNvPr id="12306" name="图片 1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9851" y="1298128"/>
              <a:ext cx="1312569" cy="177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 Box 34"/>
          <p:cNvSpPr txBox="1">
            <a:spLocks noChangeArrowheads="1"/>
          </p:cNvSpPr>
          <p:nvPr/>
        </p:nvSpPr>
        <p:spPr bwMode="auto">
          <a:xfrm>
            <a:off x="2393678" y="2800350"/>
            <a:ext cx="2841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Text Box 27"/>
          <p:cNvSpPr txBox="1">
            <a:spLocks noChangeArrowheads="1"/>
          </p:cNvSpPr>
          <p:nvPr/>
        </p:nvSpPr>
        <p:spPr bwMode="auto">
          <a:xfrm>
            <a:off x="2206625" y="3079750"/>
            <a:ext cx="78422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endParaRPr lang="en-US" altLang="zh-CN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8" grpId="0"/>
      <p:bldP spid="19" grpId="0"/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1"/>
          <p:cNvSpPr>
            <a:spLocks noChangeArrowheads="1"/>
          </p:cNvSpPr>
          <p:nvPr/>
        </p:nvSpPr>
        <p:spPr bwMode="auto">
          <a:xfrm>
            <a:off x="2267397" y="555625"/>
            <a:ext cx="3744763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17.45+15.8+1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4.69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6" name="Group 4"/>
          <p:cNvGrpSpPr/>
          <p:nvPr/>
        </p:nvGrpSpPr>
        <p:grpSpPr>
          <a:xfrm>
            <a:off x="2819995" y="1162543"/>
            <a:ext cx="1144237" cy="144145"/>
            <a:chOff x="923" y="1392"/>
            <a:chExt cx="968" cy="9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Line 5"/>
            <p:cNvSpPr/>
            <p:nvPr/>
          </p:nvSpPr>
          <p:spPr>
            <a:xfrm>
              <a:off x="923" y="1488"/>
              <a:ext cx="968" cy="0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Line 6"/>
            <p:cNvSpPr/>
            <p:nvPr/>
          </p:nvSpPr>
          <p:spPr>
            <a:xfrm>
              <a:off x="925" y="1392"/>
              <a:ext cx="0" cy="96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Line 7"/>
            <p:cNvSpPr/>
            <p:nvPr/>
          </p:nvSpPr>
          <p:spPr>
            <a:xfrm>
              <a:off x="1885" y="1392"/>
              <a:ext cx="0" cy="96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Group 8"/>
          <p:cNvGrpSpPr/>
          <p:nvPr/>
        </p:nvGrpSpPr>
        <p:grpSpPr>
          <a:xfrm>
            <a:off x="3304134" y="1162543"/>
            <a:ext cx="1596609" cy="454025"/>
            <a:chOff x="816" y="1299"/>
            <a:chExt cx="1152" cy="18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Line 9"/>
            <p:cNvSpPr/>
            <p:nvPr/>
          </p:nvSpPr>
          <p:spPr>
            <a:xfrm>
              <a:off x="816" y="1488"/>
              <a:ext cx="1152" cy="0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Line 10"/>
            <p:cNvSpPr/>
            <p:nvPr/>
          </p:nvSpPr>
          <p:spPr>
            <a:xfrm>
              <a:off x="816" y="1392"/>
              <a:ext cx="0" cy="96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11"/>
            <p:cNvSpPr/>
            <p:nvPr/>
          </p:nvSpPr>
          <p:spPr>
            <a:xfrm flipV="1">
              <a:off x="1965" y="1299"/>
              <a:ext cx="0" cy="189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" name="Rectangle 51"/>
          <p:cNvSpPr>
            <a:spLocks noChangeArrowheads="1"/>
          </p:cNvSpPr>
          <p:nvPr/>
        </p:nvSpPr>
        <p:spPr bwMode="auto">
          <a:xfrm>
            <a:off x="2152650" y="1792288"/>
            <a:ext cx="26860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=33.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5+14.69</a:t>
            </a:r>
          </a:p>
        </p:txBody>
      </p:sp>
      <p:sp>
        <p:nvSpPr>
          <p:cNvPr id="15" name="Rectangle 51"/>
          <p:cNvSpPr>
            <a:spLocks noChangeArrowheads="1"/>
          </p:cNvSpPr>
          <p:nvPr/>
        </p:nvSpPr>
        <p:spPr bwMode="auto">
          <a:xfrm>
            <a:off x="2163763" y="2452688"/>
            <a:ext cx="27352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=47.94(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051050" y="3395663"/>
            <a:ext cx="4835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  <a:sym typeface="宋体" panose="02010600030101010101" pitchFamily="2" charset="-122"/>
              </a:rPr>
              <a:t>答：一共花了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  <a:sym typeface="宋体" panose="02010600030101010101" pitchFamily="2" charset="-122"/>
              </a:rPr>
              <a:t>47.94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  <a:sym typeface="宋体" panose="02010600030101010101" pitchFamily="2" charset="-122"/>
              </a:rPr>
              <a:t>元钱。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5090005" y="1941405"/>
            <a:ext cx="3659168" cy="1560651"/>
            <a:chOff x="5089710" y="1941034"/>
            <a:chExt cx="3659808" cy="1561520"/>
          </a:xfrm>
        </p:grpSpPr>
        <p:sp>
          <p:nvSpPr>
            <p:cNvPr id="13321" name="AutoShape 27"/>
            <p:cNvSpPr>
              <a:spLocks noChangeArrowheads="1"/>
            </p:cNvSpPr>
            <p:nvPr/>
          </p:nvSpPr>
          <p:spPr bwMode="auto">
            <a:xfrm>
              <a:off x="5089710" y="1967830"/>
              <a:ext cx="2435225" cy="646986"/>
            </a:xfrm>
            <a:prstGeom prst="wedgeRoundRectCallout">
              <a:avLst>
                <a:gd name="adj1" fmla="val 61880"/>
                <a:gd name="adj2" fmla="val -546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我这样算。</a:t>
              </a:r>
            </a:p>
          </p:txBody>
        </p:sp>
        <p:pic>
          <p:nvPicPr>
            <p:cNvPr id="13322" name="图片 2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460943" y="1941034"/>
              <a:ext cx="1288575" cy="156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39750" y="700088"/>
            <a:ext cx="8212138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）小林买了下面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本书，付给售货员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元，应找回多少钱？</a:t>
            </a: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1169988" y="3616544"/>
            <a:ext cx="5686425" cy="1145737"/>
            <a:chOff x="1169671" y="3616527"/>
            <a:chExt cx="5686543" cy="1146002"/>
          </a:xfrm>
        </p:grpSpPr>
        <p:sp>
          <p:nvSpPr>
            <p:cNvPr id="14342" name="对话气泡: 圆角矩形 8"/>
            <p:cNvSpPr>
              <a:spLocks noChangeArrowheads="1"/>
            </p:cNvSpPr>
            <p:nvPr/>
          </p:nvSpPr>
          <p:spPr bwMode="auto">
            <a:xfrm>
              <a:off x="2435026" y="3867894"/>
              <a:ext cx="4421188" cy="646986"/>
            </a:xfrm>
            <a:prstGeom prst="wedgeRoundRectCallout">
              <a:avLst>
                <a:gd name="adj1" fmla="val -56111"/>
                <a:gd name="adj2" fmla="val -16940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该用什么方法计算呢？</a:t>
              </a:r>
            </a:p>
          </p:txBody>
        </p:sp>
        <p:pic>
          <p:nvPicPr>
            <p:cNvPr id="14343" name="图片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9671" y="3616527"/>
              <a:ext cx="1127055" cy="1146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1917729"/>
            <a:ext cx="6245475" cy="1507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 bwMode="auto">
          <a:xfrm>
            <a:off x="1979613" y="842963"/>
            <a:ext cx="7032449" cy="1873250"/>
            <a:chOff x="2952750" y="1181100"/>
            <a:chExt cx="5367592" cy="1872208"/>
          </a:xfrm>
        </p:grpSpPr>
        <p:sp>
          <p:nvSpPr>
            <p:cNvPr id="15374" name="文本框 18"/>
            <p:cNvSpPr txBox="1">
              <a:spLocks noChangeArrowheads="1"/>
            </p:cNvSpPr>
            <p:nvPr/>
          </p:nvSpPr>
          <p:spPr bwMode="auto">
            <a:xfrm>
              <a:off x="3007717" y="1193801"/>
              <a:ext cx="5312625" cy="1807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用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50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元依次减去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买《数学家的故事》和《神奇的大自然》两本书的钱就是应找回的钱，列式为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50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－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16.45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－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18.3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</a:p>
          </p:txBody>
        </p:sp>
        <p:sp>
          <p:nvSpPr>
            <p:cNvPr id="4" name="矩形: 圆角 3"/>
            <p:cNvSpPr/>
            <p:nvPr/>
          </p:nvSpPr>
          <p:spPr>
            <a:xfrm>
              <a:off x="2952750" y="1181100"/>
              <a:ext cx="5276850" cy="1872208"/>
            </a:xfrm>
            <a:prstGeom prst="roundRect">
              <a:avLst/>
            </a:prstGeom>
            <a:noFill/>
            <a:ln w="1905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276401" y="1059582"/>
            <a:ext cx="1584325" cy="2929231"/>
            <a:chOff x="276454" y="1060301"/>
            <a:chExt cx="1584176" cy="2929076"/>
          </a:xfrm>
        </p:grpSpPr>
        <p:sp>
          <p:nvSpPr>
            <p:cNvPr id="15372" name="AutoShape 27"/>
            <p:cNvSpPr>
              <a:spLocks noChangeArrowheads="1"/>
            </p:cNvSpPr>
            <p:nvPr/>
          </p:nvSpPr>
          <p:spPr bwMode="auto">
            <a:xfrm>
              <a:off x="276454" y="1060301"/>
              <a:ext cx="1584176" cy="1192212"/>
            </a:xfrm>
            <a:prstGeom prst="wedgeRoundRectCallout">
              <a:avLst>
                <a:gd name="adj1" fmla="val -26407"/>
                <a:gd name="adj2" fmla="val 64111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我这样想的。</a:t>
              </a:r>
            </a:p>
          </p:txBody>
        </p:sp>
        <p:pic>
          <p:nvPicPr>
            <p:cNvPr id="15373" name="图片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145" y="2428381"/>
              <a:ext cx="1147020" cy="1560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771775" y="2716213"/>
            <a:ext cx="2875306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50-16.45-18.3</a:t>
            </a:r>
          </a:p>
        </p:txBody>
      </p:sp>
      <p:grpSp>
        <p:nvGrpSpPr>
          <p:cNvPr id="9" name="Group 4"/>
          <p:cNvGrpSpPr/>
          <p:nvPr/>
        </p:nvGrpSpPr>
        <p:grpSpPr>
          <a:xfrm>
            <a:off x="3064217" y="3284406"/>
            <a:ext cx="810895" cy="144145"/>
            <a:chOff x="923" y="1392"/>
            <a:chExt cx="686" cy="9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Line 5"/>
            <p:cNvSpPr/>
            <p:nvPr/>
          </p:nvSpPr>
          <p:spPr>
            <a:xfrm>
              <a:off x="923" y="1488"/>
              <a:ext cx="684" cy="0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Line 6"/>
            <p:cNvSpPr/>
            <p:nvPr/>
          </p:nvSpPr>
          <p:spPr>
            <a:xfrm>
              <a:off x="925" y="1392"/>
              <a:ext cx="0" cy="96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Line 7"/>
            <p:cNvSpPr/>
            <p:nvPr/>
          </p:nvSpPr>
          <p:spPr>
            <a:xfrm>
              <a:off x="1609" y="1392"/>
              <a:ext cx="0" cy="96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Group 8"/>
          <p:cNvGrpSpPr/>
          <p:nvPr/>
        </p:nvGrpSpPr>
        <p:grpSpPr>
          <a:xfrm>
            <a:off x="3404895" y="3313616"/>
            <a:ext cx="1237649" cy="454025"/>
            <a:chOff x="816" y="1299"/>
            <a:chExt cx="893" cy="18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4" name="Line 9"/>
            <p:cNvSpPr/>
            <p:nvPr/>
          </p:nvSpPr>
          <p:spPr>
            <a:xfrm>
              <a:off x="816" y="1488"/>
              <a:ext cx="893" cy="0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Line 10"/>
            <p:cNvSpPr/>
            <p:nvPr/>
          </p:nvSpPr>
          <p:spPr>
            <a:xfrm>
              <a:off x="816" y="1392"/>
              <a:ext cx="0" cy="96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Line 11"/>
            <p:cNvSpPr/>
            <p:nvPr/>
          </p:nvSpPr>
          <p:spPr>
            <a:xfrm flipV="1">
              <a:off x="1705" y="1299"/>
              <a:ext cx="0" cy="189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" name="Rectangle 51"/>
          <p:cNvSpPr>
            <a:spLocks noChangeArrowheads="1"/>
          </p:cNvSpPr>
          <p:nvPr/>
        </p:nvSpPr>
        <p:spPr bwMode="auto">
          <a:xfrm>
            <a:off x="2497138" y="3713163"/>
            <a:ext cx="22050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=33.55</a:t>
            </a:r>
            <a:r>
              <a:rPr kumimoji="1"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-1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8.3</a:t>
            </a:r>
          </a:p>
        </p:txBody>
      </p:sp>
      <p:sp>
        <p:nvSpPr>
          <p:cNvPr id="18" name="Rectangle 51"/>
          <p:cNvSpPr>
            <a:spLocks noChangeArrowheads="1"/>
          </p:cNvSpPr>
          <p:nvPr/>
        </p:nvSpPr>
        <p:spPr bwMode="auto">
          <a:xfrm>
            <a:off x="2497138" y="4324350"/>
            <a:ext cx="20431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=15.25</a:t>
            </a:r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4933950" y="3287713"/>
            <a:ext cx="3786989" cy="1451636"/>
            <a:chOff x="4933546" y="3287777"/>
            <a:chExt cx="3786953" cy="1451928"/>
          </a:xfrm>
        </p:grpSpPr>
        <p:pic>
          <p:nvPicPr>
            <p:cNvPr id="15370" name="图片 2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32211" y="3836484"/>
              <a:ext cx="888288" cy="903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1" name="AutoShape 27"/>
            <p:cNvSpPr>
              <a:spLocks noChangeArrowheads="1"/>
            </p:cNvSpPr>
            <p:nvPr/>
          </p:nvSpPr>
          <p:spPr bwMode="auto">
            <a:xfrm>
              <a:off x="4933546" y="3287777"/>
              <a:ext cx="2583572" cy="1191816"/>
            </a:xfrm>
            <a:prstGeom prst="wedgeRoundRectCallout">
              <a:avLst>
                <a:gd name="adj1" fmla="val 63347"/>
                <a:gd name="adj2" fmla="val 29125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solidFill>
                    <a:srgbClr val="0066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按从左到右的顺序计算。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6"/>
          <p:cNvGrpSpPr/>
          <p:nvPr/>
        </p:nvGrpSpPr>
        <p:grpSpPr bwMode="auto">
          <a:xfrm>
            <a:off x="2124074" y="684201"/>
            <a:ext cx="6623439" cy="2090972"/>
            <a:chOff x="387607" y="355446"/>
            <a:chExt cx="5827970" cy="2089233"/>
          </a:xfrm>
        </p:grpSpPr>
        <p:sp>
          <p:nvSpPr>
            <p:cNvPr id="16398" name="文本框 4"/>
            <p:cNvSpPr txBox="1">
              <a:spLocks noChangeArrowheads="1"/>
            </p:cNvSpPr>
            <p:nvPr/>
          </p:nvSpPr>
          <p:spPr bwMode="auto">
            <a:xfrm>
              <a:off x="452952" y="443695"/>
              <a:ext cx="5762625" cy="1947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买《数学家的故事》和《神奇的大自然》一共花了</a:t>
              </a: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(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6.45+18.3</a:t>
              </a: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)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元，</a:t>
              </a:r>
              <a:r>
                <a:rPr lang="zh-CN" altLang="en-US" sz="2800" b="1">
                  <a:solidFill>
                    <a:srgbClr val="3399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用付的钱数减去花掉的钱数，就是应找回的钱数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，列式为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50</a:t>
              </a: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－(</a:t>
              </a:r>
              <a:r>
                <a:rPr lang="en-US" altLang="zh-CN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6.45+18.3</a:t>
              </a: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)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。</a:t>
              </a:r>
              <a:endParaRPr lang="en-US" altLang="zh-CN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矩形: 圆角 4"/>
            <p:cNvSpPr/>
            <p:nvPr/>
          </p:nvSpPr>
          <p:spPr>
            <a:xfrm>
              <a:off x="387607" y="355446"/>
              <a:ext cx="5782988" cy="2089233"/>
            </a:xfrm>
            <a:prstGeom prst="roundRect">
              <a:avLst>
                <a:gd name="adj" fmla="val 9197"/>
              </a:avLst>
            </a:prstGeom>
            <a:noFill/>
            <a:ln w="1905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306387" y="1018098"/>
            <a:ext cx="1766888" cy="3263049"/>
            <a:chOff x="7119833" y="946827"/>
            <a:chExt cx="1768665" cy="3261499"/>
          </a:xfrm>
        </p:grpSpPr>
        <p:pic>
          <p:nvPicPr>
            <p:cNvPr id="16397" name="图片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84199" y="2386525"/>
              <a:ext cx="995182" cy="1821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6" name="AutoShape 27"/>
            <p:cNvSpPr>
              <a:spLocks noChangeArrowheads="1"/>
            </p:cNvSpPr>
            <p:nvPr/>
          </p:nvSpPr>
          <p:spPr bwMode="auto">
            <a:xfrm>
              <a:off x="7119833" y="946827"/>
              <a:ext cx="1768665" cy="1192212"/>
            </a:xfrm>
            <a:prstGeom prst="wedgeRoundRectCallout">
              <a:avLst>
                <a:gd name="adj1" fmla="val 23071"/>
                <a:gd name="adj2" fmla="val 66484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还可以这样想。</a:t>
              </a:r>
            </a:p>
          </p:txBody>
        </p:sp>
      </p:grp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771775" y="2770188"/>
            <a:ext cx="33655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50-(16.45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18.3)</a:t>
            </a:r>
          </a:p>
        </p:txBody>
      </p:sp>
      <p:grpSp>
        <p:nvGrpSpPr>
          <p:cNvPr id="10" name="Group 4"/>
          <p:cNvGrpSpPr/>
          <p:nvPr/>
        </p:nvGrpSpPr>
        <p:grpSpPr>
          <a:xfrm>
            <a:off x="4048614" y="3416169"/>
            <a:ext cx="810895" cy="144145"/>
            <a:chOff x="923" y="1392"/>
            <a:chExt cx="686" cy="9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Line 5"/>
            <p:cNvSpPr/>
            <p:nvPr/>
          </p:nvSpPr>
          <p:spPr>
            <a:xfrm>
              <a:off x="923" y="1488"/>
              <a:ext cx="684" cy="0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Line 6"/>
            <p:cNvSpPr/>
            <p:nvPr/>
          </p:nvSpPr>
          <p:spPr>
            <a:xfrm>
              <a:off x="925" y="1392"/>
              <a:ext cx="0" cy="96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7"/>
            <p:cNvSpPr/>
            <p:nvPr/>
          </p:nvSpPr>
          <p:spPr>
            <a:xfrm>
              <a:off x="1609" y="1392"/>
              <a:ext cx="0" cy="96"/>
            </a:xfrm>
            <a:prstGeom prst="line">
              <a:avLst/>
            </a:prstGeom>
            <a:ln w="22225" cap="flat" cmpd="sng">
              <a:solidFill>
                <a:srgbClr val="00B0F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Group 16"/>
          <p:cNvGrpSpPr/>
          <p:nvPr/>
        </p:nvGrpSpPr>
        <p:grpSpPr>
          <a:xfrm>
            <a:off x="3069127" y="3369814"/>
            <a:ext cx="1449387" cy="444500"/>
            <a:chOff x="816" y="1287"/>
            <a:chExt cx="864" cy="20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Line 17"/>
            <p:cNvSpPr/>
            <p:nvPr/>
          </p:nvSpPr>
          <p:spPr>
            <a:xfrm>
              <a:off x="816" y="1488"/>
              <a:ext cx="864" cy="0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Line 18"/>
            <p:cNvSpPr/>
            <p:nvPr/>
          </p:nvSpPr>
          <p:spPr>
            <a:xfrm>
              <a:off x="816" y="1287"/>
              <a:ext cx="0" cy="201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Line 19"/>
            <p:cNvSpPr/>
            <p:nvPr/>
          </p:nvSpPr>
          <p:spPr>
            <a:xfrm>
              <a:off x="1680" y="1392"/>
              <a:ext cx="0" cy="96"/>
            </a:xfrm>
            <a:prstGeom prst="line">
              <a:avLst/>
            </a:prstGeom>
            <a:ln w="22225" cap="flat" cmpd="sng">
              <a:solidFill>
                <a:srgbClr val="FFC000"/>
              </a:solidFill>
              <a:prstDash val="solid"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" name="Rectangle 51"/>
          <p:cNvSpPr>
            <a:spLocks noChangeArrowheads="1"/>
          </p:cNvSpPr>
          <p:nvPr/>
        </p:nvSpPr>
        <p:spPr bwMode="auto">
          <a:xfrm>
            <a:off x="2554288" y="3735388"/>
            <a:ext cx="2205037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kumimoji="0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=50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-</a:t>
            </a:r>
            <a:r>
              <a:rPr kumimoji="0"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34.75</a:t>
            </a:r>
            <a:endParaRPr kumimoji="0"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Rectangle 51"/>
          <p:cNvSpPr>
            <a:spLocks noChangeArrowheads="1"/>
          </p:cNvSpPr>
          <p:nvPr/>
        </p:nvSpPr>
        <p:spPr bwMode="auto">
          <a:xfrm>
            <a:off x="2557463" y="4346575"/>
            <a:ext cx="20431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=15.25</a:t>
            </a: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4937125" y="3516521"/>
            <a:ext cx="3849688" cy="1192004"/>
            <a:chOff x="4857145" y="3614567"/>
            <a:chExt cx="3850565" cy="1191816"/>
          </a:xfrm>
        </p:grpSpPr>
        <p:pic>
          <p:nvPicPr>
            <p:cNvPr id="16394" name="图片 2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819422" y="3659413"/>
              <a:ext cx="888288" cy="902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5" name="AutoShape 27"/>
            <p:cNvSpPr>
              <a:spLocks noChangeArrowheads="1"/>
            </p:cNvSpPr>
            <p:nvPr/>
          </p:nvSpPr>
          <p:spPr bwMode="auto">
            <a:xfrm>
              <a:off x="4857145" y="3614567"/>
              <a:ext cx="2672978" cy="1191816"/>
            </a:xfrm>
            <a:prstGeom prst="wedgeRoundRectCallout">
              <a:avLst>
                <a:gd name="adj1" fmla="val 60338"/>
                <a:gd name="adj2" fmla="val -12000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solidFill>
                    <a:srgbClr val="0066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有括号先算括号里面的。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1619250" y="2278063"/>
            <a:ext cx="68405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       </a:t>
            </a:r>
            <a:r>
              <a:rPr lang="zh-CN" altLang="en-US" sz="3000" b="1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观察这两个算式，你有什么发现？</a:t>
            </a:r>
          </a:p>
        </p:txBody>
      </p:sp>
      <p:grpSp>
        <p:nvGrpSpPr>
          <p:cNvPr id="8" name="组合 40"/>
          <p:cNvGrpSpPr/>
          <p:nvPr/>
        </p:nvGrpSpPr>
        <p:grpSpPr bwMode="auto">
          <a:xfrm>
            <a:off x="519113" y="2235200"/>
            <a:ext cx="1854200" cy="655638"/>
            <a:chOff x="1258556" y="557965"/>
            <a:chExt cx="1854639" cy="656238"/>
          </a:xfrm>
        </p:grpSpPr>
        <p:pic>
          <p:nvPicPr>
            <p:cNvPr id="17420" name="图片 4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3464" y="585319"/>
              <a:ext cx="699731" cy="626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21" name="组合 42"/>
            <p:cNvGrpSpPr/>
            <p:nvPr/>
          </p:nvGrpSpPr>
          <p:grpSpPr bwMode="auto">
            <a:xfrm>
              <a:off x="1258556" y="557965"/>
              <a:ext cx="1217930" cy="656238"/>
              <a:chOff x="166" y="5742"/>
              <a:chExt cx="1918" cy="1034"/>
            </a:xfrm>
          </p:grpSpPr>
          <p:sp>
            <p:nvSpPr>
              <p:cNvPr id="17422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观</a:t>
                </a:r>
              </a:p>
            </p:txBody>
          </p:sp>
          <p:sp>
            <p:nvSpPr>
              <p:cNvPr id="17423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察</a:t>
                </a:r>
                <a:endParaRPr lang="zh-CN" altLang="zh-CN" sz="3600" b="1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 bwMode="auto">
          <a:xfrm>
            <a:off x="209192" y="3171962"/>
            <a:ext cx="3694472" cy="1571488"/>
            <a:chOff x="136550" y="2959578"/>
            <a:chExt cx="3695567" cy="1570701"/>
          </a:xfrm>
        </p:grpSpPr>
        <p:pic>
          <p:nvPicPr>
            <p:cNvPr id="17419" name="图片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550" y="2959578"/>
              <a:ext cx="1297485" cy="1570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8" name="AutoShape 27"/>
            <p:cNvSpPr>
              <a:spLocks noChangeArrowheads="1"/>
            </p:cNvSpPr>
            <p:nvPr/>
          </p:nvSpPr>
          <p:spPr bwMode="auto">
            <a:xfrm>
              <a:off x="1434035" y="3007045"/>
              <a:ext cx="2398082" cy="1191617"/>
            </a:xfrm>
            <a:prstGeom prst="wedgeRoundRectCallout">
              <a:avLst>
                <a:gd name="adj1" fmla="val -60551"/>
                <a:gd name="adj2" fmla="val -1875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两个算式是相等的。</a:t>
              </a: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4140200" y="3006724"/>
            <a:ext cx="4500051" cy="1829358"/>
            <a:chOff x="4139952" y="3007045"/>
            <a:chExt cx="4500268" cy="1829275"/>
          </a:xfrm>
        </p:grpSpPr>
        <p:sp>
          <p:nvSpPr>
            <p:cNvPr id="17416" name="AutoShape 27"/>
            <p:cNvSpPr>
              <a:spLocks noChangeArrowheads="1"/>
            </p:cNvSpPr>
            <p:nvPr/>
          </p:nvSpPr>
          <p:spPr bwMode="auto">
            <a:xfrm>
              <a:off x="4139952" y="3007045"/>
              <a:ext cx="3096344" cy="1736646"/>
            </a:xfrm>
            <a:prstGeom prst="wedgeRoundRectCallout">
              <a:avLst>
                <a:gd name="adj1" fmla="val 61537"/>
                <a:gd name="adj2" fmla="val -10792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和整数加、减混合运算的方法一样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</a:p>
          </p:txBody>
        </p:sp>
        <p:pic>
          <p:nvPicPr>
            <p:cNvPr id="17417" name="图片 1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404035" y="3160292"/>
              <a:ext cx="1236185" cy="1676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3584" y="373528"/>
            <a:ext cx="2730841" cy="199522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9992" y="383604"/>
            <a:ext cx="3088572" cy="1975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1"/>
          <p:cNvSpPr>
            <a:spLocks noChangeArrowheads="1"/>
          </p:cNvSpPr>
          <p:nvPr/>
        </p:nvSpPr>
        <p:spPr bwMode="auto">
          <a:xfrm>
            <a:off x="1593850" y="1095375"/>
            <a:ext cx="33210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.38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.26</a:t>
            </a: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2.6</a:t>
            </a:r>
          </a:p>
        </p:txBody>
      </p:sp>
      <p:sp>
        <p:nvSpPr>
          <p:cNvPr id="6" name="Rectangle 51"/>
          <p:cNvSpPr>
            <a:spLocks noChangeArrowheads="1"/>
          </p:cNvSpPr>
          <p:nvPr/>
        </p:nvSpPr>
        <p:spPr bwMode="auto">
          <a:xfrm>
            <a:off x="1300163" y="1714500"/>
            <a:ext cx="28368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＝0.64＋2.6</a:t>
            </a:r>
          </a:p>
        </p:txBody>
      </p:sp>
      <p:sp>
        <p:nvSpPr>
          <p:cNvPr id="7" name="Rectangle 51"/>
          <p:cNvSpPr>
            <a:spLocks noChangeArrowheads="1"/>
          </p:cNvSpPr>
          <p:nvPr/>
        </p:nvSpPr>
        <p:spPr bwMode="auto">
          <a:xfrm>
            <a:off x="1300163" y="2309813"/>
            <a:ext cx="28368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＝3.24</a:t>
            </a:r>
          </a:p>
        </p:txBody>
      </p:sp>
      <p:sp>
        <p:nvSpPr>
          <p:cNvPr id="18437" name="Rectangle 51"/>
          <p:cNvSpPr>
            <a:spLocks noChangeArrowheads="1"/>
          </p:cNvSpPr>
          <p:nvPr/>
        </p:nvSpPr>
        <p:spPr bwMode="auto">
          <a:xfrm>
            <a:off x="5189538" y="1095375"/>
            <a:ext cx="31781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  5.7－0.81－1.29</a:t>
            </a:r>
          </a:p>
        </p:txBody>
      </p:sp>
      <p:sp>
        <p:nvSpPr>
          <p:cNvPr id="9" name="Rectangle 51"/>
          <p:cNvSpPr>
            <a:spLocks noChangeArrowheads="1"/>
          </p:cNvSpPr>
          <p:nvPr/>
        </p:nvSpPr>
        <p:spPr bwMode="auto">
          <a:xfrm>
            <a:off x="4991100" y="1714500"/>
            <a:ext cx="28368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＝4.89－1.29</a:t>
            </a:r>
          </a:p>
        </p:txBody>
      </p:sp>
      <p:sp>
        <p:nvSpPr>
          <p:cNvPr id="10" name="Rectangle 51"/>
          <p:cNvSpPr>
            <a:spLocks noChangeArrowheads="1"/>
          </p:cNvSpPr>
          <p:nvPr/>
        </p:nvSpPr>
        <p:spPr bwMode="auto">
          <a:xfrm>
            <a:off x="4991100" y="2309813"/>
            <a:ext cx="28368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＝3.6</a:t>
            </a:r>
          </a:p>
        </p:txBody>
      </p:sp>
      <p:sp>
        <p:nvSpPr>
          <p:cNvPr id="18440" name="Rectangle 51"/>
          <p:cNvSpPr>
            <a:spLocks noChangeArrowheads="1"/>
          </p:cNvSpPr>
          <p:nvPr/>
        </p:nvSpPr>
        <p:spPr bwMode="auto">
          <a:xfrm>
            <a:off x="1513632" y="2986088"/>
            <a:ext cx="37258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98.2＋32.5－13.4</a:t>
            </a:r>
          </a:p>
        </p:txBody>
      </p:sp>
      <p:sp>
        <p:nvSpPr>
          <p:cNvPr id="12" name="Rectangle 51"/>
          <p:cNvSpPr>
            <a:spLocks noChangeArrowheads="1"/>
          </p:cNvSpPr>
          <p:nvPr/>
        </p:nvSpPr>
        <p:spPr bwMode="auto">
          <a:xfrm>
            <a:off x="1261220" y="3524250"/>
            <a:ext cx="28368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＝130.7－13.4</a:t>
            </a:r>
          </a:p>
        </p:txBody>
      </p:sp>
      <p:sp>
        <p:nvSpPr>
          <p:cNvPr id="13" name="Rectangle 51"/>
          <p:cNvSpPr>
            <a:spLocks noChangeArrowheads="1"/>
          </p:cNvSpPr>
          <p:nvPr/>
        </p:nvSpPr>
        <p:spPr bwMode="auto">
          <a:xfrm>
            <a:off x="1259632" y="4143375"/>
            <a:ext cx="28368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＝117.3</a:t>
            </a:r>
          </a:p>
        </p:txBody>
      </p:sp>
      <p:pic>
        <p:nvPicPr>
          <p:cNvPr id="18444" name="图片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88" y="549889"/>
            <a:ext cx="1714500" cy="49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23"/>
          <p:cNvSpPr txBox="1"/>
          <p:nvPr/>
        </p:nvSpPr>
        <p:spPr>
          <a:xfrm>
            <a:off x="3275330" y="672465"/>
            <a:ext cx="304546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P73 </a:t>
            </a:r>
            <a:r>
              <a:rPr lang="zh-CN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0"/>
          <p:cNvGrpSpPr/>
          <p:nvPr/>
        </p:nvGrpSpPr>
        <p:grpSpPr bwMode="auto">
          <a:xfrm>
            <a:off x="1116013" y="484188"/>
            <a:ext cx="2189162" cy="592137"/>
            <a:chOff x="1825" y="834"/>
            <a:chExt cx="3447" cy="934"/>
          </a:xfrm>
        </p:grpSpPr>
        <p:sp>
          <p:nvSpPr>
            <p:cNvPr id="3" name="矩形 2"/>
            <p:cNvSpPr/>
            <p:nvPr/>
          </p:nvSpPr>
          <p:spPr>
            <a:xfrm rot="-180000">
              <a:off x="4377" y="849"/>
              <a:ext cx="895" cy="894"/>
            </a:xfrm>
            <a:prstGeom prst="rect">
              <a:avLst/>
            </a:prstGeom>
            <a:solidFill>
              <a:srgbClr val="FECC53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zh-CN" altLang="zh-CN" sz="32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结</a:t>
              </a:r>
              <a:endParaRPr lang="zh-CN" altLang="zh-CN" sz="32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 rot="300000">
              <a:off x="3540" y="834"/>
              <a:ext cx="897" cy="894"/>
            </a:xfrm>
            <a:prstGeom prst="rect">
              <a:avLst/>
            </a:prstGeom>
            <a:solidFill>
              <a:srgbClr val="FB6E52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zh-CN" altLang="zh-CN" sz="32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小</a:t>
              </a:r>
              <a:endParaRPr lang="zh-CN" altLang="zh-CN" sz="32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 rot="-300000">
              <a:off x="2690" y="834"/>
              <a:ext cx="897" cy="894"/>
            </a:xfrm>
            <a:prstGeom prst="rect">
              <a:avLst/>
            </a:prstGeom>
            <a:solidFill>
              <a:srgbClr val="48CFAE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zh-CN" altLang="zh-CN" sz="32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纳</a:t>
              </a:r>
              <a:endParaRPr lang="zh-CN" altLang="zh-CN" sz="32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21360000">
              <a:off x="1825" y="874"/>
              <a:ext cx="897" cy="894"/>
            </a:xfrm>
            <a:prstGeom prst="rect">
              <a:avLst/>
            </a:prstGeom>
            <a:solidFill>
              <a:srgbClr val="5C9BEB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r>
                <a:rPr lang="zh-CN" altLang="zh-CN" sz="3200" b="1" noProof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</a:rPr>
                <a:t>归</a:t>
              </a:r>
              <a:endParaRPr lang="zh-CN" altLang="zh-CN" sz="32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60500" y="1125538"/>
            <a:ext cx="654685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0850" indent="-4508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小数加减混合运算的顺序与整数加减混合运算的顺序一样。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460500" y="2343150"/>
            <a:ext cx="655796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0850" indent="-4508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没有括号的，按照从左到右的顺序计算；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460500" y="3560763"/>
            <a:ext cx="6557963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0850" indent="-4508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有括号的，要先算括号里面的，再算括号外面的。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6725" y="1425575"/>
            <a:ext cx="181546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口算。</a:t>
            </a:r>
          </a:p>
        </p:txBody>
      </p:sp>
      <p:sp>
        <p:nvSpPr>
          <p:cNvPr id="21507" name="文本框 3"/>
          <p:cNvSpPr txBox="1">
            <a:spLocks noChangeArrowheads="1"/>
          </p:cNvSpPr>
          <p:nvPr/>
        </p:nvSpPr>
        <p:spPr bwMode="auto">
          <a:xfrm>
            <a:off x="800100" y="2017713"/>
            <a:ext cx="1677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0.4+8.7=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文本框 4"/>
          <p:cNvSpPr txBox="1">
            <a:spLocks noChangeArrowheads="1"/>
          </p:cNvSpPr>
          <p:nvPr/>
        </p:nvSpPr>
        <p:spPr bwMode="auto">
          <a:xfrm>
            <a:off x="3276600" y="2017713"/>
            <a:ext cx="1677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4.5+3.6=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9" name="文本框 5"/>
          <p:cNvSpPr txBox="1">
            <a:spLocks noChangeArrowheads="1"/>
          </p:cNvSpPr>
          <p:nvPr/>
        </p:nvSpPr>
        <p:spPr bwMode="auto">
          <a:xfrm>
            <a:off x="5753100" y="2011363"/>
            <a:ext cx="2089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0.28+0.54=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0" name="文本框 6"/>
          <p:cNvSpPr txBox="1">
            <a:spLocks noChangeArrowheads="1"/>
          </p:cNvSpPr>
          <p:nvPr/>
        </p:nvSpPr>
        <p:spPr bwMode="auto">
          <a:xfrm>
            <a:off x="800100" y="2779713"/>
            <a:ext cx="1581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1.4-0.9=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1" name="文本框 7"/>
          <p:cNvSpPr txBox="1">
            <a:spLocks noChangeArrowheads="1"/>
          </p:cNvSpPr>
          <p:nvPr/>
        </p:nvSpPr>
        <p:spPr bwMode="auto">
          <a:xfrm>
            <a:off x="3276600" y="2779713"/>
            <a:ext cx="1581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7.1-3.5=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2" name="文本框 8"/>
          <p:cNvSpPr txBox="1">
            <a:spLocks noChangeArrowheads="1"/>
          </p:cNvSpPr>
          <p:nvPr/>
        </p:nvSpPr>
        <p:spPr bwMode="auto">
          <a:xfrm>
            <a:off x="5753100" y="2773363"/>
            <a:ext cx="12731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5-2.7=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387600" y="2011363"/>
            <a:ext cx="6969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805363" y="2011363"/>
            <a:ext cx="6969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743825" y="2011363"/>
            <a:ext cx="9032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0.82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292350" y="2774950"/>
            <a:ext cx="696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795838" y="2774950"/>
            <a:ext cx="696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931025" y="2771775"/>
            <a:ext cx="698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19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-908050"/>
            <a:ext cx="2814638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/>
          <p:cNvSpPr txBox="1"/>
          <p:nvPr/>
        </p:nvSpPr>
        <p:spPr>
          <a:xfrm>
            <a:off x="3552633" y="-26650"/>
            <a:ext cx="220173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练习运用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073910" y="1564005"/>
            <a:ext cx="37522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P74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练习十八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36"/>
          <p:cNvGrpSpPr/>
          <p:nvPr/>
        </p:nvGrpSpPr>
        <p:grpSpPr bwMode="auto">
          <a:xfrm>
            <a:off x="6173788" y="1468438"/>
            <a:ext cx="1368425" cy="2447925"/>
            <a:chOff x="3106837" y="1563638"/>
            <a:chExt cx="1368524" cy="2448272"/>
          </a:xfrm>
        </p:grpSpPr>
        <p:sp>
          <p:nvSpPr>
            <p:cNvPr id="38" name="矩形: 圆角 37"/>
            <p:cNvSpPr/>
            <p:nvPr/>
          </p:nvSpPr>
          <p:spPr>
            <a:xfrm>
              <a:off x="3106837" y="1563638"/>
              <a:ext cx="1368524" cy="2448272"/>
            </a:xfrm>
            <a:prstGeom prst="roundRect">
              <a:avLst>
                <a:gd name="adj" fmla="val 24163"/>
              </a:avLst>
            </a:prstGeom>
            <a:solidFill>
              <a:srgbClr val="FEFEE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3214795" y="1841489"/>
              <a:ext cx="1131969" cy="4810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747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3208444" y="2563905"/>
              <a:ext cx="1130382" cy="4810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747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208444" y="3308547"/>
              <a:ext cx="1130382" cy="4810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747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2531" name="组合 22"/>
          <p:cNvGrpSpPr/>
          <p:nvPr/>
        </p:nvGrpSpPr>
        <p:grpSpPr bwMode="auto">
          <a:xfrm>
            <a:off x="3754438" y="1450975"/>
            <a:ext cx="1368425" cy="2449513"/>
            <a:chOff x="3106837" y="1563638"/>
            <a:chExt cx="1368524" cy="2448272"/>
          </a:xfrm>
        </p:grpSpPr>
        <p:sp>
          <p:nvSpPr>
            <p:cNvPr id="25" name="矩形: 圆角 24"/>
            <p:cNvSpPr/>
            <p:nvPr/>
          </p:nvSpPr>
          <p:spPr>
            <a:xfrm>
              <a:off x="3106837" y="1563638"/>
              <a:ext cx="1368524" cy="2448272"/>
            </a:xfrm>
            <a:prstGeom prst="roundRect">
              <a:avLst>
                <a:gd name="adj" fmla="val 24163"/>
              </a:avLst>
            </a:prstGeom>
            <a:solidFill>
              <a:srgbClr val="FEFEE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3214795" y="1841310"/>
              <a:ext cx="1131969" cy="48076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747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208444" y="2563256"/>
              <a:ext cx="1130382" cy="48235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747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3208444" y="3309003"/>
              <a:ext cx="1130382" cy="48076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747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2532" name="文本框 2"/>
          <p:cNvSpPr txBox="1">
            <a:spLocks noChangeArrowheads="1"/>
          </p:cNvSpPr>
          <p:nvPr/>
        </p:nvSpPr>
        <p:spPr bwMode="auto">
          <a:xfrm>
            <a:off x="766763" y="842963"/>
            <a:ext cx="492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941763" y="1687513"/>
            <a:ext cx="11318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27.07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391275" y="1728788"/>
            <a:ext cx="10318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17.21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938588" y="2413000"/>
            <a:ext cx="1131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22.27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373813" y="2436813"/>
            <a:ext cx="1031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12.41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922713" y="3187700"/>
            <a:ext cx="1133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43.29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391275" y="3176588"/>
            <a:ext cx="1031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33.43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539" name="组合 2"/>
          <p:cNvGrpSpPr/>
          <p:nvPr/>
        </p:nvGrpSpPr>
        <p:grpSpPr bwMode="auto">
          <a:xfrm>
            <a:off x="1331913" y="1450975"/>
            <a:ext cx="1558925" cy="2449513"/>
            <a:chOff x="2486720" y="2100567"/>
            <a:chExt cx="1559024" cy="2448272"/>
          </a:xfrm>
        </p:grpSpPr>
        <p:sp>
          <p:nvSpPr>
            <p:cNvPr id="2" name="矩形: 圆角 1"/>
            <p:cNvSpPr/>
            <p:nvPr/>
          </p:nvSpPr>
          <p:spPr>
            <a:xfrm>
              <a:off x="2486720" y="2100567"/>
              <a:ext cx="1368512" cy="2448272"/>
            </a:xfrm>
            <a:prstGeom prst="roundRect">
              <a:avLst>
                <a:gd name="adj" fmla="val 24163"/>
              </a:avLst>
            </a:prstGeom>
            <a:solidFill>
              <a:srgbClr val="FEFEE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728035" y="2275104"/>
              <a:ext cx="1317709" cy="5839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21.6</a:t>
              </a:r>
              <a:endPara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28035" y="3019264"/>
              <a:ext cx="1317709" cy="58390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16.8</a:t>
              </a:r>
              <a:endPara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645480" y="3715823"/>
              <a:ext cx="1317709" cy="5854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37.82</a:t>
              </a:r>
              <a:endPara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540" name="组合 20"/>
          <p:cNvGrpSpPr/>
          <p:nvPr/>
        </p:nvGrpSpPr>
        <p:grpSpPr bwMode="auto">
          <a:xfrm>
            <a:off x="2700338" y="1955800"/>
            <a:ext cx="1031875" cy="1439863"/>
            <a:chOff x="2052092" y="2067694"/>
            <a:chExt cx="1296144" cy="1440160"/>
          </a:xfrm>
        </p:grpSpPr>
        <p:cxnSp>
          <p:nvCxnSpPr>
            <p:cNvPr id="14" name="直接箭头连接符 13"/>
            <p:cNvCxnSpPr/>
            <p:nvPr/>
          </p:nvCxnSpPr>
          <p:spPr>
            <a:xfrm>
              <a:off x="2052092" y="2067694"/>
              <a:ext cx="1296144" cy="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>
              <a:off x="2052092" y="2788568"/>
              <a:ext cx="1296144" cy="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>
              <a:off x="2052092" y="3507854"/>
              <a:ext cx="1296144" cy="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41" name="组合 32"/>
          <p:cNvGrpSpPr/>
          <p:nvPr/>
        </p:nvGrpSpPr>
        <p:grpSpPr bwMode="auto">
          <a:xfrm>
            <a:off x="5132388" y="1955800"/>
            <a:ext cx="1031875" cy="1439863"/>
            <a:chOff x="2052092" y="2067694"/>
            <a:chExt cx="1296144" cy="1440160"/>
          </a:xfrm>
        </p:grpSpPr>
        <p:cxnSp>
          <p:nvCxnSpPr>
            <p:cNvPr id="34" name="直接箭头连接符 33"/>
            <p:cNvCxnSpPr/>
            <p:nvPr/>
          </p:nvCxnSpPr>
          <p:spPr>
            <a:xfrm>
              <a:off x="2052092" y="2067694"/>
              <a:ext cx="1296144" cy="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/>
            <p:cNvCxnSpPr/>
            <p:nvPr/>
          </p:nvCxnSpPr>
          <p:spPr>
            <a:xfrm>
              <a:off x="2052092" y="2788568"/>
              <a:ext cx="1296144" cy="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/>
            <p:nvPr/>
          </p:nvCxnSpPr>
          <p:spPr>
            <a:xfrm>
              <a:off x="2052092" y="3507854"/>
              <a:ext cx="1296144" cy="0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42" name="文本框 2"/>
          <p:cNvSpPr txBox="1">
            <a:spLocks noChangeArrowheads="1"/>
          </p:cNvSpPr>
          <p:nvPr/>
        </p:nvSpPr>
        <p:spPr bwMode="auto">
          <a:xfrm>
            <a:off x="2703513" y="1463675"/>
            <a:ext cx="10175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+5.47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43" name="文本框 2"/>
          <p:cNvSpPr txBox="1">
            <a:spLocks noChangeArrowheads="1"/>
          </p:cNvSpPr>
          <p:nvPr/>
        </p:nvSpPr>
        <p:spPr bwMode="auto">
          <a:xfrm>
            <a:off x="5167313" y="1427163"/>
            <a:ext cx="9334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-9.86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8235" y="966470"/>
            <a:ext cx="37522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P74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练习十八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2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1550" y="484188"/>
            <a:ext cx="34813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计算下面各题。</a:t>
            </a:r>
          </a:p>
        </p:txBody>
      </p:sp>
      <p:sp>
        <p:nvSpPr>
          <p:cNvPr id="23555" name="文本框 2"/>
          <p:cNvSpPr txBox="1">
            <a:spLocks noChangeArrowheads="1"/>
          </p:cNvSpPr>
          <p:nvPr/>
        </p:nvSpPr>
        <p:spPr bwMode="auto">
          <a:xfrm>
            <a:off x="1479550" y="1169988"/>
            <a:ext cx="320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7.02+11.38+20.96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6" name="文本框 3"/>
          <p:cNvSpPr txBox="1">
            <a:spLocks noChangeArrowheads="1"/>
          </p:cNvSpPr>
          <p:nvPr/>
        </p:nvSpPr>
        <p:spPr bwMode="auto">
          <a:xfrm>
            <a:off x="5302250" y="1169988"/>
            <a:ext cx="2611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12.45-1.96-0.8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文本框 4"/>
          <p:cNvSpPr txBox="1">
            <a:spLocks noChangeArrowheads="1"/>
          </p:cNvSpPr>
          <p:nvPr/>
        </p:nvSpPr>
        <p:spPr bwMode="auto">
          <a:xfrm>
            <a:off x="1479550" y="2859088"/>
            <a:ext cx="2914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19.92+14.4-9.92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8" name="文本框 5"/>
          <p:cNvSpPr txBox="1">
            <a:spLocks noChangeArrowheads="1"/>
          </p:cNvSpPr>
          <p:nvPr/>
        </p:nvSpPr>
        <p:spPr bwMode="auto">
          <a:xfrm>
            <a:off x="5302250" y="2859088"/>
            <a:ext cx="3230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85.7-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15.3-4.8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219200" y="1722438"/>
            <a:ext cx="2293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=18.4+20.96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19200" y="2268538"/>
            <a:ext cx="1341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=39.36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124450" y="1720850"/>
            <a:ext cx="19923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=10.49-0.8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124450" y="2266950"/>
            <a:ext cx="1136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=9.69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219200" y="3435350"/>
            <a:ext cx="21971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=34.32-9.92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219200" y="3981450"/>
            <a:ext cx="1136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=24.4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124450" y="3435350"/>
            <a:ext cx="1992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=85.7-10.5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124450" y="3981450"/>
            <a:ext cx="1136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=75.2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24325" y="628015"/>
            <a:ext cx="37522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P74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练习十八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>
            <a:spLocks noChangeArrowheads="1"/>
          </p:cNvSpPr>
          <p:nvPr/>
        </p:nvSpPr>
        <p:spPr bwMode="auto">
          <a:xfrm>
            <a:off x="1692275" y="1635125"/>
            <a:ext cx="3225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40-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2.75+0.86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4579" name="文本框 2"/>
          <p:cNvSpPr txBox="1">
            <a:spLocks noChangeArrowheads="1"/>
          </p:cNvSpPr>
          <p:nvPr/>
        </p:nvSpPr>
        <p:spPr bwMode="auto">
          <a:xfrm>
            <a:off x="5514975" y="1635125"/>
            <a:ext cx="25034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9.5+4.85-6.13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403350" y="2292350"/>
            <a:ext cx="1684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=40-3.61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403350" y="2838450"/>
            <a:ext cx="1343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=36.39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308600" y="2290763"/>
            <a:ext cx="2197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=14.35-6.13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308600" y="2836863"/>
            <a:ext cx="11382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=8.22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文本框 2"/>
          <p:cNvSpPr txBox="1">
            <a:spLocks noChangeArrowheads="1"/>
          </p:cNvSpPr>
          <p:nvPr/>
        </p:nvSpPr>
        <p:spPr bwMode="auto">
          <a:xfrm>
            <a:off x="682625" y="904329"/>
            <a:ext cx="7634288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indent="0" algn="just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地球表面积大约是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亿平方千米，其中陆地面积大约是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1.49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亿平方千米。海洋面积比陆地面积大多少亿平方千米？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619250" y="2931790"/>
            <a:ext cx="6242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5.1-1.49-1.49=2.12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（亿平方千米）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04850" y="3645148"/>
            <a:ext cx="82894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答：海洋面积比陆地面积大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亿平方千米。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282440" y="535940"/>
            <a:ext cx="37522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P74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练习十八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4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>
            <a:spLocks noChangeArrowheads="1"/>
          </p:cNvSpPr>
          <p:nvPr/>
        </p:nvSpPr>
        <p:spPr bwMode="auto">
          <a:xfrm>
            <a:off x="611560" y="771550"/>
            <a:ext cx="8100900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just">
              <a:lnSpc>
                <a:spcPct val="120000"/>
              </a:lnSpc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/>
            <a:r>
              <a:rPr lang="en-US" altLang="zh-CN" sz="2800" dirty="0"/>
              <a:t>5.</a:t>
            </a:r>
            <a:r>
              <a:rPr lang="zh-CN" altLang="en-US" sz="2800" dirty="0"/>
              <a:t>一双运动鞋</a:t>
            </a:r>
            <a:r>
              <a:rPr lang="en-US" altLang="zh-CN" sz="2800" dirty="0"/>
              <a:t>78</a:t>
            </a:r>
            <a:r>
              <a:rPr lang="zh-CN" altLang="en-US" sz="2800" dirty="0"/>
              <a:t>元，一根跳绳</a:t>
            </a:r>
            <a:r>
              <a:rPr lang="en-US" altLang="zh-CN" sz="2800" dirty="0"/>
              <a:t>13.6</a:t>
            </a:r>
            <a:r>
              <a:rPr lang="zh-CN" altLang="en-US" sz="2800" dirty="0"/>
              <a:t>元。买这两件商品，一共需要多少钱</a:t>
            </a:r>
            <a:r>
              <a:rPr lang="en-US" altLang="zh-CN" sz="2800" dirty="0"/>
              <a:t>?</a:t>
            </a:r>
            <a:r>
              <a:rPr lang="zh-CN" altLang="en-US" sz="2800" dirty="0"/>
              <a:t>如果付</a:t>
            </a:r>
            <a:r>
              <a:rPr lang="en-US" altLang="zh-CN" sz="2800" dirty="0"/>
              <a:t>100</a:t>
            </a:r>
            <a:r>
              <a:rPr lang="zh-CN" altLang="en-US" sz="2800" dirty="0"/>
              <a:t>元，要找回多少钱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899592" y="2067694"/>
            <a:ext cx="46916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91.6(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99592" y="3075806"/>
            <a:ext cx="46916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91.6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8.4(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283968" y="3075806"/>
            <a:ext cx="46916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( 78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13.6 )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8.4(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499992" y="2067947"/>
            <a:ext cx="39604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答：一共需要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91.6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499992" y="3795886"/>
            <a:ext cx="39604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答：要找回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211955" y="403225"/>
            <a:ext cx="37522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P74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练习十八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5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3" name="文本框 8"/>
          <p:cNvSpPr txBox="1">
            <a:spLocks noChangeArrowheads="1"/>
          </p:cNvSpPr>
          <p:nvPr/>
        </p:nvSpPr>
        <p:spPr bwMode="auto">
          <a:xfrm>
            <a:off x="575556" y="733185"/>
            <a:ext cx="7992888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just">
              <a:lnSpc>
                <a:spcPct val="120000"/>
              </a:lnSpc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/>
            <a:r>
              <a:rPr lang="en-US" altLang="zh-CN" sz="2800" dirty="0"/>
              <a:t>6.</a:t>
            </a:r>
            <a:r>
              <a:rPr lang="zh-CN" altLang="en-US" sz="2800" dirty="0"/>
              <a:t>在一次跳高比赛中，张英跳了</a:t>
            </a:r>
            <a:r>
              <a:rPr lang="en-US" altLang="zh-CN" sz="2800" dirty="0"/>
              <a:t>1.1m</a:t>
            </a:r>
            <a:r>
              <a:rPr lang="zh-CN" altLang="en-US" sz="2800" dirty="0"/>
              <a:t>，王强比张英跳得高</a:t>
            </a:r>
            <a:r>
              <a:rPr lang="en-US" altLang="zh-CN" sz="2800" dirty="0"/>
              <a:t>0.15m</a:t>
            </a:r>
            <a:r>
              <a:rPr lang="zh-CN" altLang="en-US" sz="2800" dirty="0"/>
              <a:t>，肖红比王强跳得低</a:t>
            </a:r>
            <a:r>
              <a:rPr lang="en-US" altLang="zh-CN" sz="2800" dirty="0"/>
              <a:t>0.09m</a:t>
            </a:r>
            <a:r>
              <a:rPr lang="zh-CN" altLang="en-US" sz="2800" dirty="0"/>
              <a:t>。肖红跳了多少米？你还能提出其他数学问题并解答吗？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43608" y="2388766"/>
            <a:ext cx="46916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1.16(m)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843808" y="2973541"/>
            <a:ext cx="3960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答：肖红跳了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1.16m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048900" y="3567612"/>
            <a:ext cx="5827356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(</a:t>
            </a:r>
            <a:r>
              <a:rPr lang="zh-CN" altLang="en-US"/>
              <a:t>答案不唯一</a:t>
            </a:r>
            <a:r>
              <a:rPr lang="en-US" altLang="zh-CN"/>
              <a:t>)</a:t>
            </a:r>
            <a:r>
              <a:rPr lang="zh-CN" altLang="en-US"/>
              <a:t>王强跳了多少米</a:t>
            </a:r>
            <a:r>
              <a:rPr lang="en-US" altLang="zh-CN"/>
              <a:t>?</a:t>
            </a: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043608" y="4161683"/>
            <a:ext cx="46916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1.25(m)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283968" y="4171713"/>
            <a:ext cx="39604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答：王强跳了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1.25m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212590" y="383540"/>
            <a:ext cx="37522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P74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练习十八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6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6"/>
          <p:cNvGrpSpPr/>
          <p:nvPr/>
        </p:nvGrpSpPr>
        <p:grpSpPr bwMode="auto">
          <a:xfrm>
            <a:off x="755576" y="843558"/>
            <a:ext cx="7632700" cy="3773487"/>
            <a:chOff x="827584" y="915566"/>
            <a:chExt cx="7632848" cy="3672408"/>
          </a:xfrm>
        </p:grpSpPr>
        <p:grpSp>
          <p:nvGrpSpPr>
            <p:cNvPr id="2" name="组合 10"/>
            <p:cNvGrpSpPr/>
            <p:nvPr/>
          </p:nvGrpSpPr>
          <p:grpSpPr bwMode="auto">
            <a:xfrm>
              <a:off x="827584" y="915566"/>
              <a:ext cx="7632848" cy="3672408"/>
              <a:chOff x="840981" y="1348240"/>
              <a:chExt cx="7335224" cy="2890037"/>
            </a:xfrm>
            <a:solidFill>
              <a:srgbClr val="FBE5D7"/>
            </a:solidFill>
          </p:grpSpPr>
          <p:sp>
            <p:nvSpPr>
              <p:cNvPr id="3" name="矩形 2"/>
              <p:cNvSpPr/>
              <p:nvPr/>
            </p:nvSpPr>
            <p:spPr bwMode="auto">
              <a:xfrm>
                <a:off x="840981" y="1428218"/>
                <a:ext cx="7247782" cy="281005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noFill/>
                <a:miter lim="800000"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 bwMode="auto">
              <a:xfrm>
                <a:off x="928422" y="1348240"/>
                <a:ext cx="7247783" cy="2810060"/>
              </a:xfrm>
              <a:prstGeom prst="rect">
                <a:avLst/>
              </a:prstGeom>
              <a:grpFill/>
              <a:ln w="19050">
                <a:noFill/>
                <a:miter lim="800000"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29705" name="Oval 21"/>
            <p:cNvSpPr>
              <a:spLocks noChangeArrowheads="1"/>
            </p:cNvSpPr>
            <p:nvPr/>
          </p:nvSpPr>
          <p:spPr bwMode="auto">
            <a:xfrm>
              <a:off x="1124521" y="1050801"/>
              <a:ext cx="315912" cy="3222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endParaRPr lang="zh-CN" altLang="en-US" sz="2800" b="1">
                <a:solidFill>
                  <a:srgbClr val="6B513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460426" y="961033"/>
            <a:ext cx="66579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小数加减混合运算的顺序与整数加减混合运算的顺序一样。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460426" y="2088158"/>
            <a:ext cx="6557962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没有括号的，按照从左到右的顺序计算；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460426" y="3216870"/>
            <a:ext cx="6613525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有括号的，要先算括号里面的，再算括号外面的。</a:t>
            </a:r>
          </a:p>
        </p:txBody>
      </p:sp>
      <p:pic>
        <p:nvPicPr>
          <p:cNvPr id="29702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-908050"/>
            <a:ext cx="2814638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3552633" y="-26650"/>
            <a:ext cx="220173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7"/>
          <p:cNvSpPr>
            <a:spLocks noChangeArrowheads="1"/>
          </p:cNvSpPr>
          <p:nvPr/>
        </p:nvSpPr>
        <p:spPr bwMode="auto">
          <a:xfrm>
            <a:off x="1189038" y="1203325"/>
            <a:ext cx="5314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妈妈带了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元去商店购物。</a:t>
            </a:r>
          </a:p>
        </p:txBody>
      </p:sp>
      <p:pic>
        <p:nvPicPr>
          <p:cNvPr id="30723" name="图片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75" y="1897063"/>
            <a:ext cx="6245225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矩形 9"/>
          <p:cNvSpPr>
            <a:spLocks noChangeArrowheads="1"/>
          </p:cNvSpPr>
          <p:nvPr/>
        </p:nvSpPr>
        <p:spPr bwMode="auto">
          <a:xfrm>
            <a:off x="1189038" y="3643313"/>
            <a:ext cx="735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买上面三个物品，一共需要多少钱？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43608" y="361823"/>
            <a:ext cx="2952328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▶备选练习</a:t>
            </a:r>
          </a:p>
        </p:txBody>
      </p:sp>
      <p:grpSp>
        <p:nvGrpSpPr>
          <p:cNvPr id="30726" name="组合 2"/>
          <p:cNvGrpSpPr/>
          <p:nvPr/>
        </p:nvGrpSpPr>
        <p:grpSpPr bwMode="auto">
          <a:xfrm>
            <a:off x="2365375" y="4832350"/>
            <a:ext cx="4413250" cy="307975"/>
            <a:chOff x="2365049" y="4832269"/>
            <a:chExt cx="4413894" cy="307776"/>
          </a:xfrm>
        </p:grpSpPr>
        <p:sp>
          <p:nvSpPr>
            <p:cNvPr id="12" name="圆角矩形 44"/>
            <p:cNvSpPr/>
            <p:nvPr/>
          </p:nvSpPr>
          <p:spPr>
            <a:xfrm>
              <a:off x="2365049" y="4832269"/>
              <a:ext cx="4413894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28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773113"/>
            <a:ext cx="6245225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矩形 2"/>
          <p:cNvSpPr>
            <a:spLocks noChangeArrowheads="1"/>
          </p:cNvSpPr>
          <p:nvPr/>
        </p:nvSpPr>
        <p:spPr bwMode="auto">
          <a:xfrm>
            <a:off x="2582863" y="2489200"/>
            <a:ext cx="43195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6.50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9.58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40.68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16.08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40.68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56.76(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748" name="矩形 3"/>
          <p:cNvSpPr>
            <a:spLocks noChangeArrowheads="1"/>
          </p:cNvSpPr>
          <p:nvPr/>
        </p:nvSpPr>
        <p:spPr bwMode="auto">
          <a:xfrm>
            <a:off x="971550" y="4141788"/>
            <a:ext cx="7288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答：买上面三个物品，一共需要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56.76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grpSp>
        <p:nvGrpSpPr>
          <p:cNvPr id="31749" name="组合 2"/>
          <p:cNvGrpSpPr/>
          <p:nvPr/>
        </p:nvGrpSpPr>
        <p:grpSpPr bwMode="auto">
          <a:xfrm>
            <a:off x="2365375" y="4832350"/>
            <a:ext cx="4413250" cy="307975"/>
            <a:chOff x="2365049" y="4832269"/>
            <a:chExt cx="4413894" cy="307776"/>
          </a:xfrm>
        </p:grpSpPr>
        <p:sp>
          <p:nvSpPr>
            <p:cNvPr id="9" name="圆角矩形 44"/>
            <p:cNvSpPr/>
            <p:nvPr/>
          </p:nvSpPr>
          <p:spPr>
            <a:xfrm>
              <a:off x="2365049" y="4832269"/>
              <a:ext cx="4413894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1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887413" y="711200"/>
            <a:ext cx="5313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妈妈带了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元去商店购物。</a:t>
            </a:r>
          </a:p>
        </p:txBody>
      </p:sp>
      <p:pic>
        <p:nvPicPr>
          <p:cNvPr id="32771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350963"/>
            <a:ext cx="6245225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矩形 3"/>
          <p:cNvSpPr>
            <a:spLocks noChangeArrowheads="1"/>
          </p:cNvSpPr>
          <p:nvPr/>
        </p:nvSpPr>
        <p:spPr bwMode="auto">
          <a:xfrm>
            <a:off x="887413" y="3027363"/>
            <a:ext cx="7993062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41655" indent="-5416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如果妈妈只买一个文具盒和一个书包，剩下多少钱？</a:t>
            </a:r>
          </a:p>
        </p:txBody>
      </p:sp>
      <p:grpSp>
        <p:nvGrpSpPr>
          <p:cNvPr id="32773" name="组合 2"/>
          <p:cNvGrpSpPr/>
          <p:nvPr/>
        </p:nvGrpSpPr>
        <p:grpSpPr bwMode="auto">
          <a:xfrm>
            <a:off x="2365375" y="4832350"/>
            <a:ext cx="4413250" cy="307975"/>
            <a:chOff x="2365049" y="4832269"/>
            <a:chExt cx="4413894" cy="307776"/>
          </a:xfrm>
        </p:grpSpPr>
        <p:sp>
          <p:nvSpPr>
            <p:cNvPr id="12" name="圆角矩形 44"/>
            <p:cNvSpPr/>
            <p:nvPr/>
          </p:nvSpPr>
          <p:spPr>
            <a:xfrm>
              <a:off x="2365049" y="4832269"/>
              <a:ext cx="4413894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77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773113"/>
            <a:ext cx="6245225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矩形 2"/>
          <p:cNvSpPr>
            <a:spLocks noChangeArrowheads="1"/>
          </p:cNvSpPr>
          <p:nvPr/>
        </p:nvSpPr>
        <p:spPr bwMode="auto">
          <a:xfrm>
            <a:off x="2627313" y="2527300"/>
            <a:ext cx="43592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(6.50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40.68)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47.18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52.82(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796" name="矩形 3"/>
          <p:cNvSpPr>
            <a:spLocks noChangeArrowheads="1"/>
          </p:cNvSpPr>
          <p:nvPr/>
        </p:nvSpPr>
        <p:spPr bwMode="auto">
          <a:xfrm>
            <a:off x="2484438" y="4114800"/>
            <a:ext cx="360045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答：剩下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52.82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grpSp>
        <p:nvGrpSpPr>
          <p:cNvPr id="33797" name="组合 2"/>
          <p:cNvGrpSpPr/>
          <p:nvPr/>
        </p:nvGrpSpPr>
        <p:grpSpPr bwMode="auto">
          <a:xfrm>
            <a:off x="2365375" y="4832350"/>
            <a:ext cx="4413250" cy="307975"/>
            <a:chOff x="2365049" y="4832269"/>
            <a:chExt cx="4413894" cy="307776"/>
          </a:xfrm>
        </p:grpSpPr>
        <p:sp>
          <p:nvSpPr>
            <p:cNvPr id="9" name="圆角矩形 44"/>
            <p:cNvSpPr/>
            <p:nvPr/>
          </p:nvSpPr>
          <p:spPr>
            <a:xfrm>
              <a:off x="2365049" y="4832269"/>
              <a:ext cx="4413894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79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1077</Words>
  <Application>Microsoft Office PowerPoint</Application>
  <PresentationFormat>全屏显示(16:9)</PresentationFormat>
  <Paragraphs>171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等线</vt:lpstr>
      <vt:lpstr>等线 Light</vt:lpstr>
      <vt:lpstr>黑体</vt:lpstr>
      <vt:lpstr>楷体</vt:lpstr>
      <vt:lpstr>楷体_GB2312</vt:lpstr>
      <vt:lpstr>宋体</vt:lpstr>
      <vt:lpstr>微软雅黑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240</cp:revision>
  <dcterms:created xsi:type="dcterms:W3CDTF">2015-08-27T07:30:00Z</dcterms:created>
  <dcterms:modified xsi:type="dcterms:W3CDTF">2023-11-22T05:52:17Z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6B861023513746F28CB55BF3FA108176</vt:lpwstr>
  </property>
</Properties>
</file>