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3" r:id="rId2"/>
    <p:sldId id="264" r:id="rId3"/>
    <p:sldId id="269" r:id="rId4"/>
    <p:sldId id="362" r:id="rId5"/>
    <p:sldId id="348" r:id="rId6"/>
    <p:sldId id="349" r:id="rId7"/>
    <p:sldId id="350" r:id="rId8"/>
    <p:sldId id="351" r:id="rId9"/>
    <p:sldId id="357" r:id="rId10"/>
    <p:sldId id="344" r:id="rId11"/>
    <p:sldId id="352" r:id="rId12"/>
    <p:sldId id="353" r:id="rId13"/>
    <p:sldId id="345" r:id="rId14"/>
    <p:sldId id="354" r:id="rId15"/>
    <p:sldId id="363" r:id="rId16"/>
    <p:sldId id="346" r:id="rId17"/>
    <p:sldId id="270" r:id="rId18"/>
    <p:sldId id="355" r:id="rId19"/>
    <p:sldId id="356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B88"/>
    <a:srgbClr val="201510"/>
    <a:srgbClr val="774786"/>
    <a:srgbClr val="21A0A3"/>
    <a:srgbClr val="0000FF"/>
    <a:srgbClr val="0EB83A"/>
    <a:srgbClr val="EAFF56"/>
    <a:srgbClr val="24AF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39" autoAdjust="0"/>
    <p:restoredTop sz="96209" autoAdjust="0"/>
  </p:normalViewPr>
  <p:slideViewPr>
    <p:cSldViewPr showGuides="1">
      <p:cViewPr varScale="1">
        <p:scale>
          <a:sx n="71" d="100"/>
          <a:sy n="71" d="100"/>
        </p:scale>
        <p:origin x="84" y="1266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ACEB319-31CA-4E72-96E6-2AA84220FCA0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C7275A9-C7A4-491D-AF22-0D9AACB95C3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94B229B4-72B0-41DD-96B4-C255FA3D320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3" r="16573"/>
          <a:stretch>
            <a:fillRect/>
          </a:stretch>
        </p:blipFill>
        <p:spPr bwMode="auto">
          <a:xfrm>
            <a:off x="-192088" y="0"/>
            <a:ext cx="9336088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8"/>
          <a:stretch>
            <a:fillRect/>
          </a:stretch>
        </p:blipFill>
        <p:spPr bwMode="auto">
          <a:xfrm>
            <a:off x="-252413" y="484188"/>
            <a:ext cx="2663826" cy="433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89"/>
          <a:stretch>
            <a:fillRect/>
          </a:stretch>
        </p:blipFill>
        <p:spPr bwMode="auto">
          <a:xfrm>
            <a:off x="6011863" y="123825"/>
            <a:ext cx="3168650" cy="455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7">
            <a:extLst>
              <a:ext uri="{FF2B5EF4-FFF2-40B4-BE49-F238E27FC236}">
                <a16:creationId xmlns:a16="http://schemas.microsoft.com/office/drawing/2014/main" id="{3E480510-BAA1-4A60-827A-3E4700D9796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1" cy="6869017"/>
          </a:xfrm>
        </p:grpSpPr>
        <p:grpSp>
          <p:nvGrpSpPr>
            <p:cNvPr id="3" name="组合 2"/>
            <p:cNvGrpSpPr/>
            <p:nvPr/>
          </p:nvGrpSpPr>
          <p:grpSpPr bwMode="auto">
            <a:xfrm>
              <a:off x="0" y="0"/>
              <a:ext cx="12192001" cy="6869017"/>
              <a:chOff x="0" y="0"/>
              <a:chExt cx="12192001" cy="6869017"/>
            </a:xfrm>
          </p:grpSpPr>
          <p:grpSp>
            <p:nvGrpSpPr>
              <p:cNvPr id="5" name="组合 4"/>
              <p:cNvGrpSpPr/>
              <p:nvPr/>
            </p:nvGrpSpPr>
            <p:grpSpPr bwMode="auto">
              <a:xfrm>
                <a:off x="0" y="0"/>
                <a:ext cx="12192001" cy="6869017"/>
                <a:chOff x="0" y="0"/>
                <a:chExt cx="12192001" cy="6869017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36" r="95316" b="-494"/>
                <a:stretch>
                  <a:fillRect/>
                </a:stretch>
              </p:blipFill>
              <p:spPr bwMode="auto">
                <a:xfrm>
                  <a:off x="0" y="0"/>
                  <a:ext cx="881044" cy="68690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21" t="87527" r="35208" b="162"/>
                <a:stretch>
                  <a:fillRect/>
                </a:stretch>
              </p:blipFill>
              <p:spPr bwMode="auto">
                <a:xfrm>
                  <a:off x="1" y="5979959"/>
                  <a:ext cx="12192000" cy="8443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t="82" r="35188" b="87383"/>
              <a:stretch>
                <a:fillRect/>
              </a:stretch>
            </p:blipFill>
            <p:spPr bwMode="auto">
              <a:xfrm>
                <a:off x="0" y="0"/>
                <a:ext cx="12192000" cy="859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451" t="-162" r="-136" b="162"/>
            <a:stretch>
              <a:fillRect/>
            </a:stretch>
          </p:blipFill>
          <p:spPr bwMode="auto">
            <a:xfrm>
              <a:off x="11310954" y="0"/>
              <a:ext cx="88104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矩形: 圆角 2"/>
          <p:cNvSpPr/>
          <p:nvPr userDrawn="1"/>
        </p:nvSpPr>
        <p:spPr>
          <a:xfrm>
            <a:off x="250825" y="220663"/>
            <a:ext cx="8642350" cy="4664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236538"/>
            <a:ext cx="1462088" cy="122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" name="图片 27">
            <a:extLst>
              <a:ext uri="{FF2B5EF4-FFF2-40B4-BE49-F238E27FC236}">
                <a16:creationId xmlns:a16="http://schemas.microsoft.com/office/drawing/2014/main" id="{E6807D3C-4968-4FE0-9F3B-1778FED866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副标题 6"/>
          <p:cNvSpPr txBox="1">
            <a:spLocks noChangeArrowheads="1"/>
          </p:cNvSpPr>
          <p:nvPr/>
        </p:nvSpPr>
        <p:spPr bwMode="auto">
          <a:xfrm>
            <a:off x="3203575" y="3292475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086273" y="1573469"/>
            <a:ext cx="3717976" cy="13583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 dirty="0">
                <a:sym typeface="+mn-lt"/>
              </a:rPr>
              <a:t>整数</a:t>
            </a:r>
            <a:r>
              <a:rPr lang="zh-CN" altLang="en-US">
                <a:sym typeface="+mn-lt"/>
              </a:rPr>
              <a:t>加法运算律</a:t>
            </a:r>
            <a:r>
              <a:rPr lang="zh-CN" altLang="en-US" dirty="0">
                <a:sym typeface="+mn-lt"/>
              </a:rPr>
              <a:t>推广到小数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897" y="1732781"/>
            <a:ext cx="939075" cy="925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28" b="38163"/>
          <a:stretch>
            <a:fillRect/>
          </a:stretch>
        </p:blipFill>
        <p:spPr bwMode="auto">
          <a:xfrm>
            <a:off x="3138488" y="-68753"/>
            <a:ext cx="3182937" cy="983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649598" y="0"/>
            <a:ext cx="216024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复习导入</a:t>
            </a:r>
          </a:p>
        </p:txBody>
      </p:sp>
      <p:sp>
        <p:nvSpPr>
          <p:cNvPr id="3" name="圆角矩形标注 4"/>
          <p:cNvSpPr/>
          <p:nvPr/>
        </p:nvSpPr>
        <p:spPr bwMode="auto">
          <a:xfrm>
            <a:off x="2538413" y="1106488"/>
            <a:ext cx="4546600" cy="708025"/>
          </a:xfrm>
          <a:prstGeom prst="wedgeRoundRectCallout">
            <a:avLst>
              <a:gd name="adj1" fmla="val -58915"/>
              <a:gd name="adj2" fmla="val 37894"/>
              <a:gd name="adj3" fmla="val 16667"/>
            </a:avLst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口算，看谁算的又快又好！</a:t>
            </a:r>
          </a:p>
        </p:txBody>
      </p:sp>
      <p:pic>
        <p:nvPicPr>
          <p:cNvPr id="9221" name="图片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267320"/>
            <a:ext cx="896937" cy="911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26"/>
          <p:cNvSpPr>
            <a:spLocks noChangeArrowheads="1"/>
          </p:cNvSpPr>
          <p:nvPr/>
        </p:nvSpPr>
        <p:spPr bwMode="auto">
          <a:xfrm>
            <a:off x="395536" y="2067694"/>
            <a:ext cx="8085868" cy="22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0.42+0.58=      0.27+0.33=        48+52+37= 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7.6+2.4=          0.97-0.9=           593+19+281=  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4.5-0.5=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1-0.55=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176+195+324=</a:t>
            </a:r>
          </a:p>
        </p:txBody>
      </p:sp>
      <p:sp>
        <p:nvSpPr>
          <p:cNvPr id="7" name="TextBox 26"/>
          <p:cNvSpPr txBox="1">
            <a:spLocks noChangeArrowheads="1"/>
          </p:cNvSpPr>
          <p:nvPr/>
        </p:nvSpPr>
        <p:spPr bwMode="auto">
          <a:xfrm>
            <a:off x="2348161" y="2250830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27"/>
          <p:cNvSpPr txBox="1">
            <a:spLocks noChangeArrowheads="1"/>
          </p:cNvSpPr>
          <p:nvPr/>
        </p:nvSpPr>
        <p:spPr bwMode="auto">
          <a:xfrm>
            <a:off x="1972394" y="2981920"/>
            <a:ext cx="5984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28"/>
          <p:cNvSpPr txBox="1">
            <a:spLocks noChangeArrowheads="1"/>
          </p:cNvSpPr>
          <p:nvPr/>
        </p:nvSpPr>
        <p:spPr bwMode="auto">
          <a:xfrm>
            <a:off x="1832223" y="3701488"/>
            <a:ext cx="390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29"/>
          <p:cNvSpPr txBox="1">
            <a:spLocks noChangeArrowheads="1"/>
          </p:cNvSpPr>
          <p:nvPr/>
        </p:nvSpPr>
        <p:spPr bwMode="auto">
          <a:xfrm>
            <a:off x="4834141" y="2260613"/>
            <a:ext cx="6985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30"/>
          <p:cNvSpPr txBox="1">
            <a:spLocks noChangeArrowheads="1"/>
          </p:cNvSpPr>
          <p:nvPr/>
        </p:nvSpPr>
        <p:spPr bwMode="auto">
          <a:xfrm>
            <a:off x="4483373" y="2976000"/>
            <a:ext cx="1004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0.07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31"/>
          <p:cNvSpPr txBox="1">
            <a:spLocks noChangeArrowheads="1"/>
          </p:cNvSpPr>
          <p:nvPr/>
        </p:nvSpPr>
        <p:spPr bwMode="auto">
          <a:xfrm>
            <a:off x="7635325" y="2266388"/>
            <a:ext cx="804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32"/>
          <p:cNvSpPr txBox="1">
            <a:spLocks noChangeArrowheads="1"/>
          </p:cNvSpPr>
          <p:nvPr/>
        </p:nvSpPr>
        <p:spPr bwMode="auto">
          <a:xfrm>
            <a:off x="4283348" y="3703075"/>
            <a:ext cx="903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33"/>
          <p:cNvSpPr txBox="1">
            <a:spLocks noChangeArrowheads="1"/>
          </p:cNvSpPr>
          <p:nvPr/>
        </p:nvSpPr>
        <p:spPr bwMode="auto">
          <a:xfrm>
            <a:off x="7995618" y="3003553"/>
            <a:ext cx="804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893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34"/>
          <p:cNvSpPr txBox="1">
            <a:spLocks noChangeArrowheads="1"/>
          </p:cNvSpPr>
          <p:nvPr/>
        </p:nvSpPr>
        <p:spPr bwMode="auto">
          <a:xfrm>
            <a:off x="8234223" y="3730871"/>
            <a:ext cx="804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695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图片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9" b="35662"/>
          <a:stretch>
            <a:fillRect/>
          </a:stretch>
        </p:blipFill>
        <p:spPr bwMode="auto">
          <a:xfrm>
            <a:off x="3138488" y="-48126"/>
            <a:ext cx="3182937" cy="103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1"/>
          <p:cNvSpPr>
            <a:spLocks noChangeArrowheads="1"/>
          </p:cNvSpPr>
          <p:nvPr/>
        </p:nvSpPr>
        <p:spPr bwMode="auto">
          <a:xfrm>
            <a:off x="575556" y="960901"/>
            <a:ext cx="7992888" cy="18187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zh-CN" altLang="en-US" sz="3200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</a:rPr>
              <a:t>       我们已经学过整数加法的运算律，这些运算律在小数运算中还适用吗？计算下面每组的两个算式，看看它们有什么关系？</a:t>
            </a:r>
            <a:endParaRPr kumimoji="0" lang="en-US" altLang="zh-CN" sz="3200" b="1" dirty="0">
              <a:solidFill>
                <a:schemeClr val="tx1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365250" y="2931790"/>
            <a:ext cx="6626225" cy="1476375"/>
            <a:chOff x="1258778" y="1321232"/>
            <a:chExt cx="6626444" cy="1476170"/>
          </a:xfrm>
        </p:grpSpPr>
        <p:sp>
          <p:nvSpPr>
            <p:cNvPr id="10257" name="文本框 6"/>
            <p:cNvSpPr txBox="1">
              <a:spLocks noChangeArrowheads="1"/>
            </p:cNvSpPr>
            <p:nvPr/>
          </p:nvSpPr>
          <p:spPr bwMode="auto">
            <a:xfrm>
              <a:off x="1258778" y="1321232"/>
              <a:ext cx="6626444" cy="1476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2+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0.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0.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5+3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（4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7+2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6）+7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      4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7+（2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6+7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4）</a:t>
              </a:r>
              <a:endPara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332280" y="1514880"/>
              <a:ext cx="431814" cy="436501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/>
            </a:p>
          </p:txBody>
        </p:sp>
        <p:sp>
          <p:nvSpPr>
            <p:cNvPr id="7" name="椭圆 6"/>
            <p:cNvSpPr/>
            <p:nvPr/>
          </p:nvSpPr>
          <p:spPr>
            <a:xfrm>
              <a:off x="4322754" y="2210109"/>
              <a:ext cx="431814" cy="436501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649598" y="0"/>
            <a:ext cx="216024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1365250" y="627534"/>
            <a:ext cx="6626225" cy="1476375"/>
            <a:chOff x="1258778" y="1321232"/>
            <a:chExt cx="6626444" cy="1476170"/>
          </a:xfrm>
        </p:grpSpPr>
        <p:sp>
          <p:nvSpPr>
            <p:cNvPr id="10257" name="文本框 6"/>
            <p:cNvSpPr txBox="1">
              <a:spLocks noChangeArrowheads="1"/>
            </p:cNvSpPr>
            <p:nvPr/>
          </p:nvSpPr>
          <p:spPr bwMode="auto">
            <a:xfrm>
              <a:off x="1258778" y="1321232"/>
              <a:ext cx="6626444" cy="1476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2+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0.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      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0.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5+3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（4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7+2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6）+7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      4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7+（2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6+7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sym typeface="宋体" panose="02010600030101010101" pitchFamily="2" charset="-122"/>
                </a:rPr>
                <a:t>4）</a:t>
              </a:r>
              <a:endPara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332280" y="1514880"/>
              <a:ext cx="431814" cy="436501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/>
            </a:p>
          </p:txBody>
        </p:sp>
        <p:sp>
          <p:nvSpPr>
            <p:cNvPr id="7" name="椭圆 6"/>
            <p:cNvSpPr/>
            <p:nvPr/>
          </p:nvSpPr>
          <p:spPr>
            <a:xfrm>
              <a:off x="4322754" y="2210109"/>
              <a:ext cx="431814" cy="436501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425950" y="675159"/>
            <a:ext cx="4699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19600" y="1389534"/>
            <a:ext cx="469900" cy="6445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771379" y="2159918"/>
            <a:ext cx="5096766" cy="1179871"/>
            <a:chOff x="1137860" y="2165879"/>
            <a:chExt cx="5096485" cy="1181006"/>
          </a:xfrm>
        </p:grpSpPr>
        <p:sp>
          <p:nvSpPr>
            <p:cNvPr id="10" name="对话气泡: 圆角矩形 9"/>
            <p:cNvSpPr/>
            <p:nvPr/>
          </p:nvSpPr>
          <p:spPr bwMode="auto">
            <a:xfrm>
              <a:off x="2490134" y="2238849"/>
              <a:ext cx="3744211" cy="1096116"/>
            </a:xfrm>
            <a:prstGeom prst="wedgeRoundRectCallout">
              <a:avLst>
                <a:gd name="adj1" fmla="val -59179"/>
                <a:gd name="adj2" fmla="val -15428"/>
                <a:gd name="adj3" fmla="val 16667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你有什么</a:t>
              </a: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发现？你能举例验证吗？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0256" name="图片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7860" y="2165879"/>
              <a:ext cx="1160544" cy="1181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组合 25"/>
          <p:cNvGrpSpPr/>
          <p:nvPr/>
        </p:nvGrpSpPr>
        <p:grpSpPr bwMode="auto">
          <a:xfrm>
            <a:off x="1226343" y="3501334"/>
            <a:ext cx="6904037" cy="1196975"/>
            <a:chOff x="861778" y="3205589"/>
            <a:chExt cx="6904272" cy="1195179"/>
          </a:xfrm>
        </p:grpSpPr>
        <p:grpSp>
          <p:nvGrpSpPr>
            <p:cNvPr id="10250" name="组合 10"/>
            <p:cNvGrpSpPr/>
            <p:nvPr/>
          </p:nvGrpSpPr>
          <p:grpSpPr bwMode="auto">
            <a:xfrm>
              <a:off x="982079" y="3282887"/>
              <a:ext cx="1454822" cy="683264"/>
              <a:chOff x="3834728" y="84527"/>
              <a:chExt cx="1454822" cy="683264"/>
            </a:xfrm>
          </p:grpSpPr>
          <p:sp>
            <p:nvSpPr>
              <p:cNvPr id="24" name="对话气泡: 圆角矩形 23"/>
              <p:cNvSpPr/>
              <p:nvPr/>
            </p:nvSpPr>
            <p:spPr>
              <a:xfrm>
                <a:off x="3877944" y="167326"/>
                <a:ext cx="581045" cy="519919"/>
              </a:xfrm>
              <a:prstGeom prst="wedgeRoundRectCallout">
                <a:avLst>
                  <a:gd name="adj1" fmla="val 58435"/>
                  <a:gd name="adj2" fmla="val 16181"/>
                  <a:gd name="adj3" fmla="val 16667"/>
                </a:avLst>
              </a:prstGeom>
              <a:solidFill>
                <a:srgbClr val="70AD47"/>
              </a:solidFill>
              <a:ln>
                <a:solidFill>
                  <a:schemeClr val="bg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5" name="对话气泡: 圆角矩形 24"/>
              <p:cNvSpPr/>
              <p:nvPr/>
            </p:nvSpPr>
            <p:spPr>
              <a:xfrm>
                <a:off x="4544717" y="167326"/>
                <a:ext cx="581045" cy="519919"/>
              </a:xfrm>
              <a:prstGeom prst="wedgeRoundRectCallout">
                <a:avLst>
                  <a:gd name="adj1" fmla="val -56999"/>
                  <a:gd name="adj2" fmla="val 16607"/>
                  <a:gd name="adj3" fmla="val 16667"/>
                </a:avLst>
              </a:prstGeom>
              <a:solidFill>
                <a:srgbClr val="70AD47"/>
              </a:solidFill>
              <a:ln>
                <a:solidFill>
                  <a:schemeClr val="bg1"/>
                </a:solidFill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3835081" y="84899"/>
                <a:ext cx="1454200" cy="68318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3200" b="1" dirty="0">
                    <a:solidFill>
                      <a:schemeClr val="bg1"/>
                    </a:solidFill>
                    <a:latin typeface="+mn-lt"/>
                  </a:rPr>
                  <a:t>发   现</a:t>
                </a:r>
              </a:p>
            </p:txBody>
          </p:sp>
        </p:grpSp>
        <p:sp>
          <p:nvSpPr>
            <p:cNvPr id="10251" name="矩形 11"/>
            <p:cNvSpPr>
              <a:spLocks noChangeArrowheads="1"/>
            </p:cNvSpPr>
            <p:nvPr/>
          </p:nvSpPr>
          <p:spPr bwMode="auto">
            <a:xfrm>
              <a:off x="861778" y="3205589"/>
              <a:ext cx="6904272" cy="1195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        整数加法的</a:t>
              </a:r>
              <a:r>
                <a:rPr lang="zh-CN" altLang="en-US" sz="3200" b="1">
                  <a:solidFill>
                    <a:srgbClr val="B50B88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交换律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、</a:t>
              </a:r>
              <a:r>
                <a:rPr lang="zh-CN" altLang="en-US" sz="3200" b="1">
                  <a:solidFill>
                    <a:srgbClr val="3399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结合律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对小数加法同样适用。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46" y="577057"/>
            <a:ext cx="56324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685925" y="536575"/>
            <a:ext cx="4576763" cy="642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宋体" panose="02010600030101010101" pitchFamily="2" charset="-122"/>
              </a:rPr>
              <a:t>计算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宋体" panose="02010600030101010101" pitchFamily="2" charset="-122"/>
              </a:rPr>
              <a:t>0.6+7.91+3.4+0.09</a:t>
            </a:r>
          </a:p>
        </p:txBody>
      </p:sp>
      <p:grpSp>
        <p:nvGrpSpPr>
          <p:cNvPr id="10" name="组合 4"/>
          <p:cNvGrpSpPr/>
          <p:nvPr/>
        </p:nvGrpSpPr>
        <p:grpSpPr bwMode="auto">
          <a:xfrm>
            <a:off x="655638" y="1550988"/>
            <a:ext cx="1754187" cy="876300"/>
            <a:chOff x="571169" y="1409618"/>
            <a:chExt cx="1753818" cy="876909"/>
          </a:xfrm>
        </p:grpSpPr>
        <p:pic>
          <p:nvPicPr>
            <p:cNvPr id="11272" name="图片 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169" y="1409618"/>
              <a:ext cx="1753818" cy="876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3" name="文本框 11"/>
            <p:cNvSpPr txBox="1">
              <a:spLocks noChangeArrowheads="1"/>
            </p:cNvSpPr>
            <p:nvPr/>
          </p:nvSpPr>
          <p:spPr bwMode="auto">
            <a:xfrm>
              <a:off x="801308" y="1469985"/>
              <a:ext cx="1312904" cy="642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FF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方法 </a:t>
              </a:r>
              <a:r>
                <a:rPr lang="en-US" altLang="zh-CN" sz="3200" b="1">
                  <a:solidFill>
                    <a:srgbClr val="FFFF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sz="3200" b="1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Rectangle 51"/>
          <p:cNvSpPr>
            <a:spLocks noChangeArrowheads="1"/>
          </p:cNvSpPr>
          <p:nvPr/>
        </p:nvSpPr>
        <p:spPr bwMode="auto">
          <a:xfrm>
            <a:off x="2640013" y="1370013"/>
            <a:ext cx="3960812" cy="2403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0.6+7.91+3.4</a:t>
            </a:r>
            <a:r>
              <a:rPr kumimoji="0"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</a:t>
            </a:r>
            <a:r>
              <a:rPr kumimoji="0"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0.09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8.51+3.4+0.09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11.91+0.09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</a:p>
        </p:txBody>
      </p:sp>
      <p:sp>
        <p:nvSpPr>
          <p:cNvPr id="14" name="文本框 7"/>
          <p:cNvSpPr txBox="1">
            <a:spLocks noChangeArrowheads="1"/>
          </p:cNvSpPr>
          <p:nvPr/>
        </p:nvSpPr>
        <p:spPr bwMode="auto">
          <a:xfrm>
            <a:off x="1857375" y="3862388"/>
            <a:ext cx="38623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有更简单的方法吗？</a:t>
            </a:r>
          </a:p>
        </p:txBody>
      </p:sp>
      <p:pic>
        <p:nvPicPr>
          <p:cNvPr id="15" name="图片 1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3633788"/>
            <a:ext cx="763587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/>
          <p:cNvGrpSpPr/>
          <p:nvPr/>
        </p:nvGrpSpPr>
        <p:grpSpPr bwMode="auto">
          <a:xfrm>
            <a:off x="971550" y="555625"/>
            <a:ext cx="1754188" cy="876300"/>
            <a:chOff x="571169" y="1409618"/>
            <a:chExt cx="1753818" cy="876909"/>
          </a:xfrm>
        </p:grpSpPr>
        <p:pic>
          <p:nvPicPr>
            <p:cNvPr id="12306" name="图片 1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169" y="1409618"/>
              <a:ext cx="1753818" cy="876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7" name="文本框 3"/>
            <p:cNvSpPr txBox="1">
              <a:spLocks noChangeArrowheads="1"/>
            </p:cNvSpPr>
            <p:nvPr/>
          </p:nvSpPr>
          <p:spPr bwMode="auto">
            <a:xfrm>
              <a:off x="801308" y="1469985"/>
              <a:ext cx="1312904" cy="642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FF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方法 </a:t>
              </a:r>
              <a:r>
                <a:rPr lang="en-US" altLang="zh-CN" sz="3200" b="1">
                  <a:solidFill>
                    <a:srgbClr val="FFFF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3200" b="1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3024188" y="606425"/>
            <a:ext cx="406876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0.6+7.91+3.4+0.09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59263" y="1057275"/>
            <a:ext cx="419100" cy="631825"/>
          </a:xfrm>
          <a:prstGeom prst="rect">
            <a:avLst/>
          </a:prstGeom>
          <a:noFill/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</a:t>
            </a:r>
          </a:p>
        </p:txBody>
      </p:sp>
      <p:sp>
        <p:nvSpPr>
          <p:cNvPr id="7" name="文本框 5"/>
          <p:cNvSpPr txBox="1">
            <a:spLocks noChangeArrowheads="1"/>
          </p:cNvSpPr>
          <p:nvPr/>
        </p:nvSpPr>
        <p:spPr bwMode="auto">
          <a:xfrm>
            <a:off x="4248150" y="1428750"/>
            <a:ext cx="5318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13363" y="935038"/>
            <a:ext cx="419100" cy="631825"/>
          </a:xfrm>
          <a:prstGeom prst="rect">
            <a:avLst/>
          </a:prstGeom>
          <a:noFill/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348288" y="1346200"/>
            <a:ext cx="5318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0" name="Rectangle 51"/>
          <p:cNvSpPr>
            <a:spLocks noChangeArrowheads="1"/>
          </p:cNvSpPr>
          <p:nvPr/>
        </p:nvSpPr>
        <p:spPr bwMode="auto">
          <a:xfrm>
            <a:off x="3024188" y="1797050"/>
            <a:ext cx="4422775" cy="18653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0.6+3.4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7.91+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0.09)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=4+8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</a:p>
        </p:txBody>
      </p:sp>
      <p:sp>
        <p:nvSpPr>
          <p:cNvPr id="11" name="右弧形箭头 11"/>
          <p:cNvSpPr/>
          <p:nvPr/>
        </p:nvSpPr>
        <p:spPr>
          <a:xfrm>
            <a:off x="7089775" y="955675"/>
            <a:ext cx="531813" cy="1327150"/>
          </a:xfrm>
          <a:prstGeom prst="curvedLeftArrow">
            <a:avLst/>
          </a:prstGeom>
          <a:noFill/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弧形 14"/>
          <p:cNvSpPr/>
          <p:nvPr/>
        </p:nvSpPr>
        <p:spPr>
          <a:xfrm rot="7740000">
            <a:off x="3252788" y="-784225"/>
            <a:ext cx="2174875" cy="2447925"/>
          </a:xfrm>
          <a:prstGeom prst="arc">
            <a:avLst/>
          </a:prstGeom>
          <a:ln w="28575" cmpd="sng">
            <a:solidFill>
              <a:srgbClr val="00B0F0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弧形 15"/>
          <p:cNvSpPr/>
          <p:nvPr/>
        </p:nvSpPr>
        <p:spPr>
          <a:xfrm rot="7740000">
            <a:off x="4201319" y="-875507"/>
            <a:ext cx="2173288" cy="2447925"/>
          </a:xfrm>
          <a:prstGeom prst="arc">
            <a:avLst/>
          </a:prstGeom>
          <a:ln w="28575" cmpd="sng">
            <a:solidFill>
              <a:srgbClr val="E96678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 bwMode="auto">
          <a:xfrm>
            <a:off x="447677" y="1678806"/>
            <a:ext cx="2497137" cy="3040507"/>
            <a:chOff x="446972" y="1678616"/>
            <a:chExt cx="2497072" cy="3040124"/>
          </a:xfrm>
        </p:grpSpPr>
        <p:sp>
          <p:nvSpPr>
            <p:cNvPr id="19" name="对话气泡: 圆角矩形 18"/>
            <p:cNvSpPr/>
            <p:nvPr/>
          </p:nvSpPr>
          <p:spPr bwMode="auto">
            <a:xfrm>
              <a:off x="446972" y="1678616"/>
              <a:ext cx="2497072" cy="1741980"/>
            </a:xfrm>
            <a:prstGeom prst="wedgeRoundRectCallout">
              <a:avLst>
                <a:gd name="adj1" fmla="val -6497"/>
                <a:gd name="adj2" fmla="val 68643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在计算时应用了</a:t>
              </a:r>
              <a:r>
                <a:rPr lang="zh-CN" altLang="en-US" sz="32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什么运算律</a:t>
              </a:r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？</a:t>
              </a:r>
            </a:p>
          </p:txBody>
        </p:sp>
        <p:pic>
          <p:nvPicPr>
            <p:cNvPr id="12305" name="图片 2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7082" y="3576736"/>
              <a:ext cx="1123471" cy="1142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组合 23"/>
          <p:cNvGrpSpPr/>
          <p:nvPr/>
        </p:nvGrpSpPr>
        <p:grpSpPr bwMode="auto">
          <a:xfrm>
            <a:off x="4021618" y="3147814"/>
            <a:ext cx="4856779" cy="1745693"/>
            <a:chOff x="4021116" y="3148493"/>
            <a:chExt cx="4857457" cy="1745073"/>
          </a:xfrm>
        </p:grpSpPr>
        <p:sp>
          <p:nvSpPr>
            <p:cNvPr id="12302" name="AutoShape 27"/>
            <p:cNvSpPr>
              <a:spLocks noChangeArrowheads="1"/>
            </p:cNvSpPr>
            <p:nvPr/>
          </p:nvSpPr>
          <p:spPr bwMode="auto">
            <a:xfrm>
              <a:off x="4021116" y="3291830"/>
              <a:ext cx="3425825" cy="1192213"/>
            </a:xfrm>
            <a:prstGeom prst="wedgeRoundRectCallout">
              <a:avLst>
                <a:gd name="adj1" fmla="val 59819"/>
                <a:gd name="adj2" fmla="val -4329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应用了加法</a:t>
              </a:r>
              <a:r>
                <a:rPr lang="zh-CN" altLang="en-US" sz="3200" b="1">
                  <a:solidFill>
                    <a:srgbClr val="E96678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交换律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和加法</a:t>
              </a:r>
              <a:r>
                <a:rPr lang="zh-CN" altLang="en-US" sz="3200" b="1">
                  <a:solidFill>
                    <a:srgbClr val="3399FF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结合律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3200" b="1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303" name="图片 2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6179" y="3148493"/>
              <a:ext cx="1292394" cy="1745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7"/>
          <p:cNvGrpSpPr/>
          <p:nvPr/>
        </p:nvGrpSpPr>
        <p:grpSpPr bwMode="auto">
          <a:xfrm>
            <a:off x="760413" y="741363"/>
            <a:ext cx="1881187" cy="655637"/>
            <a:chOff x="1035713" y="379413"/>
            <a:chExt cx="1880997" cy="655637"/>
          </a:xfrm>
        </p:grpSpPr>
        <p:grpSp>
          <p:nvGrpSpPr>
            <p:cNvPr id="13325" name="组合 42"/>
            <p:cNvGrpSpPr/>
            <p:nvPr/>
          </p:nvGrpSpPr>
          <p:grpSpPr bwMode="auto">
            <a:xfrm>
              <a:off x="1699068" y="379413"/>
              <a:ext cx="1217642" cy="655637"/>
              <a:chOff x="166" y="5742"/>
              <a:chExt cx="1918" cy="1034"/>
            </a:xfrm>
          </p:grpSpPr>
          <p:sp>
            <p:nvSpPr>
              <p:cNvPr id="13327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观</a:t>
                </a:r>
              </a:p>
            </p:txBody>
          </p:sp>
          <p:sp>
            <p:nvSpPr>
              <p:cNvPr id="13328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察</a:t>
                </a:r>
                <a:endParaRPr lang="zh-CN" altLang="zh-CN" sz="3600" b="1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" name="放大镜"/>
            <p:cNvSpPr/>
            <p:nvPr/>
          </p:nvSpPr>
          <p:spPr bwMode="auto">
            <a:xfrm>
              <a:off x="1035713" y="414338"/>
              <a:ext cx="638111" cy="617537"/>
            </a:xfrm>
            <a:custGeom>
              <a:avLst/>
              <a:gdLst>
                <a:gd name="T0" fmla="*/ 2147483646 w 5676"/>
                <a:gd name="T1" fmla="*/ 2147483646 h 5675"/>
                <a:gd name="T2" fmla="*/ 2147483646 w 5676"/>
                <a:gd name="T3" fmla="*/ 2147483646 h 5675"/>
                <a:gd name="T4" fmla="*/ 2147483646 w 5676"/>
                <a:gd name="T5" fmla="*/ 2147483646 h 5675"/>
                <a:gd name="T6" fmla="*/ 2147483646 w 5676"/>
                <a:gd name="T7" fmla="*/ 2147483646 h 5675"/>
                <a:gd name="T8" fmla="*/ 2147483646 w 5676"/>
                <a:gd name="T9" fmla="*/ 2147483646 h 5675"/>
                <a:gd name="T10" fmla="*/ 2147483646 w 5676"/>
                <a:gd name="T11" fmla="*/ 2147483646 h 5675"/>
                <a:gd name="T12" fmla="*/ 2147483646 w 5676"/>
                <a:gd name="T13" fmla="*/ 2147483646 h 5675"/>
                <a:gd name="T14" fmla="*/ 2147483646 w 5676"/>
                <a:gd name="T15" fmla="*/ 2147483646 h 5675"/>
                <a:gd name="T16" fmla="*/ 2147483646 w 5676"/>
                <a:gd name="T17" fmla="*/ 2147483646 h 5675"/>
                <a:gd name="T18" fmla="*/ 2147483646 w 5676"/>
                <a:gd name="T19" fmla="*/ 2147483646 h 5675"/>
                <a:gd name="T20" fmla="*/ 2147483646 w 5676"/>
                <a:gd name="T21" fmla="*/ 2147483646 h 5675"/>
                <a:gd name="T22" fmla="*/ 2147483646 w 5676"/>
                <a:gd name="T23" fmla="*/ 0 h 5675"/>
                <a:gd name="T24" fmla="*/ 2147483646 w 5676"/>
                <a:gd name="T25" fmla="*/ 2147483646 h 5675"/>
                <a:gd name="T26" fmla="*/ 2147483646 w 5676"/>
                <a:gd name="T27" fmla="*/ 2147483646 h 5675"/>
                <a:gd name="T28" fmla="*/ 2147483646 w 5676"/>
                <a:gd name="T29" fmla="*/ 2147483646 h 5675"/>
                <a:gd name="T30" fmla="*/ 2147483646 w 5676"/>
                <a:gd name="T31" fmla="*/ 2147483646 h 5675"/>
                <a:gd name="T32" fmla="*/ 2147483646 w 5676"/>
                <a:gd name="T33" fmla="*/ 2147483646 h 5675"/>
                <a:gd name="T34" fmla="*/ 604894220 w 5676"/>
                <a:gd name="T35" fmla="*/ 2147483646 h 5675"/>
                <a:gd name="T36" fmla="*/ 604894220 w 5676"/>
                <a:gd name="T37" fmla="*/ 2147483646 h 5675"/>
                <a:gd name="T38" fmla="*/ 2147483646 w 5676"/>
                <a:gd name="T39" fmla="*/ 2147483646 h 5675"/>
                <a:gd name="T40" fmla="*/ 2147483646 w 5676"/>
                <a:gd name="T41" fmla="*/ 2147483646 h 5675"/>
                <a:gd name="T42" fmla="*/ 2147483646 w 5676"/>
                <a:gd name="T43" fmla="*/ 2147483646 h 5675"/>
                <a:gd name="T44" fmla="*/ 2147483646 w 5676"/>
                <a:gd name="T45" fmla="*/ 2147483646 h 5675"/>
                <a:gd name="T46" fmla="*/ 2147483646 w 5676"/>
                <a:gd name="T47" fmla="*/ 2147483646 h 5675"/>
                <a:gd name="T48" fmla="*/ 2147483646 w 5676"/>
                <a:gd name="T49" fmla="*/ 2147483646 h 5675"/>
                <a:gd name="T50" fmla="*/ 2147483646 w 5676"/>
                <a:gd name="T51" fmla="*/ 2147483646 h 5675"/>
                <a:gd name="T52" fmla="*/ 2147483646 w 5676"/>
                <a:gd name="T53" fmla="*/ 2147483646 h 5675"/>
                <a:gd name="T54" fmla="*/ 2147483646 w 5676"/>
                <a:gd name="T55" fmla="*/ 2147483646 h 5675"/>
                <a:gd name="T56" fmla="*/ 2147483646 w 5676"/>
                <a:gd name="T57" fmla="*/ 2147483646 h 5675"/>
                <a:gd name="T58" fmla="*/ 2147483646 w 5676"/>
                <a:gd name="T59" fmla="*/ 2147483646 h 5675"/>
                <a:gd name="T60" fmla="*/ 2147483646 w 5676"/>
                <a:gd name="T61" fmla="*/ 2147483646 h 5675"/>
                <a:gd name="T62" fmla="*/ 2147483646 w 5676"/>
                <a:gd name="T63" fmla="*/ 2147483646 h 5675"/>
                <a:gd name="T64" fmla="*/ 2147483646 w 5676"/>
                <a:gd name="T65" fmla="*/ 2147483646 h 5675"/>
                <a:gd name="T66" fmla="*/ 2147483646 w 5676"/>
                <a:gd name="T67" fmla="*/ 2147483646 h 5675"/>
                <a:gd name="T68" fmla="*/ 2147483646 w 5676"/>
                <a:gd name="T69" fmla="*/ 2147483646 h 5675"/>
                <a:gd name="T70" fmla="*/ 2147483646 w 5676"/>
                <a:gd name="T71" fmla="*/ 2147483646 h 5675"/>
                <a:gd name="T72" fmla="*/ 2147483646 w 5676"/>
                <a:gd name="T73" fmla="*/ 2147483646 h 5675"/>
                <a:gd name="T74" fmla="*/ 2147483646 w 5676"/>
                <a:gd name="T75" fmla="*/ 2147483646 h 5675"/>
                <a:gd name="T76" fmla="*/ 2147483646 w 5676"/>
                <a:gd name="T77" fmla="*/ 2147483646 h 5675"/>
                <a:gd name="T78" fmla="*/ 2147483646 w 5676"/>
                <a:gd name="T79" fmla="*/ 2147483646 h 5675"/>
                <a:gd name="T80" fmla="*/ 2147483646 w 5676"/>
                <a:gd name="T81" fmla="*/ 2147483646 h 5675"/>
                <a:gd name="T82" fmla="*/ 2147483646 w 5676"/>
                <a:gd name="T83" fmla="*/ 2147483646 h 5675"/>
                <a:gd name="T84" fmla="*/ 2147483646 w 5676"/>
                <a:gd name="T85" fmla="*/ 2147483646 h 5675"/>
                <a:gd name="T86" fmla="*/ 2147483646 w 5676"/>
                <a:gd name="T87" fmla="*/ 2147483646 h 5675"/>
                <a:gd name="T88" fmla="*/ 2147483646 w 5676"/>
                <a:gd name="T89" fmla="*/ 2147483646 h 5675"/>
                <a:gd name="T90" fmla="*/ 2147483646 w 5676"/>
                <a:gd name="T91" fmla="*/ 2147483646 h 5675"/>
                <a:gd name="T92" fmla="*/ 2147483646 w 5676"/>
                <a:gd name="T93" fmla="*/ 2147483646 h 5675"/>
                <a:gd name="T94" fmla="*/ 2147483646 w 5676"/>
                <a:gd name="T95" fmla="*/ 2147483646 h 5675"/>
                <a:gd name="T96" fmla="*/ 2147483646 w 5676"/>
                <a:gd name="T97" fmla="*/ 2147483646 h 5675"/>
                <a:gd name="T98" fmla="*/ 2147483646 w 5676"/>
                <a:gd name="T99" fmla="*/ 2147483646 h 5675"/>
                <a:gd name="T100" fmla="*/ 2147483646 w 5676"/>
                <a:gd name="T101" fmla="*/ 2147483646 h 5675"/>
                <a:gd name="T102" fmla="*/ 2147483646 w 5676"/>
                <a:gd name="T103" fmla="*/ 2147483646 h 5675"/>
                <a:gd name="T104" fmla="*/ 2147483646 w 5676"/>
                <a:gd name="T105" fmla="*/ 2147483646 h 5675"/>
                <a:gd name="T106" fmla="*/ 2147483646 w 5676"/>
                <a:gd name="T107" fmla="*/ 2147483646 h 5675"/>
                <a:gd name="T108" fmla="*/ 2147483646 w 5676"/>
                <a:gd name="T109" fmla="*/ 2147483646 h 5675"/>
                <a:gd name="T110" fmla="*/ 2147483646 w 5676"/>
                <a:gd name="T111" fmla="*/ 2147483646 h 5675"/>
                <a:gd name="T112" fmla="*/ 2147483646 w 5676"/>
                <a:gd name="T113" fmla="*/ 2147483646 h 5675"/>
                <a:gd name="T114" fmla="*/ 2147483646 w 5676"/>
                <a:gd name="T115" fmla="*/ 2147483646 h 5675"/>
                <a:gd name="T116" fmla="*/ 2147483646 w 5676"/>
                <a:gd name="T117" fmla="*/ 2147483646 h 5675"/>
                <a:gd name="T118" fmla="*/ 2147483646 w 5676"/>
                <a:gd name="T119" fmla="*/ 2147483646 h 5675"/>
                <a:gd name="T120" fmla="*/ 2147483646 w 5676"/>
                <a:gd name="T121" fmla="*/ 2147483646 h 5675"/>
                <a:gd name="T122" fmla="*/ 2147483646 w 5676"/>
                <a:gd name="T123" fmla="*/ 2147483646 h 5675"/>
                <a:gd name="T124" fmla="*/ 2147483646 w 5676"/>
                <a:gd name="T125" fmla="*/ 2147483646 h 567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676" h="5675">
                  <a:moveTo>
                    <a:pt x="5609" y="4789"/>
                  </a:moveTo>
                  <a:lnTo>
                    <a:pt x="4539" y="3719"/>
                  </a:lnTo>
                  <a:lnTo>
                    <a:pt x="4529" y="3710"/>
                  </a:lnTo>
                  <a:lnTo>
                    <a:pt x="4520" y="3702"/>
                  </a:lnTo>
                  <a:lnTo>
                    <a:pt x="4510" y="3695"/>
                  </a:lnTo>
                  <a:lnTo>
                    <a:pt x="4501" y="3688"/>
                  </a:lnTo>
                  <a:lnTo>
                    <a:pt x="4478" y="3677"/>
                  </a:lnTo>
                  <a:lnTo>
                    <a:pt x="4455" y="3667"/>
                  </a:lnTo>
                  <a:lnTo>
                    <a:pt x="4431" y="3660"/>
                  </a:lnTo>
                  <a:lnTo>
                    <a:pt x="4405" y="3655"/>
                  </a:lnTo>
                  <a:lnTo>
                    <a:pt x="4377" y="3652"/>
                  </a:lnTo>
                  <a:lnTo>
                    <a:pt x="4350" y="3652"/>
                  </a:lnTo>
                  <a:lnTo>
                    <a:pt x="4321" y="3653"/>
                  </a:lnTo>
                  <a:lnTo>
                    <a:pt x="4291" y="3658"/>
                  </a:lnTo>
                  <a:lnTo>
                    <a:pt x="4261" y="3664"/>
                  </a:lnTo>
                  <a:lnTo>
                    <a:pt x="4230" y="3671"/>
                  </a:lnTo>
                  <a:lnTo>
                    <a:pt x="4199" y="3680"/>
                  </a:lnTo>
                  <a:lnTo>
                    <a:pt x="4168" y="3692"/>
                  </a:lnTo>
                  <a:lnTo>
                    <a:pt x="4136" y="3707"/>
                  </a:lnTo>
                  <a:lnTo>
                    <a:pt x="4103" y="3722"/>
                  </a:lnTo>
                  <a:lnTo>
                    <a:pt x="3636" y="3255"/>
                  </a:lnTo>
                  <a:lnTo>
                    <a:pt x="3665" y="3218"/>
                  </a:lnTo>
                  <a:lnTo>
                    <a:pt x="3691" y="3180"/>
                  </a:lnTo>
                  <a:lnTo>
                    <a:pt x="3718" y="3142"/>
                  </a:lnTo>
                  <a:lnTo>
                    <a:pt x="3743" y="3103"/>
                  </a:lnTo>
                  <a:lnTo>
                    <a:pt x="3767" y="3064"/>
                  </a:lnTo>
                  <a:lnTo>
                    <a:pt x="3791" y="3024"/>
                  </a:lnTo>
                  <a:lnTo>
                    <a:pt x="3812" y="2984"/>
                  </a:lnTo>
                  <a:lnTo>
                    <a:pt x="3834" y="2943"/>
                  </a:lnTo>
                  <a:lnTo>
                    <a:pt x="3854" y="2902"/>
                  </a:lnTo>
                  <a:lnTo>
                    <a:pt x="3873" y="2860"/>
                  </a:lnTo>
                  <a:lnTo>
                    <a:pt x="3891" y="2820"/>
                  </a:lnTo>
                  <a:lnTo>
                    <a:pt x="3908" y="2778"/>
                  </a:lnTo>
                  <a:lnTo>
                    <a:pt x="3925" y="2735"/>
                  </a:lnTo>
                  <a:lnTo>
                    <a:pt x="3940" y="2693"/>
                  </a:lnTo>
                  <a:lnTo>
                    <a:pt x="3955" y="2650"/>
                  </a:lnTo>
                  <a:lnTo>
                    <a:pt x="3968" y="2606"/>
                  </a:lnTo>
                  <a:lnTo>
                    <a:pt x="3980" y="2563"/>
                  </a:lnTo>
                  <a:lnTo>
                    <a:pt x="3992" y="2520"/>
                  </a:lnTo>
                  <a:lnTo>
                    <a:pt x="4003" y="2476"/>
                  </a:lnTo>
                  <a:lnTo>
                    <a:pt x="4012" y="2433"/>
                  </a:lnTo>
                  <a:lnTo>
                    <a:pt x="4021" y="2389"/>
                  </a:lnTo>
                  <a:lnTo>
                    <a:pt x="4028" y="2344"/>
                  </a:lnTo>
                  <a:lnTo>
                    <a:pt x="4034" y="2300"/>
                  </a:lnTo>
                  <a:lnTo>
                    <a:pt x="4040" y="2256"/>
                  </a:lnTo>
                  <a:lnTo>
                    <a:pt x="4045" y="2211"/>
                  </a:lnTo>
                  <a:lnTo>
                    <a:pt x="4048" y="2167"/>
                  </a:lnTo>
                  <a:lnTo>
                    <a:pt x="4051" y="2123"/>
                  </a:lnTo>
                  <a:lnTo>
                    <a:pt x="4053" y="2077"/>
                  </a:lnTo>
                  <a:lnTo>
                    <a:pt x="4053" y="2033"/>
                  </a:lnTo>
                  <a:lnTo>
                    <a:pt x="4053" y="1989"/>
                  </a:lnTo>
                  <a:lnTo>
                    <a:pt x="4052" y="1943"/>
                  </a:lnTo>
                  <a:lnTo>
                    <a:pt x="4049" y="1899"/>
                  </a:lnTo>
                  <a:lnTo>
                    <a:pt x="4046" y="1855"/>
                  </a:lnTo>
                  <a:lnTo>
                    <a:pt x="4042" y="1810"/>
                  </a:lnTo>
                  <a:lnTo>
                    <a:pt x="4036" y="1766"/>
                  </a:lnTo>
                  <a:lnTo>
                    <a:pt x="4030" y="1722"/>
                  </a:lnTo>
                  <a:lnTo>
                    <a:pt x="4023" y="1677"/>
                  </a:lnTo>
                  <a:lnTo>
                    <a:pt x="4016" y="1633"/>
                  </a:lnTo>
                  <a:lnTo>
                    <a:pt x="4006" y="1589"/>
                  </a:lnTo>
                  <a:lnTo>
                    <a:pt x="3997" y="1546"/>
                  </a:lnTo>
                  <a:lnTo>
                    <a:pt x="3985" y="1503"/>
                  </a:lnTo>
                  <a:lnTo>
                    <a:pt x="3973" y="1458"/>
                  </a:lnTo>
                  <a:lnTo>
                    <a:pt x="3960" y="1415"/>
                  </a:lnTo>
                  <a:lnTo>
                    <a:pt x="3946" y="1373"/>
                  </a:lnTo>
                  <a:lnTo>
                    <a:pt x="3931" y="1330"/>
                  </a:lnTo>
                  <a:lnTo>
                    <a:pt x="3915" y="1288"/>
                  </a:lnTo>
                  <a:lnTo>
                    <a:pt x="3898" y="1246"/>
                  </a:lnTo>
                  <a:lnTo>
                    <a:pt x="3881" y="1204"/>
                  </a:lnTo>
                  <a:lnTo>
                    <a:pt x="3861" y="1163"/>
                  </a:lnTo>
                  <a:lnTo>
                    <a:pt x="3841" y="1122"/>
                  </a:lnTo>
                  <a:lnTo>
                    <a:pt x="3821" y="1081"/>
                  </a:lnTo>
                  <a:lnTo>
                    <a:pt x="3799" y="1040"/>
                  </a:lnTo>
                  <a:lnTo>
                    <a:pt x="3776" y="1001"/>
                  </a:lnTo>
                  <a:lnTo>
                    <a:pt x="3752" y="961"/>
                  </a:lnTo>
                  <a:lnTo>
                    <a:pt x="3727" y="922"/>
                  </a:lnTo>
                  <a:lnTo>
                    <a:pt x="3702" y="884"/>
                  </a:lnTo>
                  <a:lnTo>
                    <a:pt x="3675" y="845"/>
                  </a:lnTo>
                  <a:lnTo>
                    <a:pt x="3647" y="808"/>
                  </a:lnTo>
                  <a:lnTo>
                    <a:pt x="3618" y="771"/>
                  </a:lnTo>
                  <a:lnTo>
                    <a:pt x="3588" y="734"/>
                  </a:lnTo>
                  <a:lnTo>
                    <a:pt x="3558" y="698"/>
                  </a:lnTo>
                  <a:lnTo>
                    <a:pt x="3526" y="662"/>
                  </a:lnTo>
                  <a:lnTo>
                    <a:pt x="3494" y="627"/>
                  </a:lnTo>
                  <a:lnTo>
                    <a:pt x="3460" y="593"/>
                  </a:lnTo>
                  <a:lnTo>
                    <a:pt x="3423" y="557"/>
                  </a:lnTo>
                  <a:lnTo>
                    <a:pt x="3385" y="521"/>
                  </a:lnTo>
                  <a:lnTo>
                    <a:pt x="3347" y="487"/>
                  </a:lnTo>
                  <a:lnTo>
                    <a:pt x="3307" y="454"/>
                  </a:lnTo>
                  <a:lnTo>
                    <a:pt x="3266" y="423"/>
                  </a:lnTo>
                  <a:lnTo>
                    <a:pt x="3226" y="392"/>
                  </a:lnTo>
                  <a:lnTo>
                    <a:pt x="3185" y="362"/>
                  </a:lnTo>
                  <a:lnTo>
                    <a:pt x="3143" y="334"/>
                  </a:lnTo>
                  <a:lnTo>
                    <a:pt x="3100" y="307"/>
                  </a:lnTo>
                  <a:lnTo>
                    <a:pt x="3057" y="280"/>
                  </a:lnTo>
                  <a:lnTo>
                    <a:pt x="3014" y="255"/>
                  </a:lnTo>
                  <a:lnTo>
                    <a:pt x="2969" y="231"/>
                  </a:lnTo>
                  <a:lnTo>
                    <a:pt x="2925" y="210"/>
                  </a:lnTo>
                  <a:lnTo>
                    <a:pt x="2881" y="188"/>
                  </a:lnTo>
                  <a:lnTo>
                    <a:pt x="2835" y="168"/>
                  </a:lnTo>
                  <a:lnTo>
                    <a:pt x="2790" y="149"/>
                  </a:lnTo>
                  <a:lnTo>
                    <a:pt x="2744" y="131"/>
                  </a:lnTo>
                  <a:lnTo>
                    <a:pt x="2698" y="114"/>
                  </a:lnTo>
                  <a:lnTo>
                    <a:pt x="2651" y="98"/>
                  </a:lnTo>
                  <a:lnTo>
                    <a:pt x="2604" y="84"/>
                  </a:lnTo>
                  <a:lnTo>
                    <a:pt x="2558" y="70"/>
                  </a:lnTo>
                  <a:lnTo>
                    <a:pt x="2510" y="58"/>
                  </a:lnTo>
                  <a:lnTo>
                    <a:pt x="2462" y="47"/>
                  </a:lnTo>
                  <a:lnTo>
                    <a:pt x="2414" y="37"/>
                  </a:lnTo>
                  <a:lnTo>
                    <a:pt x="2366" y="29"/>
                  </a:lnTo>
                  <a:lnTo>
                    <a:pt x="2318" y="20"/>
                  </a:lnTo>
                  <a:lnTo>
                    <a:pt x="2270" y="14"/>
                  </a:lnTo>
                  <a:lnTo>
                    <a:pt x="2221" y="10"/>
                  </a:lnTo>
                  <a:lnTo>
                    <a:pt x="2173" y="5"/>
                  </a:lnTo>
                  <a:lnTo>
                    <a:pt x="2124" y="2"/>
                  </a:lnTo>
                  <a:lnTo>
                    <a:pt x="2076" y="0"/>
                  </a:lnTo>
                  <a:lnTo>
                    <a:pt x="2027" y="0"/>
                  </a:lnTo>
                  <a:lnTo>
                    <a:pt x="1979" y="0"/>
                  </a:lnTo>
                  <a:lnTo>
                    <a:pt x="1930" y="2"/>
                  </a:lnTo>
                  <a:lnTo>
                    <a:pt x="1881" y="5"/>
                  </a:lnTo>
                  <a:lnTo>
                    <a:pt x="1833" y="10"/>
                  </a:lnTo>
                  <a:lnTo>
                    <a:pt x="1784" y="14"/>
                  </a:lnTo>
                  <a:lnTo>
                    <a:pt x="1736" y="20"/>
                  </a:lnTo>
                  <a:lnTo>
                    <a:pt x="1688" y="29"/>
                  </a:lnTo>
                  <a:lnTo>
                    <a:pt x="1641" y="37"/>
                  </a:lnTo>
                  <a:lnTo>
                    <a:pt x="1593" y="47"/>
                  </a:lnTo>
                  <a:lnTo>
                    <a:pt x="1545" y="58"/>
                  </a:lnTo>
                  <a:lnTo>
                    <a:pt x="1498" y="70"/>
                  </a:lnTo>
                  <a:lnTo>
                    <a:pt x="1450" y="84"/>
                  </a:lnTo>
                  <a:lnTo>
                    <a:pt x="1404" y="98"/>
                  </a:lnTo>
                  <a:lnTo>
                    <a:pt x="1357" y="114"/>
                  </a:lnTo>
                  <a:lnTo>
                    <a:pt x="1310" y="131"/>
                  </a:lnTo>
                  <a:lnTo>
                    <a:pt x="1265" y="149"/>
                  </a:lnTo>
                  <a:lnTo>
                    <a:pt x="1219" y="168"/>
                  </a:lnTo>
                  <a:lnTo>
                    <a:pt x="1174" y="188"/>
                  </a:lnTo>
                  <a:lnTo>
                    <a:pt x="1129" y="210"/>
                  </a:lnTo>
                  <a:lnTo>
                    <a:pt x="1085" y="231"/>
                  </a:lnTo>
                  <a:lnTo>
                    <a:pt x="1041" y="255"/>
                  </a:lnTo>
                  <a:lnTo>
                    <a:pt x="998" y="280"/>
                  </a:lnTo>
                  <a:lnTo>
                    <a:pt x="955" y="307"/>
                  </a:lnTo>
                  <a:lnTo>
                    <a:pt x="913" y="334"/>
                  </a:lnTo>
                  <a:lnTo>
                    <a:pt x="871" y="362"/>
                  </a:lnTo>
                  <a:lnTo>
                    <a:pt x="829" y="392"/>
                  </a:lnTo>
                  <a:lnTo>
                    <a:pt x="788" y="423"/>
                  </a:lnTo>
                  <a:lnTo>
                    <a:pt x="749" y="454"/>
                  </a:lnTo>
                  <a:lnTo>
                    <a:pt x="709" y="487"/>
                  </a:lnTo>
                  <a:lnTo>
                    <a:pt x="670" y="521"/>
                  </a:lnTo>
                  <a:lnTo>
                    <a:pt x="631" y="557"/>
                  </a:lnTo>
                  <a:lnTo>
                    <a:pt x="594" y="593"/>
                  </a:lnTo>
                  <a:lnTo>
                    <a:pt x="558" y="631"/>
                  </a:lnTo>
                  <a:lnTo>
                    <a:pt x="522" y="669"/>
                  </a:lnTo>
                  <a:lnTo>
                    <a:pt x="488" y="708"/>
                  </a:lnTo>
                  <a:lnTo>
                    <a:pt x="455" y="747"/>
                  </a:lnTo>
                  <a:lnTo>
                    <a:pt x="423" y="788"/>
                  </a:lnTo>
                  <a:lnTo>
                    <a:pt x="393" y="829"/>
                  </a:lnTo>
                  <a:lnTo>
                    <a:pt x="363" y="869"/>
                  </a:lnTo>
                  <a:lnTo>
                    <a:pt x="334" y="911"/>
                  </a:lnTo>
                  <a:lnTo>
                    <a:pt x="307" y="954"/>
                  </a:lnTo>
                  <a:lnTo>
                    <a:pt x="282" y="996"/>
                  </a:lnTo>
                  <a:lnTo>
                    <a:pt x="257" y="1040"/>
                  </a:lnTo>
                  <a:lnTo>
                    <a:pt x="233" y="1084"/>
                  </a:lnTo>
                  <a:lnTo>
                    <a:pt x="210" y="1128"/>
                  </a:lnTo>
                  <a:lnTo>
                    <a:pt x="188" y="1173"/>
                  </a:lnTo>
                  <a:lnTo>
                    <a:pt x="168" y="1218"/>
                  </a:lnTo>
                  <a:lnTo>
                    <a:pt x="149" y="1264"/>
                  </a:lnTo>
                  <a:lnTo>
                    <a:pt x="131" y="1310"/>
                  </a:lnTo>
                  <a:lnTo>
                    <a:pt x="114" y="1357"/>
                  </a:lnTo>
                  <a:lnTo>
                    <a:pt x="99" y="1402"/>
                  </a:lnTo>
                  <a:lnTo>
                    <a:pt x="84" y="1450"/>
                  </a:lnTo>
                  <a:lnTo>
                    <a:pt x="71" y="1497"/>
                  </a:lnTo>
                  <a:lnTo>
                    <a:pt x="59" y="1545"/>
                  </a:lnTo>
                  <a:lnTo>
                    <a:pt x="48" y="1591"/>
                  </a:lnTo>
                  <a:lnTo>
                    <a:pt x="38" y="1639"/>
                  </a:lnTo>
                  <a:lnTo>
                    <a:pt x="29" y="1687"/>
                  </a:lnTo>
                  <a:lnTo>
                    <a:pt x="22" y="1736"/>
                  </a:lnTo>
                  <a:lnTo>
                    <a:pt x="16" y="1784"/>
                  </a:lnTo>
                  <a:lnTo>
                    <a:pt x="10" y="1832"/>
                  </a:lnTo>
                  <a:lnTo>
                    <a:pt x="6" y="1881"/>
                  </a:lnTo>
                  <a:lnTo>
                    <a:pt x="3" y="1929"/>
                  </a:lnTo>
                  <a:lnTo>
                    <a:pt x="2" y="1978"/>
                  </a:lnTo>
                  <a:lnTo>
                    <a:pt x="0" y="2027"/>
                  </a:lnTo>
                  <a:lnTo>
                    <a:pt x="2" y="2075"/>
                  </a:lnTo>
                  <a:lnTo>
                    <a:pt x="3" y="2124"/>
                  </a:lnTo>
                  <a:lnTo>
                    <a:pt x="6" y="2172"/>
                  </a:lnTo>
                  <a:lnTo>
                    <a:pt x="10" y="2221"/>
                  </a:lnTo>
                  <a:lnTo>
                    <a:pt x="16" y="2269"/>
                  </a:lnTo>
                  <a:lnTo>
                    <a:pt x="22" y="2318"/>
                  </a:lnTo>
                  <a:lnTo>
                    <a:pt x="29" y="2366"/>
                  </a:lnTo>
                  <a:lnTo>
                    <a:pt x="38" y="2414"/>
                  </a:lnTo>
                  <a:lnTo>
                    <a:pt x="48" y="2462"/>
                  </a:lnTo>
                  <a:lnTo>
                    <a:pt x="59" y="2509"/>
                  </a:lnTo>
                  <a:lnTo>
                    <a:pt x="71" y="2556"/>
                  </a:lnTo>
                  <a:lnTo>
                    <a:pt x="84" y="2604"/>
                  </a:lnTo>
                  <a:lnTo>
                    <a:pt x="99" y="2651"/>
                  </a:lnTo>
                  <a:lnTo>
                    <a:pt x="114" y="2697"/>
                  </a:lnTo>
                  <a:lnTo>
                    <a:pt x="131" y="2743"/>
                  </a:lnTo>
                  <a:lnTo>
                    <a:pt x="149" y="2790"/>
                  </a:lnTo>
                  <a:lnTo>
                    <a:pt x="168" y="2835"/>
                  </a:lnTo>
                  <a:lnTo>
                    <a:pt x="188" y="2879"/>
                  </a:lnTo>
                  <a:lnTo>
                    <a:pt x="210" y="2925"/>
                  </a:lnTo>
                  <a:lnTo>
                    <a:pt x="233" y="2969"/>
                  </a:lnTo>
                  <a:lnTo>
                    <a:pt x="257" y="3014"/>
                  </a:lnTo>
                  <a:lnTo>
                    <a:pt x="282" y="3057"/>
                  </a:lnTo>
                  <a:lnTo>
                    <a:pt x="307" y="3100"/>
                  </a:lnTo>
                  <a:lnTo>
                    <a:pt x="334" y="3142"/>
                  </a:lnTo>
                  <a:lnTo>
                    <a:pt x="363" y="3184"/>
                  </a:lnTo>
                  <a:lnTo>
                    <a:pt x="393" y="3225"/>
                  </a:lnTo>
                  <a:lnTo>
                    <a:pt x="423" y="3266"/>
                  </a:lnTo>
                  <a:lnTo>
                    <a:pt x="455" y="3306"/>
                  </a:lnTo>
                  <a:lnTo>
                    <a:pt x="488" y="3345"/>
                  </a:lnTo>
                  <a:lnTo>
                    <a:pt x="522" y="3385"/>
                  </a:lnTo>
                  <a:lnTo>
                    <a:pt x="558" y="3422"/>
                  </a:lnTo>
                  <a:lnTo>
                    <a:pt x="594" y="3460"/>
                  </a:lnTo>
                  <a:lnTo>
                    <a:pt x="629" y="3494"/>
                  </a:lnTo>
                  <a:lnTo>
                    <a:pt x="664" y="3526"/>
                  </a:lnTo>
                  <a:lnTo>
                    <a:pt x="700" y="3557"/>
                  </a:lnTo>
                  <a:lnTo>
                    <a:pt x="736" y="3588"/>
                  </a:lnTo>
                  <a:lnTo>
                    <a:pt x="771" y="3618"/>
                  </a:lnTo>
                  <a:lnTo>
                    <a:pt x="809" y="3647"/>
                  </a:lnTo>
                  <a:lnTo>
                    <a:pt x="847" y="3674"/>
                  </a:lnTo>
                  <a:lnTo>
                    <a:pt x="885" y="3701"/>
                  </a:lnTo>
                  <a:lnTo>
                    <a:pt x="923" y="3727"/>
                  </a:lnTo>
                  <a:lnTo>
                    <a:pt x="963" y="3751"/>
                  </a:lnTo>
                  <a:lnTo>
                    <a:pt x="1003" y="3775"/>
                  </a:lnTo>
                  <a:lnTo>
                    <a:pt x="1042" y="3798"/>
                  </a:lnTo>
                  <a:lnTo>
                    <a:pt x="1083" y="3820"/>
                  </a:lnTo>
                  <a:lnTo>
                    <a:pt x="1123" y="3841"/>
                  </a:lnTo>
                  <a:lnTo>
                    <a:pt x="1164" y="3861"/>
                  </a:lnTo>
                  <a:lnTo>
                    <a:pt x="1205" y="3879"/>
                  </a:lnTo>
                  <a:lnTo>
                    <a:pt x="1247" y="3897"/>
                  </a:lnTo>
                  <a:lnTo>
                    <a:pt x="1289" y="3914"/>
                  </a:lnTo>
                  <a:lnTo>
                    <a:pt x="1332" y="3931"/>
                  </a:lnTo>
                  <a:lnTo>
                    <a:pt x="1374" y="3945"/>
                  </a:lnTo>
                  <a:lnTo>
                    <a:pt x="1417" y="3959"/>
                  </a:lnTo>
                  <a:lnTo>
                    <a:pt x="1460" y="3972"/>
                  </a:lnTo>
                  <a:lnTo>
                    <a:pt x="1503" y="3984"/>
                  </a:lnTo>
                  <a:lnTo>
                    <a:pt x="1547" y="3995"/>
                  </a:lnTo>
                  <a:lnTo>
                    <a:pt x="1590" y="4005"/>
                  </a:lnTo>
                  <a:lnTo>
                    <a:pt x="1635" y="4014"/>
                  </a:lnTo>
                  <a:lnTo>
                    <a:pt x="1679" y="4023"/>
                  </a:lnTo>
                  <a:lnTo>
                    <a:pt x="1722" y="4030"/>
                  </a:lnTo>
                  <a:lnTo>
                    <a:pt x="1766" y="4036"/>
                  </a:lnTo>
                  <a:lnTo>
                    <a:pt x="1812" y="4041"/>
                  </a:lnTo>
                  <a:lnTo>
                    <a:pt x="1856" y="4046"/>
                  </a:lnTo>
                  <a:lnTo>
                    <a:pt x="1900" y="4048"/>
                  </a:lnTo>
                  <a:lnTo>
                    <a:pt x="1945" y="4050"/>
                  </a:lnTo>
                  <a:lnTo>
                    <a:pt x="1989" y="4052"/>
                  </a:lnTo>
                  <a:lnTo>
                    <a:pt x="2034" y="4053"/>
                  </a:lnTo>
                  <a:lnTo>
                    <a:pt x="2079" y="4052"/>
                  </a:lnTo>
                  <a:lnTo>
                    <a:pt x="2123" y="4050"/>
                  </a:lnTo>
                  <a:lnTo>
                    <a:pt x="2167" y="4047"/>
                  </a:lnTo>
                  <a:lnTo>
                    <a:pt x="2213" y="4043"/>
                  </a:lnTo>
                  <a:lnTo>
                    <a:pt x="2257" y="4040"/>
                  </a:lnTo>
                  <a:lnTo>
                    <a:pt x="2301" y="4034"/>
                  </a:lnTo>
                  <a:lnTo>
                    <a:pt x="2346" y="4026"/>
                  </a:lnTo>
                  <a:lnTo>
                    <a:pt x="2390" y="4019"/>
                  </a:lnTo>
                  <a:lnTo>
                    <a:pt x="2433" y="4011"/>
                  </a:lnTo>
                  <a:lnTo>
                    <a:pt x="2477" y="4001"/>
                  </a:lnTo>
                  <a:lnTo>
                    <a:pt x="2521" y="3990"/>
                  </a:lnTo>
                  <a:lnTo>
                    <a:pt x="2565" y="3980"/>
                  </a:lnTo>
                  <a:lnTo>
                    <a:pt x="2608" y="3967"/>
                  </a:lnTo>
                  <a:lnTo>
                    <a:pt x="2651" y="3953"/>
                  </a:lnTo>
                  <a:lnTo>
                    <a:pt x="2694" y="3939"/>
                  </a:lnTo>
                  <a:lnTo>
                    <a:pt x="2736" y="3923"/>
                  </a:lnTo>
                  <a:lnTo>
                    <a:pt x="2778" y="3908"/>
                  </a:lnTo>
                  <a:lnTo>
                    <a:pt x="2820" y="3890"/>
                  </a:lnTo>
                  <a:lnTo>
                    <a:pt x="2862" y="3872"/>
                  </a:lnTo>
                  <a:lnTo>
                    <a:pt x="2904" y="3853"/>
                  </a:lnTo>
                  <a:lnTo>
                    <a:pt x="2944" y="3832"/>
                  </a:lnTo>
                  <a:lnTo>
                    <a:pt x="2985" y="3811"/>
                  </a:lnTo>
                  <a:lnTo>
                    <a:pt x="3025" y="3789"/>
                  </a:lnTo>
                  <a:lnTo>
                    <a:pt x="3064" y="3767"/>
                  </a:lnTo>
                  <a:lnTo>
                    <a:pt x="3104" y="3741"/>
                  </a:lnTo>
                  <a:lnTo>
                    <a:pt x="3143" y="3717"/>
                  </a:lnTo>
                  <a:lnTo>
                    <a:pt x="3181" y="3691"/>
                  </a:lnTo>
                  <a:lnTo>
                    <a:pt x="3220" y="3664"/>
                  </a:lnTo>
                  <a:lnTo>
                    <a:pt x="3257" y="3636"/>
                  </a:lnTo>
                  <a:lnTo>
                    <a:pt x="3724" y="4102"/>
                  </a:lnTo>
                  <a:lnTo>
                    <a:pt x="3708" y="4134"/>
                  </a:lnTo>
                  <a:lnTo>
                    <a:pt x="3694" y="4166"/>
                  </a:lnTo>
                  <a:lnTo>
                    <a:pt x="3682" y="4198"/>
                  </a:lnTo>
                  <a:lnTo>
                    <a:pt x="3672" y="4229"/>
                  </a:lnTo>
                  <a:lnTo>
                    <a:pt x="3664" y="4260"/>
                  </a:lnTo>
                  <a:lnTo>
                    <a:pt x="3658" y="4291"/>
                  </a:lnTo>
                  <a:lnTo>
                    <a:pt x="3654" y="4320"/>
                  </a:lnTo>
                  <a:lnTo>
                    <a:pt x="3653" y="4348"/>
                  </a:lnTo>
                  <a:lnTo>
                    <a:pt x="3653" y="4377"/>
                  </a:lnTo>
                  <a:lnTo>
                    <a:pt x="3655" y="4403"/>
                  </a:lnTo>
                  <a:lnTo>
                    <a:pt x="3660" y="4430"/>
                  </a:lnTo>
                  <a:lnTo>
                    <a:pt x="3667" y="4454"/>
                  </a:lnTo>
                  <a:lnTo>
                    <a:pt x="3677" y="4478"/>
                  </a:lnTo>
                  <a:lnTo>
                    <a:pt x="3689" y="4499"/>
                  </a:lnTo>
                  <a:lnTo>
                    <a:pt x="3696" y="4509"/>
                  </a:lnTo>
                  <a:lnTo>
                    <a:pt x="3703" y="4520"/>
                  </a:lnTo>
                  <a:lnTo>
                    <a:pt x="3711" y="4529"/>
                  </a:lnTo>
                  <a:lnTo>
                    <a:pt x="3719" y="4538"/>
                  </a:lnTo>
                  <a:lnTo>
                    <a:pt x="4789" y="5608"/>
                  </a:lnTo>
                  <a:lnTo>
                    <a:pt x="4802" y="5620"/>
                  </a:lnTo>
                  <a:lnTo>
                    <a:pt x="4817" y="5631"/>
                  </a:lnTo>
                  <a:lnTo>
                    <a:pt x="4831" y="5640"/>
                  </a:lnTo>
                  <a:lnTo>
                    <a:pt x="4847" y="5649"/>
                  </a:lnTo>
                  <a:lnTo>
                    <a:pt x="4863" y="5656"/>
                  </a:lnTo>
                  <a:lnTo>
                    <a:pt x="4880" y="5662"/>
                  </a:lnTo>
                  <a:lnTo>
                    <a:pt x="4898" y="5668"/>
                  </a:lnTo>
                  <a:lnTo>
                    <a:pt x="4917" y="5671"/>
                  </a:lnTo>
                  <a:lnTo>
                    <a:pt x="4936" y="5674"/>
                  </a:lnTo>
                  <a:lnTo>
                    <a:pt x="4956" y="5675"/>
                  </a:lnTo>
                  <a:lnTo>
                    <a:pt x="4976" y="5675"/>
                  </a:lnTo>
                  <a:lnTo>
                    <a:pt x="4996" y="5675"/>
                  </a:lnTo>
                  <a:lnTo>
                    <a:pt x="5018" y="5673"/>
                  </a:lnTo>
                  <a:lnTo>
                    <a:pt x="5039" y="5670"/>
                  </a:lnTo>
                  <a:lnTo>
                    <a:pt x="5061" y="5665"/>
                  </a:lnTo>
                  <a:lnTo>
                    <a:pt x="5083" y="5661"/>
                  </a:lnTo>
                  <a:lnTo>
                    <a:pt x="5105" y="5655"/>
                  </a:lnTo>
                  <a:lnTo>
                    <a:pt x="5128" y="5647"/>
                  </a:lnTo>
                  <a:lnTo>
                    <a:pt x="5151" y="5639"/>
                  </a:lnTo>
                  <a:lnTo>
                    <a:pt x="5173" y="5629"/>
                  </a:lnTo>
                  <a:lnTo>
                    <a:pt x="5196" y="5620"/>
                  </a:lnTo>
                  <a:lnTo>
                    <a:pt x="5219" y="5608"/>
                  </a:lnTo>
                  <a:lnTo>
                    <a:pt x="5243" y="5596"/>
                  </a:lnTo>
                  <a:lnTo>
                    <a:pt x="5266" y="5583"/>
                  </a:lnTo>
                  <a:lnTo>
                    <a:pt x="5288" y="5568"/>
                  </a:lnTo>
                  <a:lnTo>
                    <a:pt x="5311" y="5554"/>
                  </a:lnTo>
                  <a:lnTo>
                    <a:pt x="5334" y="5537"/>
                  </a:lnTo>
                  <a:lnTo>
                    <a:pt x="5357" y="5521"/>
                  </a:lnTo>
                  <a:lnTo>
                    <a:pt x="5379" y="5503"/>
                  </a:lnTo>
                  <a:lnTo>
                    <a:pt x="5401" y="5483"/>
                  </a:lnTo>
                  <a:lnTo>
                    <a:pt x="5423" y="5463"/>
                  </a:lnTo>
                  <a:lnTo>
                    <a:pt x="5444" y="5443"/>
                  </a:lnTo>
                  <a:lnTo>
                    <a:pt x="5464" y="5421"/>
                  </a:lnTo>
                  <a:lnTo>
                    <a:pt x="5485" y="5400"/>
                  </a:lnTo>
                  <a:lnTo>
                    <a:pt x="5504" y="5377"/>
                  </a:lnTo>
                  <a:lnTo>
                    <a:pt x="5522" y="5355"/>
                  </a:lnTo>
                  <a:lnTo>
                    <a:pt x="5539" y="5333"/>
                  </a:lnTo>
                  <a:lnTo>
                    <a:pt x="5554" y="5310"/>
                  </a:lnTo>
                  <a:lnTo>
                    <a:pt x="5570" y="5287"/>
                  </a:lnTo>
                  <a:lnTo>
                    <a:pt x="5584" y="5264"/>
                  </a:lnTo>
                  <a:lnTo>
                    <a:pt x="5597" y="5242"/>
                  </a:lnTo>
                  <a:lnTo>
                    <a:pt x="5609" y="5218"/>
                  </a:lnTo>
                  <a:lnTo>
                    <a:pt x="5621" y="5195"/>
                  </a:lnTo>
                  <a:lnTo>
                    <a:pt x="5631" y="5172"/>
                  </a:lnTo>
                  <a:lnTo>
                    <a:pt x="5640" y="5149"/>
                  </a:lnTo>
                  <a:lnTo>
                    <a:pt x="5649" y="5127"/>
                  </a:lnTo>
                  <a:lnTo>
                    <a:pt x="5656" y="5104"/>
                  </a:lnTo>
                  <a:lnTo>
                    <a:pt x="5662" y="5081"/>
                  </a:lnTo>
                  <a:lnTo>
                    <a:pt x="5667" y="5060"/>
                  </a:lnTo>
                  <a:lnTo>
                    <a:pt x="5672" y="5038"/>
                  </a:lnTo>
                  <a:lnTo>
                    <a:pt x="5674" y="5016"/>
                  </a:lnTo>
                  <a:lnTo>
                    <a:pt x="5676" y="4995"/>
                  </a:lnTo>
                  <a:lnTo>
                    <a:pt x="5676" y="4975"/>
                  </a:lnTo>
                  <a:lnTo>
                    <a:pt x="5676" y="4954"/>
                  </a:lnTo>
                  <a:lnTo>
                    <a:pt x="5675" y="4935"/>
                  </a:lnTo>
                  <a:lnTo>
                    <a:pt x="5672" y="4916"/>
                  </a:lnTo>
                  <a:lnTo>
                    <a:pt x="5668" y="4898"/>
                  </a:lnTo>
                  <a:lnTo>
                    <a:pt x="5663" y="4880"/>
                  </a:lnTo>
                  <a:lnTo>
                    <a:pt x="5657" y="4863"/>
                  </a:lnTo>
                  <a:lnTo>
                    <a:pt x="5650" y="4846"/>
                  </a:lnTo>
                  <a:lnTo>
                    <a:pt x="5642" y="4831"/>
                  </a:lnTo>
                  <a:lnTo>
                    <a:pt x="5632" y="4815"/>
                  </a:lnTo>
                  <a:lnTo>
                    <a:pt x="5621" y="4802"/>
                  </a:lnTo>
                  <a:lnTo>
                    <a:pt x="5609" y="4789"/>
                  </a:lnTo>
                  <a:close/>
                  <a:moveTo>
                    <a:pt x="896" y="3158"/>
                  </a:moveTo>
                  <a:lnTo>
                    <a:pt x="896" y="3158"/>
                  </a:lnTo>
                  <a:lnTo>
                    <a:pt x="867" y="3128"/>
                  </a:lnTo>
                  <a:lnTo>
                    <a:pt x="838" y="3099"/>
                  </a:lnTo>
                  <a:lnTo>
                    <a:pt x="812" y="3069"/>
                  </a:lnTo>
                  <a:lnTo>
                    <a:pt x="786" y="3036"/>
                  </a:lnTo>
                  <a:lnTo>
                    <a:pt x="761" y="3005"/>
                  </a:lnTo>
                  <a:lnTo>
                    <a:pt x="737" y="2973"/>
                  </a:lnTo>
                  <a:lnTo>
                    <a:pt x="713" y="2940"/>
                  </a:lnTo>
                  <a:lnTo>
                    <a:pt x="691" y="2907"/>
                  </a:lnTo>
                  <a:lnTo>
                    <a:pt x="670" y="2873"/>
                  </a:lnTo>
                  <a:lnTo>
                    <a:pt x="648" y="2840"/>
                  </a:lnTo>
                  <a:lnTo>
                    <a:pt x="629" y="2805"/>
                  </a:lnTo>
                  <a:lnTo>
                    <a:pt x="610" y="2770"/>
                  </a:lnTo>
                  <a:lnTo>
                    <a:pt x="592" y="2736"/>
                  </a:lnTo>
                  <a:lnTo>
                    <a:pt x="575" y="2701"/>
                  </a:lnTo>
                  <a:lnTo>
                    <a:pt x="560" y="2665"/>
                  </a:lnTo>
                  <a:lnTo>
                    <a:pt x="544" y="2629"/>
                  </a:lnTo>
                  <a:lnTo>
                    <a:pt x="530" y="2592"/>
                  </a:lnTo>
                  <a:lnTo>
                    <a:pt x="516" y="2556"/>
                  </a:lnTo>
                  <a:lnTo>
                    <a:pt x="504" y="2519"/>
                  </a:lnTo>
                  <a:lnTo>
                    <a:pt x="493" y="2482"/>
                  </a:lnTo>
                  <a:lnTo>
                    <a:pt x="483" y="2445"/>
                  </a:lnTo>
                  <a:lnTo>
                    <a:pt x="473" y="2408"/>
                  </a:lnTo>
                  <a:lnTo>
                    <a:pt x="464" y="2369"/>
                  </a:lnTo>
                  <a:lnTo>
                    <a:pt x="457" y="2332"/>
                  </a:lnTo>
                  <a:lnTo>
                    <a:pt x="449" y="2294"/>
                  </a:lnTo>
                  <a:lnTo>
                    <a:pt x="443" y="2256"/>
                  </a:lnTo>
                  <a:lnTo>
                    <a:pt x="439" y="2219"/>
                  </a:lnTo>
                  <a:lnTo>
                    <a:pt x="435" y="2180"/>
                  </a:lnTo>
                  <a:lnTo>
                    <a:pt x="431" y="2142"/>
                  </a:lnTo>
                  <a:lnTo>
                    <a:pt x="429" y="2104"/>
                  </a:lnTo>
                  <a:lnTo>
                    <a:pt x="428" y="2065"/>
                  </a:lnTo>
                  <a:lnTo>
                    <a:pt x="427" y="2027"/>
                  </a:lnTo>
                  <a:lnTo>
                    <a:pt x="428" y="1987"/>
                  </a:lnTo>
                  <a:lnTo>
                    <a:pt x="429" y="1949"/>
                  </a:lnTo>
                  <a:lnTo>
                    <a:pt x="431" y="1911"/>
                  </a:lnTo>
                  <a:lnTo>
                    <a:pt x="435" y="1873"/>
                  </a:lnTo>
                  <a:lnTo>
                    <a:pt x="439" y="1834"/>
                  </a:lnTo>
                  <a:lnTo>
                    <a:pt x="443" y="1797"/>
                  </a:lnTo>
                  <a:lnTo>
                    <a:pt x="449" y="1759"/>
                  </a:lnTo>
                  <a:lnTo>
                    <a:pt x="457" y="1721"/>
                  </a:lnTo>
                  <a:lnTo>
                    <a:pt x="464" y="1683"/>
                  </a:lnTo>
                  <a:lnTo>
                    <a:pt x="473" y="1645"/>
                  </a:lnTo>
                  <a:lnTo>
                    <a:pt x="483" y="1608"/>
                  </a:lnTo>
                  <a:lnTo>
                    <a:pt x="493" y="1571"/>
                  </a:lnTo>
                  <a:lnTo>
                    <a:pt x="504" y="1534"/>
                  </a:lnTo>
                  <a:lnTo>
                    <a:pt x="516" y="1497"/>
                  </a:lnTo>
                  <a:lnTo>
                    <a:pt x="530" y="1461"/>
                  </a:lnTo>
                  <a:lnTo>
                    <a:pt x="544" y="1424"/>
                  </a:lnTo>
                  <a:lnTo>
                    <a:pt x="560" y="1388"/>
                  </a:lnTo>
                  <a:lnTo>
                    <a:pt x="575" y="1353"/>
                  </a:lnTo>
                  <a:lnTo>
                    <a:pt x="592" y="1317"/>
                  </a:lnTo>
                  <a:lnTo>
                    <a:pt x="610" y="1282"/>
                  </a:lnTo>
                  <a:lnTo>
                    <a:pt x="629" y="1248"/>
                  </a:lnTo>
                  <a:lnTo>
                    <a:pt x="648" y="1213"/>
                  </a:lnTo>
                  <a:lnTo>
                    <a:pt x="670" y="1179"/>
                  </a:lnTo>
                  <a:lnTo>
                    <a:pt x="691" y="1146"/>
                  </a:lnTo>
                  <a:lnTo>
                    <a:pt x="713" y="1112"/>
                  </a:lnTo>
                  <a:lnTo>
                    <a:pt x="737" y="1080"/>
                  </a:lnTo>
                  <a:lnTo>
                    <a:pt x="761" y="1048"/>
                  </a:lnTo>
                  <a:lnTo>
                    <a:pt x="786" y="1017"/>
                  </a:lnTo>
                  <a:lnTo>
                    <a:pt x="812" y="985"/>
                  </a:lnTo>
                  <a:lnTo>
                    <a:pt x="838" y="954"/>
                  </a:lnTo>
                  <a:lnTo>
                    <a:pt x="867" y="924"/>
                  </a:lnTo>
                  <a:lnTo>
                    <a:pt x="896" y="894"/>
                  </a:lnTo>
                  <a:lnTo>
                    <a:pt x="926" y="866"/>
                  </a:lnTo>
                  <a:lnTo>
                    <a:pt x="956" y="838"/>
                  </a:lnTo>
                  <a:lnTo>
                    <a:pt x="986" y="811"/>
                  </a:lnTo>
                  <a:lnTo>
                    <a:pt x="1017" y="785"/>
                  </a:lnTo>
                  <a:lnTo>
                    <a:pt x="1049" y="759"/>
                  </a:lnTo>
                  <a:lnTo>
                    <a:pt x="1082" y="735"/>
                  </a:lnTo>
                  <a:lnTo>
                    <a:pt x="1114" y="712"/>
                  </a:lnTo>
                  <a:lnTo>
                    <a:pt x="1147" y="690"/>
                  </a:lnTo>
                  <a:lnTo>
                    <a:pt x="1181" y="668"/>
                  </a:lnTo>
                  <a:lnTo>
                    <a:pt x="1214" y="648"/>
                  </a:lnTo>
                  <a:lnTo>
                    <a:pt x="1249" y="627"/>
                  </a:lnTo>
                  <a:lnTo>
                    <a:pt x="1284" y="609"/>
                  </a:lnTo>
                  <a:lnTo>
                    <a:pt x="1319" y="592"/>
                  </a:lnTo>
                  <a:lnTo>
                    <a:pt x="1353" y="575"/>
                  </a:lnTo>
                  <a:lnTo>
                    <a:pt x="1389" y="558"/>
                  </a:lnTo>
                  <a:lnTo>
                    <a:pt x="1425" y="544"/>
                  </a:lnTo>
                  <a:lnTo>
                    <a:pt x="1461" y="529"/>
                  </a:lnTo>
                  <a:lnTo>
                    <a:pt x="1498" y="516"/>
                  </a:lnTo>
                  <a:lnTo>
                    <a:pt x="1535" y="503"/>
                  </a:lnTo>
                  <a:lnTo>
                    <a:pt x="1572" y="492"/>
                  </a:lnTo>
                  <a:lnTo>
                    <a:pt x="1609" y="481"/>
                  </a:lnTo>
                  <a:lnTo>
                    <a:pt x="1647" y="472"/>
                  </a:lnTo>
                  <a:lnTo>
                    <a:pt x="1684" y="463"/>
                  </a:lnTo>
                  <a:lnTo>
                    <a:pt x="1722" y="455"/>
                  </a:lnTo>
                  <a:lnTo>
                    <a:pt x="1759" y="448"/>
                  </a:lnTo>
                  <a:lnTo>
                    <a:pt x="1797" y="442"/>
                  </a:lnTo>
                  <a:lnTo>
                    <a:pt x="1836" y="437"/>
                  </a:lnTo>
                  <a:lnTo>
                    <a:pt x="1874" y="433"/>
                  </a:lnTo>
                  <a:lnTo>
                    <a:pt x="1912" y="430"/>
                  </a:lnTo>
                  <a:lnTo>
                    <a:pt x="1951" y="427"/>
                  </a:lnTo>
                  <a:lnTo>
                    <a:pt x="1989" y="426"/>
                  </a:lnTo>
                  <a:lnTo>
                    <a:pt x="2027" y="426"/>
                  </a:lnTo>
                  <a:lnTo>
                    <a:pt x="2066" y="426"/>
                  </a:lnTo>
                  <a:lnTo>
                    <a:pt x="2104" y="427"/>
                  </a:lnTo>
                  <a:lnTo>
                    <a:pt x="2142" y="430"/>
                  </a:lnTo>
                  <a:lnTo>
                    <a:pt x="2181" y="433"/>
                  </a:lnTo>
                  <a:lnTo>
                    <a:pt x="2219" y="437"/>
                  </a:lnTo>
                  <a:lnTo>
                    <a:pt x="2257" y="443"/>
                  </a:lnTo>
                  <a:lnTo>
                    <a:pt x="2295" y="449"/>
                  </a:lnTo>
                  <a:lnTo>
                    <a:pt x="2333" y="455"/>
                  </a:lnTo>
                  <a:lnTo>
                    <a:pt x="2371" y="463"/>
                  </a:lnTo>
                  <a:lnTo>
                    <a:pt x="2408" y="472"/>
                  </a:lnTo>
                  <a:lnTo>
                    <a:pt x="2446" y="481"/>
                  </a:lnTo>
                  <a:lnTo>
                    <a:pt x="2483" y="492"/>
                  </a:lnTo>
                  <a:lnTo>
                    <a:pt x="2521" y="503"/>
                  </a:lnTo>
                  <a:lnTo>
                    <a:pt x="2556" y="516"/>
                  </a:lnTo>
                  <a:lnTo>
                    <a:pt x="2594" y="529"/>
                  </a:lnTo>
                  <a:lnTo>
                    <a:pt x="2629" y="544"/>
                  </a:lnTo>
                  <a:lnTo>
                    <a:pt x="2665" y="558"/>
                  </a:lnTo>
                  <a:lnTo>
                    <a:pt x="2701" y="575"/>
                  </a:lnTo>
                  <a:lnTo>
                    <a:pt x="2737" y="592"/>
                  </a:lnTo>
                  <a:lnTo>
                    <a:pt x="2772" y="609"/>
                  </a:lnTo>
                  <a:lnTo>
                    <a:pt x="2807" y="627"/>
                  </a:lnTo>
                  <a:lnTo>
                    <a:pt x="2840" y="648"/>
                  </a:lnTo>
                  <a:lnTo>
                    <a:pt x="2875" y="668"/>
                  </a:lnTo>
                  <a:lnTo>
                    <a:pt x="2908" y="690"/>
                  </a:lnTo>
                  <a:lnTo>
                    <a:pt x="2941" y="712"/>
                  </a:lnTo>
                  <a:lnTo>
                    <a:pt x="2974" y="735"/>
                  </a:lnTo>
                  <a:lnTo>
                    <a:pt x="3005" y="760"/>
                  </a:lnTo>
                  <a:lnTo>
                    <a:pt x="3038" y="785"/>
                  </a:lnTo>
                  <a:lnTo>
                    <a:pt x="3069" y="811"/>
                  </a:lnTo>
                  <a:lnTo>
                    <a:pt x="3100" y="838"/>
                  </a:lnTo>
                  <a:lnTo>
                    <a:pt x="3130" y="866"/>
                  </a:lnTo>
                  <a:lnTo>
                    <a:pt x="3160" y="894"/>
                  </a:lnTo>
                  <a:lnTo>
                    <a:pt x="3189" y="924"/>
                  </a:lnTo>
                  <a:lnTo>
                    <a:pt x="3216" y="954"/>
                  </a:lnTo>
                  <a:lnTo>
                    <a:pt x="3242" y="985"/>
                  </a:lnTo>
                  <a:lnTo>
                    <a:pt x="3269" y="1017"/>
                  </a:lnTo>
                  <a:lnTo>
                    <a:pt x="3294" y="1048"/>
                  </a:lnTo>
                  <a:lnTo>
                    <a:pt x="3319" y="1080"/>
                  </a:lnTo>
                  <a:lnTo>
                    <a:pt x="3342" y="1112"/>
                  </a:lnTo>
                  <a:lnTo>
                    <a:pt x="3365" y="1146"/>
                  </a:lnTo>
                  <a:lnTo>
                    <a:pt x="3386" y="1179"/>
                  </a:lnTo>
                  <a:lnTo>
                    <a:pt x="3406" y="1213"/>
                  </a:lnTo>
                  <a:lnTo>
                    <a:pt x="3426" y="1248"/>
                  </a:lnTo>
                  <a:lnTo>
                    <a:pt x="3445" y="1282"/>
                  </a:lnTo>
                  <a:lnTo>
                    <a:pt x="3463" y="1317"/>
                  </a:lnTo>
                  <a:lnTo>
                    <a:pt x="3479" y="1353"/>
                  </a:lnTo>
                  <a:lnTo>
                    <a:pt x="3495" y="1388"/>
                  </a:lnTo>
                  <a:lnTo>
                    <a:pt x="3511" y="1424"/>
                  </a:lnTo>
                  <a:lnTo>
                    <a:pt x="3525" y="1461"/>
                  </a:lnTo>
                  <a:lnTo>
                    <a:pt x="3538" y="1497"/>
                  </a:lnTo>
                  <a:lnTo>
                    <a:pt x="3550" y="1534"/>
                  </a:lnTo>
                  <a:lnTo>
                    <a:pt x="3562" y="1571"/>
                  </a:lnTo>
                  <a:lnTo>
                    <a:pt x="3573" y="1608"/>
                  </a:lnTo>
                  <a:lnTo>
                    <a:pt x="3582" y="1645"/>
                  </a:lnTo>
                  <a:lnTo>
                    <a:pt x="3591" y="1683"/>
                  </a:lnTo>
                  <a:lnTo>
                    <a:pt x="3599" y="1721"/>
                  </a:lnTo>
                  <a:lnTo>
                    <a:pt x="3605" y="1759"/>
                  </a:lnTo>
                  <a:lnTo>
                    <a:pt x="3611" y="1797"/>
                  </a:lnTo>
                  <a:lnTo>
                    <a:pt x="3616" y="1834"/>
                  </a:lnTo>
                  <a:lnTo>
                    <a:pt x="3621" y="1873"/>
                  </a:lnTo>
                  <a:lnTo>
                    <a:pt x="3624" y="1911"/>
                  </a:lnTo>
                  <a:lnTo>
                    <a:pt x="3626" y="1949"/>
                  </a:lnTo>
                  <a:lnTo>
                    <a:pt x="3628" y="1987"/>
                  </a:lnTo>
                  <a:lnTo>
                    <a:pt x="3628" y="2026"/>
                  </a:lnTo>
                  <a:lnTo>
                    <a:pt x="3628" y="2064"/>
                  </a:lnTo>
                  <a:lnTo>
                    <a:pt x="3626" y="2104"/>
                  </a:lnTo>
                  <a:lnTo>
                    <a:pt x="3624" y="2142"/>
                  </a:lnTo>
                  <a:lnTo>
                    <a:pt x="3621" y="2180"/>
                  </a:lnTo>
                  <a:lnTo>
                    <a:pt x="3616" y="2217"/>
                  </a:lnTo>
                  <a:lnTo>
                    <a:pt x="3611" y="2256"/>
                  </a:lnTo>
                  <a:lnTo>
                    <a:pt x="3605" y="2294"/>
                  </a:lnTo>
                  <a:lnTo>
                    <a:pt x="3599" y="2332"/>
                  </a:lnTo>
                  <a:lnTo>
                    <a:pt x="3591" y="2369"/>
                  </a:lnTo>
                  <a:lnTo>
                    <a:pt x="3582" y="2408"/>
                  </a:lnTo>
                  <a:lnTo>
                    <a:pt x="3573" y="2445"/>
                  </a:lnTo>
                  <a:lnTo>
                    <a:pt x="3562" y="2482"/>
                  </a:lnTo>
                  <a:lnTo>
                    <a:pt x="3550" y="2519"/>
                  </a:lnTo>
                  <a:lnTo>
                    <a:pt x="3538" y="2556"/>
                  </a:lnTo>
                  <a:lnTo>
                    <a:pt x="3525" y="2592"/>
                  </a:lnTo>
                  <a:lnTo>
                    <a:pt x="3511" y="2629"/>
                  </a:lnTo>
                  <a:lnTo>
                    <a:pt x="3495" y="2665"/>
                  </a:lnTo>
                  <a:lnTo>
                    <a:pt x="3479" y="2700"/>
                  </a:lnTo>
                  <a:lnTo>
                    <a:pt x="3463" y="2736"/>
                  </a:lnTo>
                  <a:lnTo>
                    <a:pt x="3445" y="2770"/>
                  </a:lnTo>
                  <a:lnTo>
                    <a:pt x="3426" y="2805"/>
                  </a:lnTo>
                  <a:lnTo>
                    <a:pt x="3406" y="2840"/>
                  </a:lnTo>
                  <a:lnTo>
                    <a:pt x="3386" y="2873"/>
                  </a:lnTo>
                  <a:lnTo>
                    <a:pt x="3365" y="2907"/>
                  </a:lnTo>
                  <a:lnTo>
                    <a:pt x="3342" y="2940"/>
                  </a:lnTo>
                  <a:lnTo>
                    <a:pt x="3319" y="2973"/>
                  </a:lnTo>
                  <a:lnTo>
                    <a:pt x="3294" y="3005"/>
                  </a:lnTo>
                  <a:lnTo>
                    <a:pt x="3269" y="3036"/>
                  </a:lnTo>
                  <a:lnTo>
                    <a:pt x="3242" y="3069"/>
                  </a:lnTo>
                  <a:lnTo>
                    <a:pt x="3216" y="3099"/>
                  </a:lnTo>
                  <a:lnTo>
                    <a:pt x="3189" y="3128"/>
                  </a:lnTo>
                  <a:lnTo>
                    <a:pt x="3160" y="3158"/>
                  </a:lnTo>
                  <a:lnTo>
                    <a:pt x="3130" y="3187"/>
                  </a:lnTo>
                  <a:lnTo>
                    <a:pt x="3100" y="3215"/>
                  </a:lnTo>
                  <a:lnTo>
                    <a:pt x="3069" y="3242"/>
                  </a:lnTo>
                  <a:lnTo>
                    <a:pt x="3038" y="3269"/>
                  </a:lnTo>
                  <a:lnTo>
                    <a:pt x="3005" y="3294"/>
                  </a:lnTo>
                  <a:lnTo>
                    <a:pt x="2974" y="3318"/>
                  </a:lnTo>
                  <a:lnTo>
                    <a:pt x="2941" y="3342"/>
                  </a:lnTo>
                  <a:lnTo>
                    <a:pt x="2908" y="3363"/>
                  </a:lnTo>
                  <a:lnTo>
                    <a:pt x="2875" y="3385"/>
                  </a:lnTo>
                  <a:lnTo>
                    <a:pt x="2840" y="3405"/>
                  </a:lnTo>
                  <a:lnTo>
                    <a:pt x="2807" y="3425"/>
                  </a:lnTo>
                  <a:lnTo>
                    <a:pt x="2772" y="3445"/>
                  </a:lnTo>
                  <a:lnTo>
                    <a:pt x="2736" y="3462"/>
                  </a:lnTo>
                  <a:lnTo>
                    <a:pt x="2701" y="3479"/>
                  </a:lnTo>
                  <a:lnTo>
                    <a:pt x="2665" y="3495"/>
                  </a:lnTo>
                  <a:lnTo>
                    <a:pt x="2629" y="3510"/>
                  </a:lnTo>
                  <a:lnTo>
                    <a:pt x="2594" y="3525"/>
                  </a:lnTo>
                  <a:lnTo>
                    <a:pt x="2556" y="3538"/>
                  </a:lnTo>
                  <a:lnTo>
                    <a:pt x="2519" y="3550"/>
                  </a:lnTo>
                  <a:lnTo>
                    <a:pt x="2483" y="3561"/>
                  </a:lnTo>
                  <a:lnTo>
                    <a:pt x="2445" y="3571"/>
                  </a:lnTo>
                  <a:lnTo>
                    <a:pt x="2408" y="3581"/>
                  </a:lnTo>
                  <a:lnTo>
                    <a:pt x="2371" y="3591"/>
                  </a:lnTo>
                  <a:lnTo>
                    <a:pt x="2333" y="3598"/>
                  </a:lnTo>
                  <a:lnTo>
                    <a:pt x="2295" y="3605"/>
                  </a:lnTo>
                  <a:lnTo>
                    <a:pt x="2257" y="3611"/>
                  </a:lnTo>
                  <a:lnTo>
                    <a:pt x="2219" y="3616"/>
                  </a:lnTo>
                  <a:lnTo>
                    <a:pt x="2181" y="3619"/>
                  </a:lnTo>
                  <a:lnTo>
                    <a:pt x="2142" y="3623"/>
                  </a:lnTo>
                  <a:lnTo>
                    <a:pt x="2104" y="3625"/>
                  </a:lnTo>
                  <a:lnTo>
                    <a:pt x="2066" y="3626"/>
                  </a:lnTo>
                  <a:lnTo>
                    <a:pt x="2027" y="3628"/>
                  </a:lnTo>
                  <a:lnTo>
                    <a:pt x="1989" y="3626"/>
                  </a:lnTo>
                  <a:lnTo>
                    <a:pt x="1951" y="3625"/>
                  </a:lnTo>
                  <a:lnTo>
                    <a:pt x="1912" y="3623"/>
                  </a:lnTo>
                  <a:lnTo>
                    <a:pt x="1874" y="3619"/>
                  </a:lnTo>
                  <a:lnTo>
                    <a:pt x="1836" y="3616"/>
                  </a:lnTo>
                  <a:lnTo>
                    <a:pt x="1797" y="3611"/>
                  </a:lnTo>
                  <a:lnTo>
                    <a:pt x="1759" y="3605"/>
                  </a:lnTo>
                  <a:lnTo>
                    <a:pt x="1722" y="3598"/>
                  </a:lnTo>
                  <a:lnTo>
                    <a:pt x="1684" y="3591"/>
                  </a:lnTo>
                  <a:lnTo>
                    <a:pt x="1647" y="3581"/>
                  </a:lnTo>
                  <a:lnTo>
                    <a:pt x="1608" y="3571"/>
                  </a:lnTo>
                  <a:lnTo>
                    <a:pt x="1571" y="3561"/>
                  </a:lnTo>
                  <a:lnTo>
                    <a:pt x="1534" y="3550"/>
                  </a:lnTo>
                  <a:lnTo>
                    <a:pt x="1498" y="3538"/>
                  </a:lnTo>
                  <a:lnTo>
                    <a:pt x="1461" y="3525"/>
                  </a:lnTo>
                  <a:lnTo>
                    <a:pt x="1425" y="3510"/>
                  </a:lnTo>
                  <a:lnTo>
                    <a:pt x="1389" y="3495"/>
                  </a:lnTo>
                  <a:lnTo>
                    <a:pt x="1353" y="3479"/>
                  </a:lnTo>
                  <a:lnTo>
                    <a:pt x="1319" y="3462"/>
                  </a:lnTo>
                  <a:lnTo>
                    <a:pt x="1283" y="3445"/>
                  </a:lnTo>
                  <a:lnTo>
                    <a:pt x="1248" y="3425"/>
                  </a:lnTo>
                  <a:lnTo>
                    <a:pt x="1214" y="3405"/>
                  </a:lnTo>
                  <a:lnTo>
                    <a:pt x="1180" y="3385"/>
                  </a:lnTo>
                  <a:lnTo>
                    <a:pt x="1147" y="3363"/>
                  </a:lnTo>
                  <a:lnTo>
                    <a:pt x="1114" y="3342"/>
                  </a:lnTo>
                  <a:lnTo>
                    <a:pt x="1082" y="3318"/>
                  </a:lnTo>
                  <a:lnTo>
                    <a:pt x="1049" y="3294"/>
                  </a:lnTo>
                  <a:lnTo>
                    <a:pt x="1017" y="3269"/>
                  </a:lnTo>
                  <a:lnTo>
                    <a:pt x="986" y="3242"/>
                  </a:lnTo>
                  <a:lnTo>
                    <a:pt x="956" y="3215"/>
                  </a:lnTo>
                  <a:lnTo>
                    <a:pt x="926" y="3187"/>
                  </a:lnTo>
                  <a:lnTo>
                    <a:pt x="896" y="315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sp>
        <p:nvSpPr>
          <p:cNvPr id="13315" name="文本框 1"/>
          <p:cNvSpPr txBox="1">
            <a:spLocks noChangeArrowheads="1"/>
          </p:cNvSpPr>
          <p:nvPr/>
        </p:nvSpPr>
        <p:spPr bwMode="auto">
          <a:xfrm>
            <a:off x="2657475" y="771525"/>
            <a:ext cx="653732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两种方法有什么相同点和不同点。</a:t>
            </a:r>
          </a:p>
        </p:txBody>
      </p:sp>
      <p:sp>
        <p:nvSpPr>
          <p:cNvPr id="8" name="Rectangle 51"/>
          <p:cNvSpPr>
            <a:spLocks noChangeArrowheads="1"/>
          </p:cNvSpPr>
          <p:nvPr/>
        </p:nvSpPr>
        <p:spPr bwMode="auto">
          <a:xfrm>
            <a:off x="928688" y="1565275"/>
            <a:ext cx="3960812" cy="20621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0.6+7.91+3.4</a:t>
            </a:r>
            <a:r>
              <a:rPr kumimoji="0"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</a:t>
            </a:r>
            <a:r>
              <a:rPr kumimoji="0"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0.09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8.51+3.4+0.09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11.91+0.09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4795838" y="1493838"/>
            <a:ext cx="4424362" cy="2455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0.6+7.91+3.4</a:t>
            </a:r>
            <a:r>
              <a:rPr kumimoji="0"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+</a:t>
            </a:r>
            <a:r>
              <a:rPr kumimoji="0"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0.09</a:t>
            </a:r>
            <a:endParaRPr kumimoji="0"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=(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0.6+3.4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7.91+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0.09)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=4+8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</a:p>
        </p:txBody>
      </p:sp>
      <p:sp>
        <p:nvSpPr>
          <p:cNvPr id="10" name="椭圆 9"/>
          <p:cNvSpPr/>
          <p:nvPr/>
        </p:nvSpPr>
        <p:spPr>
          <a:xfrm>
            <a:off x="903288" y="3081338"/>
            <a:ext cx="1011237" cy="617537"/>
          </a:xfrm>
          <a:prstGeom prst="ellipse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1" name="椭圆 10"/>
          <p:cNvSpPr/>
          <p:nvPr/>
        </p:nvSpPr>
        <p:spPr>
          <a:xfrm>
            <a:off x="4821238" y="3295650"/>
            <a:ext cx="1012825" cy="617538"/>
          </a:xfrm>
          <a:prstGeom prst="ellipse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2" name="文本框 7"/>
          <p:cNvSpPr txBox="1">
            <a:spLocks noChangeArrowheads="1"/>
          </p:cNvSpPr>
          <p:nvPr/>
        </p:nvSpPr>
        <p:spPr bwMode="auto">
          <a:xfrm>
            <a:off x="2722563" y="3308350"/>
            <a:ext cx="1884362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结果相同</a:t>
            </a: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987425" y="2066925"/>
            <a:ext cx="3470275" cy="0"/>
          </a:xfrm>
          <a:prstGeom prst="straightConnector1">
            <a:avLst/>
          </a:prstGeom>
          <a:ln w="25400" cmpd="sng">
            <a:solidFill>
              <a:srgbClr val="0070C0"/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线形标注 1 13"/>
          <p:cNvSpPr/>
          <p:nvPr/>
        </p:nvSpPr>
        <p:spPr>
          <a:xfrm>
            <a:off x="681038" y="4164013"/>
            <a:ext cx="5153025" cy="595312"/>
          </a:xfrm>
          <a:prstGeom prst="borderCallout1">
            <a:avLst>
              <a:gd name="adj1" fmla="val -189"/>
              <a:gd name="adj2" fmla="val 26191"/>
              <a:gd name="adj3" fmla="val -342607"/>
              <a:gd name="adj4" fmla="val 64541"/>
            </a:avLst>
          </a:prstGeom>
          <a:solidFill>
            <a:srgbClr val="21A0A3"/>
          </a:solidFill>
          <a:ln>
            <a:solidFill>
              <a:srgbClr val="24AF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noProof="1">
                <a:latin typeface="楷体" panose="02010609060101010101" pitchFamily="49" charset="-122"/>
                <a:ea typeface="楷体" panose="02010609060101010101" pitchFamily="49" charset="-122"/>
              </a:rPr>
              <a:t>从左往右的顺序依次计算的</a:t>
            </a:r>
          </a:p>
        </p:txBody>
      </p:sp>
      <p:sp>
        <p:nvSpPr>
          <p:cNvPr id="15" name="圆角矩形 16"/>
          <p:cNvSpPr/>
          <p:nvPr/>
        </p:nvSpPr>
        <p:spPr>
          <a:xfrm>
            <a:off x="4795838" y="2211388"/>
            <a:ext cx="4057650" cy="488950"/>
          </a:xfrm>
          <a:prstGeom prst="roundRect">
            <a:avLst/>
          </a:prstGeom>
          <a:solidFill>
            <a:srgbClr val="FFFF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6" name="线形标注 1 17"/>
          <p:cNvSpPr/>
          <p:nvPr/>
        </p:nvSpPr>
        <p:spPr>
          <a:xfrm>
            <a:off x="5903913" y="3175000"/>
            <a:ext cx="2949575" cy="1047750"/>
          </a:xfrm>
          <a:prstGeom prst="borderCallout1">
            <a:avLst>
              <a:gd name="adj1" fmla="val -2395"/>
              <a:gd name="adj2" fmla="val 74296"/>
              <a:gd name="adj3" fmla="val -42664"/>
              <a:gd name="adj4" fmla="val 40471"/>
            </a:avLst>
          </a:prstGeom>
          <a:solidFill>
            <a:srgbClr val="FFFF00">
              <a:alpha val="41961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运用了加法交换律和结合律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  <p:bldP spid="12" grpId="0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2"/>
          <p:cNvSpPr>
            <a:spLocks noChangeArrowheads="1"/>
          </p:cNvSpPr>
          <p:nvPr/>
        </p:nvSpPr>
        <p:spPr bwMode="auto">
          <a:xfrm>
            <a:off x="1116013" y="555625"/>
            <a:ext cx="4537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计算：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19.87-2.34-6.66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587625" y="1366838"/>
            <a:ext cx="2816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19.87-2.34-6.66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2155825" y="1927225"/>
            <a:ext cx="1888659" cy="258532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=19.87-9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=10.87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335213" y="1990725"/>
            <a:ext cx="3971925" cy="584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=19.87-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2.34+6.66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线形标注 1 17"/>
          <p:cNvSpPr/>
          <p:nvPr/>
        </p:nvSpPr>
        <p:spPr>
          <a:xfrm>
            <a:off x="5511800" y="2932113"/>
            <a:ext cx="2954338" cy="1223962"/>
          </a:xfrm>
          <a:prstGeom prst="borderCallout1">
            <a:avLst>
              <a:gd name="adj1" fmla="val 873"/>
              <a:gd name="adj2" fmla="val 15709"/>
              <a:gd name="adj3" fmla="val -30558"/>
              <a:gd name="adj4" fmla="val 6290"/>
            </a:avLst>
          </a:prstGeom>
          <a:solidFill>
            <a:schemeClr val="accent4">
              <a:lumMod val="40000"/>
              <a:lumOff val="60000"/>
              <a:alpha val="41961"/>
            </a:schemeClr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3200" b="1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运用了减法的</a:t>
            </a:r>
            <a:endParaRPr lang="en-US" altLang="zh-CN" sz="3200" b="1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3200" b="1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运算性质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187450" y="484188"/>
            <a:ext cx="2189163" cy="592137"/>
            <a:chOff x="1825" y="834"/>
            <a:chExt cx="3447" cy="934"/>
          </a:xfrm>
        </p:grpSpPr>
        <p:sp>
          <p:nvSpPr>
            <p:cNvPr id="3" name="矩形 2"/>
            <p:cNvSpPr/>
            <p:nvPr/>
          </p:nvSpPr>
          <p:spPr>
            <a:xfrm rot="-180000">
              <a:off x="4377" y="849"/>
              <a:ext cx="895" cy="894"/>
            </a:xfrm>
            <a:prstGeom prst="rect">
              <a:avLst/>
            </a:prstGeom>
            <a:solidFill>
              <a:srgbClr val="FECC53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zh-CN" altLang="zh-CN" sz="32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结</a:t>
              </a:r>
              <a:endParaRPr lang="zh-CN" altLang="zh-CN" sz="32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 rot="300000">
              <a:off x="3540" y="834"/>
              <a:ext cx="897" cy="894"/>
            </a:xfrm>
            <a:prstGeom prst="rect">
              <a:avLst/>
            </a:prstGeom>
            <a:solidFill>
              <a:srgbClr val="FB6E52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zh-CN" altLang="zh-CN" sz="32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小</a:t>
              </a:r>
              <a:endParaRPr lang="zh-CN" altLang="zh-CN" sz="32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 rot="-300000">
              <a:off x="2690" y="834"/>
              <a:ext cx="897" cy="894"/>
            </a:xfrm>
            <a:prstGeom prst="rect">
              <a:avLst/>
            </a:prstGeom>
            <a:solidFill>
              <a:srgbClr val="48CFAE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zh-CN" altLang="zh-CN" sz="32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纳</a:t>
              </a:r>
              <a:endParaRPr lang="zh-CN" altLang="zh-CN" sz="32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21360000">
              <a:off x="1825" y="874"/>
              <a:ext cx="897" cy="894"/>
            </a:xfrm>
            <a:prstGeom prst="rect">
              <a:avLst/>
            </a:prstGeom>
            <a:solidFill>
              <a:srgbClr val="5C9BEB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zh-CN" altLang="zh-CN" sz="32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归</a:t>
              </a:r>
              <a:endParaRPr lang="zh-CN" altLang="zh-CN" sz="32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755576" y="1203599"/>
            <a:ext cx="6459510" cy="1392976"/>
            <a:chOff x="564144" y="2249578"/>
            <a:chExt cx="6459886" cy="1394706"/>
          </a:xfrm>
        </p:grpSpPr>
        <p:sp>
          <p:nvSpPr>
            <p:cNvPr id="10" name="对话气泡: 圆角矩形 9"/>
            <p:cNvSpPr/>
            <p:nvPr/>
          </p:nvSpPr>
          <p:spPr bwMode="auto">
            <a:xfrm>
              <a:off x="2031051" y="2249578"/>
              <a:ext cx="4992979" cy="1195284"/>
            </a:xfrm>
            <a:prstGeom prst="wedgeRoundRectCallout">
              <a:avLst>
                <a:gd name="adj1" fmla="val -58588"/>
                <a:gd name="adj2" fmla="val 11425"/>
                <a:gd name="adj3" fmla="val 16667"/>
              </a:avLst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谁来说说加法的交换律和结合律用字母表示？</a:t>
              </a:r>
            </a:p>
          </p:txBody>
        </p:sp>
        <p:pic>
          <p:nvPicPr>
            <p:cNvPr id="15368" name="图片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144" y="2449000"/>
              <a:ext cx="1174377" cy="1195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51"/>
          <p:cNvSpPr>
            <a:spLocks noChangeArrowheads="1"/>
          </p:cNvSpPr>
          <p:nvPr/>
        </p:nvSpPr>
        <p:spPr bwMode="auto">
          <a:xfrm>
            <a:off x="1728982" y="2584176"/>
            <a:ext cx="44227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加法交换律：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a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Rectangle 51"/>
          <p:cNvSpPr>
            <a:spLocks noChangeArrowheads="1"/>
          </p:cNvSpPr>
          <p:nvPr/>
        </p:nvSpPr>
        <p:spPr bwMode="auto">
          <a:xfrm>
            <a:off x="1711519" y="3265214"/>
            <a:ext cx="59531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加法结合律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a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)+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c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+(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51"/>
          <p:cNvSpPr>
            <a:spLocks noChangeArrowheads="1"/>
          </p:cNvSpPr>
          <p:nvPr/>
        </p:nvSpPr>
        <p:spPr bwMode="auto">
          <a:xfrm>
            <a:off x="2476694" y="3939901"/>
            <a:ext cx="442277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21A0A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对小数同样适用！</a:t>
            </a:r>
            <a:endParaRPr lang="en-US" altLang="zh-CN" sz="3200" b="1">
              <a:solidFill>
                <a:srgbClr val="21A0A3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"/>
          <p:cNvGrpSpPr/>
          <p:nvPr/>
        </p:nvGrpSpPr>
        <p:grpSpPr bwMode="auto">
          <a:xfrm>
            <a:off x="566738" y="1454150"/>
            <a:ext cx="5915025" cy="579438"/>
            <a:chOff x="1505" y="1681"/>
            <a:chExt cx="9315" cy="912"/>
          </a:xfrm>
        </p:grpSpPr>
        <p:sp>
          <p:nvSpPr>
            <p:cNvPr id="16401" name="TextBox 45"/>
            <p:cNvSpPr txBox="1">
              <a:spLocks noChangeArrowheads="1"/>
            </p:cNvSpPr>
            <p:nvPr/>
          </p:nvSpPr>
          <p:spPr bwMode="auto">
            <a:xfrm>
              <a:off x="1505" y="1681"/>
              <a:ext cx="9315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在         里填上适当的数。</a:t>
              </a:r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3025" y="1876"/>
              <a:ext cx="1247" cy="567"/>
            </a:xfrm>
            <a:prstGeom prst="rect">
              <a:avLst/>
            </a:prstGeom>
            <a:noFill/>
            <a:ln w="19050" cmpd="sng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387" name="组合 8"/>
          <p:cNvGrpSpPr/>
          <p:nvPr/>
        </p:nvGrpSpPr>
        <p:grpSpPr bwMode="auto">
          <a:xfrm>
            <a:off x="566738" y="2287588"/>
            <a:ext cx="6959600" cy="584200"/>
            <a:chOff x="755" y="2849"/>
            <a:chExt cx="10960" cy="921"/>
          </a:xfrm>
        </p:grpSpPr>
        <p:sp>
          <p:nvSpPr>
            <p:cNvPr id="16399" name="TextBox 6"/>
            <p:cNvSpPr txBox="1">
              <a:spLocks noChangeArrowheads="1"/>
            </p:cNvSpPr>
            <p:nvPr/>
          </p:nvSpPr>
          <p:spPr bwMode="auto">
            <a:xfrm>
              <a:off x="755" y="2849"/>
              <a:ext cx="10960" cy="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(1)6.7+4.95+3.3</a:t>
              </a:r>
              <a:r>
                <a:rPr lang="zh-CN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6.7+        +4.95</a:t>
              </a:r>
            </a:p>
          </p:txBody>
        </p:sp>
        <p:sp>
          <p:nvSpPr>
            <p:cNvPr id="11" name="矩形 10"/>
            <p:cNvSpPr/>
            <p:nvPr/>
          </p:nvSpPr>
          <p:spPr bwMode="auto">
            <a:xfrm>
              <a:off x="7012" y="2912"/>
              <a:ext cx="1090" cy="796"/>
            </a:xfrm>
            <a:prstGeom prst="rect">
              <a:avLst/>
            </a:prstGeom>
            <a:noFill/>
            <a:ln w="19050" cmpd="sng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10"/>
          <p:cNvSpPr txBox="1">
            <a:spLocks noChangeArrowheads="1"/>
          </p:cNvSpPr>
          <p:nvPr/>
        </p:nvSpPr>
        <p:spPr bwMode="auto">
          <a:xfrm>
            <a:off x="4572000" y="2241550"/>
            <a:ext cx="6969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3.3</a:t>
            </a:r>
          </a:p>
        </p:txBody>
      </p:sp>
      <p:grpSp>
        <p:nvGrpSpPr>
          <p:cNvPr id="16389" name="组合 15"/>
          <p:cNvGrpSpPr/>
          <p:nvPr/>
        </p:nvGrpSpPr>
        <p:grpSpPr bwMode="auto">
          <a:xfrm>
            <a:off x="557213" y="3125788"/>
            <a:ext cx="8534400" cy="627062"/>
            <a:chOff x="739" y="3805"/>
            <a:chExt cx="13440" cy="986"/>
          </a:xfrm>
        </p:grpSpPr>
        <p:sp>
          <p:nvSpPr>
            <p:cNvPr id="16395" name="TextBox 23"/>
            <p:cNvSpPr txBox="1">
              <a:spLocks noChangeArrowheads="1"/>
            </p:cNvSpPr>
            <p:nvPr/>
          </p:nvSpPr>
          <p:spPr bwMode="auto">
            <a:xfrm>
              <a:off x="739" y="3805"/>
              <a:ext cx="13440" cy="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(2)(1.38+1.75)+0.25</a:t>
              </a:r>
              <a:r>
                <a:rPr lang="zh-CN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  +(     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)</a:t>
              </a: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7011" y="4002"/>
              <a:ext cx="1363" cy="779"/>
            </a:xfrm>
            <a:prstGeom prst="rect">
              <a:avLst/>
            </a:prstGeom>
            <a:noFill/>
            <a:ln w="19050" cmpd="sng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9279" y="4002"/>
              <a:ext cx="1310" cy="779"/>
            </a:xfrm>
            <a:prstGeom prst="rect">
              <a:avLst/>
            </a:prstGeom>
            <a:noFill/>
            <a:ln w="19050" cmpd="sng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11219" y="3990"/>
              <a:ext cx="1312" cy="779"/>
            </a:xfrm>
            <a:prstGeom prst="rect">
              <a:avLst/>
            </a:prstGeom>
            <a:noFill/>
            <a:ln w="19050" cmpd="sng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4506913" y="3175000"/>
            <a:ext cx="901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1.38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5942013" y="3125788"/>
            <a:ext cx="9810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1.75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7204075" y="3125788"/>
            <a:ext cx="9032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0.25</a:t>
            </a:r>
          </a:p>
        </p:txBody>
      </p:sp>
      <p:pic>
        <p:nvPicPr>
          <p:cNvPr id="16393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8" y="-955675"/>
            <a:ext cx="3182937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本框 22"/>
          <p:cNvSpPr txBox="1"/>
          <p:nvPr/>
        </p:nvSpPr>
        <p:spPr>
          <a:xfrm>
            <a:off x="3649598" y="0"/>
            <a:ext cx="216024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巩固练习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507990" y="1584960"/>
            <a:ext cx="35871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P76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998970" y="152273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8" grpId="0" autoUpdateAnimBg="0"/>
      <p:bldP spid="19" grpId="0" autoUpdateAnimBg="0"/>
      <p:bldP spid="2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45"/>
          <p:cNvSpPr txBox="1">
            <a:spLocks noChangeArrowheads="1"/>
          </p:cNvSpPr>
          <p:nvPr/>
        </p:nvSpPr>
        <p:spPr bwMode="auto">
          <a:xfrm>
            <a:off x="971550" y="987425"/>
            <a:ext cx="7334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 计算下面各题，怎样简便就怎样计算。</a:t>
            </a:r>
          </a:p>
        </p:txBody>
      </p:sp>
      <p:sp>
        <p:nvSpPr>
          <p:cNvPr id="3" name="Rectangle 51"/>
          <p:cNvSpPr>
            <a:spLocks noChangeArrowheads="1"/>
          </p:cNvSpPr>
          <p:nvPr/>
        </p:nvSpPr>
        <p:spPr bwMode="auto">
          <a:xfrm>
            <a:off x="866775" y="1704975"/>
            <a:ext cx="3205163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1.88+2.3+3.7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=1.88+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2.3+3.7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=1.88+6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=7.88</a:t>
            </a:r>
          </a:p>
        </p:txBody>
      </p:sp>
      <p:sp>
        <p:nvSpPr>
          <p:cNvPr id="4" name="Rectangle 51"/>
          <p:cNvSpPr>
            <a:spLocks noChangeArrowheads="1"/>
          </p:cNvSpPr>
          <p:nvPr/>
        </p:nvSpPr>
        <p:spPr bwMode="auto">
          <a:xfrm>
            <a:off x="4086225" y="1684338"/>
            <a:ext cx="4733925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13.7+0.98+0.02+4.3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13.7+4.3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0.98+0.02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=18+1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=19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513580" y="548640"/>
            <a:ext cx="35871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P76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2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ChangeArrowheads="1"/>
          </p:cNvSpPr>
          <p:nvPr/>
        </p:nvSpPr>
        <p:spPr bwMode="auto">
          <a:xfrm>
            <a:off x="1331913" y="1344613"/>
            <a:ext cx="3141662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5.17-1.8-3.2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=5.17-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1.8+3.2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=5.17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-5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=0.17</a:t>
            </a:r>
          </a:p>
        </p:txBody>
      </p:sp>
      <p:sp>
        <p:nvSpPr>
          <p:cNvPr id="3" name="Rectangle 51"/>
          <p:cNvSpPr>
            <a:spLocks noChangeArrowheads="1"/>
          </p:cNvSpPr>
          <p:nvPr/>
        </p:nvSpPr>
        <p:spPr bwMode="auto">
          <a:xfrm>
            <a:off x="4622800" y="1344613"/>
            <a:ext cx="3451225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4.02-3.5+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.98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=4.02+0.98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-3.5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-3.5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=1.5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797060"/>
            <a:ext cx="6735763" cy="382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8"/>
          <p:cNvSpPr txBox="1">
            <a:spLocks noChangeArrowheads="1"/>
          </p:cNvSpPr>
          <p:nvPr/>
        </p:nvSpPr>
        <p:spPr bwMode="auto">
          <a:xfrm>
            <a:off x="931863" y="577850"/>
            <a:ext cx="492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806825" y="363855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7.75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806825" y="4187825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288139" y="3606580"/>
            <a:ext cx="8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82.55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288206" y="4154606"/>
            <a:ext cx="8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17.45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907540" y="428625"/>
            <a:ext cx="39204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P77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练习十九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683568" y="2894948"/>
            <a:ext cx="806489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20000"/>
              </a:spcBef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800"/>
              <a:t>（</a:t>
            </a:r>
            <a:r>
              <a:rPr lang="en-US" altLang="zh-CN" sz="2800"/>
              <a:t>1</a:t>
            </a:r>
            <a:r>
              <a:rPr lang="zh-CN" altLang="en-US" sz="2800"/>
              <a:t>）选择一条路线算一算：李老师骑行的路程是多少？</a:t>
            </a:r>
            <a:endParaRPr lang="zh-CN" altLang="en-US" sz="2800" dirty="0"/>
          </a:p>
        </p:txBody>
      </p:sp>
      <p:sp>
        <p:nvSpPr>
          <p:cNvPr id="2" name="文本框 1"/>
          <p:cNvSpPr txBox="1"/>
          <p:nvPr/>
        </p:nvSpPr>
        <p:spPr>
          <a:xfrm>
            <a:off x="683568" y="731512"/>
            <a:ext cx="806489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20000"/>
              </a:spcBef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800" dirty="0"/>
              <a:t>4.</a:t>
            </a:r>
            <a:r>
              <a:rPr lang="zh-CN" altLang="en-US" sz="2800" dirty="0"/>
              <a:t>星期六李老师骑车从家出发，经过学校到公园，可以怎样走？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483768" y="3534361"/>
            <a:ext cx="35189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1.55+2.65=4.2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051720" y="4057581"/>
            <a:ext cx="54425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答：李老师骑行的路程是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1732315"/>
            <a:ext cx="5677705" cy="1115937"/>
          </a:xfrm>
          <a:prstGeom prst="rect">
            <a:avLst/>
          </a:prstGeom>
        </p:spPr>
      </p:pic>
      <p:sp>
        <p:nvSpPr>
          <p:cNvPr id="11" name="任意多边形: 形状 10"/>
          <p:cNvSpPr/>
          <p:nvPr/>
        </p:nvSpPr>
        <p:spPr>
          <a:xfrm>
            <a:off x="1905533" y="2321169"/>
            <a:ext cx="2046210" cy="173703"/>
          </a:xfrm>
          <a:custGeom>
            <a:avLst/>
            <a:gdLst>
              <a:gd name="connsiteX0" fmla="*/ 0 w 2046210"/>
              <a:gd name="connsiteY0" fmla="*/ 0 h 173703"/>
              <a:gd name="connsiteX1" fmla="*/ 434819 w 2046210"/>
              <a:gd name="connsiteY1" fmla="*/ 134283 h 173703"/>
              <a:gd name="connsiteX2" fmla="*/ 1393980 w 2046210"/>
              <a:gd name="connsiteY2" fmla="*/ 166255 h 173703"/>
              <a:gd name="connsiteX3" fmla="*/ 2046210 w 2046210"/>
              <a:gd name="connsiteY3" fmla="*/ 12789 h 17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210" h="173703">
                <a:moveTo>
                  <a:pt x="0" y="0"/>
                </a:moveTo>
                <a:cubicBezTo>
                  <a:pt x="101244" y="53287"/>
                  <a:pt x="202489" y="106574"/>
                  <a:pt x="434819" y="134283"/>
                </a:cubicBezTo>
                <a:cubicBezTo>
                  <a:pt x="667149" y="161992"/>
                  <a:pt x="1125415" y="186504"/>
                  <a:pt x="1393980" y="166255"/>
                </a:cubicBezTo>
                <a:cubicBezTo>
                  <a:pt x="1662545" y="146006"/>
                  <a:pt x="1937505" y="36235"/>
                  <a:pt x="2046210" y="12789"/>
                </a:cubicBezTo>
              </a:path>
            </a:pathLst>
          </a:custGeom>
          <a:noFill/>
          <a:ln w="38100">
            <a:solidFill>
              <a:srgbClr val="B50B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/>
        </p:nvSpPr>
        <p:spPr>
          <a:xfrm>
            <a:off x="3951743" y="2308380"/>
            <a:ext cx="3120470" cy="217483"/>
          </a:xfrm>
          <a:custGeom>
            <a:avLst/>
            <a:gdLst>
              <a:gd name="connsiteX0" fmla="*/ 3120470 w 3120470"/>
              <a:gd name="connsiteY0" fmla="*/ 0 h 217483"/>
              <a:gd name="connsiteX1" fmla="*/ 2826327 w 3120470"/>
              <a:gd name="connsiteY1" fmla="*/ 108705 h 217483"/>
              <a:gd name="connsiteX2" fmla="*/ 2244436 w 3120470"/>
              <a:gd name="connsiteY2" fmla="*/ 185438 h 217483"/>
              <a:gd name="connsiteX3" fmla="*/ 1560235 w 3120470"/>
              <a:gd name="connsiteY3" fmla="*/ 217410 h 217483"/>
              <a:gd name="connsiteX4" fmla="*/ 908005 w 3120470"/>
              <a:gd name="connsiteY4" fmla="*/ 191833 h 217483"/>
              <a:gd name="connsiteX5" fmla="*/ 338903 w 3120470"/>
              <a:gd name="connsiteY5" fmla="*/ 121494 h 217483"/>
              <a:gd name="connsiteX6" fmla="*/ 0 w 3120470"/>
              <a:gd name="connsiteY6" fmla="*/ 25578 h 217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0470" h="217483">
                <a:moveTo>
                  <a:pt x="3120470" y="0"/>
                </a:moveTo>
                <a:cubicBezTo>
                  <a:pt x="3046401" y="38899"/>
                  <a:pt x="2972333" y="77799"/>
                  <a:pt x="2826327" y="108705"/>
                </a:cubicBezTo>
                <a:cubicBezTo>
                  <a:pt x="2680321" y="139611"/>
                  <a:pt x="2455451" y="167321"/>
                  <a:pt x="2244436" y="185438"/>
                </a:cubicBezTo>
                <a:cubicBezTo>
                  <a:pt x="2033421" y="203555"/>
                  <a:pt x="1560235" y="217410"/>
                  <a:pt x="1560235" y="217410"/>
                </a:cubicBezTo>
                <a:cubicBezTo>
                  <a:pt x="1337497" y="218476"/>
                  <a:pt x="1111560" y="207819"/>
                  <a:pt x="908005" y="191833"/>
                </a:cubicBezTo>
                <a:cubicBezTo>
                  <a:pt x="704450" y="175847"/>
                  <a:pt x="490237" y="149203"/>
                  <a:pt x="338903" y="121494"/>
                </a:cubicBezTo>
                <a:cubicBezTo>
                  <a:pt x="187569" y="93785"/>
                  <a:pt x="93784" y="59681"/>
                  <a:pt x="0" y="25578"/>
                </a:cubicBezTo>
              </a:path>
            </a:pathLst>
          </a:custGeom>
          <a:noFill/>
          <a:ln w="38100">
            <a:solidFill>
              <a:srgbClr val="B50B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43940" y="316865"/>
            <a:ext cx="39204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P77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练习十九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568" y="2894948"/>
            <a:ext cx="806489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20000"/>
              </a:spcBef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800"/>
              <a:t>（</a:t>
            </a:r>
            <a:r>
              <a:rPr lang="en-US" altLang="zh-CN" sz="2800"/>
              <a:t>2</a:t>
            </a:r>
            <a:r>
              <a:rPr lang="zh-CN" altLang="en-US" sz="2800"/>
              <a:t>）怎样走最近？最近的路程有多远？用彩笔描出路线。</a:t>
            </a:r>
            <a:endParaRPr lang="zh-CN" altLang="en-US" sz="2800" dirty="0"/>
          </a:p>
        </p:txBody>
      </p:sp>
      <p:sp>
        <p:nvSpPr>
          <p:cNvPr id="3" name="文本框 2"/>
          <p:cNvSpPr txBox="1"/>
          <p:nvPr/>
        </p:nvSpPr>
        <p:spPr>
          <a:xfrm>
            <a:off x="683568" y="731512"/>
            <a:ext cx="806489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20000"/>
              </a:spcBef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800"/>
              <a:t>4.</a:t>
            </a:r>
            <a:r>
              <a:rPr lang="zh-CN" altLang="en-US" sz="2800"/>
              <a:t>星期六李老师骑车从家出发，经过学校到公园，可以怎样走？</a:t>
            </a:r>
            <a:endParaRPr lang="zh-CN" altLang="en-US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1732315"/>
            <a:ext cx="5677705" cy="1115937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483768" y="3534361"/>
            <a:ext cx="36984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1.55+2.30=3.85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195736" y="4057581"/>
            <a:ext cx="45448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答：最近的路程是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3.85km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任意多边形: 形状 6"/>
          <p:cNvSpPr/>
          <p:nvPr/>
        </p:nvSpPr>
        <p:spPr>
          <a:xfrm>
            <a:off x="1905533" y="2321169"/>
            <a:ext cx="2046210" cy="173703"/>
          </a:xfrm>
          <a:custGeom>
            <a:avLst/>
            <a:gdLst>
              <a:gd name="connsiteX0" fmla="*/ 0 w 2046210"/>
              <a:gd name="connsiteY0" fmla="*/ 0 h 173703"/>
              <a:gd name="connsiteX1" fmla="*/ 434819 w 2046210"/>
              <a:gd name="connsiteY1" fmla="*/ 134283 h 173703"/>
              <a:gd name="connsiteX2" fmla="*/ 1393980 w 2046210"/>
              <a:gd name="connsiteY2" fmla="*/ 166255 h 173703"/>
              <a:gd name="connsiteX3" fmla="*/ 2046210 w 2046210"/>
              <a:gd name="connsiteY3" fmla="*/ 12789 h 17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210" h="173703">
                <a:moveTo>
                  <a:pt x="0" y="0"/>
                </a:moveTo>
                <a:cubicBezTo>
                  <a:pt x="101244" y="53287"/>
                  <a:pt x="202489" y="106574"/>
                  <a:pt x="434819" y="134283"/>
                </a:cubicBezTo>
                <a:cubicBezTo>
                  <a:pt x="667149" y="161992"/>
                  <a:pt x="1125415" y="186504"/>
                  <a:pt x="1393980" y="166255"/>
                </a:cubicBezTo>
                <a:cubicBezTo>
                  <a:pt x="1662545" y="146006"/>
                  <a:pt x="1937505" y="36235"/>
                  <a:pt x="2046210" y="12789"/>
                </a:cubicBezTo>
              </a:path>
            </a:pathLst>
          </a:custGeom>
          <a:noFill/>
          <a:ln w="38100">
            <a:solidFill>
              <a:srgbClr val="B50B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3938954" y="2330150"/>
            <a:ext cx="3094892" cy="0"/>
          </a:xfrm>
          <a:prstGeom prst="line">
            <a:avLst/>
          </a:prstGeom>
          <a:noFill/>
          <a:ln w="38100">
            <a:solidFill>
              <a:srgbClr val="B50B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文本框 23"/>
          <p:cNvSpPr txBox="1"/>
          <p:nvPr/>
        </p:nvSpPr>
        <p:spPr>
          <a:xfrm>
            <a:off x="1043940" y="316865"/>
            <a:ext cx="39204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P77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练习十九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"/>
          <p:cNvSpPr txBox="1">
            <a:spLocks noChangeArrowheads="1"/>
          </p:cNvSpPr>
          <p:nvPr/>
        </p:nvSpPr>
        <p:spPr bwMode="auto">
          <a:xfrm>
            <a:off x="684213" y="842963"/>
            <a:ext cx="66479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把下面的分数改写成小数再计算。</a:t>
            </a:r>
          </a:p>
        </p:txBody>
      </p:sp>
      <p:grpSp>
        <p:nvGrpSpPr>
          <p:cNvPr id="21507" name="组合 16"/>
          <p:cNvGrpSpPr/>
          <p:nvPr/>
        </p:nvGrpSpPr>
        <p:grpSpPr bwMode="auto">
          <a:xfrm>
            <a:off x="944563" y="1569988"/>
            <a:ext cx="1608137" cy="1077912"/>
            <a:chOff x="812800" y="1308099"/>
            <a:chExt cx="1608773" cy="1077219"/>
          </a:xfrm>
        </p:grpSpPr>
        <p:grpSp>
          <p:nvGrpSpPr>
            <p:cNvPr id="21536" name="组合 11"/>
            <p:cNvGrpSpPr/>
            <p:nvPr/>
          </p:nvGrpSpPr>
          <p:grpSpPr bwMode="auto">
            <a:xfrm>
              <a:off x="812800" y="1308100"/>
              <a:ext cx="595035" cy="1077218"/>
              <a:chOff x="812800" y="1308100"/>
              <a:chExt cx="595035" cy="1077218"/>
            </a:xfrm>
          </p:grpSpPr>
          <p:sp>
            <p:nvSpPr>
              <p:cNvPr id="21541" name="文本框 8"/>
              <p:cNvSpPr txBox="1">
                <a:spLocks noChangeArrowheads="1"/>
              </p:cNvSpPr>
              <p:nvPr/>
            </p:nvSpPr>
            <p:spPr bwMode="auto">
              <a:xfrm>
                <a:off x="812800" y="1308099"/>
                <a:ext cx="595548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</a:p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871560" y="1847502"/>
                <a:ext cx="47802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37" name="文本框 4"/>
            <p:cNvSpPr txBox="1">
              <a:spLocks noChangeArrowheads="1"/>
            </p:cNvSpPr>
            <p:nvPr/>
          </p:nvSpPr>
          <p:spPr bwMode="auto">
            <a:xfrm>
              <a:off x="1408348" y="1554004"/>
              <a:ext cx="417677" cy="585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538" name="组合 13"/>
            <p:cNvGrpSpPr/>
            <p:nvPr/>
          </p:nvGrpSpPr>
          <p:grpSpPr bwMode="auto">
            <a:xfrm>
              <a:off x="1826538" y="1308099"/>
              <a:ext cx="595035" cy="1077218"/>
              <a:chOff x="812800" y="1308100"/>
              <a:chExt cx="595035" cy="1077218"/>
            </a:xfrm>
          </p:grpSpPr>
          <p:sp>
            <p:nvSpPr>
              <p:cNvPr id="21539" name="文本框 14"/>
              <p:cNvSpPr txBox="1">
                <a:spLocks noChangeArrowheads="1"/>
              </p:cNvSpPr>
              <p:nvPr/>
            </p:nvSpPr>
            <p:spPr bwMode="auto">
              <a:xfrm>
                <a:off x="812287" y="1308100"/>
                <a:ext cx="595548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</a:p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871048" y="1847503"/>
                <a:ext cx="47802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508" name="组合 17"/>
          <p:cNvGrpSpPr/>
          <p:nvPr/>
        </p:nvGrpSpPr>
        <p:grpSpPr bwMode="auto">
          <a:xfrm>
            <a:off x="2759075" y="1563638"/>
            <a:ext cx="1814513" cy="1077912"/>
            <a:chOff x="710208" y="1308099"/>
            <a:chExt cx="1813957" cy="1077219"/>
          </a:xfrm>
        </p:grpSpPr>
        <p:grpSp>
          <p:nvGrpSpPr>
            <p:cNvPr id="21529" name="组合 18"/>
            <p:cNvGrpSpPr/>
            <p:nvPr/>
          </p:nvGrpSpPr>
          <p:grpSpPr bwMode="auto">
            <a:xfrm>
              <a:off x="710208" y="1308100"/>
              <a:ext cx="800219" cy="1077218"/>
              <a:chOff x="710208" y="1308100"/>
              <a:chExt cx="800219" cy="1077218"/>
            </a:xfrm>
          </p:grpSpPr>
          <p:sp>
            <p:nvSpPr>
              <p:cNvPr id="21534" name="文本框 16"/>
              <p:cNvSpPr txBox="1">
                <a:spLocks noChangeArrowheads="1"/>
              </p:cNvSpPr>
              <p:nvPr/>
            </p:nvSpPr>
            <p:spPr bwMode="auto">
              <a:xfrm>
                <a:off x="710208" y="1308099"/>
                <a:ext cx="799855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93</a:t>
                </a:r>
              </a:p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3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 flipV="1">
                <a:off x="808603" y="1845915"/>
                <a:ext cx="601479" cy="158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30" name="文本框 12"/>
            <p:cNvSpPr txBox="1">
              <a:spLocks noChangeArrowheads="1"/>
            </p:cNvSpPr>
            <p:nvPr/>
          </p:nvSpPr>
          <p:spPr bwMode="auto">
            <a:xfrm>
              <a:off x="1408494" y="1554004"/>
              <a:ext cx="320577" cy="585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531" name="组合 20"/>
            <p:cNvGrpSpPr/>
            <p:nvPr/>
          </p:nvGrpSpPr>
          <p:grpSpPr bwMode="auto">
            <a:xfrm>
              <a:off x="1723946" y="1308099"/>
              <a:ext cx="800219" cy="1077218"/>
              <a:chOff x="710208" y="1308100"/>
              <a:chExt cx="800219" cy="1077218"/>
            </a:xfrm>
          </p:grpSpPr>
          <p:sp>
            <p:nvSpPr>
              <p:cNvPr id="21532" name="文本框 14"/>
              <p:cNvSpPr txBox="1">
                <a:spLocks noChangeArrowheads="1"/>
              </p:cNvSpPr>
              <p:nvPr/>
            </p:nvSpPr>
            <p:spPr bwMode="auto">
              <a:xfrm>
                <a:off x="710572" y="1308100"/>
                <a:ext cx="799855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76</a:t>
                </a:r>
              </a:p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3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808967" y="1847503"/>
                <a:ext cx="6379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509" name="组合 28"/>
          <p:cNvGrpSpPr/>
          <p:nvPr/>
        </p:nvGrpSpPr>
        <p:grpSpPr bwMode="auto">
          <a:xfrm>
            <a:off x="4810125" y="1569988"/>
            <a:ext cx="1751013" cy="1077912"/>
            <a:chOff x="710208" y="1308099"/>
            <a:chExt cx="1750457" cy="1077219"/>
          </a:xfrm>
        </p:grpSpPr>
        <p:grpSp>
          <p:nvGrpSpPr>
            <p:cNvPr id="21522" name="组合 29"/>
            <p:cNvGrpSpPr/>
            <p:nvPr/>
          </p:nvGrpSpPr>
          <p:grpSpPr bwMode="auto">
            <a:xfrm>
              <a:off x="710208" y="1308100"/>
              <a:ext cx="800219" cy="1077218"/>
              <a:chOff x="710208" y="1308100"/>
              <a:chExt cx="800219" cy="1077218"/>
            </a:xfrm>
          </p:grpSpPr>
          <p:sp>
            <p:nvSpPr>
              <p:cNvPr id="21527" name="文本框 34"/>
              <p:cNvSpPr txBox="1">
                <a:spLocks noChangeArrowheads="1"/>
              </p:cNvSpPr>
              <p:nvPr/>
            </p:nvSpPr>
            <p:spPr bwMode="auto">
              <a:xfrm>
                <a:off x="710208" y="1308099"/>
                <a:ext cx="799846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</a:p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100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 flipV="1">
                <a:off x="808602" y="1845915"/>
                <a:ext cx="601472" cy="158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23" name="文本框 20"/>
            <p:cNvSpPr txBox="1">
              <a:spLocks noChangeArrowheads="1"/>
            </p:cNvSpPr>
            <p:nvPr/>
          </p:nvSpPr>
          <p:spPr bwMode="auto">
            <a:xfrm>
              <a:off x="1408487" y="1554004"/>
              <a:ext cx="417380" cy="585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524" name="组合 31"/>
            <p:cNvGrpSpPr/>
            <p:nvPr/>
          </p:nvGrpSpPr>
          <p:grpSpPr bwMode="auto">
            <a:xfrm>
              <a:off x="1822430" y="1308099"/>
              <a:ext cx="638235" cy="1077218"/>
              <a:chOff x="808692" y="1308100"/>
              <a:chExt cx="638235" cy="1077218"/>
            </a:xfrm>
          </p:grpSpPr>
          <p:sp>
            <p:nvSpPr>
              <p:cNvPr id="21525" name="文本框 32"/>
              <p:cNvSpPr txBox="1">
                <a:spLocks noChangeArrowheads="1"/>
              </p:cNvSpPr>
              <p:nvPr/>
            </p:nvSpPr>
            <p:spPr bwMode="auto">
              <a:xfrm>
                <a:off x="813715" y="1308100"/>
                <a:ext cx="593537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</a:p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808955" y="1847503"/>
                <a:ext cx="63797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510" name="组合 36"/>
          <p:cNvGrpSpPr/>
          <p:nvPr/>
        </p:nvGrpSpPr>
        <p:grpSpPr bwMode="auto">
          <a:xfrm>
            <a:off x="6940550" y="1563638"/>
            <a:ext cx="1714500" cy="1077912"/>
            <a:chOff x="808692" y="1308099"/>
            <a:chExt cx="1715473" cy="1077219"/>
          </a:xfrm>
        </p:grpSpPr>
        <p:grpSp>
          <p:nvGrpSpPr>
            <p:cNvPr id="21515" name="组合 37"/>
            <p:cNvGrpSpPr/>
            <p:nvPr/>
          </p:nvGrpSpPr>
          <p:grpSpPr bwMode="auto">
            <a:xfrm>
              <a:off x="808692" y="1308100"/>
              <a:ext cx="601008" cy="1077218"/>
              <a:chOff x="808692" y="1308100"/>
              <a:chExt cx="601008" cy="1077218"/>
            </a:xfrm>
          </p:grpSpPr>
          <p:sp>
            <p:nvSpPr>
              <p:cNvPr id="21520" name="文本框 42"/>
              <p:cNvSpPr txBox="1">
                <a:spLocks noChangeArrowheads="1"/>
              </p:cNvSpPr>
              <p:nvPr/>
            </p:nvSpPr>
            <p:spPr bwMode="auto">
              <a:xfrm>
                <a:off x="813457" y="1308099"/>
                <a:ext cx="594062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7</a:t>
                </a:r>
              </a:p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 flipV="1">
                <a:off x="808692" y="1845915"/>
                <a:ext cx="600416" cy="158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16" name="文本框 28"/>
            <p:cNvSpPr txBox="1">
              <a:spLocks noChangeArrowheads="1"/>
            </p:cNvSpPr>
            <p:nvPr/>
          </p:nvSpPr>
          <p:spPr bwMode="auto">
            <a:xfrm>
              <a:off x="1407519" y="1554004"/>
              <a:ext cx="320857" cy="585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517" name="组合 39"/>
            <p:cNvGrpSpPr/>
            <p:nvPr/>
          </p:nvGrpSpPr>
          <p:grpSpPr bwMode="auto">
            <a:xfrm>
              <a:off x="1723946" y="1308099"/>
              <a:ext cx="800219" cy="1077218"/>
              <a:chOff x="710208" y="1308100"/>
              <a:chExt cx="800219" cy="1077218"/>
            </a:xfrm>
          </p:grpSpPr>
          <p:sp>
            <p:nvSpPr>
              <p:cNvPr id="21518" name="文本框 30"/>
              <p:cNvSpPr txBox="1">
                <a:spLocks noChangeArrowheads="1"/>
              </p:cNvSpPr>
              <p:nvPr/>
            </p:nvSpPr>
            <p:spPr bwMode="auto">
              <a:xfrm>
                <a:off x="709873" y="1308100"/>
                <a:ext cx="800554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61</a:t>
                </a:r>
              </a:p>
              <a:p>
                <a:pPr algn="ctr"/>
                <a:r>
                  <a:rPr lang="en-US" altLang="zh-CN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32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808354" y="1847503"/>
                <a:ext cx="63853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669925" y="2717353"/>
            <a:ext cx="16779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=0.1+0.4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2586038" y="2726878"/>
            <a:ext cx="19907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=0.93-0.76</a:t>
            </a:r>
            <a:b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=0.17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4632325" y="2717353"/>
            <a:ext cx="18827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=0.03+0.5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=0.53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6707188" y="2715766"/>
            <a:ext cx="17859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=0.7-0.61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=0.09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15665" y="483235"/>
            <a:ext cx="39204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P77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练习十九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4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6"/>
          <p:cNvGrpSpPr/>
          <p:nvPr/>
        </p:nvGrpSpPr>
        <p:grpSpPr bwMode="auto">
          <a:xfrm>
            <a:off x="611188" y="958503"/>
            <a:ext cx="7993062" cy="3773487"/>
            <a:chOff x="827584" y="915566"/>
            <a:chExt cx="7632848" cy="3672408"/>
          </a:xfrm>
        </p:grpSpPr>
        <p:grpSp>
          <p:nvGrpSpPr>
            <p:cNvPr id="6" name="组合 10"/>
            <p:cNvGrpSpPr/>
            <p:nvPr/>
          </p:nvGrpSpPr>
          <p:grpSpPr bwMode="auto">
            <a:xfrm>
              <a:off x="827584" y="915566"/>
              <a:ext cx="7632848" cy="3672408"/>
              <a:chOff x="840981" y="1348240"/>
              <a:chExt cx="7335224" cy="2890037"/>
            </a:xfrm>
            <a:solidFill>
              <a:srgbClr val="FBE5D7"/>
            </a:solidFill>
          </p:grpSpPr>
          <p:sp>
            <p:nvSpPr>
              <p:cNvPr id="8" name="矩形 7"/>
              <p:cNvSpPr/>
              <p:nvPr/>
            </p:nvSpPr>
            <p:spPr bwMode="auto">
              <a:xfrm>
                <a:off x="840981" y="1428218"/>
                <a:ext cx="7247782" cy="281005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noFill/>
                <a:miter lim="800000"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 bwMode="auto">
              <a:xfrm>
                <a:off x="928422" y="1348240"/>
                <a:ext cx="7247783" cy="2810060"/>
              </a:xfrm>
              <a:prstGeom prst="rect">
                <a:avLst/>
              </a:prstGeom>
              <a:grpFill/>
              <a:ln w="19050">
                <a:noFill/>
                <a:miter lim="800000"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22535" name="Oval 21"/>
            <p:cNvSpPr>
              <a:spLocks noChangeArrowheads="1"/>
            </p:cNvSpPr>
            <p:nvPr/>
          </p:nvSpPr>
          <p:spPr bwMode="auto">
            <a:xfrm>
              <a:off x="1124521" y="1050801"/>
              <a:ext cx="315912" cy="3222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endParaRPr lang="zh-CN" altLang="en-US" sz="2800" b="1">
                <a:solidFill>
                  <a:srgbClr val="6B513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922338" y="1041053"/>
            <a:ext cx="7924800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在小数四则混合运算中要仔细观察每个数的特征，注意数与数之间的关系及每个数前面的运算符号，恰当地运用加法</a:t>
            </a:r>
            <a:r>
              <a:rPr lang="zh-CN" altLang="en-US" sz="3200" b="1">
                <a:solidFill>
                  <a:srgbClr val="E96678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交换律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>
                <a:solidFill>
                  <a:srgbClr val="3399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及</a:t>
            </a:r>
            <a:r>
              <a:rPr lang="zh-CN" altLang="en-US" sz="32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减法的运算性质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进行简便运算，把能“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凑整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”的两个或两个以上的数先加、减。</a:t>
            </a:r>
          </a:p>
        </p:txBody>
      </p:sp>
      <p:pic>
        <p:nvPicPr>
          <p:cNvPr id="22532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8" y="-955675"/>
            <a:ext cx="3182937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3649598" y="0"/>
            <a:ext cx="216024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6"/>
          <p:cNvSpPr>
            <a:spLocks noChangeArrowheads="1"/>
          </p:cNvSpPr>
          <p:nvPr/>
        </p:nvSpPr>
        <p:spPr bwMode="auto">
          <a:xfrm>
            <a:off x="395288" y="1279525"/>
            <a:ext cx="835342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国庆节期间，才才和爸爸、妈妈在“三口之家”微信群里抢红包， 爸爸抢到了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8.35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元，妈妈抢到了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元，才才抢到的比妈妈少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 他们三人一共抢到红包多少元？</a:t>
            </a:r>
          </a:p>
        </p:txBody>
      </p:sp>
      <p:grpSp>
        <p:nvGrpSpPr>
          <p:cNvPr id="23555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558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043608" y="353145"/>
            <a:ext cx="2952328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▶备选练习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2051050" y="1203325"/>
            <a:ext cx="5654675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8.35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6.50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(6.50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0.35)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(8.35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0.35)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(6.50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6.50)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1187450" y="3457575"/>
            <a:ext cx="6340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答：他们三人一共抢到红包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</a:p>
        </p:txBody>
      </p:sp>
      <p:grpSp>
        <p:nvGrpSpPr>
          <p:cNvPr id="24580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5" name="圆角矩形 5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582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850</Words>
  <Application>Microsoft Office PowerPoint</Application>
  <PresentationFormat>全屏显示(16:9)</PresentationFormat>
  <Paragraphs>159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等线</vt:lpstr>
      <vt:lpstr>等线 Light</vt:lpstr>
      <vt:lpstr>黑体</vt:lpstr>
      <vt:lpstr>楷体</vt:lpstr>
      <vt:lpstr>楷体_GB2312</vt:lpstr>
      <vt:lpstr>宋体</vt:lpstr>
      <vt:lpstr>微软雅黑</vt:lpstr>
      <vt:lpstr>幼圆</vt:lpstr>
      <vt:lpstr>Arial</vt:lpstr>
      <vt:lpstr>Calibri</vt:lpstr>
      <vt:lpstr>Times New Roman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223</cp:revision>
  <dcterms:created xsi:type="dcterms:W3CDTF">2015-08-27T07:30:00Z</dcterms:created>
  <dcterms:modified xsi:type="dcterms:W3CDTF">2023-11-22T06:01:51Z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FBC3B907550448B4BEFE6797AC2F5085</vt:lpwstr>
  </property>
</Properties>
</file>