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63" r:id="rId2"/>
    <p:sldId id="257" r:id="rId3"/>
    <p:sldId id="267" r:id="rId4"/>
    <p:sldId id="268" r:id="rId5"/>
    <p:sldId id="269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9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23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1248" y="444"/>
      </p:cViewPr>
      <p:guideLst>
        <p:guide orient="horz" pos="1620"/>
        <p:guide pos="29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5"/>
          <a:srcRect r="67968"/>
          <a:stretch>
            <a:fillRect/>
          </a:stretch>
        </p:blipFill>
        <p:spPr>
          <a:xfrm>
            <a:off x="6996184" y="1451341"/>
            <a:ext cx="1010809" cy="925649"/>
          </a:xfrm>
          <a:prstGeom prst="rect">
            <a:avLst/>
          </a:prstGeom>
        </p:spPr>
      </p:pic>
      <p:pic>
        <p:nvPicPr>
          <p:cNvPr id="14" name="图片 27">
            <a:extLst>
              <a:ext uri="{FF2B5EF4-FFF2-40B4-BE49-F238E27FC236}">
                <a16:creationId xmlns:a16="http://schemas.microsoft.com/office/drawing/2014/main" id="{67F26923-28EE-425C-A5B8-C03E867AF37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16FE2832-E9B1-4909-BF9E-2A09A10F6B5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4D2CF74-0497-48AC-936B-62A1A79FD36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2289332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>
            <a:extLst>
              <a:ext uri="{FF2B5EF4-FFF2-40B4-BE49-F238E27FC236}">
                <a16:creationId xmlns:a16="http://schemas.microsoft.com/office/drawing/2014/main" id="{829E6F0F-823A-4172-9D72-689B09EDB8F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0"/>
          <p:cNvSpPr txBox="1">
            <a:spLocks noChangeArrowheads="1"/>
          </p:cNvSpPr>
          <p:nvPr userDrawn="1"/>
        </p:nvSpPr>
        <p:spPr bwMode="auto">
          <a:xfrm rot="1603585">
            <a:off x="1417638" y="1073150"/>
            <a:ext cx="1385887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3" name="文本框 12"/>
          <p:cNvSpPr txBox="1">
            <a:spLocks noChangeArrowheads="1"/>
          </p:cNvSpPr>
          <p:nvPr userDrawn="1"/>
        </p:nvSpPr>
        <p:spPr bwMode="auto">
          <a:xfrm rot="1603585">
            <a:off x="3146425" y="1093788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4" name="文本框 13"/>
          <p:cNvSpPr txBox="1">
            <a:spLocks noChangeArrowheads="1"/>
          </p:cNvSpPr>
          <p:nvPr userDrawn="1"/>
        </p:nvSpPr>
        <p:spPr bwMode="auto">
          <a:xfrm rot="1603585">
            <a:off x="4802188" y="1093788"/>
            <a:ext cx="1385887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5" name="文本框 14"/>
          <p:cNvSpPr txBox="1">
            <a:spLocks noChangeArrowheads="1"/>
          </p:cNvSpPr>
          <p:nvPr userDrawn="1"/>
        </p:nvSpPr>
        <p:spPr bwMode="auto">
          <a:xfrm rot="1603585">
            <a:off x="7177088" y="78422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6" name="文本框 16"/>
          <p:cNvSpPr txBox="1">
            <a:spLocks noChangeArrowheads="1"/>
          </p:cNvSpPr>
          <p:nvPr userDrawn="1"/>
        </p:nvSpPr>
        <p:spPr bwMode="auto">
          <a:xfrm rot="1603585">
            <a:off x="1209675" y="2498725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7" name="文本框 18"/>
          <p:cNvSpPr txBox="1">
            <a:spLocks noChangeArrowheads="1"/>
          </p:cNvSpPr>
          <p:nvPr userDrawn="1"/>
        </p:nvSpPr>
        <p:spPr bwMode="auto">
          <a:xfrm rot="1603585">
            <a:off x="3578225" y="1936750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8" name="文本框 20"/>
          <p:cNvSpPr txBox="1">
            <a:spLocks noChangeArrowheads="1"/>
          </p:cNvSpPr>
          <p:nvPr userDrawn="1"/>
        </p:nvSpPr>
        <p:spPr bwMode="auto">
          <a:xfrm rot="1603585">
            <a:off x="4686300" y="3006725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9" name="文本框 21"/>
          <p:cNvSpPr txBox="1">
            <a:spLocks noChangeArrowheads="1"/>
          </p:cNvSpPr>
          <p:nvPr userDrawn="1"/>
        </p:nvSpPr>
        <p:spPr bwMode="auto">
          <a:xfrm rot="1603585">
            <a:off x="6559550" y="164782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0" name="文本框 22"/>
          <p:cNvSpPr txBox="1">
            <a:spLocks noChangeArrowheads="1"/>
          </p:cNvSpPr>
          <p:nvPr userDrawn="1"/>
        </p:nvSpPr>
        <p:spPr bwMode="auto">
          <a:xfrm rot="1603585">
            <a:off x="635000" y="3884613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1" name="文本框 23"/>
          <p:cNvSpPr txBox="1">
            <a:spLocks noChangeArrowheads="1"/>
          </p:cNvSpPr>
          <p:nvPr userDrawn="1"/>
        </p:nvSpPr>
        <p:spPr bwMode="auto">
          <a:xfrm rot="1603585">
            <a:off x="2886075" y="4446588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2" name="文本框 24"/>
          <p:cNvSpPr txBox="1">
            <a:spLocks noChangeArrowheads="1"/>
          </p:cNvSpPr>
          <p:nvPr userDrawn="1"/>
        </p:nvSpPr>
        <p:spPr bwMode="auto">
          <a:xfrm rot="1603585">
            <a:off x="4657725" y="3702050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 rot="1603585">
            <a:off x="5622925" y="4086225"/>
            <a:ext cx="1385888" cy="2016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4" name="文本框 22"/>
          <p:cNvSpPr txBox="1">
            <a:spLocks noChangeArrowheads="1"/>
          </p:cNvSpPr>
          <p:nvPr userDrawn="1"/>
        </p:nvSpPr>
        <p:spPr bwMode="auto">
          <a:xfrm rot="1603585">
            <a:off x="568325" y="315277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5" name="文本框 14"/>
          <p:cNvSpPr txBox="1">
            <a:spLocks noChangeArrowheads="1"/>
          </p:cNvSpPr>
          <p:nvPr userDrawn="1"/>
        </p:nvSpPr>
        <p:spPr bwMode="auto">
          <a:xfrm rot="1603585">
            <a:off x="2306638" y="2755900"/>
            <a:ext cx="1382712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6" name="文本框 15"/>
          <p:cNvSpPr txBox="1">
            <a:spLocks noChangeArrowheads="1"/>
          </p:cNvSpPr>
          <p:nvPr userDrawn="1"/>
        </p:nvSpPr>
        <p:spPr bwMode="auto">
          <a:xfrm rot="1603585">
            <a:off x="1454150" y="1244600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7" name="文本框 16"/>
          <p:cNvSpPr txBox="1">
            <a:spLocks noChangeArrowheads="1"/>
          </p:cNvSpPr>
          <p:nvPr userDrawn="1"/>
        </p:nvSpPr>
        <p:spPr bwMode="auto">
          <a:xfrm rot="1603585">
            <a:off x="1414463" y="369888"/>
            <a:ext cx="1382712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pic>
        <p:nvPicPr>
          <p:cNvPr id="1042" name="图片 49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3"/>
          <p:cNvSpPr>
            <a:spLocks noChangeArrowheads="1"/>
          </p:cNvSpPr>
          <p:nvPr/>
        </p:nvSpPr>
        <p:spPr bwMode="auto">
          <a:xfrm>
            <a:off x="2687271" y="2951285"/>
            <a:ext cx="3329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800" b="1" dirty="0">
                <a:latin typeface="Times New Roman" panose="02020603050405020304" pitchFamily="18" charset="0"/>
              </a:rPr>
              <a:t>（选自教材</a:t>
            </a:r>
            <a:r>
              <a:rPr lang="en-US" altLang="zh-CN" sz="1800" b="1" dirty="0">
                <a:latin typeface="Times New Roman" panose="02020603050405020304" pitchFamily="18" charset="0"/>
              </a:rPr>
              <a:t>P71-P72</a:t>
            </a:r>
            <a:r>
              <a:rPr lang="zh-CN" altLang="en-US" sz="1800" b="1" dirty="0">
                <a:latin typeface="Times New Roman" panose="02020603050405020304" pitchFamily="18" charset="0"/>
              </a:rPr>
              <a:t>练习十七）</a:t>
            </a:r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2611070" y="1614974"/>
            <a:ext cx="3249613" cy="8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algn="dist" eaLnBrk="1" hangingPunct="1">
              <a:lnSpc>
                <a:spcPct val="90000"/>
              </a:lnSpc>
              <a:defRPr/>
            </a:pPr>
            <a:r>
              <a:rPr lang="zh-CN" altLang="en-US" sz="5400" b="1" dirty="0">
                <a:latin typeface="+mn-lt"/>
              </a:rPr>
              <a:t>练习十七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5925" y="1021557"/>
            <a:ext cx="13176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1.</a:t>
            </a:r>
            <a:r>
              <a:rPr lang="zh-CN" altLang="en-US" sz="3200" b="1" dirty="0">
                <a:latin typeface="+mn-lt"/>
                <a:ea typeface="+mn-ea"/>
              </a:rPr>
              <a:t>口算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39609" y="1764156"/>
            <a:ext cx="14446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2.5+0.9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24694" y="1764156"/>
            <a:ext cx="14446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7.8+1.6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845319" y="1764156"/>
            <a:ext cx="18542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0.39+0.15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8281" y="2638868"/>
            <a:ext cx="13462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1.2-0.5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220884" y="2638868"/>
            <a:ext cx="13462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4.7-2.8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52304" y="2638074"/>
            <a:ext cx="1757362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0.96-0.33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945169" y="1808606"/>
            <a:ext cx="8382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=3.4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574069" y="1806701"/>
            <a:ext cx="83978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=9.4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603813" y="1810511"/>
            <a:ext cx="10175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=0.54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945169" y="2668078"/>
            <a:ext cx="8382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=0.7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48528" y="2669031"/>
            <a:ext cx="8397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=1.9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36480" y="2648199"/>
            <a:ext cx="10175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=0.63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511175" y="2719388"/>
            <a:ext cx="1889125" cy="1671637"/>
            <a:chOff x="4957761" y="4090102"/>
            <a:chExt cx="1889126" cy="1671330"/>
          </a:xfrm>
        </p:grpSpPr>
        <p:sp>
          <p:nvSpPr>
            <p:cNvPr id="3" name="Rectangle 51"/>
            <p:cNvSpPr>
              <a:spLocks noChangeArrowheads="1"/>
            </p:cNvSpPr>
            <p:nvPr/>
          </p:nvSpPr>
          <p:spPr bwMode="auto">
            <a:xfrm>
              <a:off x="5341936" y="5129723"/>
              <a:ext cx="1504951" cy="631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4 . 1 2</a:t>
              </a:r>
            </a:p>
          </p:txBody>
        </p:sp>
        <p:sp>
          <p:nvSpPr>
            <p:cNvPr id="4" name="Text Box 58"/>
            <p:cNvSpPr txBox="1">
              <a:spLocks noChangeArrowheads="1"/>
            </p:cNvSpPr>
            <p:nvPr/>
          </p:nvSpPr>
          <p:spPr bwMode="auto">
            <a:xfrm>
              <a:off x="5330824" y="4090102"/>
              <a:ext cx="1501776" cy="6825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3 . 6 4</a:t>
              </a:r>
            </a:p>
          </p:txBody>
        </p:sp>
        <p:sp>
          <p:nvSpPr>
            <p:cNvPr id="5" name="Text Box 59"/>
            <p:cNvSpPr txBox="1">
              <a:spLocks noChangeArrowheads="1"/>
            </p:cNvSpPr>
            <p:nvPr/>
          </p:nvSpPr>
          <p:spPr bwMode="auto">
            <a:xfrm>
              <a:off x="4997449" y="4602770"/>
              <a:ext cx="1754188" cy="6825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+ 0 . 4 8</a:t>
              </a:r>
            </a:p>
          </p:txBody>
        </p:sp>
        <p:sp>
          <p:nvSpPr>
            <p:cNvPr id="6" name="Line 60"/>
            <p:cNvSpPr>
              <a:spLocks noChangeShapeType="1"/>
            </p:cNvSpPr>
            <p:nvPr/>
          </p:nvSpPr>
          <p:spPr bwMode="auto">
            <a:xfrm>
              <a:off x="4957761" y="5205909"/>
              <a:ext cx="16414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n-lt"/>
                <a:ea typeface="+mn-ea"/>
              </a:endParaRPr>
            </a:p>
          </p:txBody>
        </p:sp>
      </p:grp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39775" y="1425575"/>
            <a:ext cx="2390775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3.64+0.48=</a:t>
            </a:r>
          </a:p>
        </p:txBody>
      </p: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4360863" y="1441450"/>
            <a:ext cx="2532062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21.56+6.74=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690813" y="1428750"/>
            <a:ext cx="1287462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4.12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503988" y="1431925"/>
            <a:ext cx="128587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28.3</a:t>
            </a: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2209800" y="2713038"/>
            <a:ext cx="2012950" cy="1722437"/>
            <a:chOff x="4840286" y="4090102"/>
            <a:chExt cx="2012951" cy="1722239"/>
          </a:xfrm>
        </p:grpSpPr>
        <p:sp>
          <p:nvSpPr>
            <p:cNvPr id="13" name="Rectangle 51"/>
            <p:cNvSpPr>
              <a:spLocks noChangeArrowheads="1"/>
            </p:cNvSpPr>
            <p:nvPr/>
          </p:nvSpPr>
          <p:spPr bwMode="auto">
            <a:xfrm>
              <a:off x="5348286" y="5129794"/>
              <a:ext cx="1504951" cy="68254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3 . 6 4 </a:t>
              </a:r>
            </a:p>
          </p:txBody>
        </p:sp>
        <p:sp>
          <p:nvSpPr>
            <p:cNvPr id="14" name="Text Box 58"/>
            <p:cNvSpPr txBox="1">
              <a:spLocks noChangeArrowheads="1"/>
            </p:cNvSpPr>
            <p:nvPr/>
          </p:nvSpPr>
          <p:spPr bwMode="auto">
            <a:xfrm>
              <a:off x="5343524" y="4090102"/>
              <a:ext cx="1325563" cy="68254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4 . 1 2</a:t>
              </a:r>
            </a:p>
          </p:txBody>
        </p:sp>
        <p:sp>
          <p:nvSpPr>
            <p:cNvPr id="15" name="Text Box 59"/>
            <p:cNvSpPr txBox="1">
              <a:spLocks noChangeArrowheads="1"/>
            </p:cNvSpPr>
            <p:nvPr/>
          </p:nvSpPr>
          <p:spPr bwMode="auto">
            <a:xfrm>
              <a:off x="4840286" y="4602805"/>
              <a:ext cx="1828801" cy="68254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 –  0 . 4 8</a:t>
              </a:r>
            </a:p>
          </p:txBody>
        </p:sp>
        <p:sp>
          <p:nvSpPr>
            <p:cNvPr id="16" name="Line 60"/>
            <p:cNvSpPr>
              <a:spLocks noChangeShapeType="1"/>
            </p:cNvSpPr>
            <p:nvPr/>
          </p:nvSpPr>
          <p:spPr bwMode="auto">
            <a:xfrm>
              <a:off x="4970461" y="5205986"/>
              <a:ext cx="16414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n-lt"/>
                <a:ea typeface="+mn-ea"/>
              </a:endParaRPr>
            </a:p>
          </p:txBody>
        </p:sp>
      </p:grp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247900" y="2235200"/>
            <a:ext cx="14144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验算：</a:t>
            </a: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4625975" y="2713038"/>
            <a:ext cx="1697038" cy="1671637"/>
            <a:chOff x="4913311" y="4090102"/>
            <a:chExt cx="1697836" cy="1671330"/>
          </a:xfrm>
        </p:grpSpPr>
        <p:sp>
          <p:nvSpPr>
            <p:cNvPr id="19" name="Rectangle 51"/>
            <p:cNvSpPr>
              <a:spLocks noChangeArrowheads="1"/>
            </p:cNvSpPr>
            <p:nvPr/>
          </p:nvSpPr>
          <p:spPr bwMode="auto">
            <a:xfrm>
              <a:off x="5037194" y="5129723"/>
              <a:ext cx="1505658" cy="631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2 8 . 3 0</a:t>
              </a:r>
            </a:p>
          </p:txBody>
        </p:sp>
        <p:sp>
          <p:nvSpPr>
            <p:cNvPr id="20" name="Text Box 58"/>
            <p:cNvSpPr txBox="1">
              <a:spLocks noChangeArrowheads="1"/>
            </p:cNvSpPr>
            <p:nvPr/>
          </p:nvSpPr>
          <p:spPr bwMode="auto">
            <a:xfrm>
              <a:off x="5038783" y="4090102"/>
              <a:ext cx="1561246" cy="6825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2 1 . 5 6</a:t>
              </a:r>
            </a:p>
          </p:txBody>
        </p:sp>
        <p:sp>
          <p:nvSpPr>
            <p:cNvPr id="21" name="Text Box 59"/>
            <p:cNvSpPr txBox="1">
              <a:spLocks noChangeArrowheads="1"/>
            </p:cNvSpPr>
            <p:nvPr/>
          </p:nvSpPr>
          <p:spPr bwMode="auto">
            <a:xfrm>
              <a:off x="5008606" y="4602770"/>
              <a:ext cx="1602541" cy="6825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+ 6 . 7 4</a:t>
              </a:r>
            </a:p>
          </p:txBody>
        </p:sp>
        <p:sp>
          <p:nvSpPr>
            <p:cNvPr id="22" name="Line 60"/>
            <p:cNvSpPr>
              <a:spLocks noChangeShapeType="1"/>
            </p:cNvSpPr>
            <p:nvPr/>
          </p:nvSpPr>
          <p:spPr bwMode="auto">
            <a:xfrm>
              <a:off x="4913311" y="5205909"/>
              <a:ext cx="164224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n-lt"/>
                <a:ea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6489700" y="2706688"/>
            <a:ext cx="1811338" cy="1722437"/>
            <a:chOff x="4840289" y="4090102"/>
            <a:chExt cx="1810542" cy="1722100"/>
          </a:xfrm>
        </p:grpSpPr>
        <p:sp>
          <p:nvSpPr>
            <p:cNvPr id="24" name="Rectangle 51"/>
            <p:cNvSpPr>
              <a:spLocks noChangeArrowheads="1"/>
            </p:cNvSpPr>
            <p:nvPr/>
          </p:nvSpPr>
          <p:spPr bwMode="auto">
            <a:xfrm>
              <a:off x="5049747" y="5129711"/>
              <a:ext cx="1504289" cy="6824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2 1 . 5 6</a:t>
              </a:r>
            </a:p>
          </p:txBody>
        </p:sp>
        <p:sp>
          <p:nvSpPr>
            <p:cNvPr id="25" name="Text Box 58"/>
            <p:cNvSpPr txBox="1">
              <a:spLocks noChangeArrowheads="1"/>
            </p:cNvSpPr>
            <p:nvPr/>
          </p:nvSpPr>
          <p:spPr bwMode="auto">
            <a:xfrm>
              <a:off x="5038640" y="4090102"/>
              <a:ext cx="1612191" cy="68407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2 8 . 3</a:t>
              </a:r>
            </a:p>
          </p:txBody>
        </p:sp>
        <p:sp>
          <p:nvSpPr>
            <p:cNvPr id="26" name="Text Box 59"/>
            <p:cNvSpPr txBox="1">
              <a:spLocks noChangeArrowheads="1"/>
            </p:cNvSpPr>
            <p:nvPr/>
          </p:nvSpPr>
          <p:spPr bwMode="auto">
            <a:xfrm>
              <a:off x="4840289" y="4602764"/>
              <a:ext cx="1769285" cy="6824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 –  6 . 7 4</a:t>
              </a:r>
            </a:p>
          </p:txBody>
        </p:sp>
        <p:sp>
          <p:nvSpPr>
            <p:cNvPr id="27" name="Line 60"/>
            <p:cNvSpPr>
              <a:spLocks noChangeShapeType="1"/>
            </p:cNvSpPr>
            <p:nvPr/>
          </p:nvSpPr>
          <p:spPr bwMode="auto">
            <a:xfrm>
              <a:off x="4945018" y="5205896"/>
              <a:ext cx="164075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n-lt"/>
                <a:ea typeface="+mn-ea"/>
              </a:endParaRPr>
            </a:p>
          </p:txBody>
        </p:sp>
      </p:grp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6411913" y="2235200"/>
            <a:ext cx="14144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验算：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06425" y="331788"/>
            <a:ext cx="46116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2.</a:t>
            </a:r>
            <a:r>
              <a:rPr lang="zh-CN" altLang="en-US" sz="3200" b="1" dirty="0">
                <a:latin typeface="+mn-lt"/>
                <a:ea typeface="+mn-ea"/>
              </a:rPr>
              <a:t>计算下面各题并验算。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604838" y="1976438"/>
            <a:ext cx="1927225" cy="1722437"/>
            <a:chOff x="4983080" y="4090102"/>
            <a:chExt cx="1926449" cy="1722878"/>
          </a:xfrm>
        </p:grpSpPr>
        <p:sp>
          <p:nvSpPr>
            <p:cNvPr id="3" name="Rectangle 51"/>
            <p:cNvSpPr>
              <a:spLocks noChangeArrowheads="1"/>
            </p:cNvSpPr>
            <p:nvPr/>
          </p:nvSpPr>
          <p:spPr bwMode="auto">
            <a:xfrm>
              <a:off x="5090987" y="5130180"/>
              <a:ext cx="1818542" cy="682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1 7 . 0 4</a:t>
              </a:r>
            </a:p>
          </p:txBody>
        </p:sp>
        <p:sp>
          <p:nvSpPr>
            <p:cNvPr id="4" name="Text Box 58"/>
            <p:cNvSpPr txBox="1">
              <a:spLocks noChangeArrowheads="1"/>
            </p:cNvSpPr>
            <p:nvPr/>
          </p:nvSpPr>
          <p:spPr bwMode="auto">
            <a:xfrm>
              <a:off x="5395664" y="4090102"/>
              <a:ext cx="1309160" cy="63198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7 . 8 5</a:t>
              </a:r>
            </a:p>
          </p:txBody>
        </p:sp>
        <p:sp>
          <p:nvSpPr>
            <p:cNvPr id="5" name="Text Box 59"/>
            <p:cNvSpPr txBox="1">
              <a:spLocks noChangeArrowheads="1"/>
            </p:cNvSpPr>
            <p:nvPr/>
          </p:nvSpPr>
          <p:spPr bwMode="auto">
            <a:xfrm>
              <a:off x="5067183" y="4602995"/>
              <a:ext cx="1604317" cy="682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+ 9 . 1 9</a:t>
              </a:r>
            </a:p>
          </p:txBody>
        </p:sp>
        <p:sp>
          <p:nvSpPr>
            <p:cNvPr id="6" name="Line 60"/>
            <p:cNvSpPr>
              <a:spLocks noChangeShapeType="1"/>
            </p:cNvSpPr>
            <p:nvPr/>
          </p:nvSpPr>
          <p:spPr bwMode="auto">
            <a:xfrm flipV="1">
              <a:off x="4983080" y="5185757"/>
              <a:ext cx="174237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n-lt"/>
                <a:ea typeface="+mn-ea"/>
              </a:endParaRPr>
            </a:p>
          </p:txBody>
        </p:sp>
      </p:grp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85825" y="561975"/>
            <a:ext cx="290830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7.85+9.19=</a:t>
            </a:r>
          </a:p>
        </p:txBody>
      </p: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4995863" y="577850"/>
            <a:ext cx="2532062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41.2-15.6=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817813" y="565150"/>
            <a:ext cx="1525587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17.04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808788" y="568325"/>
            <a:ext cx="128587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25.6</a:t>
            </a: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2628900" y="1963738"/>
            <a:ext cx="2209800" cy="1722437"/>
            <a:chOff x="5132379" y="4090102"/>
            <a:chExt cx="2209812" cy="1722878"/>
          </a:xfrm>
        </p:grpSpPr>
        <p:sp>
          <p:nvSpPr>
            <p:cNvPr id="13" name="Rectangle 51"/>
            <p:cNvSpPr>
              <a:spLocks noChangeArrowheads="1"/>
            </p:cNvSpPr>
            <p:nvPr/>
          </p:nvSpPr>
          <p:spPr bwMode="auto">
            <a:xfrm>
              <a:off x="5654670" y="5130180"/>
              <a:ext cx="1389070" cy="682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7 . 8 5</a:t>
              </a:r>
            </a:p>
          </p:txBody>
        </p:sp>
        <p:sp>
          <p:nvSpPr>
            <p:cNvPr id="14" name="Text Box 58"/>
            <p:cNvSpPr txBox="1">
              <a:spLocks noChangeArrowheads="1"/>
            </p:cNvSpPr>
            <p:nvPr/>
          </p:nvSpPr>
          <p:spPr bwMode="auto">
            <a:xfrm>
              <a:off x="5356218" y="4090102"/>
              <a:ext cx="1985973" cy="682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1 7 . 0 4</a:t>
              </a:r>
            </a:p>
          </p:txBody>
        </p:sp>
        <p:sp>
          <p:nvSpPr>
            <p:cNvPr id="15" name="Text Box 59"/>
            <p:cNvSpPr txBox="1">
              <a:spLocks noChangeArrowheads="1"/>
            </p:cNvSpPr>
            <p:nvPr/>
          </p:nvSpPr>
          <p:spPr bwMode="auto">
            <a:xfrm>
              <a:off x="5151429" y="4602995"/>
              <a:ext cx="1919298" cy="682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 –  9 . 1 9</a:t>
              </a:r>
            </a:p>
          </p:txBody>
        </p:sp>
        <p:sp>
          <p:nvSpPr>
            <p:cNvPr id="16" name="Line 60"/>
            <p:cNvSpPr>
              <a:spLocks noChangeShapeType="1"/>
            </p:cNvSpPr>
            <p:nvPr/>
          </p:nvSpPr>
          <p:spPr bwMode="auto">
            <a:xfrm>
              <a:off x="5132379" y="5198461"/>
              <a:ext cx="186056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n-lt"/>
                <a:ea typeface="+mn-ea"/>
              </a:endParaRPr>
            </a:p>
          </p:txBody>
        </p:sp>
      </p:grp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247900" y="1485900"/>
            <a:ext cx="14144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验算：</a:t>
            </a: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6827838" y="1970088"/>
            <a:ext cx="1897062" cy="1722437"/>
            <a:chOff x="4703859" y="4090102"/>
            <a:chExt cx="1896171" cy="1722100"/>
          </a:xfrm>
        </p:grpSpPr>
        <p:sp>
          <p:nvSpPr>
            <p:cNvPr id="19" name="Rectangle 51"/>
            <p:cNvSpPr>
              <a:spLocks noChangeArrowheads="1"/>
            </p:cNvSpPr>
            <p:nvPr/>
          </p:nvSpPr>
          <p:spPr bwMode="auto">
            <a:xfrm>
              <a:off x="5056118" y="5129711"/>
              <a:ext cx="1504243" cy="6824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4 1 . 2</a:t>
              </a:r>
            </a:p>
          </p:txBody>
        </p:sp>
        <p:sp>
          <p:nvSpPr>
            <p:cNvPr id="20" name="Text Box 58"/>
            <p:cNvSpPr txBox="1">
              <a:spLocks noChangeArrowheads="1"/>
            </p:cNvSpPr>
            <p:nvPr/>
          </p:nvSpPr>
          <p:spPr bwMode="auto">
            <a:xfrm>
              <a:off x="5038664" y="4090102"/>
              <a:ext cx="1561366" cy="63170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2 5 . 6</a:t>
              </a:r>
            </a:p>
          </p:txBody>
        </p:sp>
        <p:sp>
          <p:nvSpPr>
            <p:cNvPr id="21" name="Text Box 59"/>
            <p:cNvSpPr txBox="1">
              <a:spLocks noChangeArrowheads="1"/>
            </p:cNvSpPr>
            <p:nvPr/>
          </p:nvSpPr>
          <p:spPr bwMode="auto">
            <a:xfrm>
              <a:off x="4726074" y="4602764"/>
              <a:ext cx="1808900" cy="6824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+ 1 5 . 6</a:t>
              </a:r>
            </a:p>
          </p:txBody>
        </p:sp>
        <p:sp>
          <p:nvSpPr>
            <p:cNvPr id="22" name="Line 60"/>
            <p:cNvSpPr>
              <a:spLocks noChangeShapeType="1"/>
            </p:cNvSpPr>
            <p:nvPr/>
          </p:nvSpPr>
          <p:spPr bwMode="auto">
            <a:xfrm>
              <a:off x="4703859" y="5205896"/>
              <a:ext cx="16407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n-lt"/>
                <a:ea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4799013" y="1963738"/>
            <a:ext cx="2112962" cy="1671637"/>
            <a:chOff x="4538795" y="4090102"/>
            <a:chExt cx="2112036" cy="1670576"/>
          </a:xfrm>
        </p:grpSpPr>
        <p:sp>
          <p:nvSpPr>
            <p:cNvPr id="24" name="Rectangle 51"/>
            <p:cNvSpPr>
              <a:spLocks noChangeArrowheads="1"/>
            </p:cNvSpPr>
            <p:nvPr/>
          </p:nvSpPr>
          <p:spPr bwMode="auto">
            <a:xfrm>
              <a:off x="5049746" y="5129254"/>
              <a:ext cx="1504290" cy="63142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2 5 . 6 </a:t>
              </a:r>
            </a:p>
          </p:txBody>
        </p:sp>
        <p:sp>
          <p:nvSpPr>
            <p:cNvPr id="25" name="Text Box 58"/>
            <p:cNvSpPr txBox="1">
              <a:spLocks noChangeArrowheads="1"/>
            </p:cNvSpPr>
            <p:nvPr/>
          </p:nvSpPr>
          <p:spPr bwMode="auto">
            <a:xfrm>
              <a:off x="5038638" y="4090102"/>
              <a:ext cx="1612193" cy="63142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4 1 . 2</a:t>
              </a:r>
            </a:p>
          </p:txBody>
        </p:sp>
        <p:sp>
          <p:nvSpPr>
            <p:cNvPr id="26" name="Text Box 59"/>
            <p:cNvSpPr txBox="1">
              <a:spLocks noChangeArrowheads="1"/>
            </p:cNvSpPr>
            <p:nvPr/>
          </p:nvSpPr>
          <p:spPr bwMode="auto">
            <a:xfrm>
              <a:off x="4538795" y="4602539"/>
              <a:ext cx="1926380" cy="68219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 –  1 5 . 6</a:t>
              </a:r>
            </a:p>
          </p:txBody>
        </p:sp>
        <p:sp>
          <p:nvSpPr>
            <p:cNvPr id="27" name="Line 60"/>
            <p:cNvSpPr>
              <a:spLocks noChangeShapeType="1"/>
            </p:cNvSpPr>
            <p:nvPr/>
          </p:nvSpPr>
          <p:spPr bwMode="auto">
            <a:xfrm>
              <a:off x="4626069" y="5197474"/>
              <a:ext cx="171692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n-lt"/>
                <a:ea typeface="+mn-ea"/>
              </a:endParaRPr>
            </a:p>
          </p:txBody>
        </p:sp>
      </p:grp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6411913" y="1485900"/>
            <a:ext cx="14144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验算：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7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2457450" y="1968500"/>
            <a:ext cx="1825625" cy="1720850"/>
            <a:chOff x="4786311" y="4090102"/>
            <a:chExt cx="1825626" cy="1722149"/>
          </a:xfrm>
        </p:grpSpPr>
        <p:sp>
          <p:nvSpPr>
            <p:cNvPr id="3" name="Rectangle 51"/>
            <p:cNvSpPr>
              <a:spLocks noChangeArrowheads="1"/>
            </p:cNvSpPr>
            <p:nvPr/>
          </p:nvSpPr>
          <p:spPr bwMode="auto">
            <a:xfrm>
              <a:off x="5159374" y="5129111"/>
              <a:ext cx="1370013" cy="68314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8 . 2 4</a:t>
              </a:r>
            </a:p>
          </p:txBody>
        </p:sp>
        <p:sp>
          <p:nvSpPr>
            <p:cNvPr id="4" name="Text Box 58"/>
            <p:cNvSpPr txBox="1">
              <a:spLocks noChangeArrowheads="1"/>
            </p:cNvSpPr>
            <p:nvPr/>
          </p:nvSpPr>
          <p:spPr bwMode="auto">
            <a:xfrm>
              <a:off x="5159374" y="4090102"/>
              <a:ext cx="1452563" cy="63230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4 . 6 8</a:t>
              </a:r>
            </a:p>
          </p:txBody>
        </p:sp>
        <p:sp>
          <p:nvSpPr>
            <p:cNvPr id="5" name="Text Box 59"/>
            <p:cNvSpPr txBox="1">
              <a:spLocks noChangeArrowheads="1"/>
            </p:cNvSpPr>
            <p:nvPr/>
          </p:nvSpPr>
          <p:spPr bwMode="auto">
            <a:xfrm>
              <a:off x="4824411" y="4601663"/>
              <a:ext cx="1673226" cy="68314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+ 3 . 5 6</a:t>
              </a:r>
            </a:p>
          </p:txBody>
        </p:sp>
        <p:sp>
          <p:nvSpPr>
            <p:cNvPr id="6" name="Line 60"/>
            <p:cNvSpPr>
              <a:spLocks noChangeShapeType="1"/>
            </p:cNvSpPr>
            <p:nvPr/>
          </p:nvSpPr>
          <p:spPr bwMode="auto">
            <a:xfrm>
              <a:off x="4786311" y="5205368"/>
              <a:ext cx="16414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n-lt"/>
                <a:ea typeface="+mn-ea"/>
              </a:endParaRPr>
            </a:p>
          </p:txBody>
        </p:sp>
      </p:grp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39775" y="561975"/>
            <a:ext cx="200025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8.24-3.56=</a:t>
            </a:r>
          </a:p>
        </p:txBody>
      </p: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4748213" y="577850"/>
            <a:ext cx="2532062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11.65-7.39=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652713" y="565150"/>
            <a:ext cx="1287462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4.68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808788" y="568325"/>
            <a:ext cx="128587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4.26</a:t>
            </a: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596900" y="1968500"/>
            <a:ext cx="2012950" cy="1670050"/>
            <a:chOff x="4833935" y="4090102"/>
            <a:chExt cx="2012952" cy="1671284"/>
          </a:xfrm>
        </p:grpSpPr>
        <p:sp>
          <p:nvSpPr>
            <p:cNvPr id="13" name="Rectangle 51"/>
            <p:cNvSpPr>
              <a:spLocks noChangeArrowheads="1"/>
            </p:cNvSpPr>
            <p:nvPr/>
          </p:nvSpPr>
          <p:spPr bwMode="auto">
            <a:xfrm>
              <a:off x="5341936" y="5129094"/>
              <a:ext cx="1504951" cy="63229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4 . 6 8</a:t>
              </a:r>
            </a:p>
          </p:txBody>
        </p:sp>
        <p:sp>
          <p:nvSpPr>
            <p:cNvPr id="14" name="Text Box 58"/>
            <p:cNvSpPr txBox="1">
              <a:spLocks noChangeArrowheads="1"/>
            </p:cNvSpPr>
            <p:nvPr/>
          </p:nvSpPr>
          <p:spPr bwMode="auto">
            <a:xfrm>
              <a:off x="5349874" y="4090102"/>
              <a:ext cx="1325563" cy="68312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8 . 2 4</a:t>
              </a:r>
            </a:p>
          </p:txBody>
        </p:sp>
        <p:sp>
          <p:nvSpPr>
            <p:cNvPr id="15" name="Text Box 59"/>
            <p:cNvSpPr txBox="1">
              <a:spLocks noChangeArrowheads="1"/>
            </p:cNvSpPr>
            <p:nvPr/>
          </p:nvSpPr>
          <p:spPr bwMode="auto">
            <a:xfrm>
              <a:off x="4833935" y="4601655"/>
              <a:ext cx="1768477" cy="68312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 –  3 . 5 6</a:t>
              </a:r>
            </a:p>
          </p:txBody>
        </p:sp>
        <p:sp>
          <p:nvSpPr>
            <p:cNvPr id="16" name="Line 60"/>
            <p:cNvSpPr>
              <a:spLocks noChangeShapeType="1"/>
            </p:cNvSpPr>
            <p:nvPr/>
          </p:nvSpPr>
          <p:spPr bwMode="auto">
            <a:xfrm>
              <a:off x="4919660" y="5205350"/>
              <a:ext cx="164147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n-lt"/>
                <a:ea typeface="+mn-ea"/>
              </a:endParaRPr>
            </a:p>
          </p:txBody>
        </p:sp>
      </p:grp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247900" y="1485900"/>
            <a:ext cx="14144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验算：</a:t>
            </a:r>
          </a:p>
        </p:txBody>
      </p:sp>
      <p:grpSp>
        <p:nvGrpSpPr>
          <p:cNvPr id="18" name="组合 17"/>
          <p:cNvGrpSpPr/>
          <p:nvPr/>
        </p:nvGrpSpPr>
        <p:grpSpPr bwMode="auto">
          <a:xfrm>
            <a:off x="6472238" y="1968500"/>
            <a:ext cx="1706562" cy="1720850"/>
            <a:chOff x="4951411" y="4090102"/>
            <a:chExt cx="1706940" cy="1722879"/>
          </a:xfrm>
        </p:grpSpPr>
        <p:sp>
          <p:nvSpPr>
            <p:cNvPr id="19" name="Rectangle 51"/>
            <p:cNvSpPr>
              <a:spLocks noChangeArrowheads="1"/>
            </p:cNvSpPr>
            <p:nvPr/>
          </p:nvSpPr>
          <p:spPr bwMode="auto">
            <a:xfrm>
              <a:off x="5046682" y="5129551"/>
              <a:ext cx="1533865" cy="6834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1 1 . 6 5</a:t>
              </a:r>
            </a:p>
          </p:txBody>
        </p:sp>
        <p:sp>
          <p:nvSpPr>
            <p:cNvPr id="20" name="Text Box 58"/>
            <p:cNvSpPr txBox="1">
              <a:spLocks noChangeArrowheads="1"/>
            </p:cNvSpPr>
            <p:nvPr/>
          </p:nvSpPr>
          <p:spPr bwMode="auto">
            <a:xfrm>
              <a:off x="5337258" y="4090102"/>
              <a:ext cx="1262343" cy="6834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4 . 2 6</a:t>
              </a:r>
            </a:p>
          </p:txBody>
        </p:sp>
        <p:sp>
          <p:nvSpPr>
            <p:cNvPr id="21" name="Text Box 59"/>
            <p:cNvSpPr txBox="1">
              <a:spLocks noChangeArrowheads="1"/>
            </p:cNvSpPr>
            <p:nvPr/>
          </p:nvSpPr>
          <p:spPr bwMode="auto">
            <a:xfrm>
              <a:off x="5008574" y="4601880"/>
              <a:ext cx="1649777" cy="63257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+ 7 . 3 9</a:t>
              </a:r>
            </a:p>
          </p:txBody>
        </p:sp>
        <p:sp>
          <p:nvSpPr>
            <p:cNvPr id="22" name="Line 60"/>
            <p:cNvSpPr>
              <a:spLocks noChangeShapeType="1"/>
            </p:cNvSpPr>
            <p:nvPr/>
          </p:nvSpPr>
          <p:spPr bwMode="auto">
            <a:xfrm>
              <a:off x="4951411" y="5205841"/>
              <a:ext cx="164183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n-lt"/>
                <a:ea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4540250" y="1968500"/>
            <a:ext cx="1833563" cy="1670050"/>
            <a:chOff x="4840289" y="4090102"/>
            <a:chExt cx="1833558" cy="1671284"/>
          </a:xfrm>
        </p:grpSpPr>
        <p:sp>
          <p:nvSpPr>
            <p:cNvPr id="24" name="Rectangle 51"/>
            <p:cNvSpPr>
              <a:spLocks noChangeArrowheads="1"/>
            </p:cNvSpPr>
            <p:nvPr/>
          </p:nvSpPr>
          <p:spPr bwMode="auto">
            <a:xfrm>
              <a:off x="5348288" y="5129094"/>
              <a:ext cx="1212847" cy="63229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4 . 2 6</a:t>
              </a:r>
            </a:p>
          </p:txBody>
        </p:sp>
        <p:sp>
          <p:nvSpPr>
            <p:cNvPr id="25" name="Text Box 58"/>
            <p:cNvSpPr txBox="1">
              <a:spLocks noChangeArrowheads="1"/>
            </p:cNvSpPr>
            <p:nvPr/>
          </p:nvSpPr>
          <p:spPr bwMode="auto">
            <a:xfrm>
              <a:off x="5043488" y="4090102"/>
              <a:ext cx="1543046" cy="68312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1 1 . 6 5</a:t>
              </a:r>
            </a:p>
          </p:txBody>
        </p:sp>
        <p:sp>
          <p:nvSpPr>
            <p:cNvPr id="26" name="Text Box 59"/>
            <p:cNvSpPr txBox="1">
              <a:spLocks noChangeArrowheads="1"/>
            </p:cNvSpPr>
            <p:nvPr/>
          </p:nvSpPr>
          <p:spPr bwMode="auto">
            <a:xfrm>
              <a:off x="4840289" y="4601655"/>
              <a:ext cx="1833558" cy="63229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n-lt"/>
                  <a:ea typeface="+mn-ea"/>
                </a:rPr>
                <a:t> –  7 . 3 9</a:t>
              </a:r>
            </a:p>
          </p:txBody>
        </p:sp>
        <p:sp>
          <p:nvSpPr>
            <p:cNvPr id="27" name="Line 60"/>
            <p:cNvSpPr>
              <a:spLocks noChangeShapeType="1"/>
            </p:cNvSpPr>
            <p:nvPr/>
          </p:nvSpPr>
          <p:spPr bwMode="auto">
            <a:xfrm>
              <a:off x="4945064" y="5205350"/>
              <a:ext cx="164147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+mn-lt"/>
                <a:ea typeface="+mn-ea"/>
              </a:endParaRPr>
            </a:p>
          </p:txBody>
        </p:sp>
      </p:grp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6411913" y="1485900"/>
            <a:ext cx="14144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/>
              <a:t>验算：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81038" y="517525"/>
            <a:ext cx="4968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3.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97063" y="3643313"/>
            <a:ext cx="4135437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0.95-0.35=0.6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千克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5" name="文本框 6"/>
          <p:cNvSpPr txBox="1">
            <a:spLocks noChangeArrowheads="1"/>
          </p:cNvSpPr>
          <p:nvPr/>
        </p:nvSpPr>
        <p:spPr bwMode="auto">
          <a:xfrm>
            <a:off x="1897063" y="3005138"/>
            <a:ext cx="42878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杯里的水有多少千克？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835150" y="4291013"/>
            <a:ext cx="4802188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答：杯里的水有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0.6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千克。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11458" y="411510"/>
            <a:ext cx="3144779" cy="24292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971600" y="2036173"/>
          <a:ext cx="6840760" cy="2072640"/>
        </p:xfrm>
        <a:graphic>
          <a:graphicData uri="http://schemas.openxmlformats.org/drawingml/2006/table">
            <a:tbl>
              <a:tblPr firstRow="1" bandRow="1"/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项    目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电话费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宽带费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合   计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   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月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83.54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80.00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  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月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79.26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80.00</a:t>
                      </a:r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总   计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文本框 1"/>
          <p:cNvSpPr txBox="1">
            <a:spLocks noChangeArrowheads="1"/>
          </p:cNvSpPr>
          <p:nvPr/>
        </p:nvSpPr>
        <p:spPr bwMode="auto">
          <a:xfrm>
            <a:off x="611560" y="843558"/>
            <a:ext cx="7366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小丽家两个月的电话费和宽带费如下表，把表填写完整。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168650" y="2555746"/>
            <a:ext cx="153118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163.54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元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68650" y="3071602"/>
            <a:ext cx="153118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159.26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元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790982" y="3587010"/>
            <a:ext cx="135165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162.8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元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13933" y="3587010"/>
            <a:ext cx="108234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元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219733" y="3587010"/>
            <a:ext cx="14290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322.8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元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612775" y="1060450"/>
            <a:ext cx="576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3"/>
          <p:cNvGrpSpPr/>
          <p:nvPr/>
        </p:nvGrpSpPr>
        <p:grpSpPr bwMode="auto">
          <a:xfrm>
            <a:off x="547688" y="1627188"/>
            <a:ext cx="974725" cy="2411412"/>
            <a:chOff x="3091706" y="1995686"/>
            <a:chExt cx="974256" cy="2411709"/>
          </a:xfrm>
        </p:grpSpPr>
        <p:sp>
          <p:nvSpPr>
            <p:cNvPr id="11" name="矩形: 圆角 10"/>
            <p:cNvSpPr/>
            <p:nvPr/>
          </p:nvSpPr>
          <p:spPr>
            <a:xfrm>
              <a:off x="3091706" y="1995686"/>
              <a:ext cx="974256" cy="2411709"/>
            </a:xfrm>
            <a:prstGeom prst="roundRect">
              <a:avLst/>
            </a:prstGeom>
            <a:solidFill>
              <a:srgbClr val="FEFEE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137721" y="2313225"/>
              <a:ext cx="871119" cy="506474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1.37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137721" y="3005460"/>
              <a:ext cx="871119" cy="504887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9.8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3134547" y="3651652"/>
              <a:ext cx="869531" cy="506475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14.5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文本框 1"/>
          <p:cNvSpPr txBox="1">
            <a:spLocks noChangeArrowheads="1"/>
          </p:cNvSpPr>
          <p:nvPr/>
        </p:nvSpPr>
        <p:spPr bwMode="auto">
          <a:xfrm>
            <a:off x="1522413" y="2540000"/>
            <a:ext cx="576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1897063" y="1635125"/>
            <a:ext cx="1082675" cy="2416175"/>
            <a:chOff x="3110572" y="1990948"/>
            <a:chExt cx="1072125" cy="2416447"/>
          </a:xfrm>
        </p:grpSpPr>
        <p:sp>
          <p:nvSpPr>
            <p:cNvPr id="17" name="矩形: 圆角 16"/>
            <p:cNvSpPr/>
            <p:nvPr/>
          </p:nvSpPr>
          <p:spPr>
            <a:xfrm>
              <a:off x="3110572" y="1990948"/>
              <a:ext cx="1072125" cy="2416447"/>
            </a:xfrm>
            <a:prstGeom prst="roundRect">
              <a:avLst/>
            </a:prstGeom>
            <a:solidFill>
              <a:srgbClr val="FEFEE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175025" y="2313247"/>
              <a:ext cx="940074" cy="506469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8.95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175025" y="3005475"/>
              <a:ext cx="940074" cy="504882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6.28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171881" y="3651660"/>
              <a:ext cx="938503" cy="50647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5.74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文本框 1"/>
          <p:cNvSpPr txBox="1">
            <a:spLocks noChangeArrowheads="1"/>
          </p:cNvSpPr>
          <p:nvPr/>
        </p:nvSpPr>
        <p:spPr bwMode="auto">
          <a:xfrm>
            <a:off x="3006725" y="2540000"/>
            <a:ext cx="576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" name="组合 25"/>
          <p:cNvGrpSpPr/>
          <p:nvPr/>
        </p:nvGrpSpPr>
        <p:grpSpPr bwMode="auto">
          <a:xfrm>
            <a:off x="3392488" y="1635125"/>
            <a:ext cx="1008062" cy="2413000"/>
            <a:chOff x="3091706" y="1995686"/>
            <a:chExt cx="1296144" cy="2411709"/>
          </a:xfrm>
        </p:grpSpPr>
        <p:sp>
          <p:nvSpPr>
            <p:cNvPr id="23" name="矩形: 圆角 22"/>
            <p:cNvSpPr/>
            <p:nvPr/>
          </p:nvSpPr>
          <p:spPr>
            <a:xfrm>
              <a:off x="3091706" y="1995686"/>
              <a:ext cx="1296144" cy="2411709"/>
            </a:xfrm>
            <a:prstGeom prst="roundRect">
              <a:avLst/>
            </a:prstGeom>
            <a:solidFill>
              <a:srgbClr val="FEFEE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159064" y="2313016"/>
              <a:ext cx="1179798" cy="506142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59064" y="3004796"/>
              <a:ext cx="1179798" cy="506142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154982" y="3652149"/>
              <a:ext cx="1179798" cy="506142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3433763" y="1944688"/>
            <a:ext cx="9937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10.32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3408363" y="2636838"/>
            <a:ext cx="9921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16.08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3408363" y="3273425"/>
            <a:ext cx="993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20.24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0" name="组合 53"/>
          <p:cNvGrpSpPr/>
          <p:nvPr/>
        </p:nvGrpSpPr>
        <p:grpSpPr bwMode="auto">
          <a:xfrm>
            <a:off x="4627563" y="1635125"/>
            <a:ext cx="974725" cy="2413000"/>
            <a:chOff x="3091706" y="1995686"/>
            <a:chExt cx="974256" cy="2411709"/>
          </a:xfrm>
        </p:grpSpPr>
        <p:sp>
          <p:nvSpPr>
            <p:cNvPr id="31" name="矩形: 圆角 30"/>
            <p:cNvSpPr/>
            <p:nvPr/>
          </p:nvSpPr>
          <p:spPr>
            <a:xfrm>
              <a:off x="3091706" y="1995686"/>
              <a:ext cx="974256" cy="2411709"/>
            </a:xfrm>
            <a:prstGeom prst="roundRect">
              <a:avLst/>
            </a:prstGeom>
            <a:solidFill>
              <a:srgbClr val="FEFEE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137721" y="2313016"/>
              <a:ext cx="871119" cy="506142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6.52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137721" y="3004796"/>
              <a:ext cx="871119" cy="506142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62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3134547" y="3652149"/>
              <a:ext cx="869531" cy="506142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0.7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文本框 1"/>
          <p:cNvSpPr txBox="1">
            <a:spLocks noChangeArrowheads="1"/>
          </p:cNvSpPr>
          <p:nvPr/>
        </p:nvSpPr>
        <p:spPr bwMode="auto">
          <a:xfrm>
            <a:off x="5581650" y="2549525"/>
            <a:ext cx="576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endParaRPr lang="zh-CN" altLang="en-US" sz="3200" b="1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6" name="组合 59"/>
          <p:cNvGrpSpPr/>
          <p:nvPr/>
        </p:nvGrpSpPr>
        <p:grpSpPr bwMode="auto">
          <a:xfrm>
            <a:off x="5976938" y="1644650"/>
            <a:ext cx="1082675" cy="2416175"/>
            <a:chOff x="3110572" y="1990948"/>
            <a:chExt cx="1072125" cy="2416447"/>
          </a:xfrm>
        </p:grpSpPr>
        <p:sp>
          <p:nvSpPr>
            <p:cNvPr id="37" name="矩形: 圆角 36"/>
            <p:cNvSpPr/>
            <p:nvPr/>
          </p:nvSpPr>
          <p:spPr>
            <a:xfrm>
              <a:off x="3110572" y="1990948"/>
              <a:ext cx="1072125" cy="2416447"/>
            </a:xfrm>
            <a:prstGeom prst="roundRect">
              <a:avLst/>
            </a:prstGeom>
            <a:solidFill>
              <a:srgbClr val="FEFEE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3175025" y="2313247"/>
              <a:ext cx="940074" cy="506469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3.44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3175025" y="3005475"/>
              <a:ext cx="940074" cy="504882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17.7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3171881" y="3651660"/>
              <a:ext cx="938503" cy="50647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0.25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1" name="文本框 1"/>
          <p:cNvSpPr txBox="1">
            <a:spLocks noChangeArrowheads="1"/>
          </p:cNvSpPr>
          <p:nvPr/>
        </p:nvSpPr>
        <p:spPr bwMode="auto">
          <a:xfrm>
            <a:off x="7086600" y="2549525"/>
            <a:ext cx="576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2" name="组合 65"/>
          <p:cNvGrpSpPr/>
          <p:nvPr/>
        </p:nvGrpSpPr>
        <p:grpSpPr bwMode="auto">
          <a:xfrm>
            <a:off x="7472363" y="1644650"/>
            <a:ext cx="1008062" cy="2411413"/>
            <a:chOff x="3091706" y="1995686"/>
            <a:chExt cx="1296144" cy="2411709"/>
          </a:xfrm>
        </p:grpSpPr>
        <p:sp>
          <p:nvSpPr>
            <p:cNvPr id="43" name="矩形: 圆角 42"/>
            <p:cNvSpPr/>
            <p:nvPr/>
          </p:nvSpPr>
          <p:spPr>
            <a:xfrm>
              <a:off x="3091706" y="1995686"/>
              <a:ext cx="1296144" cy="2411709"/>
            </a:xfrm>
            <a:prstGeom prst="roundRect">
              <a:avLst/>
            </a:prstGeom>
            <a:solidFill>
              <a:srgbClr val="FEFEED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3159064" y="2313225"/>
              <a:ext cx="1179798" cy="506475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159064" y="3005460"/>
              <a:ext cx="1179798" cy="504887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3154982" y="3651652"/>
              <a:ext cx="1179798" cy="506474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C0A7C5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7515225" y="1954213"/>
            <a:ext cx="8128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3.08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7488238" y="2644775"/>
            <a:ext cx="812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>
            <a:spLocks noChangeArrowheads="1"/>
          </p:cNvSpPr>
          <p:nvPr/>
        </p:nvSpPr>
        <p:spPr bwMode="auto">
          <a:xfrm>
            <a:off x="7488238" y="3282950"/>
            <a:ext cx="812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0.45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47" grpId="0"/>
      <p:bldP spid="48" grpId="0"/>
      <p:bldP spid="4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611560" y="573981"/>
            <a:ext cx="74959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下面的计算正确吗？把错误的改正确。</a:t>
            </a:r>
          </a:p>
        </p:txBody>
      </p:sp>
      <p:grpSp>
        <p:nvGrpSpPr>
          <p:cNvPr id="4" name="组合 4"/>
          <p:cNvGrpSpPr/>
          <p:nvPr/>
        </p:nvGrpSpPr>
        <p:grpSpPr bwMode="auto">
          <a:xfrm>
            <a:off x="808004" y="3000746"/>
            <a:ext cx="1797050" cy="1492250"/>
            <a:chOff x="1668390" y="4223385"/>
            <a:chExt cx="1796820" cy="1493648"/>
          </a:xfrm>
        </p:grpSpPr>
        <p:sp>
          <p:nvSpPr>
            <p:cNvPr id="15" name="Rectangle 51"/>
            <p:cNvSpPr>
              <a:spLocks noChangeArrowheads="1"/>
            </p:cNvSpPr>
            <p:nvPr/>
          </p:nvSpPr>
          <p:spPr bwMode="auto">
            <a:xfrm>
              <a:off x="1892198" y="5119574"/>
              <a:ext cx="1547615" cy="59745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ct val="120000"/>
                </a:lnSpc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1 6 . 2 9</a:t>
              </a:r>
              <a:endPara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Text Box 39"/>
            <p:cNvSpPr txBox="1">
              <a:spLocks noChangeArrowheads="1"/>
            </p:cNvSpPr>
            <p:nvPr/>
          </p:nvSpPr>
          <p:spPr bwMode="auto">
            <a:xfrm>
              <a:off x="1984262" y="4223385"/>
              <a:ext cx="1307933" cy="59745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12 . 5</a:t>
              </a:r>
            </a:p>
          </p:txBody>
        </p:sp>
        <p:sp>
          <p:nvSpPr>
            <p:cNvPr id="17" name="Text Box 40"/>
            <p:cNvSpPr txBox="1">
              <a:spLocks noChangeArrowheads="1"/>
            </p:cNvSpPr>
            <p:nvPr/>
          </p:nvSpPr>
          <p:spPr bwMode="auto">
            <a:xfrm>
              <a:off x="1668390" y="4612687"/>
              <a:ext cx="1796820" cy="5990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+  3 . 7 9</a:t>
              </a:r>
            </a:p>
          </p:txBody>
        </p:sp>
        <p:sp>
          <p:nvSpPr>
            <p:cNvPr id="32" name="Line 41"/>
            <p:cNvSpPr>
              <a:spLocks noChangeShapeType="1"/>
            </p:cNvSpPr>
            <p:nvPr/>
          </p:nvSpPr>
          <p:spPr bwMode="auto">
            <a:xfrm>
              <a:off x="1800135" y="5195845"/>
              <a:ext cx="1439679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/>
            <a:lstStyle/>
            <a:p>
              <a:pPr defTabSz="914400">
                <a:defRPr/>
              </a:pPr>
              <a:endParaRPr lang="zh-CN" altLang="en-US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组合 9"/>
          <p:cNvGrpSpPr/>
          <p:nvPr/>
        </p:nvGrpSpPr>
        <p:grpSpPr bwMode="auto">
          <a:xfrm>
            <a:off x="3011071" y="2999158"/>
            <a:ext cx="1608138" cy="1493838"/>
            <a:chOff x="1684393" y="4223385"/>
            <a:chExt cx="1607801" cy="1493648"/>
          </a:xfrm>
        </p:grpSpPr>
        <p:sp>
          <p:nvSpPr>
            <p:cNvPr id="34" name="Rectangle 51"/>
            <p:cNvSpPr>
              <a:spLocks noChangeArrowheads="1"/>
            </p:cNvSpPr>
            <p:nvPr/>
          </p:nvSpPr>
          <p:spPr bwMode="auto">
            <a:xfrm>
              <a:off x="2006588" y="5118621"/>
              <a:ext cx="1169742" cy="59841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ct val="120000"/>
                </a:lnSpc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10 . 0</a:t>
              </a:r>
              <a:endPara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5" name="Text Box 39"/>
            <p:cNvSpPr txBox="1">
              <a:spLocks noChangeArrowheads="1"/>
            </p:cNvSpPr>
            <p:nvPr/>
          </p:nvSpPr>
          <p:spPr bwMode="auto">
            <a:xfrm>
              <a:off x="1984368" y="4223385"/>
              <a:ext cx="1307826" cy="59841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23 . 4</a:t>
              </a:r>
            </a:p>
          </p:txBody>
        </p:sp>
        <p:sp>
          <p:nvSpPr>
            <p:cNvPr id="36" name="Text Box 40"/>
            <p:cNvSpPr txBox="1">
              <a:spLocks noChangeArrowheads="1"/>
            </p:cNvSpPr>
            <p:nvPr/>
          </p:nvSpPr>
          <p:spPr bwMode="auto">
            <a:xfrm>
              <a:off x="1684393" y="4612274"/>
              <a:ext cx="1607801" cy="59841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- 13 . 4</a:t>
              </a:r>
            </a:p>
          </p:txBody>
        </p:sp>
        <p:sp>
          <p:nvSpPr>
            <p:cNvPr id="37" name="Line 41"/>
            <p:cNvSpPr>
              <a:spLocks noChangeShapeType="1"/>
            </p:cNvSpPr>
            <p:nvPr/>
          </p:nvSpPr>
          <p:spPr bwMode="auto">
            <a:xfrm>
              <a:off x="1800257" y="5194811"/>
              <a:ext cx="143956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/>
            <a:lstStyle/>
            <a:p>
              <a:pPr defTabSz="914400">
                <a:defRPr/>
              </a:pPr>
              <a:endParaRPr lang="zh-CN" altLang="en-US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组合 17"/>
          <p:cNvGrpSpPr/>
          <p:nvPr/>
        </p:nvGrpSpPr>
        <p:grpSpPr bwMode="auto">
          <a:xfrm>
            <a:off x="4998101" y="2999158"/>
            <a:ext cx="1608137" cy="1492250"/>
            <a:chOff x="1684393" y="4223385"/>
            <a:chExt cx="1607801" cy="1493859"/>
          </a:xfrm>
        </p:grpSpPr>
        <p:sp>
          <p:nvSpPr>
            <p:cNvPr id="39" name="Rectangle 51"/>
            <p:cNvSpPr>
              <a:spLocks noChangeArrowheads="1"/>
            </p:cNvSpPr>
            <p:nvPr/>
          </p:nvSpPr>
          <p:spPr bwMode="auto">
            <a:xfrm>
              <a:off x="1997065" y="5119700"/>
              <a:ext cx="1295129" cy="59754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ct val="120000"/>
                </a:lnSpc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3 . 7 4</a:t>
              </a:r>
              <a:endPara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0" name="Text Box 39"/>
            <p:cNvSpPr txBox="1">
              <a:spLocks noChangeArrowheads="1"/>
            </p:cNvSpPr>
            <p:nvPr/>
          </p:nvSpPr>
          <p:spPr bwMode="auto">
            <a:xfrm>
              <a:off x="1997064" y="4223385"/>
              <a:ext cx="1242753" cy="598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defTabSz="914400"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5 . 0 0</a:t>
              </a:r>
            </a:p>
          </p:txBody>
        </p:sp>
        <p:sp>
          <p:nvSpPr>
            <p:cNvPr id="41" name="Text Box 40"/>
            <p:cNvSpPr txBox="1">
              <a:spLocks noChangeArrowheads="1"/>
            </p:cNvSpPr>
            <p:nvPr/>
          </p:nvSpPr>
          <p:spPr bwMode="auto">
            <a:xfrm>
              <a:off x="1684393" y="4612742"/>
              <a:ext cx="1607801" cy="5991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- 1 . 2 6</a:t>
              </a:r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1800256" y="5195983"/>
              <a:ext cx="143956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/>
            <a:lstStyle/>
            <a:p>
              <a:pPr defTabSz="914400">
                <a:defRPr/>
              </a:pPr>
              <a:endParaRPr lang="zh-CN" altLang="en-US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组合 22"/>
          <p:cNvGrpSpPr/>
          <p:nvPr/>
        </p:nvGrpSpPr>
        <p:grpSpPr bwMode="auto">
          <a:xfrm>
            <a:off x="6985130" y="2999158"/>
            <a:ext cx="1608137" cy="1492250"/>
            <a:chOff x="1684393" y="4223385"/>
            <a:chExt cx="1607801" cy="1493859"/>
          </a:xfrm>
        </p:grpSpPr>
        <p:sp>
          <p:nvSpPr>
            <p:cNvPr id="44" name="Rectangle 51"/>
            <p:cNvSpPr>
              <a:spLocks noChangeArrowheads="1"/>
            </p:cNvSpPr>
            <p:nvPr/>
          </p:nvSpPr>
          <p:spPr bwMode="auto">
            <a:xfrm>
              <a:off x="1997065" y="5119700"/>
              <a:ext cx="1295129" cy="59754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ct val="120000"/>
                </a:lnSpc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4 . 1 6</a:t>
              </a:r>
              <a:endPara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5" name="Text Box 39"/>
            <p:cNvSpPr txBox="1">
              <a:spLocks noChangeArrowheads="1"/>
            </p:cNvSpPr>
            <p:nvPr/>
          </p:nvSpPr>
          <p:spPr bwMode="auto">
            <a:xfrm>
              <a:off x="1997065" y="4223385"/>
              <a:ext cx="1295129" cy="59913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7 . 1 6</a:t>
              </a:r>
            </a:p>
          </p:txBody>
        </p:sp>
        <p:sp>
          <p:nvSpPr>
            <p:cNvPr id="46" name="Text Box 40"/>
            <p:cNvSpPr txBox="1">
              <a:spLocks noChangeArrowheads="1"/>
            </p:cNvSpPr>
            <p:nvPr/>
          </p:nvSpPr>
          <p:spPr bwMode="auto">
            <a:xfrm>
              <a:off x="1684393" y="4612742"/>
              <a:ext cx="699941" cy="59754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914400"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- 3</a:t>
              </a:r>
            </a:p>
          </p:txBody>
        </p:sp>
        <p:sp>
          <p:nvSpPr>
            <p:cNvPr id="47" name="Line 41"/>
            <p:cNvSpPr>
              <a:spLocks noChangeShapeType="1"/>
            </p:cNvSpPr>
            <p:nvPr/>
          </p:nvSpPr>
          <p:spPr bwMode="auto">
            <a:xfrm>
              <a:off x="1800256" y="5195983"/>
              <a:ext cx="143956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/>
            <a:lstStyle/>
            <a:p>
              <a:pPr defTabSz="914400">
                <a:defRPr/>
              </a:pPr>
              <a:endParaRPr lang="zh-CN" altLang="en-US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48" name="图片 4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3772" y="1399760"/>
            <a:ext cx="1722919" cy="149400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5664" y="1399760"/>
            <a:ext cx="1688696" cy="149400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4903" y="1399760"/>
            <a:ext cx="1754535" cy="149400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6961" y="1399760"/>
            <a:ext cx="1748383" cy="149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0075" y="306388"/>
            <a:ext cx="460057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7.</a:t>
            </a:r>
            <a:r>
              <a:rPr lang="zh-CN" altLang="en-US" sz="3200" b="1" dirty="0">
                <a:latin typeface="+mn-lt"/>
                <a:ea typeface="+mn-ea"/>
              </a:rPr>
              <a:t>用小数计算下面各题。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20775" y="903288"/>
            <a:ext cx="389413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5</a:t>
            </a:r>
            <a:r>
              <a:rPr lang="zh-CN" altLang="en-US" sz="3200" b="1" dirty="0">
                <a:latin typeface="+mn-lt"/>
                <a:ea typeface="+mn-ea"/>
              </a:rPr>
              <a:t>元</a:t>
            </a:r>
            <a:r>
              <a:rPr lang="en-US" altLang="zh-CN" sz="3200" b="1" dirty="0">
                <a:latin typeface="+mn-lt"/>
                <a:ea typeface="+mn-ea"/>
              </a:rPr>
              <a:t>6</a:t>
            </a:r>
            <a:r>
              <a:rPr lang="zh-CN" altLang="en-US" sz="3200" b="1" dirty="0">
                <a:latin typeface="+mn-lt"/>
                <a:ea typeface="+mn-ea"/>
              </a:rPr>
              <a:t>角</a:t>
            </a:r>
            <a:r>
              <a:rPr lang="en-US" altLang="zh-CN" sz="3200" b="1" dirty="0">
                <a:latin typeface="+mn-lt"/>
                <a:ea typeface="+mn-ea"/>
              </a:rPr>
              <a:t>2</a:t>
            </a:r>
            <a:r>
              <a:rPr lang="zh-CN" altLang="en-US" sz="3200" b="1" dirty="0">
                <a:latin typeface="+mn-lt"/>
                <a:ea typeface="+mn-ea"/>
              </a:rPr>
              <a:t>分</a:t>
            </a:r>
            <a:r>
              <a:rPr lang="en-US" altLang="zh-CN" sz="3200" b="1" dirty="0">
                <a:latin typeface="+mn-lt"/>
                <a:ea typeface="+mn-ea"/>
              </a:rPr>
              <a:t>+3</a:t>
            </a:r>
            <a:r>
              <a:rPr lang="zh-CN" altLang="en-US" sz="3200" b="1" dirty="0">
                <a:latin typeface="+mn-lt"/>
                <a:ea typeface="+mn-ea"/>
              </a:rPr>
              <a:t>元零</a:t>
            </a:r>
            <a:r>
              <a:rPr lang="en-US" altLang="zh-CN" sz="3200" b="1" dirty="0">
                <a:latin typeface="+mn-lt"/>
                <a:ea typeface="+mn-ea"/>
              </a:rPr>
              <a:t>9</a:t>
            </a:r>
            <a:r>
              <a:rPr lang="zh-CN" altLang="en-US" sz="3200" b="1" dirty="0">
                <a:latin typeface="+mn-lt"/>
                <a:ea typeface="+mn-ea"/>
              </a:rPr>
              <a:t>分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20775" y="1538288"/>
            <a:ext cx="26527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1t30kg+980kg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20775" y="2173288"/>
            <a:ext cx="33813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4m35cm+5m70cm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20775" y="2806700"/>
            <a:ext cx="26225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10kg-4kg800g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20775" y="3440113"/>
            <a:ext cx="357822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4km800m-3km50m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20775" y="4073525"/>
            <a:ext cx="2827338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6km-2km860m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00650" y="903288"/>
            <a:ext cx="13255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8.71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n-ea"/>
              </a:rPr>
              <a:t>元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29063" y="1538288"/>
            <a:ext cx="10398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2.01t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803775" y="2168525"/>
            <a:ext cx="1449388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10.05m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75100" y="2805113"/>
            <a:ext cx="11303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5.2kg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962525" y="3440113"/>
            <a:ext cx="1473200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1.75km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27513" y="4073525"/>
            <a:ext cx="1471612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3.14km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53"/>
          <a:stretch>
            <a:fillRect/>
          </a:stretch>
        </p:blipFill>
        <p:spPr bwMode="auto">
          <a:xfrm>
            <a:off x="971550" y="404461"/>
            <a:ext cx="6275411" cy="2095500"/>
          </a:xfrm>
          <a:custGeom>
            <a:avLst/>
            <a:gdLst>
              <a:gd name="connsiteX0" fmla="*/ 5378450 w 6275411"/>
              <a:gd name="connsiteY0" fmla="*/ 2065337 h 2095500"/>
              <a:gd name="connsiteX1" fmla="*/ 6273800 w 6275411"/>
              <a:gd name="connsiteY1" fmla="*/ 2084387 h 2095500"/>
              <a:gd name="connsiteX2" fmla="*/ 6275411 w 6275411"/>
              <a:gd name="connsiteY2" fmla="*/ 2084534 h 2095500"/>
              <a:gd name="connsiteX3" fmla="*/ 6275411 w 6275411"/>
              <a:gd name="connsiteY3" fmla="*/ 2095500 h 2095500"/>
              <a:gd name="connsiteX4" fmla="*/ 2966171 w 6275411"/>
              <a:gd name="connsiteY4" fmla="*/ 2095500 h 2095500"/>
              <a:gd name="connsiteX5" fmla="*/ 4572000 w 6275411"/>
              <a:gd name="connsiteY5" fmla="*/ 2084387 h 2095500"/>
              <a:gd name="connsiteX6" fmla="*/ 5378450 w 6275411"/>
              <a:gd name="connsiteY6" fmla="*/ 2065337 h 2095500"/>
              <a:gd name="connsiteX7" fmla="*/ 0 w 6275411"/>
              <a:gd name="connsiteY7" fmla="*/ 2024269 h 2095500"/>
              <a:gd name="connsiteX8" fmla="*/ 31750 w 6275411"/>
              <a:gd name="connsiteY8" fmla="*/ 2039937 h 2095500"/>
              <a:gd name="connsiteX9" fmla="*/ 146050 w 6275411"/>
              <a:gd name="connsiteY9" fmla="*/ 2078037 h 2095500"/>
              <a:gd name="connsiteX10" fmla="*/ 187834 w 6275411"/>
              <a:gd name="connsiteY10" fmla="*/ 2095500 h 2095500"/>
              <a:gd name="connsiteX11" fmla="*/ 0 w 6275411"/>
              <a:gd name="connsiteY11" fmla="*/ 2095500 h 2095500"/>
              <a:gd name="connsiteX12" fmla="*/ 1974850 w 6275411"/>
              <a:gd name="connsiteY12" fmla="*/ 2008187 h 2095500"/>
              <a:gd name="connsiteX13" fmla="*/ 2254250 w 6275411"/>
              <a:gd name="connsiteY13" fmla="*/ 2020887 h 2095500"/>
              <a:gd name="connsiteX14" fmla="*/ 2451100 w 6275411"/>
              <a:gd name="connsiteY14" fmla="*/ 2058987 h 2095500"/>
              <a:gd name="connsiteX15" fmla="*/ 2673540 w 6275411"/>
              <a:gd name="connsiteY15" fmla="*/ 2089263 h 2095500"/>
              <a:gd name="connsiteX16" fmla="*/ 2724008 w 6275411"/>
              <a:gd name="connsiteY16" fmla="*/ 2095500 h 2095500"/>
              <a:gd name="connsiteX17" fmla="*/ 1395650 w 6275411"/>
              <a:gd name="connsiteY17" fmla="*/ 2095500 h 2095500"/>
              <a:gd name="connsiteX18" fmla="*/ 1416050 w 6275411"/>
              <a:gd name="connsiteY18" fmla="*/ 2090737 h 2095500"/>
              <a:gd name="connsiteX19" fmla="*/ 1733550 w 6275411"/>
              <a:gd name="connsiteY19" fmla="*/ 2052637 h 2095500"/>
              <a:gd name="connsiteX20" fmla="*/ 1854200 w 6275411"/>
              <a:gd name="connsiteY20" fmla="*/ 2033587 h 2095500"/>
              <a:gd name="connsiteX21" fmla="*/ 1974850 w 6275411"/>
              <a:gd name="connsiteY21" fmla="*/ 2008187 h 2095500"/>
              <a:gd name="connsiteX22" fmla="*/ 0 w 6275411"/>
              <a:gd name="connsiteY22" fmla="*/ 0 h 2095500"/>
              <a:gd name="connsiteX23" fmla="*/ 6275411 w 6275411"/>
              <a:gd name="connsiteY23" fmla="*/ 0 h 2095500"/>
              <a:gd name="connsiteX24" fmla="*/ 6275411 w 6275411"/>
              <a:gd name="connsiteY24" fmla="*/ 956401 h 2095500"/>
              <a:gd name="connsiteX25" fmla="*/ 6245715 w 6275411"/>
              <a:gd name="connsiteY25" fmla="*/ 962953 h 2095500"/>
              <a:gd name="connsiteX26" fmla="*/ 6197600 w 6275411"/>
              <a:gd name="connsiteY26" fmla="*/ 973137 h 2095500"/>
              <a:gd name="connsiteX27" fmla="*/ 6102350 w 6275411"/>
              <a:gd name="connsiteY27" fmla="*/ 998537 h 2095500"/>
              <a:gd name="connsiteX28" fmla="*/ 5791200 w 6275411"/>
              <a:gd name="connsiteY28" fmla="*/ 966787 h 2095500"/>
              <a:gd name="connsiteX29" fmla="*/ 5670550 w 6275411"/>
              <a:gd name="connsiteY29" fmla="*/ 896937 h 2095500"/>
              <a:gd name="connsiteX30" fmla="*/ 5353050 w 6275411"/>
              <a:gd name="connsiteY30" fmla="*/ 795337 h 2095500"/>
              <a:gd name="connsiteX31" fmla="*/ 5238750 w 6275411"/>
              <a:gd name="connsiteY31" fmla="*/ 782637 h 2095500"/>
              <a:gd name="connsiteX32" fmla="*/ 5156200 w 6275411"/>
              <a:gd name="connsiteY32" fmla="*/ 769937 h 2095500"/>
              <a:gd name="connsiteX33" fmla="*/ 5130800 w 6275411"/>
              <a:gd name="connsiteY33" fmla="*/ 763587 h 2095500"/>
              <a:gd name="connsiteX34" fmla="*/ 5035550 w 6275411"/>
              <a:gd name="connsiteY34" fmla="*/ 757237 h 2095500"/>
              <a:gd name="connsiteX35" fmla="*/ 4914900 w 6275411"/>
              <a:gd name="connsiteY35" fmla="*/ 744537 h 2095500"/>
              <a:gd name="connsiteX36" fmla="*/ 4248150 w 6275411"/>
              <a:gd name="connsiteY36" fmla="*/ 738187 h 2095500"/>
              <a:gd name="connsiteX37" fmla="*/ 4064000 w 6275411"/>
              <a:gd name="connsiteY37" fmla="*/ 719137 h 2095500"/>
              <a:gd name="connsiteX38" fmla="*/ 3746500 w 6275411"/>
              <a:gd name="connsiteY38" fmla="*/ 712787 h 2095500"/>
              <a:gd name="connsiteX39" fmla="*/ 3625850 w 6275411"/>
              <a:gd name="connsiteY39" fmla="*/ 706437 h 2095500"/>
              <a:gd name="connsiteX40" fmla="*/ 3549650 w 6275411"/>
              <a:gd name="connsiteY40" fmla="*/ 693737 h 2095500"/>
              <a:gd name="connsiteX41" fmla="*/ 3048000 w 6275411"/>
              <a:gd name="connsiteY41" fmla="*/ 674687 h 2095500"/>
              <a:gd name="connsiteX42" fmla="*/ 2628900 w 6275411"/>
              <a:gd name="connsiteY42" fmla="*/ 655637 h 2095500"/>
              <a:gd name="connsiteX43" fmla="*/ 2355850 w 6275411"/>
              <a:gd name="connsiteY43" fmla="*/ 636587 h 2095500"/>
              <a:gd name="connsiteX44" fmla="*/ 1517650 w 6275411"/>
              <a:gd name="connsiteY44" fmla="*/ 617537 h 2095500"/>
              <a:gd name="connsiteX45" fmla="*/ 800100 w 6275411"/>
              <a:gd name="connsiteY45" fmla="*/ 623887 h 2095500"/>
              <a:gd name="connsiteX46" fmla="*/ 736600 w 6275411"/>
              <a:gd name="connsiteY46" fmla="*/ 642937 h 2095500"/>
              <a:gd name="connsiteX47" fmla="*/ 660400 w 6275411"/>
              <a:gd name="connsiteY47" fmla="*/ 661987 h 2095500"/>
              <a:gd name="connsiteX48" fmla="*/ 323850 w 6275411"/>
              <a:gd name="connsiteY48" fmla="*/ 668337 h 2095500"/>
              <a:gd name="connsiteX49" fmla="*/ 387350 w 6275411"/>
              <a:gd name="connsiteY49" fmla="*/ 649287 h 2095500"/>
              <a:gd name="connsiteX50" fmla="*/ 177800 w 6275411"/>
              <a:gd name="connsiteY50" fmla="*/ 744537 h 2095500"/>
              <a:gd name="connsiteX51" fmla="*/ 4563 w 6275411"/>
              <a:gd name="connsiteY51" fmla="*/ 869071 h 2095500"/>
              <a:gd name="connsiteX52" fmla="*/ 0 w 6275411"/>
              <a:gd name="connsiteY52" fmla="*/ 872996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6275411" h="2095500">
                <a:moveTo>
                  <a:pt x="5378450" y="2065337"/>
                </a:moveTo>
                <a:lnTo>
                  <a:pt x="6273800" y="2084387"/>
                </a:lnTo>
                <a:lnTo>
                  <a:pt x="6275411" y="2084534"/>
                </a:lnTo>
                <a:lnTo>
                  <a:pt x="6275411" y="2095500"/>
                </a:lnTo>
                <a:lnTo>
                  <a:pt x="2966171" y="2095500"/>
                </a:lnTo>
                <a:lnTo>
                  <a:pt x="4572000" y="2084387"/>
                </a:lnTo>
                <a:cubicBezTo>
                  <a:pt x="5286434" y="2077366"/>
                  <a:pt x="5077171" y="2098812"/>
                  <a:pt x="5378450" y="2065337"/>
                </a:cubicBezTo>
                <a:close/>
                <a:moveTo>
                  <a:pt x="0" y="2024269"/>
                </a:moveTo>
                <a:lnTo>
                  <a:pt x="31750" y="2039937"/>
                </a:lnTo>
                <a:cubicBezTo>
                  <a:pt x="67817" y="2057602"/>
                  <a:pt x="108538" y="2063694"/>
                  <a:pt x="146050" y="2078037"/>
                </a:cubicBezTo>
                <a:lnTo>
                  <a:pt x="187834" y="2095500"/>
                </a:lnTo>
                <a:lnTo>
                  <a:pt x="0" y="2095500"/>
                </a:lnTo>
                <a:close/>
                <a:moveTo>
                  <a:pt x="1974850" y="2008187"/>
                </a:moveTo>
                <a:cubicBezTo>
                  <a:pt x="2067983" y="2012420"/>
                  <a:pt x="2161332" y="2013271"/>
                  <a:pt x="2254250" y="2020887"/>
                </a:cubicBezTo>
                <a:cubicBezTo>
                  <a:pt x="2318468" y="2026151"/>
                  <a:pt x="2387497" y="2048084"/>
                  <a:pt x="2451100" y="2058987"/>
                </a:cubicBezTo>
                <a:cubicBezTo>
                  <a:pt x="2504186" y="2068088"/>
                  <a:pt x="2600223" y="2080199"/>
                  <a:pt x="2673540" y="2089263"/>
                </a:cubicBezTo>
                <a:lnTo>
                  <a:pt x="2724008" y="2095500"/>
                </a:lnTo>
                <a:lnTo>
                  <a:pt x="1395650" y="2095500"/>
                </a:lnTo>
                <a:lnTo>
                  <a:pt x="1416050" y="2090737"/>
                </a:lnTo>
                <a:cubicBezTo>
                  <a:pt x="1521440" y="2074769"/>
                  <a:pt x="1628262" y="2069261"/>
                  <a:pt x="1733550" y="2052637"/>
                </a:cubicBezTo>
                <a:lnTo>
                  <a:pt x="1854200" y="2033587"/>
                </a:lnTo>
                <a:cubicBezTo>
                  <a:pt x="1924789" y="2021130"/>
                  <a:pt x="1926992" y="2020152"/>
                  <a:pt x="1974850" y="2008187"/>
                </a:cubicBezTo>
                <a:close/>
                <a:moveTo>
                  <a:pt x="0" y="0"/>
                </a:moveTo>
                <a:lnTo>
                  <a:pt x="6275411" y="0"/>
                </a:lnTo>
                <a:lnTo>
                  <a:pt x="6275411" y="956401"/>
                </a:lnTo>
                <a:lnTo>
                  <a:pt x="6245715" y="962953"/>
                </a:lnTo>
                <a:cubicBezTo>
                  <a:pt x="6230909" y="965784"/>
                  <a:pt x="6215028" y="968780"/>
                  <a:pt x="6197600" y="973137"/>
                </a:cubicBezTo>
                <a:cubicBezTo>
                  <a:pt x="6165722" y="981107"/>
                  <a:pt x="6134100" y="990070"/>
                  <a:pt x="6102350" y="998537"/>
                </a:cubicBezTo>
                <a:cubicBezTo>
                  <a:pt x="5998633" y="987954"/>
                  <a:pt x="5892684" y="990666"/>
                  <a:pt x="5791200" y="966787"/>
                </a:cubicBezTo>
                <a:cubicBezTo>
                  <a:pt x="5745965" y="956143"/>
                  <a:pt x="5713304" y="915147"/>
                  <a:pt x="5670550" y="896937"/>
                </a:cubicBezTo>
                <a:cubicBezTo>
                  <a:pt x="5645022" y="886064"/>
                  <a:pt x="5428391" y="809035"/>
                  <a:pt x="5353050" y="795337"/>
                </a:cubicBezTo>
                <a:cubicBezTo>
                  <a:pt x="5315334" y="788480"/>
                  <a:pt x="5276769" y="787543"/>
                  <a:pt x="5238750" y="782637"/>
                </a:cubicBezTo>
                <a:cubicBezTo>
                  <a:pt x="5211139" y="779074"/>
                  <a:pt x="5183617" y="774775"/>
                  <a:pt x="5156200" y="769937"/>
                </a:cubicBezTo>
                <a:cubicBezTo>
                  <a:pt x="5147606" y="768420"/>
                  <a:pt x="5139479" y="764501"/>
                  <a:pt x="5130800" y="763587"/>
                </a:cubicBezTo>
                <a:cubicBezTo>
                  <a:pt x="5099154" y="760256"/>
                  <a:pt x="5067247" y="760034"/>
                  <a:pt x="5035550" y="757237"/>
                </a:cubicBezTo>
                <a:cubicBezTo>
                  <a:pt x="4995268" y="753683"/>
                  <a:pt x="4955327" y="745515"/>
                  <a:pt x="4914900" y="744537"/>
                </a:cubicBezTo>
                <a:cubicBezTo>
                  <a:pt x="4692705" y="739161"/>
                  <a:pt x="4470400" y="740304"/>
                  <a:pt x="4248150" y="738187"/>
                </a:cubicBezTo>
                <a:cubicBezTo>
                  <a:pt x="4189010" y="730795"/>
                  <a:pt x="4124102" y="721045"/>
                  <a:pt x="4064000" y="719137"/>
                </a:cubicBezTo>
                <a:cubicBezTo>
                  <a:pt x="3958199" y="715778"/>
                  <a:pt x="3852333" y="714904"/>
                  <a:pt x="3746500" y="712787"/>
                </a:cubicBezTo>
                <a:cubicBezTo>
                  <a:pt x="3706283" y="710670"/>
                  <a:pt x="3665935" y="710316"/>
                  <a:pt x="3625850" y="706437"/>
                </a:cubicBezTo>
                <a:cubicBezTo>
                  <a:pt x="3600219" y="703957"/>
                  <a:pt x="3575362" y="695150"/>
                  <a:pt x="3549650" y="693737"/>
                </a:cubicBezTo>
                <a:cubicBezTo>
                  <a:pt x="3382565" y="684556"/>
                  <a:pt x="3048000" y="674687"/>
                  <a:pt x="3048000" y="674687"/>
                </a:cubicBezTo>
                <a:cubicBezTo>
                  <a:pt x="2711900" y="645461"/>
                  <a:pt x="3135899" y="679218"/>
                  <a:pt x="2628900" y="655637"/>
                </a:cubicBezTo>
                <a:cubicBezTo>
                  <a:pt x="2537761" y="651398"/>
                  <a:pt x="2447034" y="639713"/>
                  <a:pt x="2355850" y="636587"/>
                </a:cubicBezTo>
                <a:cubicBezTo>
                  <a:pt x="2076542" y="627011"/>
                  <a:pt x="1517650" y="617537"/>
                  <a:pt x="1517650" y="617537"/>
                </a:cubicBezTo>
                <a:lnTo>
                  <a:pt x="800100" y="623887"/>
                </a:lnTo>
                <a:cubicBezTo>
                  <a:pt x="778013" y="624605"/>
                  <a:pt x="757920" y="637122"/>
                  <a:pt x="736600" y="642937"/>
                </a:cubicBezTo>
                <a:cubicBezTo>
                  <a:pt x="711341" y="649826"/>
                  <a:pt x="686531" y="660354"/>
                  <a:pt x="660400" y="661987"/>
                </a:cubicBezTo>
                <a:cubicBezTo>
                  <a:pt x="548415" y="668986"/>
                  <a:pt x="436053" y="668337"/>
                  <a:pt x="323850" y="668337"/>
                </a:cubicBezTo>
                <a:lnTo>
                  <a:pt x="387350" y="649287"/>
                </a:lnTo>
                <a:cubicBezTo>
                  <a:pt x="294247" y="664804"/>
                  <a:pt x="318193" y="656792"/>
                  <a:pt x="177800" y="744537"/>
                </a:cubicBezTo>
                <a:cubicBezTo>
                  <a:pt x="131358" y="773564"/>
                  <a:pt x="66604" y="819319"/>
                  <a:pt x="4563" y="869071"/>
                </a:cubicBezTo>
                <a:lnTo>
                  <a:pt x="0" y="872996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042988" y="360011"/>
            <a:ext cx="4921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8.</a:t>
            </a:r>
            <a:endParaRPr lang="zh-CN" altLang="en-US" sz="3200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5300" y="848117"/>
            <a:ext cx="1682772" cy="194496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055865"/>
            <a:ext cx="4863675" cy="1260336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790263" y="2421746"/>
            <a:ext cx="5323326" cy="559035"/>
            <a:chOff x="1790263" y="2472898"/>
            <a:chExt cx="5323326" cy="55903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790263" y="2472898"/>
              <a:ext cx="567771" cy="55903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17835" y="2492551"/>
              <a:ext cx="519728" cy="519728"/>
            </a:xfrm>
            <a:prstGeom prst="rect">
              <a:avLst/>
            </a:prstGeom>
          </p:spPr>
        </p:pic>
        <p:grpSp>
          <p:nvGrpSpPr>
            <p:cNvPr id="10" name="组合 30"/>
            <p:cNvGrpSpPr/>
            <p:nvPr/>
          </p:nvGrpSpPr>
          <p:grpSpPr bwMode="auto">
            <a:xfrm>
              <a:off x="2335214" y="2484922"/>
              <a:ext cx="4778375" cy="534987"/>
              <a:chOff x="1314324" y="2442328"/>
              <a:chExt cx="4778047" cy="534440"/>
            </a:xfrm>
          </p:grpSpPr>
          <p:sp>
            <p:nvSpPr>
              <p:cNvPr id="11" name="文本框 10"/>
              <p:cNvSpPr txBox="1"/>
              <p:nvPr/>
            </p:nvSpPr>
            <p:spPr bwMode="auto">
              <a:xfrm>
                <a:off x="1314324" y="2455015"/>
                <a:ext cx="390498" cy="52175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914400">
                  <a:defRPr/>
                </a:pPr>
                <a:r>
                  <a:rPr lang="en-US" altLang="zh-CN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+</a:t>
                </a:r>
                <a:endPara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355652" y="2442328"/>
                <a:ext cx="3736719" cy="521753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914400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75.8+45.5=121.3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（元）</a:t>
                </a: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1807019" y="3041106"/>
            <a:ext cx="5038282" cy="559035"/>
            <a:chOff x="1807019" y="3092258"/>
            <a:chExt cx="5038282" cy="559035"/>
          </a:xfrm>
        </p:grpSpPr>
        <p:grpSp>
          <p:nvGrpSpPr>
            <p:cNvPr id="14" name="组合 31"/>
            <p:cNvGrpSpPr/>
            <p:nvPr/>
          </p:nvGrpSpPr>
          <p:grpSpPr bwMode="auto">
            <a:xfrm>
              <a:off x="2314576" y="3100387"/>
              <a:ext cx="4530725" cy="528637"/>
              <a:chOff x="1293335" y="3041548"/>
              <a:chExt cx="4529987" cy="528541"/>
            </a:xfrm>
          </p:grpSpPr>
          <p:sp>
            <p:nvSpPr>
              <p:cNvPr id="17" name="文本框 16"/>
              <p:cNvSpPr txBox="1"/>
              <p:nvPr/>
            </p:nvSpPr>
            <p:spPr bwMode="auto">
              <a:xfrm>
                <a:off x="1293335" y="3047897"/>
                <a:ext cx="390461" cy="52219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914400">
                  <a:defRPr/>
                </a:pPr>
                <a:r>
                  <a:rPr lang="en-US" altLang="zh-CN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+</a:t>
                </a:r>
                <a:endPara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2355200" y="3041548"/>
                <a:ext cx="3468122" cy="52378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914400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75.8+58=133.8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（元）</a:t>
                </a:r>
              </a:p>
            </p:txBody>
          </p:sp>
        </p:grp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09121" y="3119328"/>
              <a:ext cx="519728" cy="52409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07019" y="3092258"/>
              <a:ext cx="567771" cy="559035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1818275" y="3652314"/>
            <a:ext cx="5027024" cy="552625"/>
            <a:chOff x="1818275" y="3703466"/>
            <a:chExt cx="5027024" cy="552625"/>
          </a:xfrm>
        </p:grpSpPr>
        <p:grpSp>
          <p:nvGrpSpPr>
            <p:cNvPr id="20" name="组合 32"/>
            <p:cNvGrpSpPr/>
            <p:nvPr/>
          </p:nvGrpSpPr>
          <p:grpSpPr bwMode="auto">
            <a:xfrm>
              <a:off x="2335212" y="3733803"/>
              <a:ext cx="4510087" cy="522288"/>
              <a:chOff x="1314248" y="3675703"/>
              <a:chExt cx="4509099" cy="521845"/>
            </a:xfrm>
          </p:grpSpPr>
          <p:sp>
            <p:nvSpPr>
              <p:cNvPr id="23" name="文本框 22"/>
              <p:cNvSpPr txBox="1"/>
              <p:nvPr/>
            </p:nvSpPr>
            <p:spPr bwMode="auto">
              <a:xfrm>
                <a:off x="1314248" y="3675703"/>
                <a:ext cx="390439" cy="52184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914400">
                  <a:defRPr/>
                </a:pPr>
                <a:r>
                  <a:rPr lang="en-US" altLang="zh-CN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+</a:t>
                </a:r>
                <a:endPara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2355420" y="3675703"/>
                <a:ext cx="3467927" cy="52184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914400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92.5+45.5=138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（元）</a:t>
                </a:r>
              </a:p>
            </p:txBody>
          </p:sp>
        </p:grpSp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18275" y="3711534"/>
              <a:ext cx="567772" cy="531823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11170" y="3703466"/>
              <a:ext cx="519728" cy="519728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1813135" y="4245614"/>
            <a:ext cx="5032164" cy="541933"/>
            <a:chOff x="1813135" y="4296766"/>
            <a:chExt cx="5032164" cy="541933"/>
          </a:xfrm>
        </p:grpSpPr>
        <p:grpSp>
          <p:nvGrpSpPr>
            <p:cNvPr id="26" name="组合 33"/>
            <p:cNvGrpSpPr/>
            <p:nvPr/>
          </p:nvGrpSpPr>
          <p:grpSpPr bwMode="auto">
            <a:xfrm>
              <a:off x="2335212" y="4316412"/>
              <a:ext cx="4510087" cy="522287"/>
              <a:chOff x="1314248" y="4257980"/>
              <a:chExt cx="4509099" cy="522381"/>
            </a:xfrm>
          </p:grpSpPr>
          <p:sp>
            <p:nvSpPr>
              <p:cNvPr id="29" name="文本框 28"/>
              <p:cNvSpPr txBox="1"/>
              <p:nvPr/>
            </p:nvSpPr>
            <p:spPr bwMode="auto">
              <a:xfrm>
                <a:off x="1314248" y="4257980"/>
                <a:ext cx="390439" cy="52238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914400">
                  <a:defRPr/>
                </a:pPr>
                <a:r>
                  <a:rPr lang="en-US" altLang="zh-CN" sz="2800" b="1" dirty="0">
                    <a:solidFill>
                      <a:prstClr val="black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+</a:t>
                </a:r>
                <a:endPara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2355420" y="4257980"/>
                <a:ext cx="3467927" cy="52238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914400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92.5+58=150.5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（元）</a:t>
                </a:r>
              </a:p>
            </p:txBody>
          </p:sp>
        </p:grpSp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13135" y="4296766"/>
              <a:ext cx="567772" cy="531823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05101" y="4313574"/>
              <a:ext cx="519728" cy="52409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71525" y="603251"/>
            <a:ext cx="760095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9875" indent="-2698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>
              <a:lnSpc>
                <a:spcPct val="12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一些女子田径项目的中国纪录和世界纪录（截至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月）如下表，它们各相差多少？</a:t>
            </a:r>
          </a:p>
        </p:txBody>
      </p:sp>
      <p:sp>
        <p:nvSpPr>
          <p:cNvPr id="10" name="文本框 2"/>
          <p:cNvSpPr txBox="1">
            <a:spLocks noChangeArrowheads="1"/>
          </p:cNvSpPr>
          <p:nvPr/>
        </p:nvSpPr>
        <p:spPr bwMode="auto">
          <a:xfrm>
            <a:off x="1116013" y="3241675"/>
            <a:ext cx="7491412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2.09-1.97=0.12(m)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          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7.52-7.01=0.51(m)</a:t>
            </a:r>
          </a:p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22.63-21.76=0.87(m)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76.80-71.68=5.12(m)</a:t>
            </a:r>
          </a:p>
          <a:p>
            <a:pPr defTabSz="914400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72.28-6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.9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.3(m)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10.79-10.49=0.3(秒)</a:t>
            </a:r>
          </a:p>
        </p:txBody>
      </p:sp>
      <p:graphicFrame>
        <p:nvGraphicFramePr>
          <p:cNvPr id="11" name="表格 2"/>
          <p:cNvGraphicFramePr>
            <a:graphicFrameLocks noGrp="1"/>
          </p:cNvGraphicFramePr>
          <p:nvPr/>
        </p:nvGraphicFramePr>
        <p:xfrm>
          <a:off x="468313" y="1722438"/>
          <a:ext cx="8355011" cy="1495425"/>
        </p:xfrm>
        <a:graphic>
          <a:graphicData uri="http://schemas.openxmlformats.org/drawingml/2006/table">
            <a:tbl>
              <a:tblPr firstRow="1" bandRow="1"/>
              <a:tblGrid>
                <a:gridCol w="160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0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0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0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847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项目</a:t>
                      </a: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254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跳高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254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跳远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254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铅球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254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铁饼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254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标枪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254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b="1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100m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254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47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中国纪录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254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1.97m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254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7.01m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254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21.76m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254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71.68m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254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67.98m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254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10.79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秒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254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475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世界纪录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2.09m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7.52m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22.63m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76.80m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72.28m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等线" panose="02010600030101010101" pitchFamily="2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10.49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秒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>
                    <a:lnL w="12700" cmpd="sng">
                      <a:solidFill>
                        <a:srgbClr val="ED7D31"/>
                      </a:solidFill>
                    </a:lnL>
                    <a:lnR w="12700" cmpd="sng">
                      <a:solidFill>
                        <a:srgbClr val="ED7D31"/>
                      </a:solidFill>
                    </a:lnR>
                    <a:lnT w="12700" cmpd="sng">
                      <a:solidFill>
                        <a:srgbClr val="ED7D31"/>
                      </a:solidFill>
                    </a:lnT>
                    <a:lnB w="12700" cmpd="sng">
                      <a:solidFill>
                        <a:srgbClr val="ED7D31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5975" y="320675"/>
            <a:ext cx="316865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10.</a:t>
            </a:r>
            <a:r>
              <a:rPr lang="zh-CN" altLang="en-US" sz="3200" b="1" dirty="0">
                <a:latin typeface="+mn-lt"/>
                <a:ea typeface="+mn-ea"/>
              </a:rPr>
              <a:t>找规律填数。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15938" y="1185863"/>
            <a:ext cx="8093075" cy="2400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（</a:t>
            </a:r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zh-CN" altLang="en-US" sz="3200" b="1" dirty="0">
                <a:latin typeface="+mn-lt"/>
                <a:ea typeface="+mn-ea"/>
              </a:rPr>
              <a:t>）</a:t>
            </a:r>
            <a:r>
              <a:rPr lang="en-US" altLang="zh-CN" sz="3200" b="1" dirty="0">
                <a:latin typeface="+mn-lt"/>
                <a:ea typeface="+mn-ea"/>
              </a:rPr>
              <a:t>0.2,0.4,0.6,0.8</a:t>
            </a:r>
            <a:r>
              <a:rPr lang="zh-CN" altLang="en-US" sz="3200" b="1" dirty="0">
                <a:latin typeface="+mn-lt"/>
                <a:ea typeface="+mn-ea"/>
              </a:rPr>
              <a:t>，</a:t>
            </a:r>
            <a:r>
              <a:rPr lang="en-US" altLang="zh-CN" sz="3200" b="1" dirty="0">
                <a:latin typeface="+mn-lt"/>
                <a:ea typeface="+mn-ea"/>
              </a:rPr>
              <a:t>____</a:t>
            </a:r>
            <a:r>
              <a:rPr lang="zh-CN" altLang="en-US" sz="3200" b="1" dirty="0">
                <a:latin typeface="+mn-lt"/>
                <a:ea typeface="+mn-ea"/>
              </a:rPr>
              <a:t>，</a:t>
            </a:r>
            <a:r>
              <a:rPr lang="en-US" altLang="zh-CN" sz="3200" b="1" dirty="0">
                <a:latin typeface="+mn-lt"/>
                <a:ea typeface="+mn-ea"/>
              </a:rPr>
              <a:t>____</a:t>
            </a:r>
            <a:r>
              <a:rPr lang="zh-CN" altLang="en-US" sz="3200" b="1" dirty="0">
                <a:latin typeface="+mn-lt"/>
                <a:ea typeface="+mn-ea"/>
              </a:rPr>
              <a:t>。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（</a:t>
            </a:r>
            <a:r>
              <a:rPr lang="en-US" altLang="zh-CN" sz="3200" b="1" dirty="0">
                <a:latin typeface="+mn-lt"/>
                <a:ea typeface="+mn-ea"/>
              </a:rPr>
              <a:t>2</a:t>
            </a:r>
            <a:r>
              <a:rPr lang="zh-CN" altLang="en-US" sz="3200" b="1" dirty="0">
                <a:latin typeface="+mn-lt"/>
                <a:ea typeface="+mn-ea"/>
              </a:rPr>
              <a:t>）</a:t>
            </a:r>
            <a:r>
              <a:rPr lang="en-US" altLang="zh-CN" sz="3200" b="1" dirty="0">
                <a:latin typeface="+mn-lt"/>
                <a:ea typeface="+mn-ea"/>
              </a:rPr>
              <a:t>1.11,1.16,1.21,1.26</a:t>
            </a:r>
            <a:r>
              <a:rPr lang="zh-CN" altLang="en-US" sz="3200" b="1" dirty="0">
                <a:latin typeface="+mn-lt"/>
                <a:ea typeface="+mn-ea"/>
              </a:rPr>
              <a:t>，</a:t>
            </a:r>
            <a:r>
              <a:rPr lang="en-US" altLang="zh-CN" sz="3200" b="1" dirty="0">
                <a:latin typeface="+mn-lt"/>
                <a:ea typeface="+mn-ea"/>
              </a:rPr>
              <a:t>____</a:t>
            </a:r>
            <a:r>
              <a:rPr lang="zh-CN" altLang="en-US" sz="3200" b="1" dirty="0">
                <a:latin typeface="+mn-lt"/>
                <a:ea typeface="+mn-ea"/>
              </a:rPr>
              <a:t>，</a:t>
            </a:r>
            <a:r>
              <a:rPr lang="en-US" altLang="zh-CN" sz="3200" b="1" dirty="0">
                <a:latin typeface="+mn-lt"/>
                <a:ea typeface="+mn-ea"/>
              </a:rPr>
              <a:t>____</a:t>
            </a:r>
            <a:r>
              <a:rPr lang="zh-CN" altLang="en-US" sz="3200" b="1" dirty="0">
                <a:latin typeface="+mn-lt"/>
                <a:ea typeface="+mn-ea"/>
              </a:rPr>
              <a:t>。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（</a:t>
            </a:r>
            <a:r>
              <a:rPr lang="en-US" altLang="zh-CN" sz="3200" b="1" dirty="0">
                <a:latin typeface="+mn-lt"/>
                <a:ea typeface="+mn-ea"/>
              </a:rPr>
              <a:t>3</a:t>
            </a:r>
            <a:r>
              <a:rPr lang="zh-CN" altLang="en-US" sz="3200" b="1" dirty="0">
                <a:latin typeface="+mn-lt"/>
                <a:ea typeface="+mn-ea"/>
              </a:rPr>
              <a:t>）</a:t>
            </a:r>
            <a:r>
              <a:rPr lang="en-US" altLang="zh-CN" sz="3200" b="1" dirty="0">
                <a:latin typeface="+mn-lt"/>
                <a:ea typeface="+mn-ea"/>
              </a:rPr>
              <a:t>4.363,4.366,4.369,4.372</a:t>
            </a:r>
            <a:r>
              <a:rPr lang="zh-CN" altLang="en-US" sz="3200" b="1" dirty="0">
                <a:latin typeface="+mn-lt"/>
                <a:ea typeface="+mn-ea"/>
              </a:rPr>
              <a:t>，</a:t>
            </a:r>
            <a:r>
              <a:rPr lang="en-US" altLang="zh-CN" sz="3200" b="1" dirty="0">
                <a:latin typeface="+mn-lt"/>
                <a:ea typeface="+mn-ea"/>
              </a:rPr>
              <a:t>____</a:t>
            </a:r>
            <a:r>
              <a:rPr lang="zh-CN" altLang="en-US" sz="3200" b="1" dirty="0">
                <a:latin typeface="+mn-lt"/>
                <a:ea typeface="+mn-ea"/>
              </a:rPr>
              <a:t>，</a:t>
            </a:r>
            <a:r>
              <a:rPr lang="en-US" altLang="zh-CN" sz="3200" b="1" dirty="0">
                <a:latin typeface="+mn-lt"/>
                <a:ea typeface="+mn-ea"/>
              </a:rPr>
              <a:t>____</a:t>
            </a:r>
            <a:r>
              <a:rPr lang="zh-CN" altLang="en-US" sz="3200" b="1" dirty="0">
                <a:latin typeface="+mn-lt"/>
                <a:ea typeface="+mn-ea"/>
              </a:rPr>
              <a:t>。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n-ea"/>
              </a:rPr>
              <a:t>（</a:t>
            </a:r>
            <a:r>
              <a:rPr lang="en-US" altLang="zh-CN" sz="3200" b="1" dirty="0">
                <a:latin typeface="+mn-lt"/>
                <a:ea typeface="+mn-ea"/>
              </a:rPr>
              <a:t>4</a:t>
            </a:r>
            <a:r>
              <a:rPr lang="zh-CN" altLang="en-US" sz="3200" b="1" dirty="0">
                <a:latin typeface="+mn-lt"/>
                <a:ea typeface="+mn-ea"/>
              </a:rPr>
              <a:t>）</a:t>
            </a:r>
            <a:r>
              <a:rPr lang="en-US" altLang="zh-CN" sz="3200" b="1" dirty="0">
                <a:latin typeface="+mn-lt"/>
                <a:ea typeface="+mn-ea"/>
              </a:rPr>
              <a:t>7.897,7.892,7.887,7.882</a:t>
            </a:r>
            <a:r>
              <a:rPr lang="zh-CN" altLang="en-US" sz="3200" b="1" dirty="0">
                <a:latin typeface="+mn-lt"/>
                <a:ea typeface="+mn-ea"/>
              </a:rPr>
              <a:t>，</a:t>
            </a:r>
            <a:r>
              <a:rPr lang="en-US" altLang="zh-CN" sz="3200" b="1" dirty="0">
                <a:latin typeface="+mn-lt"/>
                <a:ea typeface="+mn-ea"/>
              </a:rPr>
              <a:t>____</a:t>
            </a:r>
            <a:r>
              <a:rPr lang="zh-CN" altLang="en-US" sz="3200" b="1" dirty="0">
                <a:latin typeface="+mn-lt"/>
                <a:ea typeface="+mn-ea"/>
              </a:rPr>
              <a:t>，</a:t>
            </a:r>
            <a:r>
              <a:rPr lang="en-US" altLang="zh-CN" sz="3200" b="1" dirty="0">
                <a:latin typeface="+mn-lt"/>
                <a:ea typeface="+mn-ea"/>
              </a:rPr>
              <a:t>____</a:t>
            </a:r>
            <a:r>
              <a:rPr lang="zh-CN" altLang="en-US" sz="3200" b="1" dirty="0">
                <a:latin typeface="+mn-lt"/>
                <a:ea typeface="+mn-ea"/>
              </a:rPr>
              <a:t>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427538" y="1243013"/>
            <a:ext cx="6969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1.0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81663" y="1243013"/>
            <a:ext cx="6985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1.2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89525" y="1827213"/>
            <a:ext cx="9017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1.31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310313" y="1827213"/>
            <a:ext cx="9032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1.36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67388" y="2400300"/>
            <a:ext cx="1108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4.375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91350" y="2411413"/>
            <a:ext cx="110807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4.378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67388" y="2973388"/>
            <a:ext cx="1108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7.877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91350" y="2973388"/>
            <a:ext cx="11080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n-ea"/>
              </a:rPr>
              <a:t>7.872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581</Words>
  <Application>Microsoft Office PowerPoint</Application>
  <PresentationFormat>全屏显示(16:9)</PresentationFormat>
  <Paragraphs>193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等线</vt:lpstr>
      <vt:lpstr>黑体</vt:lpstr>
      <vt:lpstr>楷体</vt:lpstr>
      <vt:lpstr>宋体</vt:lpstr>
      <vt:lpstr>Arial</vt:lpstr>
      <vt:lpstr>Calibri</vt:lpstr>
      <vt:lpstr>Calibri Light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87</cp:revision>
  <dcterms:created xsi:type="dcterms:W3CDTF">2017-10-30T08:14:00Z</dcterms:created>
  <dcterms:modified xsi:type="dcterms:W3CDTF">2023-11-21T05:36:59Z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18914113F1244E178E8D9FE3838A5A04</vt:lpwstr>
  </property>
  <property fmtid="{D5CDD505-2E9C-101B-9397-08002B2CF9AE}" pid="3" name="KSOProductBuildVer">
    <vt:lpwstr>2052-11.8.2.11734</vt:lpwstr>
  </property>
</Properties>
</file>